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54" r:id="rId3"/>
    <p:sldId id="257" r:id="rId4"/>
    <p:sldId id="333" r:id="rId5"/>
    <p:sldId id="346" r:id="rId6"/>
    <p:sldId id="353" r:id="rId7"/>
    <p:sldId id="355" r:id="rId8"/>
    <p:sldId id="334" r:id="rId9"/>
    <p:sldId id="332" r:id="rId10"/>
    <p:sldId id="344" r:id="rId11"/>
    <p:sldId id="345" r:id="rId12"/>
    <p:sldId id="331" r:id="rId13"/>
    <p:sldId id="259" r:id="rId14"/>
    <p:sldId id="356" r:id="rId15"/>
    <p:sldId id="260" r:id="rId16"/>
    <p:sldId id="330" r:id="rId17"/>
    <p:sldId id="349" r:id="rId18"/>
    <p:sldId id="350" r:id="rId19"/>
    <p:sldId id="351" r:id="rId20"/>
    <p:sldId id="352" r:id="rId21"/>
    <p:sldId id="261" r:id="rId22"/>
    <p:sldId id="262" r:id="rId23"/>
    <p:sldId id="265" r:id="rId24"/>
    <p:sldId id="263" r:id="rId25"/>
    <p:sldId id="264" r:id="rId26"/>
    <p:sldId id="266" r:id="rId27"/>
    <p:sldId id="270" r:id="rId28"/>
    <p:sldId id="272" r:id="rId29"/>
    <p:sldId id="273" r:id="rId30"/>
    <p:sldId id="274" r:id="rId31"/>
    <p:sldId id="275" r:id="rId32"/>
    <p:sldId id="267" r:id="rId33"/>
    <p:sldId id="268" r:id="rId34"/>
    <p:sldId id="269" r:id="rId35"/>
    <p:sldId id="278" r:id="rId36"/>
    <p:sldId id="281" r:id="rId37"/>
    <p:sldId id="289" r:id="rId38"/>
    <p:sldId id="293" r:id="rId39"/>
    <p:sldId id="295" r:id="rId40"/>
    <p:sldId id="299" r:id="rId41"/>
    <p:sldId id="271" r:id="rId42"/>
    <p:sldId id="277" r:id="rId43"/>
    <p:sldId id="314" r:id="rId44"/>
    <p:sldId id="316" r:id="rId45"/>
    <p:sldId id="317" r:id="rId46"/>
    <p:sldId id="318" r:id="rId47"/>
    <p:sldId id="319" r:id="rId48"/>
    <p:sldId id="320" r:id="rId49"/>
    <p:sldId id="322" r:id="rId50"/>
    <p:sldId id="327" r:id="rId51"/>
    <p:sldId id="329" r:id="rId52"/>
    <p:sldId id="336" r:id="rId53"/>
    <p:sldId id="337" r:id="rId54"/>
    <p:sldId id="338" r:id="rId55"/>
    <p:sldId id="339" r:id="rId56"/>
    <p:sldId id="340" r:id="rId57"/>
    <p:sldId id="341" r:id="rId58"/>
    <p:sldId id="342" r:id="rId59"/>
    <p:sldId id="335" r:id="rId6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12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2662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5427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endParaRPr lang="en-US"/>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B405252B-65E5-4F20-ACE8-B04A7B46AC17}" type="slidenum">
              <a:rPr lang="en-US"/>
              <a:pPr/>
              <a:t>‹#›</a:t>
            </a:fld>
            <a:endParaRPr lang="en-US"/>
          </a:p>
        </p:txBody>
      </p:sp>
    </p:spTree>
    <p:extLst>
      <p:ext uri="{BB962C8B-B14F-4D97-AF65-F5344CB8AC3E}">
        <p14:creationId xmlns:p14="http://schemas.microsoft.com/office/powerpoint/2010/main" val="2108932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443BAC8-6308-4874-AC6A-333EEB02CC0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3D1D4143-FE8F-494F-8C6D-26A8EA84616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57C34BD-A078-4FC5-AA22-3CF6DA9F6F8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13D4631-8356-44EE-AC29-EE7C32F0786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FEB2B9A-7673-4C4A-A5A1-DF9D8829C18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45DB4E1-458D-40AB-8468-A9B15A0CC58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8E938B9-DD89-4DE0-BE5E-E6CF004F62E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C989D771-3488-4774-B3A7-07A8A0C4388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7DEFEB5-FEAF-436A-9B20-5CFF92A5095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7F854A3-8124-45C6-ABEB-13707135FE6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D7317AD-42D8-416D-995F-6BC8F4AEB4F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2832B-E27B-40D5-89BE-FB37F82AC06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sas.columbia.edu/academic-integrity"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gsas.columbia.edu/content/sample-statement-academic-integrity" TargetMode="External"/><Relationship Id="rId4" Type="http://schemas.openxmlformats.org/officeDocument/2006/relationships/hyperlink" Target="http://gsas.columbia.edu/content/disciplinary-procedur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Sp09/Send%20an%20email%20to%20alem@stat.columbia.edu." TargetMode="External"/><Relationship Id="rId2" Type="http://schemas.openxmlformats.org/officeDocument/2006/relationships/hyperlink" Target="mailto:da15@columbia.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3WF9aqeShbmvpZlauPtJBBkcPn5WOgzEt56JqbbE1qU/edit#gid=1265912736" TargetMode="External"/><Relationship Id="rId2" Type="http://schemas.openxmlformats.org/officeDocument/2006/relationships/hyperlink" Target="https://docs.google.com/spreadsheets/d/13WF9aqeShbmvpZlauPtJBBkcPn5WOgzEt56JqbbE1qU/edit#gid=70905545"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cran.r-project.org/doc/manuals/R-intro.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cIY0jfZNrrLJy6822Q5XvYGI7LUtV2FtAI4mO3rcUIE/edi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3WF9aqeShbmvpZlauPtJBBkcPn5WOgzEt56JqbbE1qU/edit#gid=1265912736"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atweb.stanford.edu/~tibs/ElemStatLear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solidFill>
            <a:schemeClr val="accent1">
              <a:lumMod val="50000"/>
            </a:schemeClr>
          </a:solidFill>
        </p:spPr>
        <p:txBody>
          <a:bodyPr/>
          <a:lstStyle/>
          <a:p>
            <a:pPr eaLnBrk="1" hangingPunct="1"/>
            <a:r>
              <a:rPr lang="en-US" dirty="0" smtClean="0"/>
              <a:t>Advanced Data Analysis</a:t>
            </a:r>
          </a:p>
        </p:txBody>
      </p:sp>
      <p:sp>
        <p:nvSpPr>
          <p:cNvPr id="4099" name="Rectangle 3"/>
          <p:cNvSpPr>
            <a:spLocks noGrp="1" noChangeArrowheads="1"/>
          </p:cNvSpPr>
          <p:nvPr>
            <p:ph type="subTitle" idx="1"/>
          </p:nvPr>
        </p:nvSpPr>
        <p:spPr>
          <a:solidFill>
            <a:schemeClr val="bg2"/>
          </a:solidFill>
        </p:spPr>
        <p:txBody>
          <a:bodyPr/>
          <a:lstStyle/>
          <a:p>
            <a:pPr eaLnBrk="1" hangingPunct="1"/>
            <a:r>
              <a:rPr lang="en-US" dirty="0" smtClean="0"/>
              <a:t>Fall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6" name="Picture 1" descr="http://www.columbia.edu/cu/gsas/admin/images/spacer.gif"/>
          <p:cNvPicPr>
            <a:picLocks noChangeAspect="1" noChangeArrowheads="1"/>
          </p:cNvPicPr>
          <p:nvPr/>
        </p:nvPicPr>
        <p:blipFill>
          <a:blip r:embed="rId2"/>
          <a:srcRect/>
          <a:stretch>
            <a:fillRect/>
          </a:stretch>
        </p:blipFill>
        <p:spPr bwMode="auto">
          <a:xfrm>
            <a:off x="0" y="0"/>
            <a:ext cx="9525" cy="9525"/>
          </a:xfrm>
          <a:prstGeom prst="rect">
            <a:avLst/>
          </a:prstGeom>
          <a:noFill/>
          <a:ln w="9525">
            <a:noFill/>
            <a:miter lim="800000"/>
            <a:headEnd/>
            <a:tailEnd/>
          </a:ln>
        </p:spPr>
      </p:pic>
      <p:pic>
        <p:nvPicPr>
          <p:cNvPr id="9227" name="Picture 2" descr="http://www.columbia.edu/cu/gsas/admin/images/spacer.gif"/>
          <p:cNvPicPr>
            <a:picLocks noChangeAspect="1" noChangeArrowheads="1"/>
          </p:cNvPicPr>
          <p:nvPr/>
        </p:nvPicPr>
        <p:blipFill>
          <a:blip r:embed="rId2"/>
          <a:srcRect/>
          <a:stretch>
            <a:fillRect/>
          </a:stretch>
        </p:blipFill>
        <p:spPr bwMode="auto">
          <a:xfrm>
            <a:off x="0" y="0"/>
            <a:ext cx="9525" cy="9525"/>
          </a:xfrm>
          <a:prstGeom prst="rect">
            <a:avLst/>
          </a:prstGeom>
          <a:noFill/>
          <a:ln w="9525">
            <a:noFill/>
            <a:miter lim="800000"/>
            <a:headEnd/>
            <a:tailEnd/>
          </a:ln>
        </p:spPr>
      </p:pic>
      <p:pic>
        <p:nvPicPr>
          <p:cNvPr id="9228" name="Picture 3" descr="http://www.columbia.edu/cu/gsas/admin/images/spacer.gif"/>
          <p:cNvPicPr>
            <a:picLocks noChangeAspect="1" noChangeArrowheads="1"/>
          </p:cNvPicPr>
          <p:nvPr/>
        </p:nvPicPr>
        <p:blipFill>
          <a:blip r:embed="rId2"/>
          <a:srcRect/>
          <a:stretch>
            <a:fillRect/>
          </a:stretch>
        </p:blipFill>
        <p:spPr bwMode="auto">
          <a:xfrm>
            <a:off x="0" y="0"/>
            <a:ext cx="9525" cy="9525"/>
          </a:xfrm>
          <a:prstGeom prst="rect">
            <a:avLst/>
          </a:prstGeom>
          <a:noFill/>
          <a:ln w="9525">
            <a:noFill/>
            <a:miter lim="800000"/>
            <a:headEnd/>
            <a:tailEnd/>
          </a:ln>
        </p:spPr>
      </p:pic>
      <p:pic>
        <p:nvPicPr>
          <p:cNvPr id="9229" name="Picture 4" descr="http://www.columbia.edu/cu/gsas/admin/images/spacer.gif"/>
          <p:cNvPicPr>
            <a:picLocks noChangeAspect="1" noChangeArrowheads="1"/>
          </p:cNvPicPr>
          <p:nvPr/>
        </p:nvPicPr>
        <p:blipFill>
          <a:blip r:embed="rId2"/>
          <a:srcRect/>
          <a:stretch>
            <a:fillRect/>
          </a:stretch>
        </p:blipFill>
        <p:spPr bwMode="auto">
          <a:xfrm>
            <a:off x="0" y="0"/>
            <a:ext cx="123825" cy="9525"/>
          </a:xfrm>
          <a:prstGeom prst="rect">
            <a:avLst/>
          </a:prstGeom>
          <a:noFill/>
          <a:ln w="9525">
            <a:noFill/>
            <a:miter lim="800000"/>
            <a:headEnd/>
            <a:tailEnd/>
          </a:ln>
        </p:spPr>
      </p:pic>
      <p:graphicFrame>
        <p:nvGraphicFramePr>
          <p:cNvPr id="3" name="Table 2"/>
          <p:cNvGraphicFramePr>
            <a:graphicFrameLocks noGrp="1"/>
          </p:cNvGraphicFramePr>
          <p:nvPr>
            <p:extLst>
              <p:ext uri="{D42A27DB-BD31-4B8C-83A1-F6EECF244321}">
                <p14:modId xmlns:p14="http://schemas.microsoft.com/office/powerpoint/2010/main" val="2163408257"/>
              </p:ext>
            </p:extLst>
          </p:nvPr>
        </p:nvGraphicFramePr>
        <p:xfrm>
          <a:off x="457200" y="1143000"/>
          <a:ext cx="8078774" cy="5408301"/>
        </p:xfrm>
        <a:graphic>
          <a:graphicData uri="http://schemas.openxmlformats.org/drawingml/2006/table">
            <a:tbl>
              <a:tblPr/>
              <a:tblGrid>
                <a:gridCol w="77436">
                  <a:extLst>
                    <a:ext uri="{9D8B030D-6E8A-4147-A177-3AD203B41FA5}">
                      <a16:colId xmlns:a16="http://schemas.microsoft.com/office/drawing/2014/main" val="20000"/>
                    </a:ext>
                  </a:extLst>
                </a:gridCol>
                <a:gridCol w="25400">
                  <a:extLst>
                    <a:ext uri="{9D8B030D-6E8A-4147-A177-3AD203B41FA5}">
                      <a16:colId xmlns:a16="http://schemas.microsoft.com/office/drawing/2014/main" val="20001"/>
                    </a:ext>
                  </a:extLst>
                </a:gridCol>
                <a:gridCol w="7904458">
                  <a:extLst>
                    <a:ext uri="{9D8B030D-6E8A-4147-A177-3AD203B41FA5}">
                      <a16:colId xmlns:a16="http://schemas.microsoft.com/office/drawing/2014/main" val="20002"/>
                    </a:ext>
                  </a:extLst>
                </a:gridCol>
                <a:gridCol w="71480">
                  <a:extLst>
                    <a:ext uri="{9D8B030D-6E8A-4147-A177-3AD203B41FA5}">
                      <a16:colId xmlns:a16="http://schemas.microsoft.com/office/drawing/2014/main" val="20003"/>
                    </a:ext>
                  </a:extLst>
                </a:gridCol>
              </a:tblGrid>
              <a:tr h="106680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3C8C93"/>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3C8C93"/>
                          </a:solidFill>
                          <a:effectLst/>
                          <a:latin typeface="Arial" charset="0"/>
                        </a:rPr>
                        <a:t>GSAS Sample Statement on Academic Integrity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3C8C93"/>
                        </a:solidFill>
                        <a:effectLst/>
                        <a:latin typeface="Arial" charset="0"/>
                      </a:endParaRPr>
                    </a:p>
                  </a:txBody>
                  <a:tcPr marL="0" marR="0" marT="0" marB="0" horzOverflow="overflow">
                    <a:lnL>
                      <a:noFill/>
                    </a:lnL>
                    <a:lnR>
                      <a:noFill/>
                    </a:lnR>
                    <a:lnT>
                      <a:noFill/>
                    </a:lnT>
                    <a:lnB>
                      <a:noFill/>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41501">
                <a:tc>
                  <a:txBody>
                    <a:bodyPr/>
                    <a:lstStyle/>
                    <a:p>
                      <a:endParaRPr lang="en-US"/>
                    </a:p>
                  </a:txBody>
                  <a:tcPr marL="0" marR="0" marT="0" marB="0" horzOverflow="overflow">
                    <a:lnL>
                      <a:noFill/>
                    </a:lnL>
                    <a:lnR>
                      <a:noFill/>
                    </a:lnR>
                    <a:lnT>
                      <a:noFill/>
                    </a:lnT>
                    <a:lnB>
                      <a:noFill/>
                    </a:lnB>
                    <a:lnTlToBr>
                      <a:noFill/>
                    </a:lnTlToBr>
                    <a:lnBlToTr>
                      <a:noFill/>
                    </a:lnBlToTr>
                    <a:solidFill>
                      <a:srgbClr val="FFFFFF"/>
                    </a:solidFill>
                  </a:tcPr>
                </a:tc>
                <a:tc>
                  <a:txBody>
                    <a:bodyPr/>
                    <a:lstStyle/>
                    <a:p>
                      <a:endParaRPr lang="en-US"/>
                    </a:p>
                  </a:txBody>
                  <a:tcPr marL="0" marR="0" marT="0" marB="0" horzOverflow="overflow">
                    <a:lnL>
                      <a:noFill/>
                    </a:lnL>
                    <a:lnR>
                      <a:noFill/>
                    </a:lnR>
                    <a:lnT>
                      <a:noFill/>
                    </a:lnT>
                    <a:lnB>
                      <a:noFill/>
                    </a:lnB>
                    <a:lnTlToBr>
                      <a:noFill/>
                    </a:lnTlToBr>
                    <a:lnBlToTr>
                      <a:noFill/>
                    </a:lnBlToTr>
                    <a:solidFill>
                      <a:srgbClr val="FFFFFF"/>
                    </a:solidFill>
                  </a:tcPr>
                </a:tc>
                <a:tc>
                  <a:txBody>
                    <a:bodyPr/>
                    <a:lstStyle/>
                    <a:p>
                      <a:endParaRPr kumimoji="0" lang="en-US" sz="1400" b="0" i="0" u="none" strike="noStrike" cap="none" normalizeH="0" baseline="0" dirty="0" smtClean="0">
                        <a:ln>
                          <a:noFill/>
                        </a:ln>
                        <a:solidFill>
                          <a:schemeClr val="tx1"/>
                        </a:solidFill>
                        <a:effectLst/>
                        <a:latin typeface="Arial" charset="0"/>
                      </a:endParaRPr>
                    </a:p>
                    <a:p>
                      <a:r>
                        <a:rPr lang="en-US" sz="1400" dirty="0" smtClean="0">
                          <a:effectLst/>
                        </a:rPr>
                        <a:t>Columbia's intellectual community relies on academic integrity and responsibility as the cornerstone of its work. Graduate students are expected to exhibit the highest level of personal and academic honesty as they engage in scholarly discourse and research. In practical terms, you must be responsible for the full and accurate attribution of the ideas of others in all of your research papers and projects; you must be honest when taking your examinations; you must always submit your own work and not that of another student, scholar, or internet source. Graduate students are responsible for knowing and correctly utilizing referencing and bibliographical guidelines. When in doubt, consult your professor. Citation and plagiarism-prevention resources can be found at the GSAS page on Academic Integrity and Responsible Conduct of Research (</a:t>
                      </a:r>
                      <a:r>
                        <a:rPr lang="en-US" sz="1400" dirty="0" smtClean="0">
                          <a:effectLst/>
                          <a:hlinkClick r:id="rId3"/>
                        </a:rPr>
                        <a:t>http://gsas.columbia.edu/academic-integrity</a:t>
                      </a:r>
                      <a:r>
                        <a:rPr lang="en-US" sz="1400" dirty="0" smtClean="0">
                          <a:effectLst/>
                        </a:rPr>
                        <a:t>).</a:t>
                      </a:r>
                    </a:p>
                    <a:p>
                      <a:endParaRPr lang="en-US" sz="1400" dirty="0" smtClean="0">
                        <a:effectLst/>
                      </a:endParaRPr>
                    </a:p>
                    <a:p>
                      <a:r>
                        <a:rPr lang="en-US" sz="1400" dirty="0" smtClean="0">
                          <a:effectLst/>
                        </a:rPr>
                        <a:t>Failure to observe these rules of conduct will have serious academic consequences, up to and including dismissal from the university. If a faculty member suspects a breach of academic honesty, appropriate investigative and disciplinary action will be taken following Dean's Discipline procedures (</a:t>
                      </a:r>
                      <a:r>
                        <a:rPr lang="en-US" sz="1400" dirty="0" smtClean="0">
                          <a:effectLst/>
                          <a:hlinkClick r:id="rId4"/>
                        </a:rPr>
                        <a:t>http://gsas.columbia.edu/content/disciplinary-procedures</a:t>
                      </a:r>
                      <a:r>
                        <a:rPr lang="en-US" sz="1400" dirty="0" smtClean="0">
                          <a:effectLst/>
                        </a:rPr>
                        <a:t>).</a:t>
                      </a:r>
                    </a:p>
                    <a:p>
                      <a:endParaRPr lang="en-US" sz="1400" dirty="0" smtClean="0"/>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hlinkClick r:id="rId5"/>
                        </a:rPr>
                        <a:t>http://gsas.columbia.edu/content/sample-statement-academic-integrity</a:t>
                      </a:r>
                      <a:r>
                        <a:rPr kumimoji="0" lang="en-US" sz="14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  </a:t>
                      </a:r>
                    </a:p>
                  </a:txBody>
                  <a:tcPr marL="0" marR="0" marT="0" marB="0" horzOverflow="overflow">
                    <a:lnL>
                      <a:noFill/>
                    </a:lnL>
                    <a:lnR>
                      <a:noFill/>
                    </a:lnR>
                    <a:lnT>
                      <a:noFill/>
                    </a:lnT>
                    <a:lnB>
                      <a:noFill/>
                    </a:lnB>
                    <a:lnTlToBr>
                      <a:noFill/>
                    </a:lnTlToBr>
                    <a:lnBlToTr>
                      <a:noFill/>
                    </a:lnBlToTr>
                    <a:solidFill>
                      <a:srgbClr val="FFFFFF"/>
                    </a:solidFill>
                  </a:tcPr>
                </a:tc>
                <a:tc>
                  <a:txBody>
                    <a:bodyPr/>
                    <a:lstStyle/>
                    <a:p>
                      <a:endParaRPr lang="en-US" dirty="0"/>
                    </a:p>
                  </a:txBody>
                  <a:tcPr marL="9246" marR="9246" marT="4623" marB="46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92162"/>
          </a:xfrm>
        </p:spPr>
        <p:txBody>
          <a:bodyPr/>
          <a:lstStyle/>
          <a:p>
            <a:r>
              <a:rPr lang="en-US" dirty="0" smtClean="0"/>
              <a:t>Ground Rules</a:t>
            </a:r>
          </a:p>
        </p:txBody>
      </p:sp>
      <p:sp>
        <p:nvSpPr>
          <p:cNvPr id="10243" name="Content Placeholder 2"/>
          <p:cNvSpPr>
            <a:spLocks noGrp="1"/>
          </p:cNvSpPr>
          <p:nvPr>
            <p:ph idx="1"/>
          </p:nvPr>
        </p:nvSpPr>
        <p:spPr>
          <a:xfrm>
            <a:off x="609600" y="1143000"/>
            <a:ext cx="8229600" cy="5486400"/>
          </a:xfrm>
        </p:spPr>
        <p:txBody>
          <a:bodyPr/>
          <a:lstStyle/>
          <a:p>
            <a:r>
              <a:rPr lang="en-US" sz="2400" dirty="0" smtClean="0"/>
              <a:t>Attendance mandatory</a:t>
            </a:r>
          </a:p>
          <a:p>
            <a:pPr lvl="1"/>
            <a:r>
              <a:rPr lang="en-US" sz="2400" dirty="0" smtClean="0"/>
              <a:t>surprise quizzes may be given to encourage attendance</a:t>
            </a:r>
          </a:p>
          <a:p>
            <a:pPr lvl="1"/>
            <a:r>
              <a:rPr lang="en-US" sz="2400" dirty="0" smtClean="0"/>
              <a:t>No cellphones, web surfing or chatting during lecture</a:t>
            </a:r>
          </a:p>
          <a:p>
            <a:r>
              <a:rPr lang="en-US" sz="2400" dirty="0" smtClean="0"/>
              <a:t>No late homework or make-up test or project</a:t>
            </a:r>
          </a:p>
          <a:p>
            <a:r>
              <a:rPr lang="en-US" sz="2400" dirty="0" smtClean="0"/>
              <a:t>All homework and tests should reflect individual effort</a:t>
            </a:r>
          </a:p>
          <a:p>
            <a:r>
              <a:rPr lang="en-US" sz="2400" dirty="0" smtClean="0"/>
              <a:t>Projects may be done in groups of  5-10.</a:t>
            </a:r>
          </a:p>
          <a:p>
            <a:pPr marL="457200" lvl="1" indent="0">
              <a:buNone/>
            </a:pPr>
            <a:endParaRPr lang="en-US" sz="2000" dirty="0" smtClean="0"/>
          </a:p>
          <a:p>
            <a:r>
              <a:rPr lang="en-US" sz="2400" dirty="0" smtClean="0"/>
              <a:t>Active participation in class  expected</a:t>
            </a:r>
          </a:p>
          <a:p>
            <a:pPr lvl="1"/>
            <a:r>
              <a:rPr lang="en-US" sz="2000" dirty="0" smtClean="0"/>
              <a:t>Questions and answers</a:t>
            </a:r>
          </a:p>
          <a:p>
            <a:pPr lvl="1"/>
            <a:r>
              <a:rPr lang="en-US" sz="2000" dirty="0" smtClean="0"/>
              <a:t>Project presentation: Mandatory for all group projects</a:t>
            </a:r>
          </a:p>
          <a:p>
            <a:pPr lvl="2"/>
            <a:r>
              <a:rPr lang="en-US" sz="1600" dirty="0" smtClean="0"/>
              <a:t>For group projects, each group member is expected to present in class</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715962"/>
          </a:xfrm>
        </p:spPr>
        <p:txBody>
          <a:bodyPr/>
          <a:lstStyle/>
          <a:p>
            <a:pPr eaLnBrk="1" hangingPunct="1"/>
            <a:r>
              <a:rPr lang="en-US" sz="4000" smtClean="0"/>
              <a:t> </a:t>
            </a:r>
            <a:r>
              <a:rPr lang="en-US" sz="3200" smtClean="0"/>
              <a:t>Generating and Summarizing Data</a:t>
            </a:r>
          </a:p>
        </p:txBody>
      </p:sp>
      <p:sp>
        <p:nvSpPr>
          <p:cNvPr id="11267" name="Rectangle 3"/>
          <p:cNvSpPr>
            <a:spLocks noGrp="1" noChangeArrowheads="1"/>
          </p:cNvSpPr>
          <p:nvPr>
            <p:ph type="body" idx="1"/>
          </p:nvPr>
        </p:nvSpPr>
        <p:spPr>
          <a:xfrm>
            <a:off x="457200" y="2514600"/>
            <a:ext cx="8229600" cy="4191000"/>
          </a:xfrm>
        </p:spPr>
        <p:txBody>
          <a:bodyPr/>
          <a:lstStyle/>
          <a:p>
            <a:pPr marL="609600" indent="-609600" eaLnBrk="1" hangingPunct="1">
              <a:lnSpc>
                <a:spcPct val="80000"/>
              </a:lnSpc>
              <a:buFontTx/>
              <a:buAutoNum type="arabicPeriod"/>
            </a:pPr>
            <a:r>
              <a:rPr lang="en-US" sz="2800" i="1" smtClean="0"/>
              <a:t>Clinical Research</a:t>
            </a:r>
            <a:r>
              <a:rPr lang="en-US" sz="2800" smtClean="0"/>
              <a:t>: Is a new therapy superior to the standard?</a:t>
            </a:r>
          </a:p>
          <a:p>
            <a:pPr marL="609600" indent="-609600" eaLnBrk="1" hangingPunct="1">
              <a:lnSpc>
                <a:spcPct val="80000"/>
              </a:lnSpc>
              <a:buFontTx/>
              <a:buAutoNum type="arabicPeriod"/>
            </a:pPr>
            <a:r>
              <a:rPr lang="en-US" sz="2800" i="1" smtClean="0"/>
              <a:t>Genetics</a:t>
            </a:r>
            <a:r>
              <a:rPr lang="en-US" sz="2800" smtClean="0"/>
              <a:t>: Is there any association between genetic make-up and occurrence of a certain type of disease?</a:t>
            </a:r>
          </a:p>
          <a:p>
            <a:pPr marL="609600" indent="-609600" eaLnBrk="1" hangingPunct="1">
              <a:lnSpc>
                <a:spcPct val="80000"/>
              </a:lnSpc>
              <a:buFontTx/>
              <a:buAutoNum type="arabicPeriod"/>
            </a:pPr>
            <a:r>
              <a:rPr lang="en-US" sz="2800" i="1" smtClean="0"/>
              <a:t>Agriculture</a:t>
            </a:r>
            <a:r>
              <a:rPr lang="en-US" sz="2800" smtClean="0"/>
              <a:t>: What is the effect of soil types on crop yield?</a:t>
            </a:r>
          </a:p>
          <a:p>
            <a:pPr marL="609600" indent="-609600" eaLnBrk="1" hangingPunct="1">
              <a:lnSpc>
                <a:spcPct val="80000"/>
              </a:lnSpc>
              <a:buFontTx/>
              <a:buAutoNum type="arabicPeriod"/>
            </a:pPr>
            <a:r>
              <a:rPr lang="en-US" sz="2800" i="1" smtClean="0"/>
              <a:t>Finance</a:t>
            </a:r>
            <a:r>
              <a:rPr lang="en-US" sz="2800" smtClean="0"/>
              <a:t>: What factors affect the performance of a company's stock?</a:t>
            </a:r>
          </a:p>
          <a:p>
            <a:pPr marL="609600" indent="-609600" eaLnBrk="1" hangingPunct="1">
              <a:lnSpc>
                <a:spcPct val="80000"/>
              </a:lnSpc>
              <a:buFontTx/>
              <a:buAutoNum type="arabicPeriod"/>
            </a:pPr>
            <a:r>
              <a:rPr lang="en-US" sz="2800" i="1" smtClean="0"/>
              <a:t>Weather</a:t>
            </a:r>
            <a:r>
              <a:rPr lang="en-US" sz="2800" smtClean="0"/>
              <a:t>: What is the forecast in the next quarter?</a:t>
            </a:r>
          </a:p>
        </p:txBody>
      </p:sp>
      <p:sp>
        <p:nvSpPr>
          <p:cNvPr id="11268" name="Rectangle 4"/>
          <p:cNvSpPr>
            <a:spLocks noChangeArrowheads="1"/>
          </p:cNvSpPr>
          <p:nvPr/>
        </p:nvSpPr>
        <p:spPr bwMode="auto">
          <a:xfrm>
            <a:off x="762000" y="1219200"/>
            <a:ext cx="6858000" cy="1031875"/>
          </a:xfrm>
          <a:prstGeom prst="rect">
            <a:avLst/>
          </a:prstGeom>
          <a:noFill/>
          <a:ln w="9525">
            <a:noFill/>
            <a:miter lim="800000"/>
            <a:headEnd/>
            <a:tailEnd/>
          </a:ln>
        </p:spPr>
        <p:txBody>
          <a:bodyPr>
            <a:spAutoFit/>
          </a:bodyPr>
          <a:lstStyle/>
          <a:p>
            <a:pPr>
              <a:spcBef>
                <a:spcPct val="20000"/>
              </a:spcBef>
            </a:pPr>
            <a:r>
              <a:rPr lang="en-US" sz="2800" i="1"/>
              <a:t>Experiments</a:t>
            </a:r>
            <a:r>
              <a:rPr lang="en-US" sz="2800"/>
              <a:t>: Performed to generate </a:t>
            </a:r>
          </a:p>
          <a:p>
            <a:pPr>
              <a:spcBef>
                <a:spcPct val="20000"/>
              </a:spcBef>
            </a:pPr>
            <a:r>
              <a:rPr lang="en-US" sz="2800"/>
              <a:t>data to help make decisions.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715962"/>
          </a:xfrm>
        </p:spPr>
        <p:txBody>
          <a:bodyPr/>
          <a:lstStyle/>
          <a:p>
            <a:pPr eaLnBrk="1" hangingPunct="1"/>
            <a:r>
              <a:rPr lang="en-US" sz="4000" smtClean="0"/>
              <a:t> </a:t>
            </a:r>
            <a:r>
              <a:rPr lang="en-US" sz="3200" smtClean="0"/>
              <a:t>Generating and Summarizing Data (cont’d)</a:t>
            </a:r>
          </a:p>
        </p:txBody>
      </p:sp>
      <p:sp>
        <p:nvSpPr>
          <p:cNvPr id="12291" name="Rectangle 3"/>
          <p:cNvSpPr>
            <a:spLocks noGrp="1" noChangeArrowheads="1"/>
          </p:cNvSpPr>
          <p:nvPr>
            <p:ph type="body" idx="1"/>
          </p:nvPr>
        </p:nvSpPr>
        <p:spPr>
          <a:xfrm>
            <a:off x="457200" y="1295400"/>
            <a:ext cx="8229600" cy="4830763"/>
          </a:xfrm>
        </p:spPr>
        <p:txBody>
          <a:bodyPr/>
          <a:lstStyle/>
          <a:p>
            <a:pPr marL="609600" indent="-609600" eaLnBrk="1" hangingPunct="1">
              <a:lnSpc>
                <a:spcPct val="80000"/>
              </a:lnSpc>
              <a:buFontTx/>
              <a:buAutoNum type="arabicPeriod" startAt="6"/>
            </a:pPr>
            <a:r>
              <a:rPr lang="en-US" sz="2800" i="1" dirty="0" smtClean="0"/>
              <a:t>Political Science</a:t>
            </a:r>
            <a:r>
              <a:rPr lang="en-US" sz="2800" dirty="0" smtClean="0"/>
              <a:t>: How do the polls predict election results?</a:t>
            </a:r>
          </a:p>
          <a:p>
            <a:pPr marL="609600" indent="-609600" eaLnBrk="1" hangingPunct="1">
              <a:lnSpc>
                <a:spcPct val="80000"/>
              </a:lnSpc>
              <a:buFontTx/>
              <a:buAutoNum type="arabicPeriod" startAt="6"/>
            </a:pPr>
            <a:r>
              <a:rPr lang="en-US" sz="2800" i="1" dirty="0" smtClean="0"/>
              <a:t>Game Theory</a:t>
            </a:r>
            <a:r>
              <a:rPr lang="en-US" sz="2800" dirty="0" smtClean="0"/>
              <a:t>: Why does the casino make a profit at a roulette? </a:t>
            </a:r>
          </a:p>
          <a:p>
            <a:pPr marL="609600" indent="-609600" eaLnBrk="1" hangingPunct="1">
              <a:lnSpc>
                <a:spcPct val="80000"/>
              </a:lnSpc>
              <a:buFontTx/>
              <a:buAutoNum type="arabicPeriod" startAt="6"/>
            </a:pPr>
            <a:r>
              <a:rPr lang="en-US" sz="2800" i="1" dirty="0" smtClean="0"/>
              <a:t>Manufacturing</a:t>
            </a:r>
            <a:r>
              <a:rPr lang="en-US" sz="2800" dirty="0" smtClean="0"/>
              <a:t>: What is the reliability of a certain manufacturing process?</a:t>
            </a:r>
          </a:p>
          <a:p>
            <a:pPr marL="609600" indent="-609600" eaLnBrk="1" hangingPunct="1">
              <a:lnSpc>
                <a:spcPct val="80000"/>
              </a:lnSpc>
              <a:buFontTx/>
              <a:buAutoNum type="arabicPeriod" startAt="6"/>
            </a:pPr>
            <a:r>
              <a:rPr lang="en-US" sz="2800" i="1" dirty="0" smtClean="0"/>
              <a:t>Demography</a:t>
            </a:r>
            <a:r>
              <a:rPr lang="en-US" sz="2800" dirty="0" smtClean="0"/>
              <a:t>: What is the growth rate of a population in a given region?</a:t>
            </a:r>
            <a:endParaRPr lang="en-US" sz="2800" dirty="0"/>
          </a:p>
          <a:p>
            <a:pPr marL="609600" indent="-609600" eaLnBrk="1" hangingPunct="1">
              <a:lnSpc>
                <a:spcPct val="80000"/>
              </a:lnSpc>
              <a:buFontTx/>
              <a:buAutoNum type="arabicPeriod" startAt="6"/>
            </a:pPr>
            <a:r>
              <a:rPr lang="en-US" sz="2800" dirty="0" smtClean="0"/>
              <a:t>Big Data?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397639"/>
            <a:ext cx="60579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3600" dirty="0" smtClean="0"/>
              <a:t>Aspects of Big Data </a:t>
            </a:r>
            <a:endParaRPr lang="en-US" sz="3600" dirty="0"/>
          </a:p>
        </p:txBody>
      </p:sp>
      <p:sp>
        <p:nvSpPr>
          <p:cNvPr id="3" name="7-Point Star 2"/>
          <p:cNvSpPr/>
          <p:nvPr/>
        </p:nvSpPr>
        <p:spPr>
          <a:xfrm>
            <a:off x="2743200" y="1828800"/>
            <a:ext cx="5181600" cy="4343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84321" y="2447499"/>
            <a:ext cx="2209800" cy="523220"/>
          </a:xfrm>
          <a:prstGeom prst="rect">
            <a:avLst/>
          </a:prstGeom>
          <a:solidFill>
            <a:srgbClr val="00B05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2800" dirty="0" smtClean="0"/>
              <a:t>Volume</a:t>
            </a:r>
            <a:endParaRPr lang="en-US" sz="2800" dirty="0"/>
          </a:p>
        </p:txBody>
      </p:sp>
      <p:sp>
        <p:nvSpPr>
          <p:cNvPr id="5" name="TextBox 4"/>
          <p:cNvSpPr txBox="1"/>
          <p:nvPr/>
        </p:nvSpPr>
        <p:spPr>
          <a:xfrm>
            <a:off x="4419600" y="1305580"/>
            <a:ext cx="2362200" cy="523220"/>
          </a:xfrm>
          <a:prstGeom prst="rect">
            <a:avLst/>
          </a:prstGeom>
          <a:solidFill>
            <a:srgbClr val="00B05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2800" dirty="0" smtClean="0"/>
              <a:t>Variety</a:t>
            </a:r>
            <a:endParaRPr lang="en-US" sz="2800" dirty="0"/>
          </a:p>
        </p:txBody>
      </p:sp>
      <p:sp>
        <p:nvSpPr>
          <p:cNvPr id="6" name="TextBox 5"/>
          <p:cNvSpPr txBox="1"/>
          <p:nvPr/>
        </p:nvSpPr>
        <p:spPr>
          <a:xfrm>
            <a:off x="7315200" y="2523547"/>
            <a:ext cx="1676400" cy="523220"/>
          </a:xfrm>
          <a:prstGeom prst="rect">
            <a:avLst/>
          </a:prstGeom>
          <a:solidFill>
            <a:srgbClr val="00B05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2800" dirty="0" smtClean="0"/>
              <a:t>Velocity</a:t>
            </a:r>
            <a:endParaRPr lang="en-US" sz="2800" dirty="0"/>
          </a:p>
        </p:txBody>
      </p:sp>
      <p:sp>
        <p:nvSpPr>
          <p:cNvPr id="7" name="TextBox 6"/>
          <p:cNvSpPr txBox="1"/>
          <p:nvPr/>
        </p:nvSpPr>
        <p:spPr>
          <a:xfrm>
            <a:off x="1943100" y="6085202"/>
            <a:ext cx="2362200"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2800" dirty="0" smtClean="0"/>
              <a:t>Structure?</a:t>
            </a:r>
            <a:endParaRPr lang="en-US" sz="2800" dirty="0"/>
          </a:p>
        </p:txBody>
      </p:sp>
      <p:sp>
        <p:nvSpPr>
          <p:cNvPr id="8" name="TextBox 7"/>
          <p:cNvSpPr txBox="1"/>
          <p:nvPr/>
        </p:nvSpPr>
        <p:spPr>
          <a:xfrm>
            <a:off x="6096000" y="6172200"/>
            <a:ext cx="2362200"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2800" dirty="0" smtClean="0"/>
              <a:t>Storage?</a:t>
            </a:r>
            <a:endParaRPr lang="en-US" sz="2800" dirty="0"/>
          </a:p>
        </p:txBody>
      </p:sp>
      <p:sp>
        <p:nvSpPr>
          <p:cNvPr id="9" name="TextBox 8"/>
          <p:cNvSpPr txBox="1"/>
          <p:nvPr/>
        </p:nvSpPr>
        <p:spPr>
          <a:xfrm>
            <a:off x="762000" y="4374248"/>
            <a:ext cx="1828800"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2800" dirty="0" smtClean="0"/>
              <a:t>Quality?</a:t>
            </a:r>
            <a:endParaRPr lang="en-US" sz="2800" dirty="0"/>
          </a:p>
        </p:txBody>
      </p:sp>
      <p:sp>
        <p:nvSpPr>
          <p:cNvPr id="10" name="TextBox 9"/>
          <p:cNvSpPr txBox="1"/>
          <p:nvPr/>
        </p:nvSpPr>
        <p:spPr>
          <a:xfrm>
            <a:off x="3962400" y="3200400"/>
            <a:ext cx="2971800" cy="1477328"/>
          </a:xfrm>
          <a:prstGeom prst="rect">
            <a:avLst/>
          </a:prstGeom>
          <a:solidFill>
            <a:srgbClr val="0070C0"/>
          </a:solidFill>
        </p:spPr>
        <p:txBody>
          <a:bodyPr wrap="square" rtlCol="0">
            <a:spAutoFit/>
          </a:bodyPr>
          <a:lstStyle/>
          <a:p>
            <a:pPr marL="285750" indent="-285750">
              <a:buFont typeface="Arial" panose="020B0604020202020204" pitchFamily="34" charset="0"/>
              <a:buChar char="•"/>
            </a:pPr>
            <a:r>
              <a:rPr lang="en-US" dirty="0" smtClean="0">
                <a:solidFill>
                  <a:schemeClr val="bg1"/>
                </a:solidFill>
              </a:rPr>
              <a:t>High dimensional</a:t>
            </a:r>
          </a:p>
          <a:p>
            <a:pPr marL="285750" indent="-285750">
              <a:buFont typeface="Arial" panose="020B0604020202020204" pitchFamily="34" charset="0"/>
              <a:buChar char="•"/>
            </a:pPr>
            <a:r>
              <a:rPr lang="en-US" dirty="0" smtClean="0">
                <a:solidFill>
                  <a:schemeClr val="bg1"/>
                </a:solidFill>
              </a:rPr>
              <a:t>Data characteristics: Numeric/non-numeric</a:t>
            </a:r>
          </a:p>
          <a:p>
            <a:pPr marL="285750" indent="-285750">
              <a:buFont typeface="Arial" panose="020B0604020202020204" pitchFamily="34" charset="0"/>
              <a:buChar char="•"/>
            </a:pPr>
            <a:r>
              <a:rPr lang="en-US" dirty="0" smtClean="0">
                <a:solidFill>
                  <a:schemeClr val="bg1"/>
                </a:solidFill>
              </a:rPr>
              <a:t>Computational issues</a:t>
            </a:r>
          </a:p>
          <a:p>
            <a:pPr marL="285750" indent="-285750">
              <a:buFont typeface="Arial" panose="020B0604020202020204" pitchFamily="34" charset="0"/>
              <a:buChar char="•"/>
            </a:pPr>
            <a:endParaRPr lang="en-US" dirty="0">
              <a:solidFill>
                <a:schemeClr val="bg1"/>
              </a:solidFill>
            </a:endParaRPr>
          </a:p>
        </p:txBody>
      </p:sp>
      <p:sp>
        <p:nvSpPr>
          <p:cNvPr id="11" name="TextBox 10"/>
          <p:cNvSpPr txBox="1"/>
          <p:nvPr/>
        </p:nvSpPr>
        <p:spPr>
          <a:xfrm>
            <a:off x="7086600" y="4347873"/>
            <a:ext cx="1866900" cy="523220"/>
          </a:xfrm>
          <a:prstGeom prst="rect">
            <a:avLst/>
          </a:prstGeom>
          <a:solidFill>
            <a:srgbClr val="00B05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2800" dirty="0" smtClean="0"/>
              <a:t>Variability</a:t>
            </a:r>
            <a:endParaRPr lang="en-US" sz="2800" dirty="0"/>
          </a:p>
        </p:txBody>
      </p:sp>
    </p:spTree>
    <p:extLst>
      <p:ext uri="{BB962C8B-B14F-4D97-AF65-F5344CB8AC3E}">
        <p14:creationId xmlns:p14="http://schemas.microsoft.com/office/powerpoint/2010/main" val="33781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639762"/>
          </a:xfrm>
        </p:spPr>
        <p:txBody>
          <a:bodyPr/>
          <a:lstStyle/>
          <a:p>
            <a:pPr eaLnBrk="1" hangingPunct="1"/>
            <a:r>
              <a:rPr lang="en-US" sz="2800" smtClean="0"/>
              <a:t>Types of Studies</a:t>
            </a:r>
          </a:p>
        </p:txBody>
      </p:sp>
      <p:sp>
        <p:nvSpPr>
          <p:cNvPr id="13315" name="Rectangle 3"/>
          <p:cNvSpPr>
            <a:spLocks noGrp="1" noChangeArrowheads="1"/>
          </p:cNvSpPr>
          <p:nvPr>
            <p:ph type="body" idx="1"/>
          </p:nvPr>
        </p:nvSpPr>
        <p:spPr/>
        <p:txBody>
          <a:bodyPr/>
          <a:lstStyle/>
          <a:p>
            <a:pPr eaLnBrk="1" hangingPunct="1">
              <a:buFontTx/>
              <a:buNone/>
            </a:pPr>
            <a:endParaRPr lang="en-US" smtClean="0"/>
          </a:p>
          <a:p>
            <a:pPr lvl="1" eaLnBrk="1" hangingPunct="1"/>
            <a:r>
              <a:rPr lang="en-US" smtClean="0"/>
              <a:t>Controlled </a:t>
            </a:r>
          </a:p>
          <a:p>
            <a:pPr lvl="1" eaLnBrk="1" hangingPunct="1"/>
            <a:r>
              <a:rPr lang="en-US" smtClean="0"/>
              <a:t>Observational studies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639762"/>
          </a:xfrm>
        </p:spPr>
        <p:txBody>
          <a:bodyPr/>
          <a:lstStyle/>
          <a:p>
            <a:pPr eaLnBrk="1" hangingPunct="1"/>
            <a:r>
              <a:rPr lang="en-US" sz="2800" smtClean="0"/>
              <a:t>Types of Studies</a:t>
            </a:r>
          </a:p>
        </p:txBody>
      </p:sp>
      <p:sp>
        <p:nvSpPr>
          <p:cNvPr id="14339" name="Rectangle 3"/>
          <p:cNvSpPr>
            <a:spLocks noGrp="1" noChangeArrowheads="1"/>
          </p:cNvSpPr>
          <p:nvPr>
            <p:ph type="body" idx="1"/>
          </p:nvPr>
        </p:nvSpPr>
        <p:spPr/>
        <p:txBody>
          <a:bodyPr/>
          <a:lstStyle/>
          <a:p>
            <a:pPr eaLnBrk="1" hangingPunct="1">
              <a:lnSpc>
                <a:spcPct val="90000"/>
              </a:lnSpc>
            </a:pPr>
            <a:r>
              <a:rPr lang="en-US" sz="2800" smtClean="0"/>
              <a:t>Randomized,  controlled, double-blind</a:t>
            </a:r>
          </a:p>
          <a:p>
            <a:pPr lvl="1" eaLnBrk="1" hangingPunct="1">
              <a:lnSpc>
                <a:spcPct val="90000"/>
              </a:lnSpc>
            </a:pPr>
            <a:r>
              <a:rPr lang="en-US" sz="2400" smtClean="0"/>
              <a:t>Randomization guards against selection bias</a:t>
            </a:r>
          </a:p>
          <a:p>
            <a:pPr lvl="1" eaLnBrk="1" hangingPunct="1">
              <a:lnSpc>
                <a:spcPct val="90000"/>
              </a:lnSpc>
            </a:pPr>
            <a:r>
              <a:rPr lang="en-US" sz="2400" smtClean="0"/>
              <a:t>Ensures that  groups are comparable.  </a:t>
            </a:r>
          </a:p>
          <a:p>
            <a:pPr lvl="1" eaLnBrk="1" hangingPunct="1">
              <a:lnSpc>
                <a:spcPct val="90000"/>
              </a:lnSpc>
            </a:pPr>
            <a:r>
              <a:rPr lang="en-US" sz="2400" smtClean="0"/>
              <a:t>Double-blind: Minimizes  bias, either in the response or in the evaluation of the experimental outcomes.</a:t>
            </a:r>
          </a:p>
          <a:p>
            <a:pPr eaLnBrk="1" hangingPunct="1">
              <a:lnSpc>
                <a:spcPct val="90000"/>
              </a:lnSpc>
            </a:pPr>
            <a:r>
              <a:rPr lang="en-US" sz="2800" smtClean="0"/>
              <a:t>Observational studies: </a:t>
            </a:r>
          </a:p>
          <a:p>
            <a:pPr lvl="1" eaLnBrk="1" hangingPunct="1">
              <a:lnSpc>
                <a:spcPct val="90000"/>
              </a:lnSpc>
            </a:pPr>
            <a:r>
              <a:rPr lang="en-US" sz="2400" smtClean="0"/>
              <a:t>Assignment of experimental subjects to study groups not done by the investigator. </a:t>
            </a:r>
          </a:p>
          <a:p>
            <a:pPr lvl="1" eaLnBrk="1" hangingPunct="1">
              <a:lnSpc>
                <a:spcPct val="90000"/>
              </a:lnSpc>
            </a:pPr>
            <a:r>
              <a:rPr lang="en-US" sz="2400" smtClean="0"/>
              <a:t>May lack advantages of controlled trials</a:t>
            </a:r>
          </a:p>
          <a:p>
            <a:pPr lvl="1" eaLnBrk="1" hangingPunct="1">
              <a:lnSpc>
                <a:spcPct val="90000"/>
              </a:lnSpc>
            </a:pPr>
            <a:r>
              <a:rPr lang="en-US" sz="2400" smtClean="0"/>
              <a:t>May help establish association when RCTs not feasible</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762000" y="1309687"/>
            <a:ext cx="6553200" cy="1066800"/>
          </a:xfrm>
          <a:prstGeom prst="rect">
            <a:avLst/>
          </a:prstGeom>
          <a:noFill/>
          <a:ln w="9525">
            <a:noFill/>
            <a:miter lim="800000"/>
            <a:headEnd/>
            <a:tailEnd/>
          </a:ln>
        </p:spPr>
      </p:pic>
      <p:pic>
        <p:nvPicPr>
          <p:cNvPr id="3" name="Picture 6"/>
          <p:cNvPicPr>
            <a:picLocks noChangeAspect="1" noChangeArrowheads="1"/>
          </p:cNvPicPr>
          <p:nvPr/>
        </p:nvPicPr>
        <p:blipFill>
          <a:blip r:embed="rId3" cstate="print"/>
          <a:srcRect/>
          <a:stretch>
            <a:fillRect/>
          </a:stretch>
        </p:blipFill>
        <p:spPr bwMode="auto">
          <a:xfrm>
            <a:off x="3810000" y="1843087"/>
            <a:ext cx="1819275" cy="485775"/>
          </a:xfrm>
          <a:prstGeom prst="rect">
            <a:avLst/>
          </a:prstGeom>
          <a:noFill/>
          <a:ln w="9525">
            <a:noFill/>
            <a:miter lim="800000"/>
            <a:headEnd/>
            <a:tailEnd/>
          </a:ln>
        </p:spPr>
      </p:pic>
      <p:sp>
        <p:nvSpPr>
          <p:cNvPr id="4" name="TextBox 3"/>
          <p:cNvSpPr txBox="1"/>
          <p:nvPr/>
        </p:nvSpPr>
        <p:spPr>
          <a:xfrm>
            <a:off x="533400" y="2457088"/>
            <a:ext cx="7924800" cy="400050"/>
          </a:xfrm>
          <a:prstGeom prst="rect">
            <a:avLst/>
          </a:prstGeom>
          <a:solidFill>
            <a:schemeClr val="accent2">
              <a:lumMod val="20000"/>
              <a:lumOff val="80000"/>
            </a:schemeClr>
          </a:solidFill>
        </p:spPr>
        <p:txBody>
          <a:bodyPr>
            <a:spAutoFit/>
          </a:bodyPr>
          <a:lstStyle/>
          <a:p>
            <a:pPr>
              <a:defRPr/>
            </a:pPr>
            <a:r>
              <a:rPr lang="en-US" sz="2000" dirty="0">
                <a:latin typeface="Arial" charset="0"/>
              </a:rPr>
              <a:t>Stochastic </a:t>
            </a:r>
            <a:r>
              <a:rPr lang="en-US" sz="2000" dirty="0" smtClean="0">
                <a:latin typeface="Arial" charset="0"/>
              </a:rPr>
              <a:t>Models                </a:t>
            </a:r>
            <a:r>
              <a:rPr lang="en-US" sz="2000" dirty="0">
                <a:latin typeface="Arial" charset="0"/>
              </a:rPr>
              <a:t>vs.                              Algorithmic Models </a:t>
            </a:r>
          </a:p>
        </p:txBody>
      </p:sp>
      <p:pic>
        <p:nvPicPr>
          <p:cNvPr id="5" name="Picture 2"/>
          <p:cNvPicPr>
            <a:picLocks noChangeAspect="1" noChangeArrowheads="1"/>
          </p:cNvPicPr>
          <p:nvPr/>
        </p:nvPicPr>
        <p:blipFill>
          <a:blip r:embed="rId4" cstate="print"/>
          <a:srcRect/>
          <a:stretch>
            <a:fillRect/>
          </a:stretch>
        </p:blipFill>
        <p:spPr bwMode="auto">
          <a:xfrm>
            <a:off x="533400" y="2971800"/>
            <a:ext cx="3276600" cy="1143000"/>
          </a:xfrm>
          <a:prstGeom prst="rect">
            <a:avLst/>
          </a:prstGeom>
          <a:noFill/>
          <a:ln w="9525">
            <a:noFill/>
            <a:miter lim="800000"/>
            <a:headEnd/>
            <a:tailEnd/>
          </a:ln>
        </p:spPr>
      </p:pic>
      <p:pic>
        <p:nvPicPr>
          <p:cNvPr id="6" name="Picture 3"/>
          <p:cNvPicPr>
            <a:picLocks noChangeAspect="1" noChangeArrowheads="1"/>
          </p:cNvPicPr>
          <p:nvPr/>
        </p:nvPicPr>
        <p:blipFill>
          <a:blip r:embed="rId5" cstate="print"/>
          <a:srcRect/>
          <a:stretch>
            <a:fillRect/>
          </a:stretch>
        </p:blipFill>
        <p:spPr bwMode="auto">
          <a:xfrm>
            <a:off x="5105400" y="2962275"/>
            <a:ext cx="3848100" cy="1333500"/>
          </a:xfrm>
          <a:prstGeom prst="rect">
            <a:avLst/>
          </a:prstGeom>
          <a:noFill/>
          <a:ln w="9525">
            <a:noFill/>
            <a:miter lim="800000"/>
            <a:headEnd/>
            <a:tailEnd/>
          </a:ln>
        </p:spPr>
      </p:pic>
      <p:sp>
        <p:nvSpPr>
          <p:cNvPr id="7" name="TextBox 17"/>
          <p:cNvSpPr txBox="1">
            <a:spLocks noChangeArrowheads="1"/>
          </p:cNvSpPr>
          <p:nvPr/>
        </p:nvSpPr>
        <p:spPr bwMode="auto">
          <a:xfrm>
            <a:off x="3657600" y="3028950"/>
            <a:ext cx="1600200" cy="120015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dirty="0"/>
              <a:t>Knowledge of mechanism generating data</a:t>
            </a:r>
          </a:p>
        </p:txBody>
      </p:sp>
      <p:sp>
        <p:nvSpPr>
          <p:cNvPr id="8" name="TextBox 7"/>
          <p:cNvSpPr txBox="1"/>
          <p:nvPr/>
        </p:nvSpPr>
        <p:spPr>
          <a:xfrm>
            <a:off x="4798671" y="4520838"/>
            <a:ext cx="3581400" cy="203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a:defRPr/>
            </a:pPr>
            <a:r>
              <a:rPr lang="en-US" dirty="0">
                <a:latin typeface="Arial" charset="0"/>
              </a:rPr>
              <a:t>“</a:t>
            </a:r>
            <a:r>
              <a:rPr lang="en-US" i="1" dirty="0">
                <a:latin typeface="Arial" charset="0"/>
              </a:rPr>
              <a:t>Automatic methods of model selection … are to be shunned or, if use is absolutely unavoidable, are to be examined carefully for their effects on the final conclusions</a:t>
            </a:r>
            <a:r>
              <a:rPr lang="en-US" dirty="0">
                <a:latin typeface="Arial" charset="0"/>
              </a:rPr>
              <a:t>.” </a:t>
            </a:r>
            <a:r>
              <a:rPr lang="en-US" dirty="0" smtClean="0">
                <a:latin typeface="Arial" charset="0"/>
              </a:rPr>
              <a:t>..</a:t>
            </a:r>
          </a:p>
          <a:p>
            <a:pPr>
              <a:defRPr/>
            </a:pPr>
            <a:r>
              <a:rPr lang="en-US" dirty="0">
                <a:latin typeface="Arial" charset="0"/>
              </a:rPr>
              <a:t>-</a:t>
            </a:r>
            <a:r>
              <a:rPr lang="en-US" dirty="0" smtClean="0">
                <a:latin typeface="Arial" charset="0"/>
              </a:rPr>
              <a:t>DR </a:t>
            </a:r>
            <a:r>
              <a:rPr lang="en-US" dirty="0">
                <a:latin typeface="Arial" charset="0"/>
              </a:rPr>
              <a:t>Cox (2001)</a:t>
            </a:r>
          </a:p>
        </p:txBody>
      </p:sp>
      <p:sp>
        <p:nvSpPr>
          <p:cNvPr id="9" name="TextBox 8"/>
          <p:cNvSpPr txBox="1"/>
          <p:nvPr/>
        </p:nvSpPr>
        <p:spPr>
          <a:xfrm>
            <a:off x="685800" y="4369443"/>
            <a:ext cx="3048000" cy="2032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dirty="0">
                <a:latin typeface="Arial" charset="0"/>
              </a:rPr>
              <a:t>“… data characteristics are rapidly changing. In many of the most interesting problems, the idea of starting with a formal model is not tenable</a:t>
            </a:r>
            <a:r>
              <a:rPr lang="en-US" dirty="0" smtClean="0">
                <a:latin typeface="Arial" charset="0"/>
              </a:rPr>
              <a:t>.”</a:t>
            </a:r>
          </a:p>
          <a:p>
            <a:pPr>
              <a:defRPr/>
            </a:pPr>
            <a:r>
              <a:rPr lang="en-US" dirty="0" smtClean="0">
                <a:latin typeface="Arial" charset="0"/>
              </a:rPr>
              <a:t> -Leo </a:t>
            </a:r>
            <a:r>
              <a:rPr lang="en-US" dirty="0" err="1">
                <a:latin typeface="Arial" charset="0"/>
              </a:rPr>
              <a:t>Breiman</a:t>
            </a:r>
            <a:r>
              <a:rPr lang="en-US" dirty="0">
                <a:latin typeface="Arial" charset="0"/>
              </a:rPr>
              <a:t> (2001)</a:t>
            </a:r>
          </a:p>
        </p:txBody>
      </p:sp>
      <p:sp>
        <p:nvSpPr>
          <p:cNvPr id="10" name="Title 1"/>
          <p:cNvSpPr txBox="1">
            <a:spLocks/>
          </p:cNvSpPr>
          <p:nvPr/>
        </p:nvSpPr>
        <p:spPr>
          <a:xfrm>
            <a:off x="342900" y="304800"/>
            <a:ext cx="8458200" cy="762000"/>
          </a:xfrm>
          <a:prstGeom prst="rect">
            <a:avLst/>
          </a:prstGeom>
          <a:solidFill>
            <a:schemeClr val="accent1"/>
          </a:solid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uLnTx/>
                <a:uFillTx/>
                <a:latin typeface="+mj-lt"/>
                <a:ea typeface="+mj-ea"/>
                <a:cs typeface="+mj-cs"/>
              </a:rPr>
              <a:t>Data Analysis Paradigms</a:t>
            </a:r>
            <a:endParaRPr kumimoji="0" lang="en-US" sz="44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2900" y="385732"/>
            <a:ext cx="8458200" cy="487313"/>
          </a:xfrm>
          <a:prstGeom prst="rect">
            <a:avLst/>
          </a:prstGeom>
          <a:solidFill>
            <a:schemeClr val="accent1"/>
          </a:solid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2"/>
                </a:solidFill>
                <a:effectLst/>
                <a:uLnTx/>
                <a:uFillTx/>
                <a:latin typeface="+mj-lt"/>
                <a:ea typeface="+mj-ea"/>
                <a:cs typeface="+mj-cs"/>
              </a:rPr>
              <a:t>Example: Google Flue Trends (GFT)</a:t>
            </a:r>
            <a:endParaRPr kumimoji="0" lang="en-US" sz="3200" b="0" i="0" u="none" strike="noStrike" kern="0" cap="none" spc="0" normalizeH="0" baseline="0" noProof="0" dirty="0">
              <a:ln>
                <a:noFill/>
              </a:ln>
              <a:solidFill>
                <a:schemeClr val="tx2"/>
              </a:solidFill>
              <a:effectLst/>
              <a:uLnTx/>
              <a:uFillTx/>
              <a:latin typeface="+mj-lt"/>
              <a:ea typeface="+mj-ea"/>
              <a:cs typeface="+mj-cs"/>
            </a:endParaRPr>
          </a:p>
        </p:txBody>
      </p:sp>
      <p:sp>
        <p:nvSpPr>
          <p:cNvPr id="3" name="Rectangle 2"/>
          <p:cNvSpPr/>
          <p:nvPr/>
        </p:nvSpPr>
        <p:spPr>
          <a:xfrm>
            <a:off x="4454768" y="1553966"/>
            <a:ext cx="4346331" cy="452431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dirty="0" smtClean="0"/>
              <a:t>2009: Google published GFT in </a:t>
            </a:r>
            <a:r>
              <a:rPr lang="en-US" sz="2400" i="1" dirty="0" smtClean="0"/>
              <a:t>Nature</a:t>
            </a:r>
            <a:r>
              <a:rPr lang="en-US" sz="2400" dirty="0"/>
              <a:t>:</a:t>
            </a:r>
            <a:endParaRPr lang="en-US" sz="2400" dirty="0" smtClean="0"/>
          </a:p>
          <a:p>
            <a:endParaRPr lang="en-US" sz="2400" dirty="0" smtClean="0"/>
          </a:p>
          <a:p>
            <a:pPr marL="285750" indent="-285750">
              <a:buFont typeface="Arial" panose="020B0604020202020204" pitchFamily="34" charset="0"/>
              <a:buChar char="•"/>
            </a:pPr>
            <a:r>
              <a:rPr lang="en-US" sz="2400" dirty="0" smtClean="0"/>
              <a:t>Predicted trend without use of medical check-up data</a:t>
            </a:r>
          </a:p>
          <a:p>
            <a:pPr marL="285750" indent="-285750">
              <a:buFont typeface="Arial" panose="020B0604020202020204" pitchFamily="34" charset="0"/>
              <a:buChar char="•"/>
            </a:pPr>
            <a:r>
              <a:rPr lang="en-US" sz="2400" dirty="0" smtClean="0"/>
              <a:t>Could </a:t>
            </a:r>
            <a:r>
              <a:rPr lang="en-US" sz="2400" dirty="0"/>
              <a:t>do it </a:t>
            </a:r>
            <a:r>
              <a:rPr lang="en-US" sz="2400" dirty="0" smtClean="0"/>
              <a:t>more quickly </a:t>
            </a:r>
            <a:r>
              <a:rPr lang="en-US" sz="2400" dirty="0"/>
              <a:t>than the </a:t>
            </a:r>
            <a:r>
              <a:rPr lang="en-US" sz="2400" dirty="0" smtClean="0"/>
              <a:t>CDC:  GFT  </a:t>
            </a:r>
            <a:r>
              <a:rPr lang="en-US" sz="2400" dirty="0"/>
              <a:t>a day’s </a:t>
            </a:r>
            <a:r>
              <a:rPr lang="en-US" sz="2400" dirty="0" smtClean="0"/>
              <a:t>delay vs. a </a:t>
            </a:r>
            <a:r>
              <a:rPr lang="en-US" sz="2400" dirty="0"/>
              <a:t>week or more </a:t>
            </a:r>
            <a:r>
              <a:rPr lang="en-US" sz="2400" dirty="0" smtClean="0"/>
              <a:t>CDC needed to get reports </a:t>
            </a:r>
            <a:r>
              <a:rPr lang="en-US" sz="2400" dirty="0"/>
              <a:t>from doctors’ </a:t>
            </a:r>
            <a:r>
              <a:rPr lang="en-US" sz="2400" dirty="0" smtClean="0"/>
              <a:t>offices</a:t>
            </a:r>
          </a:p>
          <a:p>
            <a:pPr marL="285750" indent="-285750">
              <a:buFont typeface="Arial" panose="020B0604020202020204" pitchFamily="34" charset="0"/>
              <a:buChar char="•"/>
            </a:pPr>
            <a:r>
              <a:rPr lang="en-US" sz="2400" dirty="0" smtClean="0"/>
              <a:t>GFT theory-free, all </a:t>
            </a:r>
            <a:r>
              <a:rPr lang="en-US" sz="2400" dirty="0" smtClean="0">
                <a:solidFill>
                  <a:srgbClr val="FF0000"/>
                </a:solidFill>
              </a:rPr>
              <a:t>algorithmic based</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1701237"/>
            <a:ext cx="1767254" cy="70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314" y="2509733"/>
            <a:ext cx="3971191" cy="1306390"/>
          </a:xfrm>
          <a:prstGeom prst="rect">
            <a:avLst/>
          </a:prstGeom>
          <a:ln/>
        </p:spPr>
        <p:style>
          <a:lnRef idx="2">
            <a:schemeClr val="accent2"/>
          </a:lnRef>
          <a:fillRef idx="1">
            <a:schemeClr val="lt1"/>
          </a:fillRef>
          <a:effectRef idx="0">
            <a:schemeClr val="accent2"/>
          </a:effectRef>
          <a:fontRef idx="minor">
            <a:schemeClr val="dk1"/>
          </a:fontRef>
        </p:style>
      </p:pic>
      <p:sp>
        <p:nvSpPr>
          <p:cNvPr id="6" name="Rectangle 5"/>
          <p:cNvSpPr/>
          <p:nvPr/>
        </p:nvSpPr>
        <p:spPr>
          <a:xfrm>
            <a:off x="342898" y="3947719"/>
            <a:ext cx="3971191" cy="338554"/>
          </a:xfrm>
          <a:prstGeom prst="rect">
            <a:avLst/>
          </a:prstGeom>
        </p:spPr>
        <p:txBody>
          <a:bodyPr wrap="square">
            <a:spAutoFit/>
          </a:bodyPr>
          <a:lstStyle/>
          <a:p>
            <a:r>
              <a:rPr lang="en-US" sz="1600" i="1" dirty="0"/>
              <a:t>Nature</a:t>
            </a:r>
            <a:r>
              <a:rPr lang="en-US" sz="1600" dirty="0"/>
              <a:t> (</a:t>
            </a:r>
            <a:r>
              <a:rPr lang="en-US" sz="1600" dirty="0" smtClean="0"/>
              <a:t>2009) </a:t>
            </a:r>
            <a:r>
              <a:rPr lang="en-US" sz="1600" b="1" dirty="0" smtClean="0"/>
              <a:t>457</a:t>
            </a:r>
            <a:r>
              <a:rPr lang="en-US" sz="1600" dirty="0"/>
              <a:t>, </a:t>
            </a:r>
            <a:r>
              <a:rPr lang="en-US" sz="1600" dirty="0" smtClean="0"/>
              <a:t>1012-1014</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2900" y="385732"/>
            <a:ext cx="8458200" cy="487313"/>
          </a:xfrm>
          <a:prstGeom prst="rect">
            <a:avLst/>
          </a:prstGeom>
          <a:solidFill>
            <a:schemeClr val="accent1"/>
          </a:solid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2"/>
                </a:solidFill>
                <a:effectLst/>
                <a:uLnTx/>
                <a:uFillTx/>
                <a:latin typeface="+mj-lt"/>
                <a:ea typeface="+mj-ea"/>
                <a:cs typeface="+mj-cs"/>
              </a:rPr>
              <a:t>Example: Google Flue Trends (GFT)</a:t>
            </a:r>
            <a:endParaRPr kumimoji="0" lang="en-US" sz="3200" b="0" i="0" u="none" strike="noStrike" kern="0" cap="none" spc="0" normalizeH="0" baseline="0" noProof="0" dirty="0">
              <a:ln>
                <a:noFill/>
              </a:ln>
              <a:solidFill>
                <a:schemeClr val="tx2"/>
              </a:solidFill>
              <a:effectLst/>
              <a:uLnTx/>
              <a:uFillTx/>
              <a:latin typeface="+mj-lt"/>
              <a:ea typeface="+mj-ea"/>
              <a:cs typeface="+mj-cs"/>
            </a:endParaRPr>
          </a:p>
        </p:txBody>
      </p:sp>
      <p:sp>
        <p:nvSpPr>
          <p:cNvPr id="3" name="Rectangle 2"/>
          <p:cNvSpPr/>
          <p:nvPr/>
        </p:nvSpPr>
        <p:spPr>
          <a:xfrm>
            <a:off x="930656" y="3640014"/>
            <a:ext cx="3294185" cy="1631216"/>
          </a:xfrm>
          <a:prstGeom prst="rect">
            <a:avLst/>
          </a:prstGeom>
          <a:solidFill>
            <a:schemeClr val="accent1">
              <a:lumMod val="40000"/>
              <a:lumOff val="60000"/>
            </a:schemeClr>
          </a:solidFill>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dirty="0" smtClean="0"/>
              <a:t>2013: GFT predicted </a:t>
            </a:r>
            <a:r>
              <a:rPr lang="en-US" sz="2000" dirty="0"/>
              <a:t>a severe </a:t>
            </a:r>
            <a:r>
              <a:rPr lang="en-US" sz="2000" dirty="0" smtClean="0"/>
              <a:t>flu outbreak but  </a:t>
            </a:r>
            <a:r>
              <a:rPr lang="en-US" sz="2000" dirty="0"/>
              <a:t>CDC </a:t>
            </a:r>
            <a:r>
              <a:rPr lang="en-US" sz="2000" dirty="0" smtClean="0"/>
              <a:t>data </a:t>
            </a:r>
            <a:r>
              <a:rPr lang="en-US" sz="2000" dirty="0"/>
              <a:t>showed </a:t>
            </a:r>
            <a:r>
              <a:rPr lang="en-US" sz="2000" dirty="0" smtClean="0"/>
              <a:t>GFT’s estimates overstated </a:t>
            </a:r>
            <a:r>
              <a:rPr lang="en-US" sz="2000" dirty="0"/>
              <a:t>by almost a factor of two.</a:t>
            </a:r>
            <a:endParaRPr lang="en-US" sz="2000" dirty="0" smtClean="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9538" y="2065546"/>
            <a:ext cx="3856892" cy="4565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42900" y="1480771"/>
            <a:ext cx="5763116" cy="584775"/>
          </a:xfrm>
          <a:prstGeom prst="rect">
            <a:avLst/>
          </a:prstGeom>
        </p:spPr>
        <p:txBody>
          <a:bodyPr wrap="none">
            <a:spAutoFit/>
          </a:bodyPr>
          <a:lstStyle/>
          <a:p>
            <a:r>
              <a:rPr lang="en-US" b="1" dirty="0" smtClean="0"/>
              <a:t>“</a:t>
            </a:r>
            <a:r>
              <a:rPr lang="en-US" sz="3200" b="1" dirty="0" smtClean="0"/>
              <a:t>When </a:t>
            </a:r>
            <a:r>
              <a:rPr lang="en-US" sz="3200" b="1" dirty="0"/>
              <a:t>Google got flu </a:t>
            </a:r>
            <a:r>
              <a:rPr lang="en-US" sz="3200" b="1" dirty="0" smtClean="0"/>
              <a:t>wrong</a:t>
            </a:r>
            <a:r>
              <a:rPr lang="en-US" b="1" dirty="0" smtClean="0"/>
              <a:t>”</a:t>
            </a:r>
            <a:endParaRPr lang="en-US" b="1" dirty="0"/>
          </a:p>
        </p:txBody>
      </p:sp>
      <p:sp>
        <p:nvSpPr>
          <p:cNvPr id="6" name="Rectangle 5"/>
          <p:cNvSpPr/>
          <p:nvPr/>
        </p:nvSpPr>
        <p:spPr>
          <a:xfrm>
            <a:off x="624253" y="2464805"/>
            <a:ext cx="3906992" cy="892552"/>
          </a:xfrm>
          <a:prstGeom prst="rect">
            <a:avLst/>
          </a:prstGeom>
        </p:spPr>
        <p:txBody>
          <a:bodyPr wrap="square">
            <a:spAutoFit/>
          </a:bodyPr>
          <a:lstStyle/>
          <a:p>
            <a:pPr lvl="0"/>
            <a:r>
              <a:rPr lang="en-US" altLang="en-US" sz="2000" i="1" dirty="0" smtClean="0"/>
              <a:t>Nature</a:t>
            </a:r>
            <a:r>
              <a:rPr lang="en-US" altLang="en-US" sz="1600" dirty="0" smtClean="0"/>
              <a:t> Volume: 494, Pages: 155–156</a:t>
            </a:r>
            <a:endParaRPr lang="en-US" altLang="en-US" sz="1600" dirty="0"/>
          </a:p>
          <a:p>
            <a:pPr lvl="0" eaLnBrk="0" hangingPunct="0"/>
            <a:r>
              <a:rPr lang="en-US" altLang="en-US" sz="1600" dirty="0"/>
              <a:t>Date published</a:t>
            </a:r>
            <a:r>
              <a:rPr lang="en-US" altLang="en-US" sz="1600" dirty="0" smtClean="0"/>
              <a:t>:  (14 February 2013)</a:t>
            </a:r>
          </a:p>
          <a:p>
            <a:pPr lvl="0" eaLnBrk="0" hangingPunct="0"/>
            <a:r>
              <a:rPr lang="en-US" altLang="en-US" sz="1600" dirty="0" smtClean="0"/>
              <a:t>DOI: doi:10.1038/494155a</a:t>
            </a:r>
            <a:endParaRPr lang="en-US" alt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924800" cy="5257800"/>
          </a:xfrm>
        </p:spPr>
        <p:style>
          <a:lnRef idx="2">
            <a:schemeClr val="accent2"/>
          </a:lnRef>
          <a:fillRef idx="1">
            <a:schemeClr val="lt1"/>
          </a:fillRef>
          <a:effectRef idx="0">
            <a:schemeClr val="accent2"/>
          </a:effectRef>
          <a:fontRef idx="minor">
            <a:schemeClr val="dk1"/>
          </a:fontRef>
        </p:style>
        <p:txBody>
          <a:bodyPr/>
          <a:lstStyle/>
          <a:p>
            <a:pPr algn="l" eaLnBrk="1" hangingPunct="1">
              <a:lnSpc>
                <a:spcPct val="80000"/>
              </a:lnSpc>
            </a:pPr>
            <a:r>
              <a:rPr lang="en-US" sz="3200" b="1" dirty="0" smtClean="0">
                <a:solidFill>
                  <a:srgbClr val="FF0000"/>
                </a:solidFill>
              </a:rPr>
              <a:t>IMPORTANT NOTICE! </a:t>
            </a:r>
            <a:r>
              <a:rPr lang="en-US" sz="3200" dirty="0" smtClean="0">
                <a:solidFill>
                  <a:srgbClr val="FF0000"/>
                </a:solidFill>
              </a:rPr>
              <a:t/>
            </a:r>
            <a:br>
              <a:rPr lang="en-US" sz="3200" dirty="0" smtClean="0">
                <a:solidFill>
                  <a:srgbClr val="FF0000"/>
                </a:solidFill>
              </a:rPr>
            </a:br>
            <a:r>
              <a:rPr lang="en-US" sz="3200" dirty="0" smtClean="0">
                <a:solidFill>
                  <a:srgbClr val="FF0000"/>
                </a:solidFill>
              </a:rPr>
              <a:t/>
            </a:r>
            <a:br>
              <a:rPr lang="en-US" sz="3200" dirty="0" smtClean="0">
                <a:solidFill>
                  <a:srgbClr val="FF0000"/>
                </a:solidFill>
              </a:rPr>
            </a:br>
            <a:r>
              <a:rPr lang="en-US" sz="3200" dirty="0" smtClean="0">
                <a:solidFill>
                  <a:srgbClr val="FF0000"/>
                </a:solidFill>
              </a:rPr>
              <a:t>Due to over-enrollment, class open ONLY to Stat MA students who will graduate in Dec 2016. NO EXCEPTION!</a:t>
            </a:r>
            <a:br>
              <a:rPr lang="en-US" sz="3200" dirty="0" smtClean="0">
                <a:solidFill>
                  <a:srgbClr val="FF0000"/>
                </a:solidFill>
              </a:rPr>
            </a:br>
            <a:r>
              <a:rPr lang="en-US" sz="3200" dirty="0" smtClean="0">
                <a:solidFill>
                  <a:srgbClr val="FF0000"/>
                </a:solidFill>
              </a:rPr>
              <a:t/>
            </a:r>
            <a:br>
              <a:rPr lang="en-US" sz="3200" dirty="0" smtClean="0">
                <a:solidFill>
                  <a:srgbClr val="FF0000"/>
                </a:solidFill>
              </a:rPr>
            </a:br>
            <a:r>
              <a:rPr lang="en-US" sz="3200" dirty="0" smtClean="0">
                <a:solidFill>
                  <a:srgbClr val="FF0000"/>
                </a:solidFill>
              </a:rPr>
              <a:t/>
            </a:r>
            <a:br>
              <a:rPr lang="en-US" sz="3200" dirty="0" smtClean="0">
                <a:solidFill>
                  <a:srgbClr val="FF0000"/>
                </a:solidFill>
              </a:rPr>
            </a:br>
            <a:r>
              <a:rPr lang="en-US" sz="3200" dirty="0" smtClean="0">
                <a:solidFill>
                  <a:srgbClr val="FF0000"/>
                </a:solidFill>
              </a:rPr>
              <a:t>Stat MA and MAFN students must be in their last semester to take the course.</a:t>
            </a:r>
            <a:br>
              <a:rPr lang="en-US" sz="3200" dirty="0" smtClean="0">
                <a:solidFill>
                  <a:srgbClr val="FF0000"/>
                </a:solidFill>
              </a:rPr>
            </a:br>
            <a:r>
              <a:rPr lang="en-US" sz="3200" dirty="0" smtClean="0">
                <a:solidFill>
                  <a:srgbClr val="FF0000"/>
                </a:solidFill>
              </a:rPr>
              <a:t/>
            </a:r>
            <a:br>
              <a:rPr lang="en-US" sz="3200" dirty="0" smtClean="0">
                <a:solidFill>
                  <a:srgbClr val="FF0000"/>
                </a:solidFill>
              </a:rPr>
            </a:br>
            <a:r>
              <a:rPr lang="en-US" sz="3200" dirty="0" smtClean="0">
                <a:solidFill>
                  <a:srgbClr val="FF0000"/>
                </a:solidFill>
              </a:rPr>
              <a:t>The course will be offered in the Spring 2017 semester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2900" y="385732"/>
            <a:ext cx="8458200" cy="487313"/>
          </a:xfrm>
          <a:prstGeom prst="rect">
            <a:avLst/>
          </a:prstGeom>
          <a:solidFill>
            <a:schemeClr val="accent1"/>
          </a:solid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2"/>
                </a:solidFill>
                <a:effectLst/>
                <a:uLnTx/>
                <a:uFillTx/>
                <a:latin typeface="+mj-lt"/>
                <a:ea typeface="+mj-ea"/>
                <a:cs typeface="+mj-cs"/>
              </a:rPr>
              <a:t>GFT Fiasco: What Went Wrong?</a:t>
            </a:r>
            <a:endParaRPr kumimoji="0" lang="en-US" sz="3200" b="0" i="0" u="none" strike="noStrike" kern="0" cap="none" spc="0" normalizeH="0" baseline="0" noProof="0" dirty="0">
              <a:ln>
                <a:noFill/>
              </a:ln>
              <a:solidFill>
                <a:schemeClr val="tx2"/>
              </a:solidFill>
              <a:effectLst/>
              <a:uLnTx/>
              <a:uFillTx/>
              <a:latin typeface="+mj-lt"/>
              <a:ea typeface="+mj-ea"/>
              <a:cs typeface="+mj-cs"/>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662" y="1254399"/>
            <a:ext cx="6013938" cy="1060388"/>
          </a:xfrm>
          <a:prstGeom prst="rect">
            <a:avLst/>
          </a:prstGeom>
          <a:ln/>
        </p:spPr>
        <p:style>
          <a:lnRef idx="2">
            <a:schemeClr val="dk1"/>
          </a:lnRef>
          <a:fillRef idx="1">
            <a:schemeClr val="lt1"/>
          </a:fillRef>
          <a:effectRef idx="0">
            <a:schemeClr val="dk1"/>
          </a:effectRef>
          <a:fontRef idx="minor">
            <a:schemeClr val="dk1"/>
          </a:fontRef>
        </p:style>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238" y="2423465"/>
            <a:ext cx="2615712" cy="185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5800" y="3124200"/>
            <a:ext cx="6767880" cy="255454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a:t>“Big data hubris” is the often implicit assumption that big data are a substitute for, rather than a supplement to, traditional data collection and analysis. </a:t>
            </a:r>
            <a:r>
              <a:rPr lang="en-US" sz="2000" dirty="0" smtClean="0"/>
              <a:t>…. </a:t>
            </a:r>
          </a:p>
          <a:p>
            <a:endParaRPr lang="en-US" sz="2000" dirty="0" smtClean="0"/>
          </a:p>
          <a:p>
            <a:endParaRPr lang="en-US" sz="2000" dirty="0" smtClean="0"/>
          </a:p>
          <a:p>
            <a:r>
              <a:rPr lang="en-US" sz="2000" dirty="0" smtClean="0"/>
              <a:t>However</a:t>
            </a:r>
            <a:r>
              <a:rPr lang="en-US" sz="2000" dirty="0"/>
              <a:t>, quantity of data does not mean that one can ignore foundational issues of measurement and construct validity and reliability and dependencies among </a:t>
            </a:r>
            <a:r>
              <a:rPr lang="en-US" sz="2000" dirty="0" smtClean="0"/>
              <a:t>data. ….. </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487362"/>
          </a:xfrm>
        </p:spPr>
        <p:txBody>
          <a:bodyPr/>
          <a:lstStyle/>
          <a:p>
            <a:pPr eaLnBrk="1" hangingPunct="1"/>
            <a:r>
              <a:rPr lang="en-US" sz="3200" smtClean="0"/>
              <a:t>Questions to Ask in Data Analysis</a:t>
            </a:r>
          </a:p>
        </p:txBody>
      </p:sp>
      <p:sp>
        <p:nvSpPr>
          <p:cNvPr id="15363" name="Rectangle 3"/>
          <p:cNvSpPr>
            <a:spLocks noGrp="1" noChangeArrowheads="1"/>
          </p:cNvSpPr>
          <p:nvPr>
            <p:ph type="body" idx="1"/>
          </p:nvPr>
        </p:nvSpPr>
        <p:spPr>
          <a:xfrm>
            <a:off x="457200" y="990600"/>
            <a:ext cx="8229600" cy="5135563"/>
          </a:xfrm>
        </p:spPr>
        <p:txBody>
          <a:bodyPr/>
          <a:lstStyle/>
          <a:p>
            <a:pPr eaLnBrk="1" hangingPunct="1">
              <a:lnSpc>
                <a:spcPct val="80000"/>
              </a:lnSpc>
            </a:pPr>
            <a:r>
              <a:rPr lang="en-US" sz="2400" smtClean="0"/>
              <a:t>What is the objective of the analysis and/or the original experiment?</a:t>
            </a:r>
          </a:p>
          <a:p>
            <a:pPr eaLnBrk="1" hangingPunct="1">
              <a:lnSpc>
                <a:spcPct val="80000"/>
              </a:lnSpc>
            </a:pPr>
            <a:r>
              <a:rPr lang="en-US" sz="2400" smtClean="0"/>
              <a:t>What was the design of the study?</a:t>
            </a:r>
          </a:p>
          <a:p>
            <a:pPr lvl="1" eaLnBrk="1" hangingPunct="1">
              <a:lnSpc>
                <a:spcPct val="80000"/>
              </a:lnSpc>
            </a:pPr>
            <a:r>
              <a:rPr lang="en-US" sz="2000" smtClean="0"/>
              <a:t>Randomized controlled or observational?</a:t>
            </a:r>
          </a:p>
          <a:p>
            <a:pPr lvl="1" eaLnBrk="1" hangingPunct="1">
              <a:lnSpc>
                <a:spcPct val="80000"/>
              </a:lnSpc>
            </a:pPr>
            <a:r>
              <a:rPr lang="en-US" sz="2000" smtClean="0"/>
              <a:t>If a controlled trial, how were subjects assigned to the different groups? </a:t>
            </a:r>
          </a:p>
          <a:p>
            <a:pPr lvl="1" eaLnBrk="1" hangingPunct="1">
              <a:lnSpc>
                <a:spcPct val="80000"/>
              </a:lnSpc>
            </a:pPr>
            <a:r>
              <a:rPr lang="en-US" sz="2000" smtClean="0"/>
              <a:t>Was the assignment process  controlled by the investigator? </a:t>
            </a:r>
          </a:p>
          <a:p>
            <a:pPr lvl="1" eaLnBrk="1" hangingPunct="1">
              <a:lnSpc>
                <a:spcPct val="80000"/>
              </a:lnSpc>
            </a:pPr>
            <a:r>
              <a:rPr lang="en-US" sz="2000" smtClean="0"/>
              <a:t>If an observational study: Are the groups comparable? What factors are confounded with treatment? </a:t>
            </a:r>
          </a:p>
          <a:p>
            <a:pPr eaLnBrk="1" hangingPunct="1">
              <a:lnSpc>
                <a:spcPct val="80000"/>
              </a:lnSpc>
            </a:pPr>
            <a:r>
              <a:rPr lang="en-US" sz="2400" smtClean="0"/>
              <a:t>What procedure would be appropriate for the data?</a:t>
            </a:r>
          </a:p>
          <a:p>
            <a:pPr lvl="1" eaLnBrk="1" hangingPunct="1">
              <a:lnSpc>
                <a:spcPct val="80000"/>
              </a:lnSpc>
            </a:pPr>
            <a:r>
              <a:rPr lang="en-US" sz="2000" smtClean="0"/>
              <a:t>Exploratory data analysis techniques?</a:t>
            </a:r>
          </a:p>
          <a:p>
            <a:pPr lvl="1" eaLnBrk="1" hangingPunct="1">
              <a:lnSpc>
                <a:spcPct val="80000"/>
              </a:lnSpc>
            </a:pPr>
            <a:r>
              <a:rPr lang="en-US" sz="2000" smtClean="0"/>
              <a:t>Inferential statistical techniques?</a:t>
            </a:r>
          </a:p>
          <a:p>
            <a:pPr lvl="1" eaLnBrk="1" hangingPunct="1">
              <a:lnSpc>
                <a:spcPct val="80000"/>
              </a:lnSpc>
            </a:pPr>
            <a:r>
              <a:rPr lang="en-US" sz="2000" smtClean="0"/>
              <a:t>Model building?</a:t>
            </a:r>
          </a:p>
          <a:p>
            <a:pPr eaLnBrk="1" hangingPunct="1">
              <a:lnSpc>
                <a:spcPct val="80000"/>
              </a:lnSpc>
            </a:pPr>
            <a:r>
              <a:rPr lang="en-US" sz="2400" smtClean="0"/>
              <a:t>Implementation of analysis plan?</a:t>
            </a:r>
          </a:p>
          <a:p>
            <a:pPr eaLnBrk="1" hangingPunct="1">
              <a:lnSpc>
                <a:spcPct val="80000"/>
              </a:lnSpc>
            </a:pPr>
            <a:r>
              <a:rPr lang="en-US" sz="2400" smtClean="0"/>
              <a:t>Interpretation of Results?</a:t>
            </a:r>
          </a:p>
          <a:p>
            <a:pPr lvl="1" eaLnBrk="1" hangingPunct="1">
              <a:lnSpc>
                <a:spcPct val="80000"/>
              </a:lnSpc>
            </a:pPr>
            <a:r>
              <a:rPr lang="en-US" sz="2000" smtClean="0"/>
              <a:t>Are the results relevant?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563562"/>
          </a:xfrm>
        </p:spPr>
        <p:txBody>
          <a:bodyPr/>
          <a:lstStyle/>
          <a:p>
            <a:pPr eaLnBrk="1" hangingPunct="1"/>
            <a:r>
              <a:rPr lang="en-US" sz="4000" smtClean="0"/>
              <a:t>Analysis Plan</a:t>
            </a:r>
          </a:p>
        </p:txBody>
      </p:sp>
      <p:sp>
        <p:nvSpPr>
          <p:cNvPr id="8195" name="Rectangle 3"/>
          <p:cNvSpPr>
            <a:spLocks noGrp="1" noChangeArrowheads="1"/>
          </p:cNvSpPr>
          <p:nvPr>
            <p:ph type="body" idx="1"/>
          </p:nvPr>
        </p:nvSpPr>
        <p:spPr>
          <a:xfrm>
            <a:off x="457200" y="1143000"/>
            <a:ext cx="8229600" cy="4983163"/>
          </a:xfrm>
        </p:spPr>
        <p:txBody>
          <a:bodyPr/>
          <a:lstStyle/>
          <a:p>
            <a:pPr marL="381000" indent="-381000" eaLnBrk="1" hangingPunct="1">
              <a:lnSpc>
                <a:spcPct val="90000"/>
              </a:lnSpc>
            </a:pPr>
            <a:r>
              <a:rPr lang="en-US" sz="2400" smtClean="0"/>
              <a:t>Was the planned analysis followed?</a:t>
            </a:r>
          </a:p>
          <a:p>
            <a:pPr marL="800100" lvl="1" indent="-342900" eaLnBrk="1" hangingPunct="1">
              <a:lnSpc>
                <a:spcPct val="90000"/>
              </a:lnSpc>
            </a:pPr>
            <a:r>
              <a:rPr lang="en-US" sz="2000" smtClean="0"/>
              <a:t>If a large number of analyses are performed, some of them will be sure to show structure.</a:t>
            </a:r>
          </a:p>
          <a:p>
            <a:pPr marL="381000" indent="-381000" eaLnBrk="1" hangingPunct="1">
              <a:lnSpc>
                <a:spcPct val="90000"/>
              </a:lnSpc>
              <a:buFontTx/>
              <a:buNone/>
            </a:pPr>
            <a:endParaRPr lang="en-US" sz="2400" smtClean="0"/>
          </a:p>
          <a:p>
            <a:pPr marL="381000" indent="-381000" eaLnBrk="1" hangingPunct="1">
              <a:lnSpc>
                <a:spcPct val="90000"/>
              </a:lnSpc>
              <a:buFontTx/>
              <a:buNone/>
            </a:pPr>
            <a:r>
              <a:rPr lang="en-US" sz="2400" b="1" i="1" smtClean="0"/>
              <a:t>``If you torture the data long enough, they'll admit to anything"</a:t>
            </a:r>
          </a:p>
          <a:p>
            <a:pPr marL="381000" indent="-381000" eaLnBrk="1" hangingPunct="1">
              <a:lnSpc>
                <a:spcPct val="90000"/>
              </a:lnSpc>
              <a:buFontTx/>
              <a:buNone/>
            </a:pPr>
            <a:endParaRPr lang="en-US" sz="2400" smtClean="0"/>
          </a:p>
          <a:p>
            <a:pPr marL="381000" indent="-381000" eaLnBrk="1" hangingPunct="1">
              <a:lnSpc>
                <a:spcPct val="90000"/>
              </a:lnSpc>
            </a:pPr>
            <a:r>
              <a:rPr lang="en-US" sz="2400" smtClean="0"/>
              <a:t>Were assumptions validated?</a:t>
            </a:r>
          </a:p>
          <a:p>
            <a:pPr marL="381000" indent="-381000" eaLnBrk="1" hangingPunct="1">
              <a:lnSpc>
                <a:spcPct val="90000"/>
              </a:lnSpc>
            </a:pPr>
            <a:r>
              <a:rPr lang="en-US" sz="2400" smtClean="0"/>
              <a:t> Were there any confounding factors. If so, were appropriate measures taken?</a:t>
            </a:r>
          </a:p>
          <a:p>
            <a:pPr marL="381000" indent="-381000" eaLnBrk="1" hangingPunct="1">
              <a:lnSpc>
                <a:spcPct val="90000"/>
              </a:lnSpc>
            </a:pPr>
            <a:r>
              <a:rPr lang="en-US" sz="2400" smtClean="0"/>
              <a:t>Were multiple procedures/subgroup analyses performed? </a:t>
            </a:r>
          </a:p>
          <a:p>
            <a:pPr marL="800100" lvl="1" indent="-342900" eaLnBrk="1" hangingPunct="1">
              <a:lnSpc>
                <a:spcPct val="90000"/>
              </a:lnSpc>
            </a:pPr>
            <a:r>
              <a:rPr lang="en-US" sz="2000" smtClean="0"/>
              <a:t>If so, what adjustments were made for multiplicity?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200" smtClean="0"/>
              <a:t>Exploratory Data Analysis (EDA)</a:t>
            </a:r>
          </a:p>
        </p:txBody>
      </p:sp>
      <p:sp>
        <p:nvSpPr>
          <p:cNvPr id="17411" name="Rectangle 3"/>
          <p:cNvSpPr>
            <a:spLocks noGrp="1" noChangeArrowheads="1"/>
          </p:cNvSpPr>
          <p:nvPr>
            <p:ph type="body" idx="1"/>
          </p:nvPr>
        </p:nvSpPr>
        <p:spPr/>
        <p:txBody>
          <a:bodyPr/>
          <a:lstStyle/>
          <a:p>
            <a:pPr eaLnBrk="1" hangingPunct="1">
              <a:buFontTx/>
              <a:buNone/>
            </a:pPr>
            <a:r>
              <a:rPr lang="en-US" smtClean="0"/>
              <a:t>Preliminary look at data:</a:t>
            </a:r>
          </a:p>
          <a:p>
            <a:pPr eaLnBrk="1" hangingPunct="1"/>
            <a:r>
              <a:rPr lang="en-US" smtClean="0"/>
              <a:t> Evaluating data quality</a:t>
            </a:r>
          </a:p>
          <a:p>
            <a:pPr lvl="1" eaLnBrk="1" hangingPunct="1"/>
            <a:r>
              <a:rPr lang="en-US" smtClean="0"/>
              <a:t>Missing values</a:t>
            </a:r>
          </a:p>
          <a:p>
            <a:pPr lvl="1" eaLnBrk="1" hangingPunct="1"/>
            <a:r>
              <a:rPr lang="en-US" smtClean="0"/>
              <a:t>Outliers/Influential points</a:t>
            </a:r>
          </a:p>
          <a:p>
            <a:pPr eaLnBrk="1" hangingPunct="1"/>
            <a:r>
              <a:rPr lang="en-US" smtClean="0"/>
              <a:t>Checking assumptions: Distributions, relationships, etc.</a:t>
            </a:r>
          </a:p>
          <a:p>
            <a:pPr eaLnBrk="1" hangingPunct="1"/>
            <a:r>
              <a:rPr lang="en-US" smtClean="0"/>
              <a:t>Measures of location &amp; dispersion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smtClean="0"/>
              <a:t>EDA cont.</a:t>
            </a:r>
          </a:p>
        </p:txBody>
      </p:sp>
      <p:sp>
        <p:nvSpPr>
          <p:cNvPr id="18435" name="Rectangle 3"/>
          <p:cNvSpPr>
            <a:spLocks noGrp="1" noChangeArrowheads="1"/>
          </p:cNvSpPr>
          <p:nvPr>
            <p:ph type="body" idx="1"/>
          </p:nvPr>
        </p:nvSpPr>
        <p:spPr/>
        <p:txBody>
          <a:bodyPr/>
          <a:lstStyle/>
          <a:p>
            <a:pPr eaLnBrk="1" hangingPunct="1">
              <a:buFontTx/>
              <a:buNone/>
            </a:pPr>
            <a:r>
              <a:rPr lang="en-US" smtClean="0"/>
              <a:t>Approaches:</a:t>
            </a:r>
          </a:p>
          <a:p>
            <a:pPr eaLnBrk="1" hangingPunct="1"/>
            <a:r>
              <a:rPr lang="en-US" smtClean="0"/>
              <a:t>Descriptive Statistics</a:t>
            </a:r>
          </a:p>
          <a:p>
            <a:pPr lvl="1" eaLnBrk="1" hangingPunct="1"/>
            <a:r>
              <a:rPr lang="en-US" smtClean="0"/>
              <a:t>Measures of location and dispersion</a:t>
            </a:r>
          </a:p>
          <a:p>
            <a:pPr eaLnBrk="1" hangingPunct="1"/>
            <a:r>
              <a:rPr lang="en-US" smtClean="0"/>
              <a:t>Graphical</a:t>
            </a:r>
          </a:p>
          <a:p>
            <a:pPr lvl="1" eaLnBrk="1" hangingPunct="1"/>
            <a:r>
              <a:rPr lang="en-US" smtClean="0"/>
              <a:t>Histograms, box-plots, Q-Q plots, etc.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EDA cont.</a:t>
            </a:r>
          </a:p>
        </p:txBody>
      </p:sp>
      <p:sp>
        <p:nvSpPr>
          <p:cNvPr id="19459" name="Rectangle 3"/>
          <p:cNvSpPr>
            <a:spLocks noGrp="1" noChangeArrowheads="1"/>
          </p:cNvSpPr>
          <p:nvPr>
            <p:ph type="body" idx="1"/>
          </p:nvPr>
        </p:nvSpPr>
        <p:spPr/>
        <p:txBody>
          <a:bodyPr/>
          <a:lstStyle/>
          <a:p>
            <a:pPr eaLnBrk="1" hangingPunct="1">
              <a:lnSpc>
                <a:spcPct val="90000"/>
              </a:lnSpc>
              <a:buFontTx/>
              <a:buNone/>
            </a:pPr>
            <a:r>
              <a:rPr lang="en-US" sz="2400" smtClean="0"/>
              <a:t>Measures of Location</a:t>
            </a:r>
          </a:p>
          <a:p>
            <a:pPr eaLnBrk="1" hangingPunct="1">
              <a:lnSpc>
                <a:spcPct val="90000"/>
              </a:lnSpc>
              <a:buFontTx/>
              <a:buNone/>
            </a:pPr>
            <a:endParaRPr lang="en-US" sz="2400" smtClean="0"/>
          </a:p>
          <a:p>
            <a:pPr eaLnBrk="1" hangingPunct="1">
              <a:lnSpc>
                <a:spcPct val="90000"/>
              </a:lnSpc>
            </a:pPr>
            <a:r>
              <a:rPr lang="en-US" sz="2400" smtClean="0"/>
              <a:t>Properties of the sample mean </a:t>
            </a:r>
          </a:p>
          <a:p>
            <a:pPr lvl="1" eaLnBrk="1" hangingPunct="1">
              <a:lnSpc>
                <a:spcPct val="90000"/>
              </a:lnSpc>
            </a:pPr>
            <a:r>
              <a:rPr lang="en-US" sz="2000" smtClean="0"/>
              <a:t>It is easy to compute</a:t>
            </a:r>
          </a:p>
          <a:p>
            <a:pPr lvl="1" eaLnBrk="1" hangingPunct="1">
              <a:lnSpc>
                <a:spcPct val="90000"/>
              </a:lnSpc>
            </a:pPr>
            <a:r>
              <a:rPr lang="en-US" sz="2000" smtClean="0"/>
              <a:t>It is easy to interpret/understand</a:t>
            </a:r>
          </a:p>
          <a:p>
            <a:pPr lvl="1" eaLnBrk="1" hangingPunct="1">
              <a:lnSpc>
                <a:spcPct val="90000"/>
              </a:lnSpc>
            </a:pPr>
            <a:r>
              <a:rPr lang="en-US" sz="2000" smtClean="0"/>
              <a:t>Its variance has a simple expression</a:t>
            </a:r>
          </a:p>
          <a:p>
            <a:pPr lvl="1" eaLnBrk="1" hangingPunct="1">
              <a:lnSpc>
                <a:spcPct val="90000"/>
              </a:lnSpc>
            </a:pPr>
            <a:r>
              <a:rPr lang="en-US" sz="2000" smtClean="0"/>
              <a:t>It is susceptible to outliers</a:t>
            </a:r>
          </a:p>
          <a:p>
            <a:pPr lvl="1" eaLnBrk="1" hangingPunct="1">
              <a:lnSpc>
                <a:spcPct val="90000"/>
              </a:lnSpc>
              <a:buFontTx/>
              <a:buNone/>
            </a:pPr>
            <a:endParaRPr lang="en-US" sz="2000" smtClean="0"/>
          </a:p>
          <a:p>
            <a:pPr eaLnBrk="1" hangingPunct="1">
              <a:lnSpc>
                <a:spcPct val="90000"/>
              </a:lnSpc>
            </a:pPr>
            <a:r>
              <a:rPr lang="en-US" sz="2400" smtClean="0"/>
              <a:t>Properties of the sample  median:  </a:t>
            </a:r>
          </a:p>
          <a:p>
            <a:pPr lvl="1" eaLnBrk="1" hangingPunct="1">
              <a:lnSpc>
                <a:spcPct val="90000"/>
              </a:lnSpc>
            </a:pPr>
            <a:r>
              <a:rPr lang="en-US" sz="2000" smtClean="0"/>
              <a:t>Relatively more complex to compute and understand, </a:t>
            </a:r>
          </a:p>
          <a:p>
            <a:pPr lvl="1" eaLnBrk="1" hangingPunct="1">
              <a:lnSpc>
                <a:spcPct val="90000"/>
              </a:lnSpc>
            </a:pPr>
            <a:r>
              <a:rPr lang="en-US" sz="2000" smtClean="0"/>
              <a:t>Strongly resistant to outliers. </a:t>
            </a:r>
          </a:p>
          <a:p>
            <a:pPr lvl="1" eaLnBrk="1" hangingPunct="1">
              <a:lnSpc>
                <a:spcPct val="90000"/>
              </a:lnSpc>
            </a:pPr>
            <a:r>
              <a:rPr lang="en-US" sz="2000" smtClean="0"/>
              <a:t>Variability  does not have a simple expression.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EDA cont.</a:t>
            </a:r>
          </a:p>
        </p:txBody>
      </p:sp>
      <p:sp>
        <p:nvSpPr>
          <p:cNvPr id="20483" name="Rectangle 3"/>
          <p:cNvSpPr>
            <a:spLocks noGrp="1" noChangeArrowheads="1"/>
          </p:cNvSpPr>
          <p:nvPr>
            <p:ph type="body" idx="1"/>
          </p:nvPr>
        </p:nvSpPr>
        <p:spPr/>
        <p:txBody>
          <a:bodyPr/>
          <a:lstStyle/>
          <a:p>
            <a:pPr eaLnBrk="1" hangingPunct="1">
              <a:buFontTx/>
              <a:buNone/>
            </a:pPr>
            <a:r>
              <a:rPr lang="en-US" smtClean="0"/>
              <a:t>Measures of Dispersion</a:t>
            </a:r>
          </a:p>
          <a:p>
            <a:pPr eaLnBrk="1" hangingPunct="1">
              <a:buFontTx/>
              <a:buNone/>
            </a:pPr>
            <a:endParaRPr lang="en-US" smtClean="0"/>
          </a:p>
          <a:p>
            <a:pPr eaLnBrk="1" hangingPunct="1"/>
            <a:r>
              <a:rPr lang="en-US" smtClean="0"/>
              <a:t>Properties of the sample variance</a:t>
            </a:r>
          </a:p>
          <a:p>
            <a:pPr lvl="1" eaLnBrk="1" hangingPunct="1">
              <a:buFontTx/>
              <a:buNone/>
            </a:pPr>
            <a:endParaRPr lang="en-US" smtClean="0"/>
          </a:p>
          <a:p>
            <a:pPr eaLnBrk="1" hangingPunct="1"/>
            <a:endParaRPr lang="en-US" smtClean="0"/>
          </a:p>
          <a:p>
            <a:pPr eaLnBrk="1" hangingPunct="1"/>
            <a:r>
              <a:rPr lang="en-US" smtClean="0"/>
              <a:t>Properties of the IQR, Range</a:t>
            </a:r>
          </a:p>
          <a:p>
            <a:pPr lvl="1" eaLnBrk="1" hangingPunct="1"/>
            <a:r>
              <a:rPr lang="en-US" smtClean="0"/>
              <a:t>Sampling distribution?</a:t>
            </a:r>
          </a:p>
        </p:txBody>
      </p:sp>
      <p:pic>
        <p:nvPicPr>
          <p:cNvPr id="20484" name="Picture 5"/>
          <p:cNvPicPr>
            <a:picLocks noChangeAspect="1" noChangeArrowheads="1"/>
          </p:cNvPicPr>
          <p:nvPr/>
        </p:nvPicPr>
        <p:blipFill>
          <a:blip r:embed="rId2" cstate="print"/>
          <a:srcRect/>
          <a:stretch>
            <a:fillRect/>
          </a:stretch>
        </p:blipFill>
        <p:spPr bwMode="auto">
          <a:xfrm>
            <a:off x="1828800" y="3657600"/>
            <a:ext cx="3667125"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563562"/>
          </a:xfrm>
        </p:spPr>
        <p:txBody>
          <a:bodyPr/>
          <a:lstStyle/>
          <a:p>
            <a:pPr eaLnBrk="1" hangingPunct="1"/>
            <a:r>
              <a:rPr lang="en-US" sz="3200" smtClean="0"/>
              <a:t>Robustness</a:t>
            </a:r>
          </a:p>
        </p:txBody>
      </p:sp>
      <p:pic>
        <p:nvPicPr>
          <p:cNvPr id="21507" name="Picture 3"/>
          <p:cNvPicPr>
            <a:picLocks noGrp="1" noChangeAspect="1" noChangeArrowheads="1"/>
          </p:cNvPicPr>
          <p:nvPr>
            <p:ph type="body" idx="1"/>
          </p:nvPr>
        </p:nvPicPr>
        <p:blipFill>
          <a:blip r:embed="rId2" cstate="print"/>
          <a:srcRect/>
          <a:stretch>
            <a:fillRect/>
          </a:stretch>
        </p:blipFill>
        <p:spPr>
          <a:xfrm>
            <a:off x="457200" y="1143000"/>
            <a:ext cx="8229600" cy="4983163"/>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563562"/>
          </a:xfrm>
        </p:spPr>
        <p:txBody>
          <a:bodyPr/>
          <a:lstStyle/>
          <a:p>
            <a:pPr eaLnBrk="1" hangingPunct="1"/>
            <a:r>
              <a:rPr lang="en-US" sz="3200" smtClean="0"/>
              <a:t>Robustness (cont’d)</a:t>
            </a:r>
          </a:p>
        </p:txBody>
      </p:sp>
      <p:sp>
        <p:nvSpPr>
          <p:cNvPr id="22531" name="Rectangle 4"/>
          <p:cNvSpPr>
            <a:spLocks noGrp="1" noChangeArrowheads="1"/>
          </p:cNvSpPr>
          <p:nvPr>
            <p:ph type="body" idx="1"/>
          </p:nvPr>
        </p:nvSpPr>
        <p:spPr/>
        <p:txBody>
          <a:bodyPr/>
          <a:lstStyle/>
          <a:p>
            <a:pPr eaLnBrk="1" hangingPunct="1"/>
            <a:r>
              <a:rPr lang="en-US" smtClean="0"/>
              <a:t>Breakdown Point</a:t>
            </a:r>
          </a:p>
          <a:p>
            <a:pPr eaLnBrk="1" hangingPunct="1"/>
            <a:endParaRPr lang="en-US" smtClean="0"/>
          </a:p>
          <a:p>
            <a:pPr lvl="1" eaLnBrk="1" hangingPunct="1"/>
            <a:r>
              <a:rPr lang="en-US" smtClean="0"/>
              <a:t>Fraction of data that could be made arbitrarily large, without making the estimator useless</a:t>
            </a:r>
          </a:p>
          <a:p>
            <a:pPr lvl="1" eaLnBrk="1" hangingPunct="1">
              <a:buFontTx/>
              <a:buNone/>
            </a:pPr>
            <a:r>
              <a:rPr lang="en-US" smtClean="0"/>
              <a:t> </a:t>
            </a:r>
          </a:p>
          <a:p>
            <a:pPr lvl="1" eaLnBrk="1" hangingPunct="1"/>
            <a:r>
              <a:rPr lang="en-US" smtClean="0"/>
              <a:t>Breakdown point for sample mean vs. median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Grp="1" noChangeAspect="1" noChangeArrowheads="1"/>
          </p:cNvPicPr>
          <p:nvPr>
            <p:ph type="body" idx="1"/>
          </p:nvPr>
        </p:nvPicPr>
        <p:blipFill>
          <a:blip r:embed="rId2" cstate="print"/>
          <a:srcRect/>
          <a:stretch>
            <a:fillRect/>
          </a:stretch>
        </p:blipFill>
        <p:spPr>
          <a:xfrm>
            <a:off x="533400" y="457200"/>
            <a:ext cx="7696200" cy="61722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body" idx="1"/>
          </p:nvPr>
        </p:nvSpPr>
        <p:spPr>
          <a:xfrm>
            <a:off x="457200" y="1295400"/>
            <a:ext cx="8229600" cy="4953000"/>
          </a:xfrm>
          <a:noFill/>
        </p:spPr>
        <p:txBody>
          <a:bodyPr/>
          <a:lstStyle/>
          <a:p>
            <a:pPr eaLnBrk="1" hangingPunct="1">
              <a:lnSpc>
                <a:spcPct val="80000"/>
              </a:lnSpc>
              <a:buFontTx/>
              <a:buNone/>
            </a:pPr>
            <a:r>
              <a:rPr lang="en-US" sz="2400" b="1" dirty="0" smtClean="0"/>
              <a:t>Instructor:</a:t>
            </a:r>
            <a:r>
              <a:rPr lang="en-US" sz="2400" dirty="0" smtClean="0"/>
              <a:t>       </a:t>
            </a:r>
            <a:br>
              <a:rPr lang="en-US" sz="2400" dirty="0" smtClean="0"/>
            </a:br>
            <a:endParaRPr lang="en-US" sz="2400" dirty="0" smtClean="0"/>
          </a:p>
          <a:p>
            <a:pPr eaLnBrk="1" hangingPunct="1">
              <a:lnSpc>
                <a:spcPct val="80000"/>
              </a:lnSpc>
              <a:buFontTx/>
              <a:buNone/>
            </a:pPr>
            <a:r>
              <a:rPr lang="en-US" sz="2400" dirty="0" smtClean="0"/>
              <a:t>    E-mail: </a:t>
            </a:r>
            <a:r>
              <a:rPr lang="en-US" sz="2400" dirty="0" smtClean="0">
                <a:hlinkClick r:id="rId2"/>
                <a:hlinkMouseOver r:id="rId3" action="ppaction://hlinkfile"/>
              </a:rPr>
              <a:t>da15@columbia.edu</a:t>
            </a:r>
            <a:r>
              <a:rPr lang="en-US" sz="2400" dirty="0" smtClean="0"/>
              <a:t> </a:t>
            </a:r>
          </a:p>
          <a:p>
            <a:pPr eaLnBrk="1" hangingPunct="1">
              <a:lnSpc>
                <a:spcPct val="80000"/>
              </a:lnSpc>
              <a:buFontTx/>
              <a:buNone/>
            </a:pPr>
            <a:r>
              <a:rPr lang="en-US" sz="2400" dirty="0" smtClean="0"/>
              <a:t/>
            </a:r>
            <a:br>
              <a:rPr lang="en-US" sz="2400" dirty="0" smtClean="0"/>
            </a:br>
            <a:r>
              <a:rPr lang="en-US" sz="2400" b="1" dirty="0" smtClean="0"/>
              <a:t>Office Hours</a:t>
            </a:r>
            <a:r>
              <a:rPr lang="en-US" sz="2400" dirty="0" smtClean="0"/>
              <a:t>: Friday: 5:00 PM - 6 PM,</a:t>
            </a:r>
          </a:p>
          <a:p>
            <a:pPr eaLnBrk="1" hangingPunct="1">
              <a:lnSpc>
                <a:spcPct val="80000"/>
              </a:lnSpc>
              <a:buFontTx/>
              <a:buNone/>
            </a:pPr>
            <a:r>
              <a:rPr lang="en-US" sz="2400" dirty="0" smtClean="0"/>
              <a:t>			      and by appointment </a:t>
            </a:r>
          </a:p>
          <a:p>
            <a:pPr marL="0" indent="0">
              <a:buNone/>
            </a:pPr>
            <a:r>
              <a:rPr lang="en-US" sz="2400" b="1" dirty="0" smtClean="0"/>
              <a:t>TAs: 	</a:t>
            </a:r>
            <a:r>
              <a:rPr lang="en-US" sz="2400" dirty="0" smtClean="0"/>
              <a:t>  </a:t>
            </a:r>
          </a:p>
          <a:p>
            <a:pPr lvl="1"/>
            <a:r>
              <a:rPr lang="en-US" sz="2000" dirty="0" smtClean="0"/>
              <a:t>Lydia Hsu: yh2692</a:t>
            </a:r>
            <a:r>
              <a:rPr lang="en-US" sz="2000" dirty="0"/>
              <a:t>@columbia.edu </a:t>
            </a:r>
          </a:p>
          <a:p>
            <a:pPr lvl="1"/>
            <a:r>
              <a:rPr lang="en-US" sz="2000" dirty="0" err="1"/>
              <a:t>Sihan</a:t>
            </a:r>
            <a:r>
              <a:rPr lang="en-US" sz="2000" dirty="0"/>
              <a:t> </a:t>
            </a:r>
            <a:r>
              <a:rPr lang="en-US" sz="2000" dirty="0" smtClean="0"/>
              <a:t>Huang:  sh3453</a:t>
            </a:r>
            <a:r>
              <a:rPr lang="en-US" sz="2000" dirty="0"/>
              <a:t>@columbia.edu </a:t>
            </a:r>
            <a:r>
              <a:rPr lang="en-US" sz="2000" dirty="0" smtClean="0"/>
              <a:t> </a:t>
            </a:r>
            <a:endParaRPr lang="en-US" sz="2000" dirty="0"/>
          </a:p>
          <a:p>
            <a:pPr lvl="1"/>
            <a:r>
              <a:rPr lang="en-US" sz="2000" dirty="0" err="1"/>
              <a:t>Chaoyu</a:t>
            </a:r>
            <a:r>
              <a:rPr lang="en-US" sz="2000" dirty="0"/>
              <a:t> </a:t>
            </a:r>
            <a:r>
              <a:rPr lang="en-US" sz="2000" dirty="0" smtClean="0"/>
              <a:t>Yuan: cy2438</a:t>
            </a:r>
            <a:r>
              <a:rPr lang="en-US" sz="2000" dirty="0"/>
              <a:t>@columbia.edu </a:t>
            </a:r>
            <a:endParaRPr lang="en-US" sz="2000" dirty="0" smtClean="0"/>
          </a:p>
          <a:p>
            <a:pPr eaLnBrk="1" hangingPunct="1">
              <a:lnSpc>
                <a:spcPct val="80000"/>
              </a:lnSpc>
              <a:buFontTx/>
              <a:buNone/>
            </a:pPr>
            <a:endParaRPr lang="en-US" sz="2000" b="1" dirty="0" smtClean="0"/>
          </a:p>
          <a:p>
            <a:pPr eaLnBrk="1" hangingPunct="1">
              <a:lnSpc>
                <a:spcPct val="80000"/>
              </a:lnSpc>
              <a:buFontTx/>
              <a:buNone/>
            </a:pPr>
            <a:r>
              <a:rPr lang="en-US" sz="2000" b="1" dirty="0" smtClean="0"/>
              <a:t>Prerequisites: </a:t>
            </a:r>
            <a:r>
              <a:rPr lang="en-US" sz="2000" dirty="0" smtClean="0"/>
              <a:t>  </a:t>
            </a:r>
          </a:p>
          <a:p>
            <a:pPr marL="0" indent="0" eaLnBrk="1" hangingPunct="1">
              <a:lnSpc>
                <a:spcPct val="80000"/>
              </a:lnSpc>
              <a:buNone/>
            </a:pPr>
            <a:r>
              <a:rPr lang="en-US" sz="2000" u="sng" dirty="0" smtClean="0"/>
              <a:t>At least two</a:t>
            </a:r>
            <a:r>
              <a:rPr lang="en-US" sz="2000" dirty="0" smtClean="0"/>
              <a:t> applied stat courses: Stat GR5205 (Lin </a:t>
            </a:r>
            <a:r>
              <a:rPr lang="en-US" sz="2000" dirty="0" err="1" smtClean="0"/>
              <a:t>Reg</a:t>
            </a:r>
            <a:r>
              <a:rPr lang="en-US" sz="2000" dirty="0" smtClean="0"/>
              <a:t>), Stat GR5234</a:t>
            </a:r>
            <a:r>
              <a:rPr lang="en-US" sz="2000" dirty="0"/>
              <a:t> </a:t>
            </a:r>
            <a:r>
              <a:rPr lang="en-US" sz="2000" dirty="0" smtClean="0"/>
              <a:t>(Sample surveys), Stat GR5221 (Time Series), Stat GR5241(Stat Machine Learning), Stat GR5705 (Intro Data </a:t>
            </a:r>
            <a:r>
              <a:rPr lang="en-US" sz="2000" dirty="0" err="1" smtClean="0"/>
              <a:t>Sci</a:t>
            </a:r>
            <a:r>
              <a:rPr lang="en-US" sz="2000" dirty="0" smtClean="0"/>
              <a:t>), etc.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p:cNvPicPr>
            <a:picLocks noGrp="1" noChangeAspect="1" noChangeArrowheads="1"/>
          </p:cNvPicPr>
          <p:nvPr>
            <p:ph type="body" idx="1"/>
          </p:nvPr>
        </p:nvPicPr>
        <p:blipFill>
          <a:blip r:embed="rId2" cstate="print"/>
          <a:srcRect/>
          <a:stretch>
            <a:fillRect/>
          </a:stretch>
        </p:blipFill>
        <p:spPr>
          <a:xfrm>
            <a:off x="457200" y="685800"/>
            <a:ext cx="8229600" cy="5440363"/>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Grp="1" noChangeAspect="1" noChangeArrowheads="1"/>
          </p:cNvPicPr>
          <p:nvPr>
            <p:ph type="body" idx="1"/>
          </p:nvPr>
        </p:nvPicPr>
        <p:blipFill>
          <a:blip r:embed="rId2" cstate="print"/>
          <a:srcRect/>
          <a:stretch>
            <a:fillRect/>
          </a:stretch>
        </p:blipFill>
        <p:spPr>
          <a:xfrm>
            <a:off x="457200" y="1600200"/>
            <a:ext cx="8229600" cy="24384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p:cNvPicPr>
            <a:picLocks noGrp="1" noChangeAspect="1" noChangeArrowheads="1"/>
          </p:cNvPicPr>
          <p:nvPr>
            <p:ph type="body" idx="1"/>
          </p:nvPr>
        </p:nvPicPr>
        <p:blipFill>
          <a:blip r:embed="rId2" cstate="print"/>
          <a:srcRect/>
          <a:stretch>
            <a:fillRect/>
          </a:stretch>
        </p:blipFill>
        <p:spPr>
          <a:xfrm>
            <a:off x="457200" y="762000"/>
            <a:ext cx="8229600" cy="5364163"/>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p:cNvPicPr>
            <a:picLocks noGrp="1" noChangeAspect="1" noChangeArrowheads="1"/>
          </p:cNvPicPr>
          <p:nvPr>
            <p:ph type="body" idx="1"/>
          </p:nvPr>
        </p:nvPicPr>
        <p:blipFill>
          <a:blip r:embed="rId2" cstate="print"/>
          <a:srcRect/>
          <a:stretch>
            <a:fillRect/>
          </a:stretch>
        </p:blipFill>
        <p:spPr>
          <a:xfrm>
            <a:off x="457200" y="762000"/>
            <a:ext cx="8229600" cy="57912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838200"/>
            <a:ext cx="8229600" cy="1143000"/>
          </a:xfrm>
        </p:spPr>
        <p:txBody>
          <a:bodyPr/>
          <a:lstStyle/>
          <a:p>
            <a:pPr algn="l" eaLnBrk="1" hangingPunct="1"/>
            <a:r>
              <a:rPr lang="en-US" sz="2800" smtClean="0"/>
              <a:t>Caution in the use of the jackknife:</a:t>
            </a:r>
          </a:p>
        </p:txBody>
      </p:sp>
      <p:pic>
        <p:nvPicPr>
          <p:cNvPr id="28675" name="Picture 3"/>
          <p:cNvPicPr>
            <a:picLocks noGrp="1" noChangeAspect="1" noChangeArrowheads="1"/>
          </p:cNvPicPr>
          <p:nvPr>
            <p:ph type="body" idx="1"/>
          </p:nvPr>
        </p:nvPicPr>
        <p:blipFill>
          <a:blip r:embed="rId2" cstate="print"/>
          <a:srcRect/>
          <a:stretch>
            <a:fillRect/>
          </a:stretch>
        </p:blipFill>
        <p:spPr>
          <a:xfrm>
            <a:off x="381000" y="2438400"/>
            <a:ext cx="8229600" cy="27432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p:txBody>
          <a:bodyPr/>
          <a:lstStyle/>
          <a:p>
            <a:pPr eaLnBrk="1" hangingPunct="1"/>
            <a:r>
              <a:rPr lang="en-US" smtClean="0">
                <a:latin typeface="Times New Roman" pitchFamily="18" charset="0"/>
              </a:rPr>
              <a:t> Monte Carlo Methods</a:t>
            </a:r>
          </a:p>
          <a:p>
            <a:pPr eaLnBrk="1" hangingPunct="1"/>
            <a:r>
              <a:rPr lang="en-US" smtClean="0">
                <a:latin typeface="Times New Roman" pitchFamily="18" charset="0"/>
              </a:rPr>
              <a:t> Bootstrap Methods</a:t>
            </a:r>
          </a:p>
          <a:p>
            <a:pPr eaLnBrk="1" hangingPunct="1"/>
            <a:r>
              <a:rPr lang="en-US" smtClean="0">
                <a:latin typeface="Times New Roman" pitchFamily="18" charset="0"/>
              </a:rPr>
              <a:t> Randomization Tests</a:t>
            </a:r>
            <a:endParaRPr lang="en-US" smtClean="0"/>
          </a:p>
        </p:txBody>
      </p:sp>
      <p:sp>
        <p:nvSpPr>
          <p:cNvPr id="29699" name="Rectangle 4"/>
          <p:cNvSpPr>
            <a:spLocks noGrp="1" noChangeArrowheads="1"/>
          </p:cNvSpPr>
          <p:nvPr>
            <p:ph type="title"/>
          </p:nvPr>
        </p:nvSpPr>
        <p:spPr>
          <a:noFill/>
        </p:spPr>
        <p:txBody>
          <a:bodyPr/>
          <a:lstStyle/>
          <a:p>
            <a:pPr eaLnBrk="1" hangingPunct="1"/>
            <a:r>
              <a:rPr lang="en-US" sz="4000" smtClean="0"/>
              <a:t>Computer-Intensive Statistical Methods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533400" y="533400"/>
            <a:ext cx="8305800" cy="5943600"/>
          </a:xfrm>
        </p:spPr>
        <p:txBody>
          <a:bodyPr/>
          <a:lstStyle/>
          <a:p>
            <a:pPr eaLnBrk="1" hangingPunct="1">
              <a:buFont typeface="Wingdings" pitchFamily="2" charset="2"/>
              <a:buNone/>
            </a:pPr>
            <a:r>
              <a:rPr lang="en-US" smtClean="0">
                <a:latin typeface="Times New Roman" pitchFamily="18" charset="0"/>
              </a:rPr>
              <a:t>Motivations</a:t>
            </a:r>
          </a:p>
          <a:p>
            <a:pPr lvl="1" eaLnBrk="1" hangingPunct="1">
              <a:buFontTx/>
              <a:buChar char="•"/>
            </a:pPr>
            <a:r>
              <a:rPr lang="en-US" smtClean="0">
                <a:latin typeface="Times New Roman" pitchFamily="18" charset="0"/>
              </a:rPr>
              <a:t>Classical statistics mostly based on idealized assumptions  </a:t>
            </a:r>
          </a:p>
          <a:p>
            <a:pPr lvl="1" eaLnBrk="1" hangingPunct="1">
              <a:buFontTx/>
              <a:buChar char="•"/>
            </a:pPr>
            <a:r>
              <a:rPr lang="en-US" smtClean="0">
                <a:latin typeface="Times New Roman" pitchFamily="18" charset="0"/>
              </a:rPr>
              <a:t>Advance in computation helps replace complex theoretical analysis  by computationally intensive  methods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latin typeface="Times New Roman" pitchFamily="18" charset="0"/>
              </a:rPr>
              <a:t>Monte Carlo Methods</a:t>
            </a:r>
          </a:p>
        </p:txBody>
      </p:sp>
      <p:sp>
        <p:nvSpPr>
          <p:cNvPr id="31747" name="Rectangle 3"/>
          <p:cNvSpPr>
            <a:spLocks noGrp="1" noChangeArrowheads="1"/>
          </p:cNvSpPr>
          <p:nvPr>
            <p:ph type="body" idx="1"/>
          </p:nvPr>
        </p:nvSpPr>
        <p:spPr/>
        <p:txBody>
          <a:bodyPr/>
          <a:lstStyle/>
          <a:p>
            <a:pPr eaLnBrk="1" hangingPunct="1"/>
            <a:r>
              <a:rPr lang="en-US" smtClean="0">
                <a:latin typeface="Times New Roman" pitchFamily="18" charset="0"/>
              </a:rPr>
              <a:t>Requirement: </a:t>
            </a:r>
          </a:p>
          <a:p>
            <a:pPr lvl="1" eaLnBrk="1" hangingPunct="1">
              <a:buFontTx/>
              <a:buChar char="•"/>
            </a:pPr>
            <a:r>
              <a:rPr lang="en-US" smtClean="0">
                <a:latin typeface="Times New Roman" pitchFamily="18" charset="0"/>
              </a:rPr>
              <a:t>Knowledge of the distribution to easily generate new samples </a:t>
            </a:r>
          </a:p>
        </p:txBody>
      </p:sp>
      <p:sp>
        <p:nvSpPr>
          <p:cNvPr id="31748" name="Rectangle 4"/>
          <p:cNvSpPr>
            <a:spLocks noChangeArrowheads="1"/>
          </p:cNvSpPr>
          <p:nvPr/>
        </p:nvSpPr>
        <p:spPr bwMode="auto">
          <a:xfrm>
            <a:off x="381000" y="3962400"/>
            <a:ext cx="8229600" cy="2667000"/>
          </a:xfrm>
          <a:prstGeom prst="rect">
            <a:avLst/>
          </a:prstGeom>
          <a:noFill/>
          <a:ln w="9525">
            <a:noFill/>
            <a:miter lim="800000"/>
            <a:headEnd/>
            <a:tailEnd/>
          </a:ln>
        </p:spPr>
        <p:txBody>
          <a:bodyPr/>
          <a:lstStyle/>
          <a:p>
            <a:pPr marL="342900" indent="-342900">
              <a:spcBef>
                <a:spcPct val="20000"/>
              </a:spcBef>
              <a:buFont typeface="Wingdings" pitchFamily="2" charset="2"/>
              <a:buNone/>
            </a:pPr>
            <a:r>
              <a:rPr lang="en-US" sz="2800">
                <a:latin typeface="Times New Roman" pitchFamily="18" charset="0"/>
              </a:rPr>
              <a:t>Example:</a:t>
            </a:r>
          </a:p>
          <a:p>
            <a:pPr marL="342900" indent="-342900">
              <a:spcBef>
                <a:spcPct val="20000"/>
              </a:spcBef>
              <a:buFontTx/>
              <a:buChar char="•"/>
            </a:pPr>
            <a:r>
              <a:rPr lang="en-US" sz="2800">
                <a:latin typeface="Times New Roman" pitchFamily="18" charset="0"/>
              </a:rPr>
              <a:t>Simulate the sampling distribution of the  interquartile range (IQR) of scores </a:t>
            </a:r>
          </a:p>
          <a:p>
            <a:pPr marL="742950" lvl="1" indent="-285750">
              <a:spcBef>
                <a:spcPct val="20000"/>
              </a:spcBef>
              <a:buFontTx/>
              <a:buChar char="•"/>
            </a:pPr>
            <a:r>
              <a:rPr lang="en-US" sz="2400">
                <a:latin typeface="Times New Roman" pitchFamily="18" charset="0"/>
              </a:rPr>
              <a:t>Sampling distribution unknown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533400" y="685800"/>
            <a:ext cx="8229600" cy="5867400"/>
          </a:xfrm>
        </p:spPr>
        <p:txBody>
          <a:bodyPr/>
          <a:lstStyle/>
          <a:p>
            <a:pPr marL="609600" indent="-609600" eaLnBrk="1" hangingPunct="1">
              <a:lnSpc>
                <a:spcPct val="90000"/>
              </a:lnSpc>
              <a:buFont typeface="Wingdings" pitchFamily="2" charset="2"/>
              <a:buNone/>
            </a:pPr>
            <a:r>
              <a:rPr lang="en-US" dirty="0" smtClean="0">
                <a:latin typeface="Times New Roman" pitchFamily="18" charset="0"/>
              </a:rPr>
              <a:t>Procedure Monte Carlo Sampling: IQR</a:t>
            </a:r>
          </a:p>
          <a:p>
            <a:pPr marL="990600" lvl="1" indent="-533400" eaLnBrk="1" hangingPunct="1">
              <a:lnSpc>
                <a:spcPct val="90000"/>
              </a:lnSpc>
              <a:buFont typeface="Wingdings" pitchFamily="2" charset="2"/>
              <a:buAutoNum type="arabicPeriod"/>
            </a:pPr>
            <a:r>
              <a:rPr lang="en-US" dirty="0" smtClean="0">
                <a:latin typeface="Times New Roman" pitchFamily="18" charset="0"/>
              </a:rPr>
              <a:t>Let </a:t>
            </a:r>
            <a:r>
              <a:rPr lang="en-US" i="1" dirty="0" smtClean="0">
                <a:latin typeface="Times New Roman" pitchFamily="18" charset="0"/>
              </a:rPr>
              <a:t>F</a:t>
            </a:r>
            <a:r>
              <a:rPr lang="en-US" dirty="0" smtClean="0">
                <a:latin typeface="Times New Roman" pitchFamily="18" charset="0"/>
              </a:rPr>
              <a:t> be Normal(</a:t>
            </a:r>
            <a:r>
              <a:rPr lang="en-US" dirty="0" smtClean="0">
                <a:latin typeface="Times New Roman" pitchFamily="18" charset="0"/>
                <a:sym typeface="Symbol" pitchFamily="18" charset="2"/>
              </a:rPr>
              <a:t> = 50,  = 5). </a:t>
            </a:r>
          </a:p>
          <a:p>
            <a:pPr marL="990600" lvl="1" indent="-533400" eaLnBrk="1" hangingPunct="1">
              <a:lnSpc>
                <a:spcPct val="90000"/>
              </a:lnSpc>
              <a:buFont typeface="Wingdings" pitchFamily="2" charset="2"/>
              <a:buNone/>
            </a:pPr>
            <a:endParaRPr lang="en-US" dirty="0" smtClean="0">
              <a:latin typeface="Times New Roman" pitchFamily="18" charset="0"/>
              <a:sym typeface="Symbol" pitchFamily="18" charset="2"/>
            </a:endParaRPr>
          </a:p>
          <a:p>
            <a:pPr marL="1371600" lvl="2" indent="-457200" eaLnBrk="1" hangingPunct="1">
              <a:lnSpc>
                <a:spcPct val="90000"/>
              </a:lnSpc>
              <a:buFont typeface="Wingdings" pitchFamily="2" charset="2"/>
              <a:buNone/>
            </a:pPr>
            <a:r>
              <a:rPr lang="en-US" dirty="0" smtClean="0">
                <a:latin typeface="Times New Roman" pitchFamily="18" charset="0"/>
                <a:sym typeface="Symbol" pitchFamily="18" charset="2"/>
              </a:rPr>
              <a:t>Let </a:t>
            </a:r>
            <a:r>
              <a:rPr lang="en-US" i="1" dirty="0" smtClean="0">
                <a:latin typeface="Old English Text MT" pitchFamily="66" charset="0"/>
                <a:sym typeface="Symbol" pitchFamily="18" charset="2"/>
              </a:rPr>
              <a:t>S</a:t>
            </a:r>
            <a:r>
              <a:rPr lang="en-US" dirty="0" smtClean="0">
                <a:latin typeface="Times New Roman" pitchFamily="18" charset="0"/>
                <a:sym typeface="Symbol" pitchFamily="18" charset="2"/>
              </a:rPr>
              <a:t> be the original sample of size </a:t>
            </a:r>
            <a:r>
              <a:rPr lang="en-US" i="1" dirty="0" smtClean="0">
                <a:latin typeface="Times New Roman" pitchFamily="18" charset="0"/>
                <a:sym typeface="Symbol" pitchFamily="18" charset="2"/>
              </a:rPr>
              <a:t>N</a:t>
            </a:r>
            <a:r>
              <a:rPr lang="en-US" dirty="0" smtClean="0">
                <a:latin typeface="Times New Roman" pitchFamily="18" charset="0"/>
                <a:sym typeface="Symbol" pitchFamily="18" charset="2"/>
              </a:rPr>
              <a:t> = 20 students, and let IQR = IQR(</a:t>
            </a:r>
            <a:r>
              <a:rPr lang="en-US" i="1" dirty="0" smtClean="0">
                <a:latin typeface="Old English Text MT" pitchFamily="66" charset="0"/>
                <a:sym typeface="Symbol" pitchFamily="18" charset="2"/>
              </a:rPr>
              <a:t>S</a:t>
            </a:r>
            <a:r>
              <a:rPr lang="en-US" dirty="0" smtClean="0">
                <a:latin typeface="Times New Roman" pitchFamily="18" charset="0"/>
                <a:sym typeface="Symbol" pitchFamily="18" charset="2"/>
              </a:rPr>
              <a:t>) = 8.1 be our sample statistic.</a:t>
            </a:r>
          </a:p>
          <a:p>
            <a:pPr marL="1371600" lvl="2" indent="-457200" eaLnBrk="1" hangingPunct="1">
              <a:lnSpc>
                <a:spcPct val="90000"/>
              </a:lnSpc>
              <a:buFont typeface="Wingdings" pitchFamily="2" charset="2"/>
              <a:buNone/>
            </a:pPr>
            <a:endParaRPr lang="en-US" dirty="0" smtClean="0">
              <a:latin typeface="Times New Roman" pitchFamily="18" charset="0"/>
              <a:sym typeface="Symbol" pitchFamily="18" charset="2"/>
            </a:endParaRPr>
          </a:p>
          <a:p>
            <a:pPr marL="990600" lvl="1" indent="-533400" eaLnBrk="1" hangingPunct="1">
              <a:lnSpc>
                <a:spcPct val="90000"/>
              </a:lnSpc>
              <a:buFont typeface="Wingdings" pitchFamily="2" charset="2"/>
              <a:buNone/>
            </a:pPr>
            <a:r>
              <a:rPr lang="en-US" dirty="0" smtClean="0">
                <a:latin typeface="Times New Roman" pitchFamily="18" charset="0"/>
                <a:sym typeface="Symbol" pitchFamily="18" charset="2"/>
              </a:rPr>
              <a:t>2. Repeat </a:t>
            </a:r>
            <a:r>
              <a:rPr lang="en-US" i="1" dirty="0" err="1" smtClean="0">
                <a:latin typeface="Times New Roman" pitchFamily="18" charset="0"/>
                <a:sym typeface="Symbol" pitchFamily="18" charset="2"/>
              </a:rPr>
              <a:t>i</a:t>
            </a:r>
            <a:r>
              <a:rPr lang="en-US" dirty="0" smtClean="0">
                <a:latin typeface="Times New Roman" pitchFamily="18" charset="0"/>
                <a:sym typeface="Symbol" pitchFamily="18" charset="2"/>
              </a:rPr>
              <a:t> = 1 .. </a:t>
            </a:r>
            <a:r>
              <a:rPr lang="en-US" i="1" dirty="0" smtClean="0">
                <a:latin typeface="Times New Roman" pitchFamily="18" charset="0"/>
                <a:sym typeface="Symbol" pitchFamily="18" charset="2"/>
              </a:rPr>
              <a:t>K</a:t>
            </a:r>
            <a:r>
              <a:rPr lang="en-US" dirty="0" smtClean="0">
                <a:latin typeface="Times New Roman" pitchFamily="18" charset="0"/>
                <a:sym typeface="Symbol" pitchFamily="18" charset="2"/>
              </a:rPr>
              <a:t> times:</a:t>
            </a:r>
            <a:r>
              <a:rPr lang="en-US" dirty="0" smtClean="0">
                <a:latin typeface="Times New Roman" pitchFamily="18" charset="0"/>
              </a:rPr>
              <a:t> </a:t>
            </a:r>
            <a:br>
              <a:rPr lang="en-US" dirty="0" smtClean="0">
                <a:latin typeface="Times New Roman" pitchFamily="18" charset="0"/>
              </a:rPr>
            </a:br>
            <a:r>
              <a:rPr lang="en-US" dirty="0" smtClean="0">
                <a:latin typeface="Times New Roman" pitchFamily="18" charset="0"/>
              </a:rPr>
              <a:t>a. Draw a </a:t>
            </a:r>
            <a:r>
              <a:rPr lang="en-US" dirty="0" err="1" smtClean="0">
                <a:latin typeface="Times New Roman" pitchFamily="18" charset="0"/>
              </a:rPr>
              <a:t>pseudosample</a:t>
            </a:r>
            <a:r>
              <a:rPr lang="en-US" dirty="0" smtClean="0">
                <a:latin typeface="Times New Roman" pitchFamily="18" charset="0"/>
              </a:rPr>
              <a:t> </a:t>
            </a:r>
            <a:r>
              <a:rPr lang="en-US" i="1" dirty="0" smtClean="0">
                <a:latin typeface="Old English Text MT" pitchFamily="66" charset="0"/>
                <a:sym typeface="Symbol" pitchFamily="18" charset="2"/>
              </a:rPr>
              <a:t>S</a:t>
            </a:r>
            <a:r>
              <a:rPr lang="en-US" i="1" dirty="0" smtClean="0">
                <a:latin typeface="Times New Roman" pitchFamily="18" charset="0"/>
              </a:rPr>
              <a:t> </a:t>
            </a:r>
            <a:r>
              <a:rPr lang="en-US" i="1" baseline="-25000" dirty="0" err="1" smtClean="0">
                <a:latin typeface="Times New Roman" pitchFamily="18" charset="0"/>
              </a:rPr>
              <a:t>i</a:t>
            </a:r>
            <a:r>
              <a:rPr lang="en-US" dirty="0" smtClean="0">
                <a:latin typeface="Times New Roman" pitchFamily="18" charset="0"/>
              </a:rPr>
              <a:t>* of size </a:t>
            </a:r>
            <a:r>
              <a:rPr lang="en-US" i="1" dirty="0" smtClean="0">
                <a:latin typeface="Times New Roman" pitchFamily="18" charset="0"/>
              </a:rPr>
              <a:t>n </a:t>
            </a:r>
            <a:r>
              <a:rPr lang="en-US" dirty="0" smtClean="0">
                <a:latin typeface="Times New Roman" pitchFamily="18" charset="0"/>
              </a:rPr>
              <a:t>from </a:t>
            </a:r>
            <a:r>
              <a:rPr lang="en-US" i="1" dirty="0" smtClean="0">
                <a:latin typeface="Times New Roman" pitchFamily="18" charset="0"/>
              </a:rPr>
              <a:t>F</a:t>
            </a:r>
            <a:r>
              <a:rPr lang="en-US" dirty="0" smtClean="0">
                <a:latin typeface="Times New Roman" pitchFamily="18" charset="0"/>
              </a:rPr>
              <a:t> by random sampling.</a:t>
            </a:r>
            <a:br>
              <a:rPr lang="en-US" dirty="0" smtClean="0">
                <a:latin typeface="Times New Roman" pitchFamily="18" charset="0"/>
              </a:rPr>
            </a:br>
            <a:r>
              <a:rPr lang="en-US" dirty="0" smtClean="0">
                <a:latin typeface="Times New Roman" pitchFamily="18" charset="0"/>
              </a:rPr>
              <a:t>b. Calculate and record </a:t>
            </a:r>
            <a:r>
              <a:rPr lang="en-US" dirty="0" err="1" smtClean="0">
                <a:latin typeface="Times New Roman" pitchFamily="18" charset="0"/>
              </a:rPr>
              <a:t>IQR</a:t>
            </a:r>
            <a:r>
              <a:rPr lang="en-US" i="1" baseline="-25000" dirty="0" err="1" smtClean="0">
                <a:latin typeface="Times New Roman" pitchFamily="18" charset="0"/>
              </a:rPr>
              <a:t>i</a:t>
            </a:r>
            <a:r>
              <a:rPr lang="en-US" dirty="0" smtClean="0">
                <a:latin typeface="Times New Roman" pitchFamily="18" charset="0"/>
              </a:rPr>
              <a:t>* = IQR(</a:t>
            </a:r>
            <a:r>
              <a:rPr lang="en-US" i="1" dirty="0" smtClean="0">
                <a:latin typeface="Old English Text MT" pitchFamily="66" charset="0"/>
                <a:sym typeface="Symbol" pitchFamily="18" charset="2"/>
              </a:rPr>
              <a:t>S</a:t>
            </a:r>
            <a:r>
              <a:rPr lang="en-US" i="1" dirty="0" smtClean="0">
                <a:latin typeface="Times New Roman" pitchFamily="18" charset="0"/>
              </a:rPr>
              <a:t> </a:t>
            </a:r>
            <a:r>
              <a:rPr lang="en-US" i="1" baseline="-25000" dirty="0" err="1" smtClean="0">
                <a:latin typeface="Times New Roman" pitchFamily="18" charset="0"/>
              </a:rPr>
              <a:t>i</a:t>
            </a:r>
            <a:r>
              <a:rPr lang="en-US" dirty="0" smtClean="0">
                <a:latin typeface="Times New Roman" pitchFamily="18" charset="0"/>
              </a:rPr>
              <a:t>*).</a:t>
            </a:r>
          </a:p>
          <a:p>
            <a:pPr marL="990600" lvl="1" indent="-533400" eaLnBrk="1" hangingPunct="1">
              <a:lnSpc>
                <a:spcPct val="90000"/>
              </a:lnSpc>
              <a:buFont typeface="Wingdings" pitchFamily="2" charset="2"/>
              <a:buNone/>
            </a:pPr>
            <a:endParaRPr lang="en-US" dirty="0" smtClean="0">
              <a:latin typeface="Times New Roman" pitchFamily="18" charset="0"/>
            </a:endParaRPr>
          </a:p>
          <a:p>
            <a:pPr marL="990600" lvl="1" indent="-533400" eaLnBrk="1" hangingPunct="1">
              <a:lnSpc>
                <a:spcPct val="90000"/>
              </a:lnSpc>
              <a:buFont typeface="Wingdings" pitchFamily="2" charset="2"/>
              <a:buNone/>
            </a:pPr>
            <a:r>
              <a:rPr lang="en-US" dirty="0" smtClean="0">
                <a:latin typeface="Times New Roman" pitchFamily="18" charset="0"/>
              </a:rPr>
              <a:t>3. The distribution of IQR* is an empirical sampling distribution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457200" y="4267200"/>
            <a:ext cx="8229600" cy="2057400"/>
          </a:xfrm>
        </p:spPr>
        <p:txBody>
          <a:bodyPr/>
          <a:lstStyle/>
          <a:p>
            <a:pPr lvl="1" eaLnBrk="1" hangingPunct="1">
              <a:buFontTx/>
              <a:buChar char="•"/>
            </a:pPr>
            <a:r>
              <a:rPr lang="en-US" sz="2400" smtClean="0">
                <a:latin typeface="Times New Roman" pitchFamily="18" charset="0"/>
                <a:sym typeface="Symbol" pitchFamily="18" charset="2"/>
              </a:rPr>
              <a:t>MC sampling distribution of IQRs for </a:t>
            </a:r>
            <a:r>
              <a:rPr lang="en-US" sz="2400" i="1" smtClean="0">
                <a:latin typeface="Times New Roman" pitchFamily="18" charset="0"/>
                <a:sym typeface="Symbol" pitchFamily="18" charset="2"/>
              </a:rPr>
              <a:t>K</a:t>
            </a:r>
            <a:r>
              <a:rPr lang="en-US" sz="2400" smtClean="0">
                <a:latin typeface="Times New Roman" pitchFamily="18" charset="0"/>
                <a:sym typeface="Symbol" pitchFamily="18" charset="2"/>
              </a:rPr>
              <a:t> = 500. </a:t>
            </a:r>
          </a:p>
          <a:p>
            <a:pPr lvl="1" eaLnBrk="1" hangingPunct="1">
              <a:buFontTx/>
              <a:buChar char="•"/>
            </a:pPr>
            <a:r>
              <a:rPr lang="en-US" sz="2400" smtClean="0">
                <a:latin typeface="Times New Roman" pitchFamily="18" charset="0"/>
                <a:sym typeface="Symbol" pitchFamily="18" charset="2"/>
              </a:rPr>
              <a:t>Dark: 40 scores greater than 8.1</a:t>
            </a:r>
          </a:p>
        </p:txBody>
      </p:sp>
      <p:graphicFrame>
        <p:nvGraphicFramePr>
          <p:cNvPr id="1026" name="Object 4"/>
          <p:cNvGraphicFramePr>
            <a:graphicFrameLocks noChangeAspect="1"/>
          </p:cNvGraphicFramePr>
          <p:nvPr/>
        </p:nvGraphicFramePr>
        <p:xfrm>
          <a:off x="2209800" y="609600"/>
          <a:ext cx="4360863" cy="3352800"/>
        </p:xfrm>
        <a:graphic>
          <a:graphicData uri="http://schemas.openxmlformats.org/presentationml/2006/ole">
            <mc:AlternateContent xmlns:mc="http://schemas.openxmlformats.org/markup-compatibility/2006">
              <mc:Choice xmlns:v="urn:schemas-microsoft-com:vml" Requires="v">
                <p:oleObj spid="_x0000_s1080" name="Photo Editor Photo" r:id="rId3" imgW="6676190" imgH="5361905" progId="">
                  <p:embed/>
                </p:oleObj>
              </mc:Choice>
              <mc:Fallback>
                <p:oleObj name="Photo Editor Photo" r:id="rId3" imgW="6676190" imgH="5361905" progId="">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609600"/>
                        <a:ext cx="436086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457200" y="990600"/>
            <a:ext cx="8229600" cy="5562600"/>
          </a:xfrm>
          <a:noFill/>
        </p:spPr>
        <p:txBody>
          <a:bodyPr/>
          <a:lstStyle/>
          <a:p>
            <a:pPr eaLnBrk="1" hangingPunct="1">
              <a:lnSpc>
                <a:spcPct val="80000"/>
              </a:lnSpc>
              <a:buNone/>
            </a:pPr>
            <a:r>
              <a:rPr lang="en-US" sz="2800" b="1" dirty="0" smtClean="0"/>
              <a:t>Course Objectives: </a:t>
            </a:r>
          </a:p>
          <a:p>
            <a:pPr lvl="1" eaLnBrk="1" hangingPunct="1">
              <a:lnSpc>
                <a:spcPct val="80000"/>
              </a:lnSpc>
            </a:pPr>
            <a:r>
              <a:rPr lang="en-US" sz="2400" dirty="0" smtClean="0"/>
              <a:t>Emphasis on hands-on experience with data analysis, involving case studies and using common statistical packages. </a:t>
            </a:r>
            <a:endParaRPr lang="en-US" sz="2400" b="1" dirty="0" smtClean="0"/>
          </a:p>
          <a:p>
            <a:pPr eaLnBrk="1" hangingPunct="1">
              <a:lnSpc>
                <a:spcPct val="80000"/>
              </a:lnSpc>
              <a:buFontTx/>
              <a:buNone/>
            </a:pPr>
            <a:endParaRPr lang="en-US" sz="2800" b="1" dirty="0" smtClean="0"/>
          </a:p>
          <a:p>
            <a:pPr eaLnBrk="1" hangingPunct="1">
              <a:lnSpc>
                <a:spcPct val="80000"/>
              </a:lnSpc>
              <a:buFontTx/>
              <a:buNone/>
            </a:pPr>
            <a:r>
              <a:rPr lang="en-US" sz="2800" b="1" dirty="0" smtClean="0"/>
              <a:t>Topics:</a:t>
            </a:r>
            <a:r>
              <a:rPr lang="en-US" sz="2800" dirty="0" smtClean="0"/>
              <a:t>  </a:t>
            </a:r>
          </a:p>
          <a:p>
            <a:pPr eaLnBrk="1" hangingPunct="1">
              <a:lnSpc>
                <a:spcPct val="80000"/>
              </a:lnSpc>
            </a:pPr>
            <a:r>
              <a:rPr lang="en-US" sz="2000" dirty="0" smtClean="0"/>
              <a:t>Exploratory data analysis </a:t>
            </a:r>
          </a:p>
          <a:p>
            <a:pPr eaLnBrk="1" hangingPunct="1">
              <a:lnSpc>
                <a:spcPct val="80000"/>
              </a:lnSpc>
            </a:pPr>
            <a:r>
              <a:rPr lang="en-US" sz="2000" dirty="0" smtClean="0"/>
              <a:t>Basic stat procedures. Model formulation, goodness-of-fit testing </a:t>
            </a:r>
          </a:p>
          <a:p>
            <a:pPr eaLnBrk="1" hangingPunct="1">
              <a:lnSpc>
                <a:spcPct val="80000"/>
              </a:lnSpc>
            </a:pPr>
            <a:r>
              <a:rPr lang="en-US" sz="2000" dirty="0" smtClean="0"/>
              <a:t>Standard and non-standard statistical procedures, including:</a:t>
            </a:r>
          </a:p>
          <a:p>
            <a:pPr lvl="1" eaLnBrk="1" hangingPunct="1">
              <a:lnSpc>
                <a:spcPct val="80000"/>
              </a:lnSpc>
            </a:pPr>
            <a:r>
              <a:rPr lang="en-US" sz="2000" dirty="0" smtClean="0"/>
              <a:t>Linear regression, </a:t>
            </a:r>
          </a:p>
          <a:p>
            <a:pPr lvl="1" eaLnBrk="1" hangingPunct="1">
              <a:lnSpc>
                <a:spcPct val="80000"/>
              </a:lnSpc>
            </a:pPr>
            <a:r>
              <a:rPr lang="en-US" sz="2000" dirty="0" smtClean="0"/>
              <a:t>Analysis of variance</a:t>
            </a:r>
          </a:p>
          <a:p>
            <a:pPr lvl="1" eaLnBrk="1" hangingPunct="1">
              <a:lnSpc>
                <a:spcPct val="80000"/>
              </a:lnSpc>
            </a:pPr>
            <a:r>
              <a:rPr lang="en-US" sz="2000" dirty="0" smtClean="0"/>
              <a:t>Nonlinear regression</a:t>
            </a:r>
          </a:p>
          <a:p>
            <a:pPr lvl="1" eaLnBrk="1" hangingPunct="1">
              <a:lnSpc>
                <a:spcPct val="80000"/>
              </a:lnSpc>
            </a:pPr>
            <a:r>
              <a:rPr lang="en-US" sz="2000" dirty="0" smtClean="0"/>
              <a:t>Generalized linear models</a:t>
            </a:r>
          </a:p>
          <a:p>
            <a:pPr lvl="1" eaLnBrk="1" hangingPunct="1">
              <a:lnSpc>
                <a:spcPct val="80000"/>
              </a:lnSpc>
            </a:pPr>
            <a:r>
              <a:rPr lang="en-US" sz="2000" dirty="0" smtClean="0"/>
              <a:t>Survival analysis</a:t>
            </a:r>
          </a:p>
          <a:p>
            <a:pPr lvl="1" eaLnBrk="1" hangingPunct="1">
              <a:lnSpc>
                <a:spcPct val="80000"/>
              </a:lnSpc>
            </a:pPr>
            <a:r>
              <a:rPr lang="en-US" sz="2000" dirty="0" smtClean="0"/>
              <a:t>Time series analysis</a:t>
            </a:r>
          </a:p>
          <a:p>
            <a:pPr lvl="1" eaLnBrk="1" hangingPunct="1">
              <a:lnSpc>
                <a:spcPct val="80000"/>
              </a:lnSpc>
            </a:pPr>
            <a:r>
              <a:rPr lang="en-US" sz="2000" dirty="0" smtClean="0"/>
              <a:t>Bayesian methods</a:t>
            </a:r>
          </a:p>
          <a:p>
            <a:pPr lvl="1" eaLnBrk="1" hangingPunct="1">
              <a:lnSpc>
                <a:spcPct val="80000"/>
              </a:lnSpc>
            </a:pPr>
            <a:r>
              <a:rPr lang="en-US" sz="2000" dirty="0" smtClean="0"/>
              <a:t>Data mining techniques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latin typeface="Times New Roman" pitchFamily="18" charset="0"/>
              </a:rPr>
              <a:t>Bootstrap Methods</a:t>
            </a:r>
          </a:p>
        </p:txBody>
      </p:sp>
      <p:sp>
        <p:nvSpPr>
          <p:cNvPr id="33795" name="Rectangle 3"/>
          <p:cNvSpPr>
            <a:spLocks noGrp="1" noChangeArrowheads="1"/>
          </p:cNvSpPr>
          <p:nvPr>
            <p:ph type="body" idx="1"/>
          </p:nvPr>
        </p:nvSpPr>
        <p:spPr/>
        <p:txBody>
          <a:bodyPr/>
          <a:lstStyle/>
          <a:p>
            <a:pPr lvl="1" eaLnBrk="1" hangingPunct="1">
              <a:buFont typeface="Wingdings" pitchFamily="2" charset="2"/>
              <a:buNone/>
            </a:pPr>
            <a:r>
              <a:rPr lang="en-US" smtClean="0">
                <a:latin typeface="Times New Roman" pitchFamily="18" charset="0"/>
              </a:rPr>
              <a:t>Idea:</a:t>
            </a:r>
          </a:p>
          <a:p>
            <a:pPr lvl="1" eaLnBrk="1" hangingPunct="1">
              <a:buFontTx/>
              <a:buChar char="•"/>
            </a:pPr>
            <a:r>
              <a:rPr lang="en-US" smtClean="0">
                <a:latin typeface="Times New Roman" pitchFamily="18" charset="0"/>
              </a:rPr>
              <a:t> Now suppose F is arbitrary, unknown distribution. </a:t>
            </a:r>
          </a:p>
          <a:p>
            <a:pPr lvl="1" eaLnBrk="1" hangingPunct="1">
              <a:buFontTx/>
              <a:buChar char="•"/>
            </a:pPr>
            <a:r>
              <a:rPr lang="en-US" smtClean="0">
                <a:latin typeface="Times New Roman" pitchFamily="18" charset="0"/>
              </a:rPr>
              <a:t>Resample from the sample, treating the sample as the population.</a:t>
            </a:r>
          </a:p>
          <a:p>
            <a:pPr lvl="2" eaLnBrk="1" hangingPunct="1">
              <a:buFont typeface="Times New Roman" pitchFamily="18" charset="0"/>
              <a:buChar char="‾"/>
            </a:pPr>
            <a:r>
              <a:rPr lang="en-US" smtClean="0">
                <a:latin typeface="Times New Roman" pitchFamily="18" charset="0"/>
              </a:rPr>
              <a:t>The sample should be representative of the population.</a:t>
            </a:r>
          </a:p>
          <a:p>
            <a:pPr lvl="1" eaLnBrk="1" hangingPunct="1">
              <a:buFontTx/>
              <a:buChar char="•"/>
            </a:pPr>
            <a:r>
              <a:rPr lang="en-US" smtClean="0">
                <a:latin typeface="Times New Roman" pitchFamily="18" charset="0"/>
              </a:rPr>
              <a:t>Approximate sampling distribution of statistics based on corresponding pseudo-sample quantities.</a:t>
            </a:r>
          </a:p>
          <a:p>
            <a:pPr lvl="1" eaLnBrk="1" hangingPunct="1">
              <a:buFont typeface="Times New Roman" pitchFamily="18" charset="0"/>
              <a:buChar char="‾"/>
            </a:pP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715962"/>
          </a:xfrm>
        </p:spPr>
        <p:txBody>
          <a:bodyPr/>
          <a:lstStyle/>
          <a:p>
            <a:pPr algn="l" eaLnBrk="1" hangingPunct="1"/>
            <a:r>
              <a:rPr lang="en-US" sz="3200" smtClean="0"/>
              <a:t>Bootstrap Methods (cont’d)</a:t>
            </a:r>
          </a:p>
        </p:txBody>
      </p:sp>
      <p:pic>
        <p:nvPicPr>
          <p:cNvPr id="34819" name="Picture 4"/>
          <p:cNvPicPr>
            <a:picLocks noGrp="1" noChangeAspect="1" noChangeArrowheads="1"/>
          </p:cNvPicPr>
          <p:nvPr>
            <p:ph type="body" idx="1"/>
          </p:nvPr>
        </p:nvPicPr>
        <p:blipFill>
          <a:blip r:embed="rId2" cstate="print"/>
          <a:srcRect/>
          <a:stretch>
            <a:fillRect/>
          </a:stretch>
        </p:blipFill>
        <p:spPr>
          <a:xfrm>
            <a:off x="228600" y="1143000"/>
            <a:ext cx="8229600" cy="2590800"/>
          </a:xfrm>
        </p:spPr>
      </p:pic>
      <p:pic>
        <p:nvPicPr>
          <p:cNvPr id="17413" name="Picture 5"/>
          <p:cNvPicPr>
            <a:picLocks noChangeAspect="1" noChangeArrowheads="1"/>
          </p:cNvPicPr>
          <p:nvPr/>
        </p:nvPicPr>
        <p:blipFill>
          <a:blip r:embed="rId3" cstate="print"/>
          <a:srcRect/>
          <a:stretch>
            <a:fillRect/>
          </a:stretch>
        </p:blipFill>
        <p:spPr bwMode="auto">
          <a:xfrm>
            <a:off x="533400" y="4648200"/>
            <a:ext cx="7315200"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ox(in)">
                                      <p:cBhvr>
                                        <p:cTn id="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715962"/>
          </a:xfrm>
        </p:spPr>
        <p:txBody>
          <a:bodyPr/>
          <a:lstStyle/>
          <a:p>
            <a:pPr algn="l" eaLnBrk="1" hangingPunct="1"/>
            <a:r>
              <a:rPr lang="en-US" sz="3200" smtClean="0"/>
              <a:t>Bootstrap Methods (cont’d)</a:t>
            </a:r>
          </a:p>
        </p:txBody>
      </p:sp>
      <p:pic>
        <p:nvPicPr>
          <p:cNvPr id="35843" name="Picture 5"/>
          <p:cNvPicPr>
            <a:picLocks noGrp="1" noChangeAspect="1" noChangeArrowheads="1"/>
          </p:cNvPicPr>
          <p:nvPr>
            <p:ph type="body" idx="1"/>
          </p:nvPr>
        </p:nvPicPr>
        <p:blipFill>
          <a:blip r:embed="rId2" cstate="print"/>
          <a:srcRect/>
          <a:stretch>
            <a:fillRect/>
          </a:stretch>
        </p:blipFill>
        <p:spPr>
          <a:xfrm>
            <a:off x="228600" y="1676400"/>
            <a:ext cx="8229600" cy="3505200"/>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533400" y="533400"/>
            <a:ext cx="8229600" cy="796925"/>
          </a:xfrm>
        </p:spPr>
        <p:txBody>
          <a:bodyPr/>
          <a:lstStyle/>
          <a:p>
            <a:pPr eaLnBrk="1" hangingPunct="1">
              <a:lnSpc>
                <a:spcPct val="90000"/>
              </a:lnSpc>
              <a:buFont typeface="Wingdings" pitchFamily="2" charset="2"/>
              <a:buNone/>
            </a:pPr>
            <a:r>
              <a:rPr lang="en-US" sz="2800" smtClean="0">
                <a:latin typeface="Times New Roman" pitchFamily="18" charset="0"/>
                <a:sym typeface="Symbol" pitchFamily="18" charset="2"/>
              </a:rPr>
              <a:t>Bootstrapping the sample correlation coefficient</a:t>
            </a:r>
          </a:p>
        </p:txBody>
      </p:sp>
      <p:graphicFrame>
        <p:nvGraphicFramePr>
          <p:cNvPr id="63546" name="Group 58"/>
          <p:cNvGraphicFramePr>
            <a:graphicFrameLocks noGrp="1"/>
          </p:cNvGraphicFramePr>
          <p:nvPr/>
        </p:nvGraphicFramePr>
        <p:xfrm>
          <a:off x="381000" y="1676400"/>
          <a:ext cx="8534400" cy="811213"/>
        </p:xfrm>
        <a:graphic>
          <a:graphicData uri="http://schemas.openxmlformats.org/drawingml/2006/table">
            <a:tbl>
              <a:tblPr/>
              <a:tblGrid>
                <a:gridCol w="431800">
                  <a:extLst>
                    <a:ext uri="{9D8B030D-6E8A-4147-A177-3AD203B41FA5}">
                      <a16:colId xmlns:a16="http://schemas.microsoft.com/office/drawing/2014/main" val="20000"/>
                    </a:ext>
                  </a:extLst>
                </a:gridCol>
                <a:gridCol w="688975">
                  <a:extLst>
                    <a:ext uri="{9D8B030D-6E8A-4147-A177-3AD203B41FA5}">
                      <a16:colId xmlns:a16="http://schemas.microsoft.com/office/drawing/2014/main" val="20001"/>
                    </a:ext>
                  </a:extLst>
                </a:gridCol>
                <a:gridCol w="862013">
                  <a:extLst>
                    <a:ext uri="{9D8B030D-6E8A-4147-A177-3AD203B41FA5}">
                      <a16:colId xmlns:a16="http://schemas.microsoft.com/office/drawing/2014/main" val="20002"/>
                    </a:ext>
                  </a:extLst>
                </a:gridCol>
                <a:gridCol w="862012">
                  <a:extLst>
                    <a:ext uri="{9D8B030D-6E8A-4147-A177-3AD203B41FA5}">
                      <a16:colId xmlns:a16="http://schemas.microsoft.com/office/drawing/2014/main" val="20003"/>
                    </a:ext>
                  </a:extLst>
                </a:gridCol>
                <a:gridCol w="862013">
                  <a:extLst>
                    <a:ext uri="{9D8B030D-6E8A-4147-A177-3AD203B41FA5}">
                      <a16:colId xmlns:a16="http://schemas.microsoft.com/office/drawing/2014/main" val="20004"/>
                    </a:ext>
                  </a:extLst>
                </a:gridCol>
                <a:gridCol w="862012">
                  <a:extLst>
                    <a:ext uri="{9D8B030D-6E8A-4147-A177-3AD203B41FA5}">
                      <a16:colId xmlns:a16="http://schemas.microsoft.com/office/drawing/2014/main" val="20005"/>
                    </a:ext>
                  </a:extLst>
                </a:gridCol>
                <a:gridCol w="862013">
                  <a:extLst>
                    <a:ext uri="{9D8B030D-6E8A-4147-A177-3AD203B41FA5}">
                      <a16:colId xmlns:a16="http://schemas.microsoft.com/office/drawing/2014/main" val="20006"/>
                    </a:ext>
                  </a:extLst>
                </a:gridCol>
                <a:gridCol w="862012">
                  <a:extLst>
                    <a:ext uri="{9D8B030D-6E8A-4147-A177-3AD203B41FA5}">
                      <a16:colId xmlns:a16="http://schemas.microsoft.com/office/drawing/2014/main" val="20007"/>
                    </a:ext>
                  </a:extLst>
                </a:gridCol>
                <a:gridCol w="862013">
                  <a:extLst>
                    <a:ext uri="{9D8B030D-6E8A-4147-A177-3AD203B41FA5}">
                      <a16:colId xmlns:a16="http://schemas.microsoft.com/office/drawing/2014/main" val="20008"/>
                    </a:ext>
                  </a:extLst>
                </a:gridCol>
                <a:gridCol w="517525">
                  <a:extLst>
                    <a:ext uri="{9D8B030D-6E8A-4147-A177-3AD203B41FA5}">
                      <a16:colId xmlns:a16="http://schemas.microsoft.com/office/drawing/2014/main" val="20009"/>
                    </a:ext>
                  </a:extLst>
                </a:gridCol>
                <a:gridCol w="862012">
                  <a:extLst>
                    <a:ext uri="{9D8B030D-6E8A-4147-A177-3AD203B41FA5}">
                      <a16:colId xmlns:a16="http://schemas.microsoft.com/office/drawing/2014/main" val="2001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1.75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0.8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1.75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1.75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1.75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27.8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20.82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44.12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29.41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31.19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28.68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29.53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34.62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20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41.54</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75" name="Rectangle 53"/>
          <p:cNvSpPr>
            <a:spLocks noChangeArrowheads="1"/>
          </p:cNvSpPr>
          <p:nvPr/>
        </p:nvSpPr>
        <p:spPr bwMode="auto">
          <a:xfrm>
            <a:off x="685800" y="5791200"/>
            <a:ext cx="7615238" cy="533400"/>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None/>
            </a:pPr>
            <a:r>
              <a:rPr lang="en-US" sz="2800">
                <a:latin typeface="Times New Roman" pitchFamily="18" charset="0"/>
                <a:sym typeface="Symbol" pitchFamily="18" charset="2"/>
              </a:rPr>
              <a:t>Bootstrap sampling distribution of r (</a:t>
            </a:r>
            <a:r>
              <a:rPr lang="en-US" sz="2800" i="1">
                <a:latin typeface="Times New Roman" pitchFamily="18" charset="0"/>
                <a:sym typeface="Symbol" pitchFamily="18" charset="2"/>
              </a:rPr>
              <a:t>K</a:t>
            </a:r>
            <a:r>
              <a:rPr lang="en-US" sz="2800">
                <a:latin typeface="Times New Roman" pitchFamily="18" charset="0"/>
                <a:sym typeface="Symbol" pitchFamily="18" charset="2"/>
              </a:rPr>
              <a:t> = 1000).</a:t>
            </a:r>
          </a:p>
        </p:txBody>
      </p:sp>
      <p:graphicFrame>
        <p:nvGraphicFramePr>
          <p:cNvPr id="2050" name="Object 54"/>
          <p:cNvGraphicFramePr>
            <a:graphicFrameLocks noChangeAspect="1"/>
          </p:cNvGraphicFramePr>
          <p:nvPr/>
        </p:nvGraphicFramePr>
        <p:xfrm>
          <a:off x="1795463" y="3429000"/>
          <a:ext cx="5730875" cy="2209800"/>
        </p:xfrm>
        <a:graphic>
          <a:graphicData uri="http://schemas.openxmlformats.org/presentationml/2006/ole">
            <mc:AlternateContent xmlns:mc="http://schemas.openxmlformats.org/markup-compatibility/2006">
              <mc:Choice xmlns:v="urn:schemas-microsoft-com:vml" Requires="v">
                <p:oleObj spid="_x0000_s2104" name="Photo Editor Photo" r:id="rId3" imgW="6780952" imgH="4896533" progId="">
                  <p:embed/>
                </p:oleObj>
              </mc:Choice>
              <mc:Fallback>
                <p:oleObj name="Photo Editor Photo" r:id="rId3" imgW="6780952" imgH="4896533" progId="">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463" y="3429000"/>
                        <a:ext cx="57308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457200" y="457200"/>
            <a:ext cx="8229600" cy="5668963"/>
          </a:xfrm>
        </p:spPr>
        <p:txBody>
          <a:bodyPr/>
          <a:lstStyle/>
          <a:p>
            <a:pPr eaLnBrk="1" hangingPunct="1">
              <a:buFont typeface="Wingdings" pitchFamily="2" charset="2"/>
              <a:buNone/>
            </a:pPr>
            <a:r>
              <a:rPr lang="en-US" smtClean="0">
                <a:latin typeface="Times New Roman" pitchFamily="18" charset="0"/>
              </a:rPr>
              <a:t>Remarks</a:t>
            </a:r>
          </a:p>
          <a:p>
            <a:pPr lvl="1" eaLnBrk="1" hangingPunct="1">
              <a:buFont typeface="Wingdings" pitchFamily="2" charset="2"/>
              <a:buChar char="v"/>
            </a:pPr>
            <a:r>
              <a:rPr lang="en-US" smtClean="0">
                <a:latin typeface="Times New Roman" pitchFamily="18" charset="0"/>
              </a:rPr>
              <a:t>In practice, the bootstrap works well in many situations, but not in all</a:t>
            </a:r>
          </a:p>
          <a:p>
            <a:pPr lvl="1" eaLnBrk="1" hangingPunct="1">
              <a:buFont typeface="Wingdings" pitchFamily="2" charset="2"/>
              <a:buChar char="v"/>
            </a:pPr>
            <a:r>
              <a:rPr lang="en-US" smtClean="0">
                <a:latin typeface="Times New Roman" pitchFamily="18" charset="0"/>
              </a:rPr>
              <a:t>Assumes: The original sample is representative of the population.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latin typeface="Times New Roman" pitchFamily="18" charset="0"/>
              </a:rPr>
              <a:t>Randomization Tests</a:t>
            </a:r>
          </a:p>
        </p:txBody>
      </p:sp>
      <p:sp>
        <p:nvSpPr>
          <p:cNvPr id="37891" name="Rectangle 3"/>
          <p:cNvSpPr>
            <a:spLocks noGrp="1" noChangeArrowheads="1"/>
          </p:cNvSpPr>
          <p:nvPr>
            <p:ph type="body" idx="1"/>
          </p:nvPr>
        </p:nvSpPr>
        <p:spPr/>
        <p:txBody>
          <a:bodyPr/>
          <a:lstStyle/>
          <a:p>
            <a:pPr eaLnBrk="1" hangingPunct="1">
              <a:buFont typeface="Wingdings" pitchFamily="2" charset="2"/>
              <a:buChar char="v"/>
            </a:pPr>
            <a:r>
              <a:rPr lang="en-US" sz="2800" smtClean="0">
                <a:latin typeface="Times New Roman" pitchFamily="18" charset="0"/>
              </a:rPr>
              <a:t>The bootstrap treats samples as “proxies” for populations.</a:t>
            </a:r>
          </a:p>
          <a:p>
            <a:pPr eaLnBrk="1" hangingPunct="1">
              <a:buFont typeface="Wingdings" pitchFamily="2" charset="2"/>
              <a:buChar char="v"/>
            </a:pPr>
            <a:r>
              <a:rPr lang="en-US" sz="2800" smtClean="0">
                <a:latin typeface="Times New Roman" pitchFamily="18" charset="0"/>
              </a:rPr>
              <a:t>Sometimes may wish to determine whether two samples are related without any reference to population parameters.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latin typeface="Times New Roman" pitchFamily="18" charset="0"/>
              </a:rPr>
              <a:t>Randomization Tests (cont’d)</a:t>
            </a:r>
          </a:p>
        </p:txBody>
      </p:sp>
      <p:sp>
        <p:nvSpPr>
          <p:cNvPr id="38915" name="Rectangle 3"/>
          <p:cNvSpPr>
            <a:spLocks noGrp="1" noChangeArrowheads="1"/>
          </p:cNvSpPr>
          <p:nvPr>
            <p:ph type="body" idx="1"/>
          </p:nvPr>
        </p:nvSpPr>
        <p:spPr>
          <a:xfrm>
            <a:off x="457200" y="1600200"/>
            <a:ext cx="8229600" cy="1371600"/>
          </a:xfrm>
        </p:spPr>
        <p:txBody>
          <a:bodyPr/>
          <a:lstStyle/>
          <a:p>
            <a:pPr eaLnBrk="1" hangingPunct="1">
              <a:lnSpc>
                <a:spcPct val="90000"/>
              </a:lnSpc>
              <a:buFont typeface="Wingdings" pitchFamily="2" charset="2"/>
              <a:buNone/>
            </a:pPr>
            <a:r>
              <a:rPr lang="en-US" sz="2800" smtClean="0">
                <a:latin typeface="Times New Roman" pitchFamily="18" charset="0"/>
              </a:rPr>
              <a:t>Example: Is the performance of this year’s students significantly more variable (IQR) than the performance of last year’s students?</a:t>
            </a:r>
          </a:p>
        </p:txBody>
      </p:sp>
      <p:graphicFrame>
        <p:nvGraphicFramePr>
          <p:cNvPr id="67680" name="Group 96"/>
          <p:cNvGraphicFramePr>
            <a:graphicFrameLocks noGrp="1"/>
          </p:cNvGraphicFramePr>
          <p:nvPr/>
        </p:nvGraphicFramePr>
        <p:xfrm>
          <a:off x="457200" y="3962400"/>
          <a:ext cx="3616325" cy="2346960"/>
        </p:xfrm>
        <a:graphic>
          <a:graphicData uri="http://schemas.openxmlformats.org/drawingml/2006/table">
            <a:tbl>
              <a:tblPr/>
              <a:tblGrid>
                <a:gridCol w="723900">
                  <a:extLst>
                    <a:ext uri="{9D8B030D-6E8A-4147-A177-3AD203B41FA5}">
                      <a16:colId xmlns:a16="http://schemas.microsoft.com/office/drawing/2014/main" val="20000"/>
                    </a:ext>
                  </a:extLst>
                </a:gridCol>
                <a:gridCol w="722313">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2312">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48.35</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53.93</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55.48</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45.67</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52.82</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49.47</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57.00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53.61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57.69</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51.34</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44.98</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54.70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59.32</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51.70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50.73</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46.84</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63.13</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52.50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49.67</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54.07</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44.84</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48.68</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53.94</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59.00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50.92</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7634" name="Text Box 50"/>
          <p:cNvSpPr txBox="1">
            <a:spLocks noChangeArrowheads="1"/>
          </p:cNvSpPr>
          <p:nvPr/>
        </p:nvSpPr>
        <p:spPr bwMode="auto">
          <a:xfrm>
            <a:off x="914400" y="3962400"/>
            <a:ext cx="2508250" cy="457200"/>
          </a:xfrm>
          <a:prstGeom prst="rect">
            <a:avLst/>
          </a:prstGeom>
          <a:noFill/>
          <a:ln w="28575">
            <a:noFill/>
            <a:miter lim="800000"/>
            <a:headEnd/>
            <a:tailEnd type="none" w="lg" len="lg"/>
          </a:ln>
          <a:effectLst/>
        </p:spPr>
        <p:txBody>
          <a:bodyPr wrap="none">
            <a:spAutoFit/>
          </a:bodyPr>
          <a:lstStyle/>
          <a:p>
            <a:pPr eaLnBrk="0" hangingPunct="0">
              <a:defRPr/>
            </a:pPr>
            <a:r>
              <a:rPr lang="en-US" sz="2400">
                <a:effectLst>
                  <a:outerShdw blurRad="38100" dist="38100" dir="2700000" algn="tl">
                    <a:srgbClr val="C0C0C0"/>
                  </a:outerShdw>
                </a:effectLst>
                <a:latin typeface="Times New Roman" pitchFamily="18" charset="0"/>
              </a:rPr>
              <a:t>Sample 1: last year</a:t>
            </a:r>
          </a:p>
        </p:txBody>
      </p:sp>
      <p:sp>
        <p:nvSpPr>
          <p:cNvPr id="67635" name="Text Box 51"/>
          <p:cNvSpPr txBox="1">
            <a:spLocks noChangeArrowheads="1"/>
          </p:cNvSpPr>
          <p:nvPr/>
        </p:nvSpPr>
        <p:spPr bwMode="auto">
          <a:xfrm>
            <a:off x="5257800" y="4191000"/>
            <a:ext cx="2525713" cy="457200"/>
          </a:xfrm>
          <a:prstGeom prst="rect">
            <a:avLst/>
          </a:prstGeom>
          <a:noFill/>
          <a:ln w="28575">
            <a:noFill/>
            <a:miter lim="800000"/>
            <a:headEnd/>
            <a:tailEnd type="none" w="lg" len="lg"/>
          </a:ln>
          <a:effectLst/>
        </p:spPr>
        <p:txBody>
          <a:bodyPr wrap="none">
            <a:spAutoFit/>
          </a:bodyPr>
          <a:lstStyle/>
          <a:p>
            <a:pPr eaLnBrk="0" hangingPunct="0">
              <a:defRPr/>
            </a:pPr>
            <a:r>
              <a:rPr lang="en-US" sz="2400">
                <a:effectLst>
                  <a:outerShdw blurRad="38100" dist="38100" dir="2700000" algn="tl">
                    <a:srgbClr val="C0C0C0"/>
                  </a:outerShdw>
                </a:effectLst>
                <a:latin typeface="Times New Roman" pitchFamily="18" charset="0"/>
              </a:rPr>
              <a:t>Sample 2: this year</a:t>
            </a:r>
          </a:p>
        </p:txBody>
      </p:sp>
      <p:graphicFrame>
        <p:nvGraphicFramePr>
          <p:cNvPr id="67677" name="Group 93"/>
          <p:cNvGraphicFramePr>
            <a:graphicFrameLocks noGrp="1"/>
          </p:cNvGraphicFramePr>
          <p:nvPr/>
        </p:nvGraphicFramePr>
        <p:xfrm>
          <a:off x="4724400" y="4114800"/>
          <a:ext cx="3540125" cy="2094548"/>
        </p:xfrm>
        <a:graphic>
          <a:graphicData uri="http://schemas.openxmlformats.org/drawingml/2006/table">
            <a:tbl>
              <a:tblPr/>
              <a:tblGrid>
                <a:gridCol w="708025">
                  <a:extLst>
                    <a:ext uri="{9D8B030D-6E8A-4147-A177-3AD203B41FA5}">
                      <a16:colId xmlns:a16="http://schemas.microsoft.com/office/drawing/2014/main" val="20000"/>
                    </a:ext>
                  </a:extLst>
                </a:gridCol>
                <a:gridCol w="708025">
                  <a:extLst>
                    <a:ext uri="{9D8B030D-6E8A-4147-A177-3AD203B41FA5}">
                      <a16:colId xmlns:a16="http://schemas.microsoft.com/office/drawing/2014/main" val="20001"/>
                    </a:ext>
                  </a:extLst>
                </a:gridCol>
                <a:gridCol w="708025">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708025">
                  <a:extLst>
                    <a:ext uri="{9D8B030D-6E8A-4147-A177-3AD203B41FA5}">
                      <a16:colId xmlns:a16="http://schemas.microsoft.com/office/drawing/2014/main" val="20004"/>
                    </a:ext>
                  </a:extLst>
                </a:gridCol>
              </a:tblGrid>
              <a:tr h="120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64.82</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51.69</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57.00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58.17</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40.63</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50.90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48.77</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40.33</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50.76</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49.64</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56.25</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65.68</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57.50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47.45</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46.78</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61.34</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53.66</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49.10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54.49</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54.15</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381000" y="609600"/>
            <a:ext cx="8229600" cy="4876800"/>
          </a:xfrm>
        </p:spPr>
        <p:txBody>
          <a:bodyPr/>
          <a:lstStyle/>
          <a:p>
            <a:pPr eaLnBrk="1" hangingPunct="1">
              <a:lnSpc>
                <a:spcPct val="90000"/>
              </a:lnSpc>
              <a:buFont typeface="Wingdings" pitchFamily="2" charset="2"/>
              <a:buChar char="v"/>
            </a:pPr>
            <a:r>
              <a:rPr lang="en-US" smtClean="0">
                <a:latin typeface="Times New Roman" pitchFamily="18" charset="0"/>
              </a:rPr>
              <a:t>Let </a:t>
            </a:r>
            <a:r>
              <a:rPr lang="en-US" i="1" smtClean="0">
                <a:latin typeface="Times New Roman" pitchFamily="18" charset="0"/>
              </a:rPr>
              <a:t>d</a:t>
            </a:r>
            <a:r>
              <a:rPr lang="en-US" i="1" baseline="-25000" smtClean="0">
                <a:latin typeface="Times New Roman" pitchFamily="18" charset="0"/>
              </a:rPr>
              <a:t>IQR</a:t>
            </a:r>
            <a:r>
              <a:rPr lang="en-US" i="1" smtClean="0">
                <a:latin typeface="Times New Roman" pitchFamily="18" charset="0"/>
              </a:rPr>
              <a:t> </a:t>
            </a:r>
            <a:r>
              <a:rPr lang="en-US" smtClean="0">
                <a:latin typeface="Times New Roman" pitchFamily="18" charset="0"/>
              </a:rPr>
              <a:t>denote the difference between the IQRs of the samples, </a:t>
            </a:r>
            <a:r>
              <a:rPr lang="en-US" i="1" smtClean="0">
                <a:latin typeface="Times New Roman" pitchFamily="18" charset="0"/>
              </a:rPr>
              <a:t>d</a:t>
            </a:r>
            <a:r>
              <a:rPr lang="en-US" i="1" baseline="-25000" smtClean="0">
                <a:latin typeface="Times New Roman" pitchFamily="18" charset="0"/>
              </a:rPr>
              <a:t>IQR</a:t>
            </a:r>
            <a:r>
              <a:rPr lang="en-US" smtClean="0">
                <a:latin typeface="Times New Roman" pitchFamily="18" charset="0"/>
              </a:rPr>
              <a:t> = 6 - 8.5 = -2.5.</a:t>
            </a:r>
          </a:p>
          <a:p>
            <a:pPr lvl="1" eaLnBrk="1" hangingPunct="1">
              <a:lnSpc>
                <a:spcPct val="90000"/>
              </a:lnSpc>
              <a:buFont typeface="Wingdings" pitchFamily="2" charset="2"/>
              <a:buChar char="v"/>
            </a:pPr>
            <a:r>
              <a:rPr lang="en-US" smtClean="0">
                <a:latin typeface="Times New Roman" pitchFamily="18" charset="0"/>
              </a:rPr>
              <a:t>What is the probability that this difference occurs by chance?</a:t>
            </a:r>
          </a:p>
          <a:p>
            <a:pPr lvl="1" eaLnBrk="1" hangingPunct="1">
              <a:lnSpc>
                <a:spcPct val="90000"/>
              </a:lnSpc>
              <a:buFont typeface="Wingdings" pitchFamily="2" charset="2"/>
              <a:buNone/>
            </a:pPr>
            <a:endParaRPr lang="en-US" smtClean="0">
              <a:latin typeface="Times New Roman" pitchFamily="18" charset="0"/>
            </a:endParaRPr>
          </a:p>
          <a:p>
            <a:pPr eaLnBrk="1" hangingPunct="1">
              <a:lnSpc>
                <a:spcPct val="90000"/>
              </a:lnSpc>
              <a:buFont typeface="Wingdings" pitchFamily="2" charset="2"/>
              <a:buChar char="v"/>
            </a:pPr>
            <a:r>
              <a:rPr lang="en-US" smtClean="0">
                <a:latin typeface="Times New Roman" pitchFamily="18" charset="0"/>
              </a:rPr>
              <a:t>Claim: students’ performance is no more variable this year than last.</a:t>
            </a:r>
          </a:p>
          <a:p>
            <a:pPr eaLnBrk="1" hangingPunct="1">
              <a:lnSpc>
                <a:spcPct val="90000"/>
              </a:lnSpc>
              <a:buFont typeface="Wingdings" pitchFamily="2" charset="2"/>
              <a:buChar char="v"/>
            </a:pPr>
            <a:r>
              <a:rPr lang="en-US" smtClean="0">
                <a:latin typeface="Times New Roman" pitchFamily="18" charset="0"/>
              </a:rPr>
              <a:t>If claim is really true, then randomly swapping scores between the samples will not influence </a:t>
            </a:r>
            <a:r>
              <a:rPr lang="en-US" i="1" smtClean="0">
                <a:latin typeface="Times New Roman" pitchFamily="18" charset="0"/>
              </a:rPr>
              <a:t>d</a:t>
            </a:r>
            <a:r>
              <a:rPr lang="en-US" i="1" baseline="-25000" smtClean="0">
                <a:latin typeface="Times New Roman" pitchFamily="18" charset="0"/>
              </a:rPr>
              <a:t>IQR</a:t>
            </a:r>
            <a:r>
              <a:rPr lang="en-US" smtClean="0">
                <a:latin typeface="Times New Roman" pitchFamily="18"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228600" y="228600"/>
            <a:ext cx="8569325" cy="6096000"/>
          </a:xfrm>
        </p:spPr>
        <p:txBody>
          <a:bodyPr/>
          <a:lstStyle/>
          <a:p>
            <a:pPr marL="609600" indent="-609600" eaLnBrk="1" hangingPunct="1">
              <a:lnSpc>
                <a:spcPct val="90000"/>
              </a:lnSpc>
              <a:buFont typeface="Wingdings" pitchFamily="2" charset="2"/>
              <a:buNone/>
            </a:pPr>
            <a:r>
              <a:rPr lang="en-US" sz="2800" smtClean="0">
                <a:latin typeface="Times New Roman" pitchFamily="18" charset="0"/>
              </a:rPr>
              <a:t>Approximate Randomization to Test Whether Two Samples Are Drawn from the Same Population</a:t>
            </a:r>
          </a:p>
          <a:p>
            <a:pPr marL="990600" lvl="1" indent="-533400" eaLnBrk="1" hangingPunct="1">
              <a:lnSpc>
                <a:spcPct val="90000"/>
              </a:lnSpc>
              <a:buFont typeface="Wingdings" pitchFamily="2" charset="2"/>
              <a:buAutoNum type="arabicPeriod"/>
            </a:pPr>
            <a:r>
              <a:rPr lang="en-US" sz="2400" smtClean="0">
                <a:latin typeface="Times New Roman" pitchFamily="18" charset="0"/>
              </a:rPr>
              <a:t>Let </a:t>
            </a:r>
            <a:r>
              <a:rPr lang="en-US" sz="2400" i="1" smtClean="0">
                <a:latin typeface="Times New Roman" pitchFamily="18" charset="0"/>
              </a:rPr>
              <a:t>S</a:t>
            </a:r>
            <a:r>
              <a:rPr lang="en-US" sz="2400" i="1" baseline="-25000" smtClean="0">
                <a:latin typeface="Times New Roman" pitchFamily="18" charset="0"/>
              </a:rPr>
              <a:t>A</a:t>
            </a:r>
            <a:r>
              <a:rPr lang="en-US" sz="2400" smtClean="0">
                <a:latin typeface="Times New Roman" pitchFamily="18" charset="0"/>
              </a:rPr>
              <a:t> and </a:t>
            </a:r>
            <a:r>
              <a:rPr lang="en-US" sz="2400" i="1" smtClean="0">
                <a:latin typeface="Times New Roman" pitchFamily="18" charset="0"/>
              </a:rPr>
              <a:t>S</a:t>
            </a:r>
            <a:r>
              <a:rPr lang="en-US" sz="2400" i="1" baseline="-25000" smtClean="0">
                <a:latin typeface="Times New Roman" pitchFamily="18" charset="0"/>
              </a:rPr>
              <a:t>B</a:t>
            </a:r>
            <a:r>
              <a:rPr lang="en-US" sz="2400" i="1" smtClean="0">
                <a:latin typeface="Times New Roman" pitchFamily="18" charset="0"/>
              </a:rPr>
              <a:t> </a:t>
            </a:r>
            <a:r>
              <a:rPr lang="en-US" sz="2400" smtClean="0">
                <a:latin typeface="Times New Roman" pitchFamily="18" charset="0"/>
              </a:rPr>
              <a:t>be two samples of sizes </a:t>
            </a:r>
            <a:r>
              <a:rPr lang="en-US" sz="2400" i="1" smtClean="0">
                <a:latin typeface="Times New Roman" pitchFamily="18" charset="0"/>
              </a:rPr>
              <a:t>n</a:t>
            </a:r>
            <a:r>
              <a:rPr lang="en-US" sz="2400" i="1" baseline="-25000" smtClean="0">
                <a:latin typeface="Times New Roman" pitchFamily="18" charset="0"/>
              </a:rPr>
              <a:t>A</a:t>
            </a:r>
            <a:r>
              <a:rPr lang="en-US" sz="2400" smtClean="0">
                <a:latin typeface="Times New Roman" pitchFamily="18" charset="0"/>
              </a:rPr>
              <a:t> and </a:t>
            </a:r>
            <a:r>
              <a:rPr lang="en-US" sz="2400" i="1" smtClean="0">
                <a:latin typeface="Times New Roman" pitchFamily="18" charset="0"/>
              </a:rPr>
              <a:t>n</a:t>
            </a:r>
            <a:r>
              <a:rPr lang="en-US" sz="2400" i="1" baseline="-25000" smtClean="0">
                <a:latin typeface="Times New Roman" pitchFamily="18" charset="0"/>
              </a:rPr>
              <a:t>B</a:t>
            </a:r>
            <a:r>
              <a:rPr lang="en-US" sz="2400" smtClean="0">
                <a:latin typeface="Times New Roman" pitchFamily="18" charset="0"/>
              </a:rPr>
              <a:t>, respectively. Let </a:t>
            </a:r>
            <a:r>
              <a:rPr lang="en-US" sz="2400" smtClean="0">
                <a:latin typeface="Times New Roman" pitchFamily="18" charset="0"/>
                <a:sym typeface="Symbol" pitchFamily="18" charset="2"/>
              </a:rPr>
              <a:t> = </a:t>
            </a:r>
            <a:r>
              <a:rPr lang="en-US" sz="2400" i="1" smtClean="0">
                <a:latin typeface="Times New Roman" pitchFamily="18" charset="0"/>
                <a:sym typeface="Symbol" pitchFamily="18" charset="2"/>
              </a:rPr>
              <a:t>f</a:t>
            </a:r>
            <a:r>
              <a:rPr lang="en-US" sz="2400" smtClean="0">
                <a:latin typeface="Times New Roman" pitchFamily="18" charset="0"/>
                <a:sym typeface="Symbol" pitchFamily="18" charset="2"/>
              </a:rPr>
              <a:t>(</a:t>
            </a:r>
            <a:r>
              <a:rPr lang="en-US" sz="2400" i="1" smtClean="0">
                <a:latin typeface="Times New Roman" pitchFamily="18" charset="0"/>
                <a:sym typeface="Symbol" pitchFamily="18" charset="2"/>
              </a:rPr>
              <a:t>S</a:t>
            </a:r>
            <a:r>
              <a:rPr lang="en-US" sz="2400" i="1" baseline="-25000" smtClean="0">
                <a:latin typeface="Times New Roman" pitchFamily="18" charset="0"/>
                <a:sym typeface="Symbol" pitchFamily="18" charset="2"/>
              </a:rPr>
              <a:t>A</a:t>
            </a:r>
            <a:r>
              <a:rPr lang="en-US" sz="2400" smtClean="0">
                <a:latin typeface="Times New Roman" pitchFamily="18" charset="0"/>
                <a:sym typeface="Symbol" pitchFamily="18" charset="2"/>
              </a:rPr>
              <a:t>, </a:t>
            </a:r>
            <a:r>
              <a:rPr lang="en-US" sz="2400" i="1" smtClean="0">
                <a:latin typeface="Times New Roman" pitchFamily="18" charset="0"/>
                <a:sym typeface="Symbol" pitchFamily="18" charset="2"/>
              </a:rPr>
              <a:t>S</a:t>
            </a:r>
            <a:r>
              <a:rPr lang="en-US" sz="2400" i="1" baseline="-25000" smtClean="0">
                <a:latin typeface="Times New Roman" pitchFamily="18" charset="0"/>
                <a:sym typeface="Symbol" pitchFamily="18" charset="2"/>
              </a:rPr>
              <a:t>B</a:t>
            </a:r>
            <a:r>
              <a:rPr lang="en-US" sz="2400" smtClean="0">
                <a:latin typeface="Times New Roman" pitchFamily="18" charset="0"/>
                <a:sym typeface="Symbol" pitchFamily="18" charset="2"/>
              </a:rPr>
              <a:t>) a statistic calculated from the two samples. Let </a:t>
            </a:r>
            <a:r>
              <a:rPr lang="en-US" sz="2400" i="1" smtClean="0">
                <a:latin typeface="Times New Roman" pitchFamily="18" charset="0"/>
                <a:sym typeface="Symbol" pitchFamily="18" charset="2"/>
              </a:rPr>
              <a:t>S</a:t>
            </a:r>
            <a:r>
              <a:rPr lang="en-US" sz="2400" i="1" baseline="-25000" smtClean="0">
                <a:latin typeface="Times New Roman" pitchFamily="18" charset="0"/>
                <a:sym typeface="Symbol" pitchFamily="18" charset="2"/>
              </a:rPr>
              <a:t>A+B</a:t>
            </a:r>
            <a:r>
              <a:rPr lang="en-US" sz="2400" smtClean="0">
                <a:latin typeface="Times New Roman" pitchFamily="18" charset="0"/>
                <a:sym typeface="Symbol" pitchFamily="18" charset="2"/>
              </a:rPr>
              <a:t> be the merge of </a:t>
            </a:r>
            <a:r>
              <a:rPr lang="en-US" sz="2400" i="1" smtClean="0">
                <a:latin typeface="Times New Roman" pitchFamily="18" charset="0"/>
                <a:sym typeface="Symbol" pitchFamily="18" charset="2"/>
              </a:rPr>
              <a:t>S</a:t>
            </a:r>
            <a:r>
              <a:rPr lang="en-US" sz="2400" i="1" baseline="-25000" smtClean="0">
                <a:latin typeface="Times New Roman" pitchFamily="18" charset="0"/>
                <a:sym typeface="Symbol" pitchFamily="18" charset="2"/>
              </a:rPr>
              <a:t>A</a:t>
            </a:r>
            <a:r>
              <a:rPr lang="en-US" sz="2400" smtClean="0">
                <a:latin typeface="Times New Roman" pitchFamily="18" charset="0"/>
                <a:sym typeface="Symbol" pitchFamily="18" charset="2"/>
              </a:rPr>
              <a:t> and </a:t>
            </a:r>
            <a:r>
              <a:rPr lang="en-US" sz="2400" i="1" smtClean="0">
                <a:latin typeface="Times New Roman" pitchFamily="18" charset="0"/>
                <a:sym typeface="Symbol" pitchFamily="18" charset="2"/>
              </a:rPr>
              <a:t>S</a:t>
            </a:r>
            <a:r>
              <a:rPr lang="en-US" sz="2400" i="1" baseline="-25000" smtClean="0">
                <a:latin typeface="Times New Roman" pitchFamily="18" charset="0"/>
                <a:sym typeface="Symbol" pitchFamily="18" charset="2"/>
              </a:rPr>
              <a:t>B</a:t>
            </a:r>
            <a:r>
              <a:rPr lang="en-US" sz="2400" smtClean="0">
                <a:latin typeface="Times New Roman" pitchFamily="18" charset="0"/>
                <a:sym typeface="Symbol" pitchFamily="18" charset="2"/>
              </a:rPr>
              <a:t>.</a:t>
            </a:r>
          </a:p>
          <a:p>
            <a:pPr marL="990600" lvl="1" indent="-533400" eaLnBrk="1" hangingPunct="1">
              <a:lnSpc>
                <a:spcPct val="90000"/>
              </a:lnSpc>
              <a:buFont typeface="Wingdings" pitchFamily="2" charset="2"/>
              <a:buNone/>
            </a:pPr>
            <a:endParaRPr lang="en-US" sz="2400" smtClean="0">
              <a:latin typeface="Times New Roman" pitchFamily="18" charset="0"/>
              <a:sym typeface="Symbol" pitchFamily="18" charset="2"/>
            </a:endParaRPr>
          </a:p>
          <a:p>
            <a:pPr marL="990600" lvl="1" indent="-533400" eaLnBrk="1" hangingPunct="1">
              <a:lnSpc>
                <a:spcPct val="90000"/>
              </a:lnSpc>
              <a:buFont typeface="Wingdings" pitchFamily="2" charset="2"/>
              <a:buNone/>
            </a:pPr>
            <a:r>
              <a:rPr lang="en-US" sz="2400" smtClean="0">
                <a:latin typeface="Times New Roman" pitchFamily="18" charset="0"/>
                <a:sym typeface="Symbol" pitchFamily="18" charset="2"/>
              </a:rPr>
              <a:t>2. Do </a:t>
            </a:r>
            <a:r>
              <a:rPr lang="en-US" sz="2400" i="1" smtClean="0">
                <a:latin typeface="Times New Roman" pitchFamily="18" charset="0"/>
                <a:sym typeface="Symbol" pitchFamily="18" charset="2"/>
              </a:rPr>
              <a:t>i</a:t>
            </a:r>
            <a:r>
              <a:rPr lang="en-US" sz="2400" smtClean="0">
                <a:latin typeface="Times New Roman" pitchFamily="18" charset="0"/>
                <a:sym typeface="Symbol" pitchFamily="18" charset="2"/>
              </a:rPr>
              <a:t> = 1 … </a:t>
            </a:r>
            <a:r>
              <a:rPr lang="en-US" sz="2400" i="1" smtClean="0">
                <a:latin typeface="Times New Roman" pitchFamily="18" charset="0"/>
                <a:sym typeface="Symbol" pitchFamily="18" charset="2"/>
              </a:rPr>
              <a:t>K</a:t>
            </a:r>
            <a:r>
              <a:rPr lang="en-US" sz="2400" smtClean="0">
                <a:latin typeface="Times New Roman" pitchFamily="18" charset="0"/>
                <a:sym typeface="Symbol" pitchFamily="18" charset="2"/>
              </a:rPr>
              <a:t> times:</a:t>
            </a:r>
            <a:br>
              <a:rPr lang="en-US" sz="2400" smtClean="0">
                <a:latin typeface="Times New Roman" pitchFamily="18" charset="0"/>
                <a:sym typeface="Symbol" pitchFamily="18" charset="2"/>
              </a:rPr>
            </a:br>
            <a:endParaRPr lang="en-US" sz="2400" smtClean="0">
              <a:latin typeface="Times New Roman" pitchFamily="18" charset="0"/>
              <a:sym typeface="Symbol" pitchFamily="18" charset="2"/>
            </a:endParaRPr>
          </a:p>
          <a:p>
            <a:pPr marL="1371600" lvl="2" indent="-457200" eaLnBrk="1" hangingPunct="1">
              <a:lnSpc>
                <a:spcPct val="90000"/>
              </a:lnSpc>
              <a:buFont typeface="Wingdings" pitchFamily="2" charset="2"/>
              <a:buAutoNum type="alphaLcPeriod"/>
            </a:pPr>
            <a:r>
              <a:rPr lang="en-US" sz="2000" smtClean="0">
                <a:latin typeface="Times New Roman" pitchFamily="18" charset="0"/>
                <a:sym typeface="Symbol" pitchFamily="18" charset="2"/>
              </a:rPr>
              <a:t>Shuffle the elements of </a:t>
            </a:r>
            <a:r>
              <a:rPr lang="en-US" sz="2000" i="1" smtClean="0">
                <a:latin typeface="Times New Roman" pitchFamily="18" charset="0"/>
                <a:sym typeface="Symbol" pitchFamily="18" charset="2"/>
              </a:rPr>
              <a:t>S</a:t>
            </a:r>
            <a:r>
              <a:rPr lang="en-US" sz="2000" i="1" baseline="-25000" smtClean="0">
                <a:latin typeface="Times New Roman" pitchFamily="18" charset="0"/>
                <a:sym typeface="Symbol" pitchFamily="18" charset="2"/>
              </a:rPr>
              <a:t>A+B</a:t>
            </a:r>
            <a:r>
              <a:rPr lang="en-US" sz="2000" smtClean="0">
                <a:latin typeface="Times New Roman" pitchFamily="18" charset="0"/>
                <a:sym typeface="Symbol" pitchFamily="18" charset="2"/>
              </a:rPr>
              <a:t> thoroughly.</a:t>
            </a:r>
          </a:p>
          <a:p>
            <a:pPr marL="1371600" lvl="2" indent="-457200" eaLnBrk="1" hangingPunct="1">
              <a:lnSpc>
                <a:spcPct val="90000"/>
              </a:lnSpc>
              <a:buFont typeface="Wingdings" pitchFamily="2" charset="2"/>
              <a:buAutoNum type="alphaLcPeriod"/>
            </a:pPr>
            <a:r>
              <a:rPr lang="en-US" sz="2000" smtClean="0">
                <a:latin typeface="Times New Roman" pitchFamily="18" charset="0"/>
                <a:sym typeface="Symbol" pitchFamily="18" charset="2"/>
              </a:rPr>
              <a:t>Assign the first n</a:t>
            </a:r>
            <a:r>
              <a:rPr lang="en-US" sz="2000" i="1" baseline="-25000" smtClean="0">
                <a:latin typeface="Times New Roman" pitchFamily="18" charset="0"/>
                <a:sym typeface="Symbol" pitchFamily="18" charset="2"/>
              </a:rPr>
              <a:t>A</a:t>
            </a:r>
            <a:r>
              <a:rPr lang="en-US" sz="2000" smtClean="0">
                <a:latin typeface="Times New Roman" pitchFamily="18" charset="0"/>
                <a:sym typeface="Symbol" pitchFamily="18" charset="2"/>
              </a:rPr>
              <a:t> elements of </a:t>
            </a:r>
            <a:r>
              <a:rPr lang="en-US" sz="2000" i="1" smtClean="0">
                <a:latin typeface="Times New Roman" pitchFamily="18" charset="0"/>
                <a:sym typeface="Symbol" pitchFamily="18" charset="2"/>
              </a:rPr>
              <a:t>S</a:t>
            </a:r>
            <a:r>
              <a:rPr lang="en-US" sz="2000" i="1" baseline="-25000" smtClean="0">
                <a:latin typeface="Times New Roman" pitchFamily="18" charset="0"/>
                <a:sym typeface="Symbol" pitchFamily="18" charset="2"/>
              </a:rPr>
              <a:t>A+B</a:t>
            </a:r>
            <a:r>
              <a:rPr lang="en-US" sz="2000" smtClean="0">
                <a:latin typeface="Times New Roman" pitchFamily="18" charset="0"/>
                <a:sym typeface="Symbol" pitchFamily="18" charset="2"/>
              </a:rPr>
              <a:t> to a randomized pseudosample </a:t>
            </a:r>
            <a:r>
              <a:rPr lang="en-US" sz="2000" i="1" smtClean="0">
                <a:latin typeface="Times New Roman" pitchFamily="18" charset="0"/>
                <a:sym typeface="Symbol" pitchFamily="18" charset="2"/>
              </a:rPr>
              <a:t>A</a:t>
            </a:r>
            <a:r>
              <a:rPr lang="en-US" sz="2000" i="1" baseline="-25000" smtClean="0">
                <a:latin typeface="Times New Roman" pitchFamily="18" charset="0"/>
                <a:sym typeface="Symbol" pitchFamily="18" charset="2"/>
              </a:rPr>
              <a:t>i</a:t>
            </a:r>
            <a:r>
              <a:rPr lang="en-US" sz="2000" smtClean="0">
                <a:latin typeface="Times New Roman" pitchFamily="18" charset="0"/>
                <a:sym typeface="Symbol" pitchFamily="18" charset="2"/>
              </a:rPr>
              <a:t>* and the remaining n</a:t>
            </a:r>
            <a:r>
              <a:rPr lang="en-US" sz="2000" i="1" baseline="-25000" smtClean="0">
                <a:latin typeface="Times New Roman" pitchFamily="18" charset="0"/>
                <a:sym typeface="Symbol" pitchFamily="18" charset="2"/>
              </a:rPr>
              <a:t>B</a:t>
            </a:r>
            <a:r>
              <a:rPr lang="en-US" sz="2000" smtClean="0">
                <a:latin typeface="Times New Roman" pitchFamily="18" charset="0"/>
                <a:sym typeface="Symbol" pitchFamily="18" charset="2"/>
              </a:rPr>
              <a:t> elements to </a:t>
            </a:r>
            <a:r>
              <a:rPr lang="en-US" sz="2000" i="1" smtClean="0">
                <a:latin typeface="Times New Roman" pitchFamily="18" charset="0"/>
                <a:sym typeface="Symbol" pitchFamily="18" charset="2"/>
              </a:rPr>
              <a:t>B</a:t>
            </a:r>
            <a:r>
              <a:rPr lang="en-US" sz="2000" i="1" baseline="-25000" smtClean="0">
                <a:latin typeface="Times New Roman" pitchFamily="18" charset="0"/>
                <a:sym typeface="Symbol" pitchFamily="18" charset="2"/>
              </a:rPr>
              <a:t>i</a:t>
            </a:r>
            <a:r>
              <a:rPr lang="en-US" sz="2000" smtClean="0">
                <a:latin typeface="Times New Roman" pitchFamily="18" charset="0"/>
                <a:sym typeface="Symbol" pitchFamily="18" charset="2"/>
              </a:rPr>
              <a:t>*.</a:t>
            </a:r>
          </a:p>
          <a:p>
            <a:pPr marL="1371600" lvl="2" indent="-457200" eaLnBrk="1" hangingPunct="1">
              <a:lnSpc>
                <a:spcPct val="90000"/>
              </a:lnSpc>
              <a:buFont typeface="Wingdings" pitchFamily="2" charset="2"/>
              <a:buAutoNum type="alphaLcPeriod"/>
            </a:pPr>
            <a:r>
              <a:rPr lang="en-US" sz="2000" smtClean="0">
                <a:latin typeface="Times New Roman" pitchFamily="18" charset="0"/>
                <a:sym typeface="Symbol" pitchFamily="18" charset="2"/>
              </a:rPr>
              <a:t>Calculate </a:t>
            </a:r>
            <a:r>
              <a:rPr lang="en-US" sz="2000" baseline="-25000" smtClean="0">
                <a:latin typeface="Times New Roman" pitchFamily="18" charset="0"/>
                <a:sym typeface="Symbol" pitchFamily="18" charset="2"/>
              </a:rPr>
              <a:t>i</a:t>
            </a:r>
            <a:r>
              <a:rPr lang="en-US" sz="2000" smtClean="0">
                <a:latin typeface="Times New Roman" pitchFamily="18" charset="0"/>
                <a:sym typeface="Symbol" pitchFamily="18" charset="2"/>
              </a:rPr>
              <a:t>* = </a:t>
            </a:r>
            <a:r>
              <a:rPr lang="en-US" sz="2000" i="1" smtClean="0">
                <a:latin typeface="Times New Roman" pitchFamily="18" charset="0"/>
                <a:sym typeface="Symbol" pitchFamily="18" charset="2"/>
              </a:rPr>
              <a:t>f</a:t>
            </a:r>
            <a:r>
              <a:rPr lang="en-US" sz="2000" smtClean="0">
                <a:latin typeface="Times New Roman" pitchFamily="18" charset="0"/>
                <a:sym typeface="Symbol" pitchFamily="18" charset="2"/>
              </a:rPr>
              <a:t>(</a:t>
            </a:r>
            <a:r>
              <a:rPr lang="en-US" sz="2000" i="1" smtClean="0">
                <a:latin typeface="Times New Roman" pitchFamily="18" charset="0"/>
                <a:sym typeface="Symbol" pitchFamily="18" charset="2"/>
              </a:rPr>
              <a:t>A</a:t>
            </a:r>
            <a:r>
              <a:rPr lang="en-US" sz="2000" i="1" baseline="-25000" smtClean="0">
                <a:latin typeface="Times New Roman" pitchFamily="18" charset="0"/>
                <a:sym typeface="Symbol" pitchFamily="18" charset="2"/>
              </a:rPr>
              <a:t>i</a:t>
            </a:r>
            <a:r>
              <a:rPr lang="en-US" sz="2000" smtClean="0">
                <a:latin typeface="Times New Roman" pitchFamily="18" charset="0"/>
                <a:sym typeface="Symbol" pitchFamily="18" charset="2"/>
              </a:rPr>
              <a:t>*, </a:t>
            </a:r>
            <a:r>
              <a:rPr lang="en-US" sz="2000" i="1" smtClean="0">
                <a:latin typeface="Times New Roman" pitchFamily="18" charset="0"/>
                <a:sym typeface="Symbol" pitchFamily="18" charset="2"/>
              </a:rPr>
              <a:t>B</a:t>
            </a:r>
            <a:r>
              <a:rPr lang="en-US" sz="2000" i="1" baseline="-25000" smtClean="0">
                <a:latin typeface="Times New Roman" pitchFamily="18" charset="0"/>
                <a:sym typeface="Symbol" pitchFamily="18" charset="2"/>
              </a:rPr>
              <a:t>i</a:t>
            </a:r>
            <a:r>
              <a:rPr lang="en-US" sz="2000" smtClean="0">
                <a:latin typeface="Times New Roman" pitchFamily="18" charset="0"/>
                <a:sym typeface="Symbol" pitchFamily="18" charset="2"/>
              </a:rPr>
              <a:t>*) and record the result.</a:t>
            </a:r>
          </a:p>
          <a:p>
            <a:pPr marL="990600" lvl="1" indent="-533400" eaLnBrk="1" hangingPunct="1">
              <a:lnSpc>
                <a:spcPct val="90000"/>
              </a:lnSpc>
              <a:buFont typeface="Wingdings" pitchFamily="2" charset="2"/>
              <a:buNone/>
            </a:pPr>
            <a:endParaRPr lang="en-US" sz="2400" smtClean="0">
              <a:latin typeface="Times New Roman" pitchFamily="18" charset="0"/>
              <a:sym typeface="Symbol" pitchFamily="18" charset="2"/>
            </a:endParaRPr>
          </a:p>
          <a:p>
            <a:pPr marL="990600" lvl="1" indent="-533400" eaLnBrk="1" hangingPunct="1">
              <a:lnSpc>
                <a:spcPct val="90000"/>
              </a:lnSpc>
              <a:buFont typeface="Wingdings" pitchFamily="2" charset="2"/>
              <a:buNone/>
            </a:pPr>
            <a:r>
              <a:rPr lang="en-US" sz="2400" smtClean="0">
                <a:latin typeface="Times New Roman" pitchFamily="18" charset="0"/>
                <a:sym typeface="Symbol" pitchFamily="18" charset="2"/>
              </a:rPr>
              <a:t>3. The distribution of </a:t>
            </a:r>
            <a:r>
              <a:rPr lang="en-US" sz="2400" i="1" baseline="-25000" smtClean="0">
                <a:latin typeface="Times New Roman" pitchFamily="18" charset="0"/>
                <a:sym typeface="Symbol" pitchFamily="18" charset="2"/>
              </a:rPr>
              <a:t>i</a:t>
            </a:r>
            <a:r>
              <a:rPr lang="en-US" sz="2400" smtClean="0">
                <a:latin typeface="Times New Roman" pitchFamily="18" charset="0"/>
                <a:sym typeface="Symbol" pitchFamily="18" charset="2"/>
              </a:rPr>
              <a:t>* can now be used to find the probability of the sample result  under the hypothesis that the samples are drawn from the same population.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457200" y="1600200"/>
            <a:ext cx="8229600" cy="3276600"/>
          </a:xfrm>
        </p:spPr>
        <p:txBody>
          <a:bodyPr/>
          <a:lstStyle/>
          <a:p>
            <a:pPr eaLnBrk="1" hangingPunct="1">
              <a:lnSpc>
                <a:spcPct val="90000"/>
              </a:lnSpc>
              <a:buFont typeface="Wingdings" pitchFamily="2" charset="2"/>
              <a:buChar char="v"/>
            </a:pPr>
            <a:r>
              <a:rPr lang="en-US" smtClean="0">
                <a:latin typeface="Times New Roman" pitchFamily="18" charset="0"/>
              </a:rPr>
              <a:t>A</a:t>
            </a:r>
            <a:r>
              <a:rPr lang="en-US" i="1" smtClean="0">
                <a:latin typeface="Times New Roman" pitchFamily="18" charset="0"/>
              </a:rPr>
              <a:t>pproximate randomization: </a:t>
            </a:r>
            <a:r>
              <a:rPr lang="en-US" smtClean="0">
                <a:latin typeface="Times New Roman" pitchFamily="18" charset="0"/>
              </a:rPr>
              <a:t> </a:t>
            </a:r>
            <a:r>
              <a:rPr lang="en-US" i="1" smtClean="0">
                <a:latin typeface="Times New Roman" pitchFamily="18" charset="0"/>
              </a:rPr>
              <a:t>K</a:t>
            </a:r>
            <a:r>
              <a:rPr lang="en-US" smtClean="0">
                <a:latin typeface="Times New Roman" pitchFamily="18" charset="0"/>
              </a:rPr>
              <a:t> iterations do not exhaust the space of all possible assignments of elements of </a:t>
            </a:r>
            <a:r>
              <a:rPr lang="en-US" i="1" smtClean="0">
                <a:latin typeface="Times New Roman" pitchFamily="18" charset="0"/>
              </a:rPr>
              <a:t>S</a:t>
            </a:r>
            <a:r>
              <a:rPr lang="en-US" i="1" baseline="-25000" smtClean="0">
                <a:latin typeface="Times New Roman" pitchFamily="18" charset="0"/>
              </a:rPr>
              <a:t>A+B</a:t>
            </a:r>
            <a:r>
              <a:rPr lang="en-US" smtClean="0">
                <a:latin typeface="Times New Roman" pitchFamily="18" charset="0"/>
              </a:rPr>
              <a:t>  to </a:t>
            </a:r>
            <a:r>
              <a:rPr lang="en-US" i="1" smtClean="0">
                <a:latin typeface="Times New Roman" pitchFamily="18" charset="0"/>
              </a:rPr>
              <a:t>A</a:t>
            </a:r>
            <a:r>
              <a:rPr lang="en-US" i="1" baseline="-25000" smtClean="0">
                <a:latin typeface="Times New Roman" pitchFamily="18" charset="0"/>
              </a:rPr>
              <a:t>i</a:t>
            </a:r>
            <a:r>
              <a:rPr lang="en-US" smtClean="0">
                <a:latin typeface="Times New Roman" pitchFamily="18" charset="0"/>
              </a:rPr>
              <a:t>* and </a:t>
            </a:r>
            <a:r>
              <a:rPr lang="en-US" i="1" smtClean="0">
                <a:latin typeface="Times New Roman" pitchFamily="18" charset="0"/>
              </a:rPr>
              <a:t>B</a:t>
            </a:r>
            <a:r>
              <a:rPr lang="en-US" i="1" baseline="-25000" smtClean="0">
                <a:latin typeface="Times New Roman" pitchFamily="18" charset="0"/>
              </a:rPr>
              <a:t>i</a:t>
            </a:r>
            <a:r>
              <a:rPr lang="en-US" smtClean="0">
                <a:latin typeface="Times New Roman" pitchFamily="18" charset="0"/>
              </a:rPr>
              <a:t>*. </a:t>
            </a:r>
          </a:p>
          <a:p>
            <a:pPr eaLnBrk="1" hangingPunct="1">
              <a:lnSpc>
                <a:spcPct val="90000"/>
              </a:lnSpc>
              <a:buFont typeface="Wingdings" pitchFamily="2" charset="2"/>
              <a:buChar char="v"/>
            </a:pPr>
            <a:r>
              <a:rPr lang="en-US" i="1" smtClean="0">
                <a:latin typeface="Times New Roman" pitchFamily="18" charset="0"/>
              </a:rPr>
              <a:t>Exact randomization:</a:t>
            </a:r>
            <a:r>
              <a:rPr lang="en-US" smtClean="0">
                <a:latin typeface="Times New Roman" pitchFamily="18" charset="0"/>
              </a:rPr>
              <a:t> If can find exact probability by generating all possible outcomes.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304800" y="228600"/>
            <a:ext cx="8610600" cy="6400800"/>
          </a:xfrm>
        </p:spPr>
        <p:style>
          <a:lnRef idx="2">
            <a:schemeClr val="accent2"/>
          </a:lnRef>
          <a:fillRef idx="1">
            <a:schemeClr val="lt1"/>
          </a:fillRef>
          <a:effectRef idx="0">
            <a:schemeClr val="accent2"/>
          </a:effectRef>
          <a:fontRef idx="minor">
            <a:schemeClr val="dk1"/>
          </a:fontRef>
        </p:style>
        <p:txBody>
          <a:bodyPr/>
          <a:lstStyle/>
          <a:p>
            <a:pPr eaLnBrk="1" hangingPunct="1">
              <a:lnSpc>
                <a:spcPct val="80000"/>
              </a:lnSpc>
              <a:buFontTx/>
              <a:buNone/>
            </a:pPr>
            <a:r>
              <a:rPr lang="en-US" sz="2800" b="1" dirty="0" smtClean="0"/>
              <a:t>Project:</a:t>
            </a:r>
            <a:r>
              <a:rPr lang="en-US" sz="2800" dirty="0" smtClean="0"/>
              <a:t>  </a:t>
            </a:r>
          </a:p>
          <a:p>
            <a:pPr eaLnBrk="1" hangingPunct="1">
              <a:lnSpc>
                <a:spcPct val="150000"/>
              </a:lnSpc>
            </a:pPr>
            <a:r>
              <a:rPr lang="en-US" sz="1800" dirty="0" smtClean="0"/>
              <a:t>Students will be asked to propose a data set, with the approval of the instructor, define a research problem, develop an analysis plan, and submit a report at the end of the semester. </a:t>
            </a:r>
          </a:p>
          <a:p>
            <a:pPr lvl="1">
              <a:lnSpc>
                <a:spcPct val="150000"/>
              </a:lnSpc>
            </a:pPr>
            <a:r>
              <a:rPr lang="en-US" sz="1200" dirty="0"/>
              <a:t>Only original projects will be accepted</a:t>
            </a:r>
          </a:p>
          <a:p>
            <a:pPr lvl="0">
              <a:lnSpc>
                <a:spcPct val="150000"/>
              </a:lnSpc>
            </a:pPr>
            <a:r>
              <a:rPr lang="en-US" sz="1600" b="1" dirty="0"/>
              <a:t>Students expected to work in groups of </a:t>
            </a:r>
            <a:r>
              <a:rPr lang="en-US" sz="1600" b="1" dirty="0" smtClean="0"/>
              <a:t>5-10 </a:t>
            </a:r>
            <a:r>
              <a:rPr lang="en-US" sz="1600" b="1" dirty="0"/>
              <a:t>students</a:t>
            </a:r>
            <a:endParaRPr lang="en-US" sz="1600" dirty="0"/>
          </a:p>
          <a:p>
            <a:pPr>
              <a:lnSpc>
                <a:spcPct val="150000"/>
              </a:lnSpc>
            </a:pPr>
            <a:r>
              <a:rPr lang="en-US" sz="1600" dirty="0"/>
              <a:t>Groups should be formed by September </a:t>
            </a:r>
            <a:r>
              <a:rPr lang="en-US" sz="1600" dirty="0" smtClean="0"/>
              <a:t>15</a:t>
            </a:r>
            <a:r>
              <a:rPr lang="en-US" sz="1600" baseline="30000" dirty="0" smtClean="0"/>
              <a:t>th</a:t>
            </a:r>
            <a:r>
              <a:rPr lang="en-US" sz="1600" dirty="0" smtClean="0"/>
              <a:t> , </a:t>
            </a:r>
            <a:r>
              <a:rPr lang="en-US" sz="1600" dirty="0"/>
              <a:t>and the names of </a:t>
            </a:r>
            <a:r>
              <a:rPr lang="en-US" sz="1600" dirty="0" smtClean="0"/>
              <a:t>members </a:t>
            </a:r>
            <a:r>
              <a:rPr lang="en-US" sz="1600" dirty="0"/>
              <a:t>listed </a:t>
            </a:r>
            <a:r>
              <a:rPr lang="en-US" sz="1600" dirty="0" smtClean="0"/>
              <a:t>on the first sheet at</a:t>
            </a:r>
            <a:r>
              <a:rPr lang="en-US" sz="1600" dirty="0"/>
              <a:t>: </a:t>
            </a:r>
            <a:endParaRPr lang="en-US" sz="1600" dirty="0">
              <a:solidFill>
                <a:schemeClr val="bg1"/>
              </a:solidFill>
            </a:endParaRPr>
          </a:p>
          <a:p>
            <a:pPr marL="0" indent="0">
              <a:lnSpc>
                <a:spcPct val="150000"/>
              </a:lnSpc>
              <a:buNone/>
            </a:pPr>
            <a:r>
              <a:rPr lang="en-US" sz="1400" dirty="0">
                <a:solidFill>
                  <a:schemeClr val="tx1"/>
                </a:solidFill>
                <a:hlinkClick r:id="rId2"/>
              </a:rPr>
              <a:t>https://</a:t>
            </a:r>
            <a:r>
              <a:rPr lang="en-US" sz="1400" dirty="0" smtClean="0">
                <a:solidFill>
                  <a:schemeClr val="tx1"/>
                </a:solidFill>
                <a:hlinkClick r:id="rId2"/>
              </a:rPr>
              <a:t>docs.google.com/spreadsheets/d/13WF9aqeShbmvpZlauPtJBBkcPn5WOgzEt56JqbbE1qU/edit#gid=70905545</a:t>
            </a:r>
            <a:endParaRPr lang="en-US" sz="1400" dirty="0" smtClean="0">
              <a:solidFill>
                <a:schemeClr val="tx1"/>
              </a:solidFill>
            </a:endParaRPr>
          </a:p>
          <a:p>
            <a:pPr lvl="1">
              <a:lnSpc>
                <a:spcPct val="150000"/>
              </a:lnSpc>
            </a:pPr>
            <a:r>
              <a:rPr lang="en-US" sz="1200" dirty="0" smtClean="0">
                <a:solidFill>
                  <a:schemeClr val="tx1"/>
                </a:solidFill>
              </a:rPr>
              <a:t>Each </a:t>
            </a:r>
            <a:r>
              <a:rPr lang="en-US" sz="1200" dirty="0"/>
              <a:t>group will choose a date for the presentation </a:t>
            </a:r>
            <a:r>
              <a:rPr lang="en-US" sz="1200" dirty="0" smtClean="0"/>
              <a:t> and sign up in </a:t>
            </a:r>
            <a:r>
              <a:rPr lang="en-US" sz="1200" dirty="0" smtClean="0">
                <a:solidFill>
                  <a:srgbClr val="FF0000"/>
                </a:solidFill>
              </a:rPr>
              <a:t>the 2</a:t>
            </a:r>
            <a:r>
              <a:rPr lang="en-US" sz="1200" baseline="30000" dirty="0" smtClean="0">
                <a:solidFill>
                  <a:srgbClr val="FF0000"/>
                </a:solidFill>
              </a:rPr>
              <a:t>nd</a:t>
            </a:r>
            <a:r>
              <a:rPr lang="en-US" sz="1200" dirty="0" smtClean="0">
                <a:solidFill>
                  <a:srgbClr val="FF0000"/>
                </a:solidFill>
              </a:rPr>
              <a:t> sheet </a:t>
            </a:r>
            <a:r>
              <a:rPr lang="en-US" sz="1200" dirty="0" smtClean="0"/>
              <a:t>(sign-up sheet named: Date/Time) </a:t>
            </a:r>
          </a:p>
          <a:p>
            <a:pPr marL="457200" lvl="1" indent="0">
              <a:lnSpc>
                <a:spcPct val="150000"/>
              </a:lnSpc>
              <a:buNone/>
            </a:pPr>
            <a:r>
              <a:rPr lang="en-US" sz="1200" dirty="0">
                <a:hlinkClick r:id="rId3"/>
              </a:rPr>
              <a:t>https://</a:t>
            </a:r>
            <a:r>
              <a:rPr lang="en-US" sz="1200" dirty="0" smtClean="0">
                <a:hlinkClick r:id="rId3"/>
              </a:rPr>
              <a:t>docs.google.com/spreadsheets/d/13WF9aqeShbmvpZlauPtJBBkcPn5WOgzEt56JqbbE1qU/edit#gid=1265912736</a:t>
            </a:r>
            <a:r>
              <a:rPr lang="en-US" sz="1200" dirty="0" smtClean="0"/>
              <a:t> </a:t>
            </a:r>
          </a:p>
          <a:p>
            <a:pPr lvl="1">
              <a:lnSpc>
                <a:spcPct val="150000"/>
              </a:lnSpc>
            </a:pPr>
            <a:r>
              <a:rPr lang="en-US" sz="1200" dirty="0" smtClean="0"/>
              <a:t>Each group to sign up in only </a:t>
            </a:r>
            <a:r>
              <a:rPr lang="en-US" sz="1200" u="sng" dirty="0" smtClean="0"/>
              <a:t>one</a:t>
            </a:r>
            <a:r>
              <a:rPr lang="en-US" sz="1200" dirty="0" smtClean="0"/>
              <a:t> time slot. If all slots are full, sign up in the Waitlist column</a:t>
            </a:r>
            <a:endParaRPr lang="en-US" sz="1200" dirty="0"/>
          </a:p>
          <a:p>
            <a:pPr lvl="0">
              <a:lnSpc>
                <a:spcPct val="150000"/>
              </a:lnSpc>
            </a:pPr>
            <a:r>
              <a:rPr lang="en-US" sz="1600" dirty="0"/>
              <a:t>During the presentation, each member of the group will be expected to participate and answer questions</a:t>
            </a:r>
            <a:r>
              <a:rPr lang="en-US" sz="1600" dirty="0" smtClean="0"/>
              <a:t>. The presenter will be selected at random from the group.</a:t>
            </a:r>
          </a:p>
          <a:p>
            <a:pPr lvl="0">
              <a:lnSpc>
                <a:spcPct val="150000"/>
              </a:lnSpc>
            </a:pPr>
            <a:r>
              <a:rPr lang="en-US" sz="1600" dirty="0" smtClean="0"/>
              <a:t>All students are expected to attend the presentations and participate in the discussions.</a:t>
            </a:r>
            <a:endParaRPr lang="en-US" sz="1600" dirty="0"/>
          </a:p>
        </p:txBody>
      </p:sp>
    </p:spTree>
    <p:extLst>
      <p:ext uri="{BB962C8B-B14F-4D97-AF65-F5344CB8AC3E}">
        <p14:creationId xmlns:p14="http://schemas.microsoft.com/office/powerpoint/2010/main" val="26016556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latin typeface="Times New Roman" pitchFamily="18" charset="0"/>
              </a:rPr>
              <a:t>Comparing Bootstrap and Randomization Procedures</a:t>
            </a:r>
          </a:p>
        </p:txBody>
      </p:sp>
      <p:sp>
        <p:nvSpPr>
          <p:cNvPr id="43011" name="Rectangle 3"/>
          <p:cNvSpPr>
            <a:spLocks noGrp="1" noChangeArrowheads="1"/>
          </p:cNvSpPr>
          <p:nvPr>
            <p:ph type="body" idx="1"/>
          </p:nvPr>
        </p:nvSpPr>
        <p:spPr/>
        <p:txBody>
          <a:bodyPr/>
          <a:lstStyle/>
          <a:p>
            <a:pPr eaLnBrk="1" hangingPunct="1">
              <a:lnSpc>
                <a:spcPct val="90000"/>
              </a:lnSpc>
            </a:pPr>
            <a:r>
              <a:rPr lang="en-US" sz="2800" smtClean="0">
                <a:latin typeface="Times New Roman" pitchFamily="18" charset="0"/>
              </a:rPr>
              <a:t>Both generate the distribution of a statistic by resampling from the original sample.</a:t>
            </a:r>
          </a:p>
          <a:p>
            <a:pPr lvl="1" eaLnBrk="1" hangingPunct="1">
              <a:lnSpc>
                <a:spcPct val="90000"/>
              </a:lnSpc>
              <a:buFontTx/>
              <a:buChar char="•"/>
            </a:pPr>
            <a:r>
              <a:rPr lang="en-US" sz="2400" smtClean="0">
                <a:latin typeface="Times New Roman" pitchFamily="18" charset="0"/>
              </a:rPr>
              <a:t>Bootstrap resamples with replacement.</a:t>
            </a:r>
          </a:p>
          <a:p>
            <a:pPr lvl="1" eaLnBrk="1" hangingPunct="1">
              <a:lnSpc>
                <a:spcPct val="90000"/>
              </a:lnSpc>
              <a:buFontTx/>
              <a:buChar char="•"/>
            </a:pPr>
            <a:r>
              <a:rPr lang="en-US" sz="2400" smtClean="0">
                <a:latin typeface="Times New Roman" pitchFamily="18" charset="0"/>
              </a:rPr>
              <a:t>Randomization resamples without replacement.</a:t>
            </a:r>
          </a:p>
          <a:p>
            <a:pPr eaLnBrk="1" hangingPunct="1">
              <a:lnSpc>
                <a:spcPct val="90000"/>
              </a:lnSpc>
            </a:pPr>
            <a:r>
              <a:rPr lang="en-US" sz="2800" smtClean="0">
                <a:latin typeface="Times New Roman" pitchFamily="18" charset="0"/>
              </a:rPr>
              <a:t>Bootstrap simulates the process of drawing samples from a population, while randomization does not.</a:t>
            </a:r>
          </a:p>
          <a:p>
            <a:pPr eaLnBrk="1" hangingPunct="1">
              <a:lnSpc>
                <a:spcPct val="90000"/>
              </a:lnSpc>
            </a:pPr>
            <a:r>
              <a:rPr lang="en-US" sz="2800" smtClean="0">
                <a:latin typeface="Times New Roman" pitchFamily="18" charset="0"/>
              </a:rPr>
              <a:t>They produce different distributions!</a:t>
            </a:r>
          </a:p>
          <a:p>
            <a:pPr eaLnBrk="1" hangingPunct="1">
              <a:lnSpc>
                <a:spcPct val="90000"/>
              </a:lnSpc>
            </a:pPr>
            <a:r>
              <a:rPr lang="en-US" sz="2800" smtClean="0">
                <a:latin typeface="Times New Roman" pitchFamily="18" charset="0"/>
              </a:rPr>
              <a:t>Randomization </a:t>
            </a:r>
            <a:r>
              <a:rPr lang="en-US" sz="2800" u="sng" smtClean="0">
                <a:latin typeface="Times New Roman" pitchFamily="18" charset="0"/>
              </a:rPr>
              <a:t>cannot</a:t>
            </a:r>
            <a:r>
              <a:rPr lang="en-US" sz="2800" smtClean="0">
                <a:latin typeface="Times New Roman" pitchFamily="18" charset="0"/>
              </a:rPr>
              <a:t> be used to draw inferences about population parameters (e.g., confidence intervals).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latin typeface="Times New Roman" pitchFamily="18" charset="0"/>
              </a:rPr>
              <a:t>Computer-Intensive vs. Parametric Procedures</a:t>
            </a:r>
          </a:p>
        </p:txBody>
      </p:sp>
      <p:sp>
        <p:nvSpPr>
          <p:cNvPr id="44035" name="Rectangle 3"/>
          <p:cNvSpPr>
            <a:spLocks noGrp="1" noChangeArrowheads="1"/>
          </p:cNvSpPr>
          <p:nvPr>
            <p:ph type="body" idx="1"/>
          </p:nvPr>
        </p:nvSpPr>
        <p:spPr/>
        <p:txBody>
          <a:bodyPr/>
          <a:lstStyle/>
          <a:p>
            <a:pPr eaLnBrk="1" hangingPunct="1"/>
            <a:r>
              <a:rPr lang="en-US" smtClean="0">
                <a:latin typeface="Times New Roman" pitchFamily="18" charset="0"/>
              </a:rPr>
              <a:t>Computer-intensive methods  most desirable when: </a:t>
            </a:r>
          </a:p>
          <a:p>
            <a:pPr lvl="1" eaLnBrk="1" hangingPunct="1">
              <a:buFontTx/>
              <a:buChar char="•"/>
            </a:pPr>
            <a:r>
              <a:rPr lang="en-US" smtClean="0">
                <a:latin typeface="Times New Roman" pitchFamily="18" charset="0"/>
              </a:rPr>
              <a:t>No parametric sampling distribution exists for a statistic.</a:t>
            </a:r>
          </a:p>
          <a:p>
            <a:pPr lvl="1" eaLnBrk="1" hangingPunct="1">
              <a:buFontTx/>
              <a:buChar char="•"/>
            </a:pPr>
            <a:r>
              <a:rPr lang="en-US" smtClean="0">
                <a:latin typeface="Times New Roman" pitchFamily="18" charset="0"/>
              </a:rPr>
              <a:t>Assumptions of underlying a parametric test are violated and procedure not robust.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6"/>
          <p:cNvPicPr>
            <a:picLocks noChangeAspect="1" noChangeArrowheads="1"/>
          </p:cNvPicPr>
          <p:nvPr/>
        </p:nvPicPr>
        <p:blipFill>
          <a:blip r:embed="rId2" cstate="print"/>
          <a:srcRect/>
          <a:stretch>
            <a:fillRect/>
          </a:stretch>
        </p:blipFill>
        <p:spPr bwMode="auto">
          <a:xfrm>
            <a:off x="304800" y="-228600"/>
            <a:ext cx="91440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p:cNvPicPr>
            <a:picLocks noChangeAspect="1" noChangeArrowheads="1"/>
          </p:cNvPicPr>
          <p:nvPr/>
        </p:nvPicPr>
        <p:blipFill>
          <a:blip r:embed="rId2" cstate="print"/>
          <a:srcRect/>
          <a:stretch>
            <a:fillRect/>
          </a:stretch>
        </p:blipFill>
        <p:spPr bwMode="auto">
          <a:xfrm>
            <a:off x="228600" y="-228600"/>
            <a:ext cx="92202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p:cNvPicPr>
            <a:picLocks noChangeAspect="1" noChangeArrowheads="1"/>
          </p:cNvPicPr>
          <p:nvPr/>
        </p:nvPicPr>
        <p:blipFill>
          <a:blip r:embed="rId2" cstate="print"/>
          <a:srcRect/>
          <a:stretch>
            <a:fillRect/>
          </a:stretch>
        </p:blipFill>
        <p:spPr bwMode="auto">
          <a:xfrm>
            <a:off x="-304800" y="-228600"/>
            <a:ext cx="9601200" cy="7315200"/>
          </a:xfrm>
          <a:prstGeom prst="rect">
            <a:avLst/>
          </a:prstGeom>
          <a:noFill/>
          <a:ln w="9525">
            <a:noFill/>
            <a:miter lim="800000"/>
            <a:headEnd/>
            <a:tailEnd/>
          </a:ln>
        </p:spPr>
      </p:pic>
      <p:pic>
        <p:nvPicPr>
          <p:cNvPr id="47107" name="Picture 5"/>
          <p:cNvPicPr>
            <a:picLocks noChangeAspect="1" noChangeArrowheads="1"/>
          </p:cNvPicPr>
          <p:nvPr/>
        </p:nvPicPr>
        <p:blipFill>
          <a:blip r:embed="rId3" cstate="print"/>
          <a:srcRect/>
          <a:stretch>
            <a:fillRect/>
          </a:stretch>
        </p:blipFill>
        <p:spPr bwMode="auto">
          <a:xfrm>
            <a:off x="228600" y="-228600"/>
            <a:ext cx="92202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6"/>
          <p:cNvPicPr>
            <a:picLocks noChangeAspect="1" noChangeArrowheads="1"/>
          </p:cNvPicPr>
          <p:nvPr/>
        </p:nvPicPr>
        <p:blipFill>
          <a:blip r:embed="rId2" cstate="print"/>
          <a:srcRect/>
          <a:stretch>
            <a:fillRect/>
          </a:stretch>
        </p:blipFill>
        <p:spPr bwMode="auto">
          <a:xfrm>
            <a:off x="457200" y="-228600"/>
            <a:ext cx="89916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p:cNvPicPr>
            <a:picLocks noChangeAspect="1" noChangeArrowheads="1"/>
          </p:cNvPicPr>
          <p:nvPr/>
        </p:nvPicPr>
        <p:blipFill>
          <a:blip r:embed="rId2" cstate="print"/>
          <a:srcRect/>
          <a:stretch>
            <a:fillRect/>
          </a:stretch>
        </p:blipFill>
        <p:spPr bwMode="auto">
          <a:xfrm>
            <a:off x="152400" y="-228600"/>
            <a:ext cx="92964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609600" y="381000"/>
            <a:ext cx="7092950" cy="366713"/>
          </a:xfrm>
          <a:prstGeom prst="rect">
            <a:avLst/>
          </a:prstGeom>
          <a:noFill/>
          <a:ln w="9525">
            <a:noFill/>
            <a:miter lim="800000"/>
            <a:headEnd/>
            <a:tailEnd/>
          </a:ln>
        </p:spPr>
        <p:txBody>
          <a:bodyPr wrap="none" anchor="ctr">
            <a:spAutoFit/>
          </a:bodyPr>
          <a:lstStyle/>
          <a:p>
            <a:r>
              <a:rPr lang="en-US"/>
              <a:t>#Go to </a:t>
            </a:r>
            <a:r>
              <a:rPr lang="en-US" b="1" i="1"/>
              <a:t>Packages</a:t>
            </a:r>
            <a:r>
              <a:rPr lang="en-US"/>
              <a:t>, </a:t>
            </a:r>
            <a:r>
              <a:rPr lang="en-US" b="1" i="1"/>
              <a:t>Install Packages</a:t>
            </a:r>
            <a:r>
              <a:rPr lang="en-US"/>
              <a:t>, (select USA1, etc.)  Bootstrap </a:t>
            </a:r>
          </a:p>
        </p:txBody>
      </p:sp>
      <p:pic>
        <p:nvPicPr>
          <p:cNvPr id="50179" name="Picture 7"/>
          <p:cNvPicPr>
            <a:picLocks noChangeAspect="1" noChangeArrowheads="1"/>
          </p:cNvPicPr>
          <p:nvPr/>
        </p:nvPicPr>
        <p:blipFill>
          <a:blip r:embed="rId2" cstate="print"/>
          <a:srcRect/>
          <a:stretch>
            <a:fillRect/>
          </a:stretch>
        </p:blipFill>
        <p:spPr bwMode="auto">
          <a:xfrm>
            <a:off x="685800" y="990600"/>
            <a:ext cx="5943600" cy="5486400"/>
          </a:xfrm>
          <a:prstGeom prst="rect">
            <a:avLst/>
          </a:prstGeom>
          <a:noFill/>
          <a:ln w="9525">
            <a:noFill/>
            <a:miter lim="800000"/>
            <a:headEnd/>
            <a:tailEnd/>
          </a:ln>
        </p:spPr>
      </p:pic>
      <p:pic>
        <p:nvPicPr>
          <p:cNvPr id="50180" name="Picture 9"/>
          <p:cNvPicPr>
            <a:picLocks noChangeAspect="1" noChangeArrowheads="1"/>
          </p:cNvPicPr>
          <p:nvPr/>
        </p:nvPicPr>
        <p:blipFill>
          <a:blip r:embed="rId3" cstate="print"/>
          <a:srcRect/>
          <a:stretch>
            <a:fillRect/>
          </a:stretch>
        </p:blipFill>
        <p:spPr bwMode="auto">
          <a:xfrm>
            <a:off x="3124200" y="762000"/>
            <a:ext cx="5334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5"/>
          <p:cNvPicPr>
            <a:picLocks noChangeAspect="1" noChangeArrowheads="1"/>
          </p:cNvPicPr>
          <p:nvPr/>
        </p:nvPicPr>
        <p:blipFill>
          <a:blip r:embed="rId2" cstate="print"/>
          <a:srcRect/>
          <a:stretch>
            <a:fillRect/>
          </a:stretch>
        </p:blipFill>
        <p:spPr bwMode="auto">
          <a:xfrm>
            <a:off x="152400" y="-228600"/>
            <a:ext cx="92964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715962"/>
          </a:xfrm>
        </p:spPr>
        <p:style>
          <a:lnRef idx="3">
            <a:schemeClr val="lt1"/>
          </a:lnRef>
          <a:fillRef idx="1">
            <a:schemeClr val="accent2"/>
          </a:fillRef>
          <a:effectRef idx="1">
            <a:schemeClr val="accent2"/>
          </a:effectRef>
          <a:fontRef idx="minor">
            <a:schemeClr val="lt1"/>
          </a:fontRef>
        </p:style>
        <p:txBody>
          <a:bodyPr/>
          <a:lstStyle/>
          <a:p>
            <a:pPr eaLnBrk="1" hangingPunct="1"/>
            <a:r>
              <a:rPr lang="en-US" sz="2800" dirty="0" smtClean="0"/>
              <a:t>Problem Set 1- Fall 2016</a:t>
            </a:r>
          </a:p>
        </p:txBody>
      </p:sp>
      <p:sp>
        <p:nvSpPr>
          <p:cNvPr id="52227" name="Rectangle 3"/>
          <p:cNvSpPr>
            <a:spLocks noGrp="1" noChangeArrowheads="1"/>
          </p:cNvSpPr>
          <p:nvPr>
            <p:ph type="body" idx="1"/>
          </p:nvPr>
        </p:nvSpPr>
        <p:spPr>
          <a:xfrm>
            <a:off x="609600" y="1219200"/>
            <a:ext cx="8077200" cy="5334000"/>
          </a:xfrm>
        </p:spPr>
        <p:txBody>
          <a:bodyPr/>
          <a:lstStyle/>
          <a:p>
            <a:pPr marL="609600" indent="-609600" eaLnBrk="1" hangingPunct="1">
              <a:lnSpc>
                <a:spcPct val="80000"/>
              </a:lnSpc>
              <a:buFontTx/>
              <a:buNone/>
            </a:pPr>
            <a:r>
              <a:rPr lang="en-US" sz="2000" dirty="0" smtClean="0"/>
              <a:t>Reading Assignment 1</a:t>
            </a:r>
          </a:p>
          <a:p>
            <a:pPr marL="990600" lvl="1" indent="-533400" eaLnBrk="1" hangingPunct="1">
              <a:lnSpc>
                <a:spcPct val="80000"/>
              </a:lnSpc>
              <a:buFontTx/>
              <a:buNone/>
            </a:pPr>
            <a:r>
              <a:rPr lang="en-US" sz="1400" dirty="0" smtClean="0"/>
              <a:t>Chapter 1. The Statistical Sleuth: A Course in Methods of Data Analysis.   Ramsey &amp; Schafer </a:t>
            </a:r>
          </a:p>
          <a:p>
            <a:pPr marL="990600" lvl="1" indent="-533400" eaLnBrk="1" hangingPunct="1">
              <a:lnSpc>
                <a:spcPct val="80000"/>
              </a:lnSpc>
              <a:buFontTx/>
              <a:buNone/>
            </a:pPr>
            <a:endParaRPr lang="en-US" sz="1400" dirty="0" smtClean="0"/>
          </a:p>
          <a:p>
            <a:pPr marL="609600" indent="-609600" eaLnBrk="1" hangingPunct="1">
              <a:lnSpc>
                <a:spcPct val="80000"/>
              </a:lnSpc>
              <a:buFontTx/>
              <a:buNone/>
            </a:pPr>
            <a:r>
              <a:rPr lang="en-US" sz="2000" dirty="0" smtClean="0"/>
              <a:t>Reading Assignment 2</a:t>
            </a:r>
          </a:p>
          <a:p>
            <a:pPr marL="990600" lvl="1" indent="-533400" eaLnBrk="1" hangingPunct="1">
              <a:lnSpc>
                <a:spcPct val="80000"/>
              </a:lnSpc>
              <a:buFontTx/>
              <a:buNone/>
            </a:pPr>
            <a:r>
              <a:rPr lang="en-US" sz="1400" dirty="0" smtClean="0"/>
              <a:t> </a:t>
            </a:r>
            <a:r>
              <a:rPr lang="en-US" sz="1800" dirty="0" smtClean="0"/>
              <a:t>An Introduction to R : </a:t>
            </a:r>
            <a:r>
              <a:rPr lang="en-US" sz="1800" dirty="0" smtClean="0">
                <a:hlinkClick r:id="rId2"/>
              </a:rPr>
              <a:t>http://cran.r-project.org/doc/manuals/R-intro.pdf</a:t>
            </a:r>
            <a:r>
              <a:rPr lang="en-US" sz="1800" dirty="0" smtClean="0"/>
              <a:t> </a:t>
            </a:r>
          </a:p>
          <a:p>
            <a:pPr marL="609600" indent="-609600">
              <a:lnSpc>
                <a:spcPct val="90000"/>
              </a:lnSpc>
              <a:buFontTx/>
              <a:buNone/>
            </a:pPr>
            <a:endParaRPr lang="en-US" altLang="en-US" sz="1800" dirty="0" smtClean="0"/>
          </a:p>
          <a:p>
            <a:pPr marL="609600" indent="-609600">
              <a:lnSpc>
                <a:spcPct val="90000"/>
              </a:lnSpc>
              <a:buFontTx/>
              <a:buNone/>
            </a:pPr>
            <a:r>
              <a:rPr lang="en-US" altLang="en-US" sz="1800" dirty="0" smtClean="0"/>
              <a:t>Consider </a:t>
            </a:r>
            <a:r>
              <a:rPr lang="en-US" altLang="en-US" sz="1800" dirty="0"/>
              <a:t>the data set </a:t>
            </a:r>
            <a:r>
              <a:rPr lang="en-US" altLang="en-US" sz="1800" i="1" dirty="0" err="1"/>
              <a:t>ChickWeight</a:t>
            </a:r>
            <a:r>
              <a:rPr lang="en-US" altLang="en-US" sz="1800" i="1" dirty="0"/>
              <a:t> </a:t>
            </a:r>
            <a:r>
              <a:rPr lang="en-US" altLang="en-US" sz="1800" dirty="0"/>
              <a:t> in R which gives Chicken Weights by Feed Type. </a:t>
            </a:r>
          </a:p>
          <a:p>
            <a:pPr marL="609600" indent="-609600">
              <a:lnSpc>
                <a:spcPct val="90000"/>
              </a:lnSpc>
              <a:buFontTx/>
              <a:buNone/>
            </a:pPr>
            <a:endParaRPr lang="en-US" altLang="en-US" sz="1800" dirty="0"/>
          </a:p>
          <a:p>
            <a:pPr marL="609600" indent="-609600">
              <a:lnSpc>
                <a:spcPct val="90000"/>
              </a:lnSpc>
              <a:buFontTx/>
              <a:buNone/>
            </a:pPr>
            <a:r>
              <a:rPr lang="en-US" altLang="en-US" sz="1800" dirty="0" smtClean="0"/>
              <a:t>1. For </a:t>
            </a:r>
            <a:r>
              <a:rPr lang="en-US" altLang="en-US" sz="1800" dirty="0"/>
              <a:t>the following, disregard the effect of Feed Type.</a:t>
            </a:r>
          </a:p>
          <a:p>
            <a:pPr marL="609600" indent="-609600">
              <a:lnSpc>
                <a:spcPct val="90000"/>
              </a:lnSpc>
              <a:buFontTx/>
              <a:buNone/>
            </a:pPr>
            <a:endParaRPr lang="en-US" altLang="en-US" sz="1800" dirty="0"/>
          </a:p>
          <a:p>
            <a:pPr marL="0" indent="0">
              <a:lnSpc>
                <a:spcPct val="90000"/>
              </a:lnSpc>
              <a:buNone/>
            </a:pPr>
            <a:r>
              <a:rPr lang="en-US" altLang="en-US" sz="1800" dirty="0" smtClean="0"/>
              <a:t>a) Perform </a:t>
            </a:r>
            <a:r>
              <a:rPr lang="en-US" altLang="en-US" sz="1800" dirty="0"/>
              <a:t>EDA on the variable </a:t>
            </a:r>
            <a:r>
              <a:rPr lang="en-US" altLang="en-US" sz="1800" i="1" dirty="0"/>
              <a:t>weight.</a:t>
            </a:r>
          </a:p>
          <a:p>
            <a:pPr marL="0" indent="0">
              <a:lnSpc>
                <a:spcPct val="90000"/>
              </a:lnSpc>
              <a:buNone/>
            </a:pPr>
            <a:r>
              <a:rPr lang="en-US" altLang="en-US" sz="1800" dirty="0" smtClean="0"/>
              <a:t>b) Estimate </a:t>
            </a:r>
            <a:r>
              <a:rPr lang="en-US" altLang="en-US" sz="1800" dirty="0"/>
              <a:t>the bias </a:t>
            </a:r>
            <a:r>
              <a:rPr lang="en-US" altLang="en-US" sz="1800" dirty="0" smtClean="0"/>
              <a:t>associated with  </a:t>
            </a:r>
            <a:r>
              <a:rPr lang="en-US" altLang="en-US" sz="1800" dirty="0"/>
              <a:t>the sample standard deviation </a:t>
            </a:r>
            <a:r>
              <a:rPr lang="en-US" altLang="en-US" sz="1800" dirty="0" smtClean="0"/>
              <a:t>and median of </a:t>
            </a:r>
            <a:r>
              <a:rPr lang="en-US" altLang="en-US" sz="1800" i="1" dirty="0"/>
              <a:t>weight</a:t>
            </a:r>
            <a:r>
              <a:rPr lang="en-US" altLang="en-US" sz="1800" dirty="0"/>
              <a:t> using each of the following methods:</a:t>
            </a:r>
          </a:p>
          <a:p>
            <a:pPr marL="990600" lvl="1" indent="-533400">
              <a:lnSpc>
                <a:spcPct val="90000"/>
              </a:lnSpc>
            </a:pPr>
            <a:r>
              <a:rPr lang="en-US" altLang="en-US" sz="1800" dirty="0"/>
              <a:t>Jackknife</a:t>
            </a:r>
          </a:p>
          <a:p>
            <a:pPr marL="990600" lvl="1" indent="-533400">
              <a:lnSpc>
                <a:spcPct val="90000"/>
              </a:lnSpc>
            </a:pPr>
            <a:r>
              <a:rPr lang="en-US" altLang="en-US" sz="1800" dirty="0" smtClean="0"/>
              <a:t>Bootstrap</a:t>
            </a:r>
          </a:p>
          <a:p>
            <a:pPr marL="57150" indent="0">
              <a:lnSpc>
                <a:spcPct val="90000"/>
              </a:lnSpc>
              <a:buNone/>
            </a:pPr>
            <a:r>
              <a:rPr lang="en-US" sz="1800" dirty="0" smtClean="0"/>
              <a:t>2.  Discuss the pros and cons of observational and controlled studies, giving illustrative examples. </a:t>
            </a:r>
          </a:p>
          <a:p>
            <a:pPr marL="609600" indent="-609600" eaLnBrk="1" hangingPunct="1">
              <a:lnSpc>
                <a:spcPct val="80000"/>
              </a:lnSpc>
              <a:buFontTx/>
              <a:buNone/>
            </a:pPr>
            <a:r>
              <a:rPr lang="en-US" sz="1800" dirty="0" smtClean="0"/>
              <a:t> </a:t>
            </a:r>
            <a:r>
              <a:rPr lang="en-US" altLang="en-US" sz="1800" dirty="0" smtClean="0"/>
              <a:t> </a:t>
            </a:r>
            <a:endParaRPr lang="en-US" alt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59556761"/>
              </p:ext>
            </p:extLst>
          </p:nvPr>
        </p:nvGraphicFramePr>
        <p:xfrm>
          <a:off x="284434" y="1219200"/>
          <a:ext cx="7473922" cy="4558656"/>
        </p:xfrm>
        <a:graphic>
          <a:graphicData uri="http://schemas.openxmlformats.org/drawingml/2006/table">
            <a:tbl>
              <a:tblPr>
                <a:tableStyleId>{5C22544A-7EE6-4342-B048-85BDC9FD1C3A}</a:tableStyleId>
              </a:tblPr>
              <a:tblGrid>
                <a:gridCol w="496881">
                  <a:extLst>
                    <a:ext uri="{9D8B030D-6E8A-4147-A177-3AD203B41FA5}">
                      <a16:colId xmlns:a16="http://schemas.microsoft.com/office/drawing/2014/main" val="20000"/>
                    </a:ext>
                  </a:extLst>
                </a:gridCol>
                <a:gridCol w="631454">
                  <a:extLst>
                    <a:ext uri="{9D8B030D-6E8A-4147-A177-3AD203B41FA5}">
                      <a16:colId xmlns:a16="http://schemas.microsoft.com/office/drawing/2014/main" val="20001"/>
                    </a:ext>
                  </a:extLst>
                </a:gridCol>
                <a:gridCol w="672860">
                  <a:extLst>
                    <a:ext uri="{9D8B030D-6E8A-4147-A177-3AD203B41FA5}">
                      <a16:colId xmlns:a16="http://schemas.microsoft.com/office/drawing/2014/main" val="20002"/>
                    </a:ext>
                  </a:extLst>
                </a:gridCol>
                <a:gridCol w="496881">
                  <a:extLst>
                    <a:ext uri="{9D8B030D-6E8A-4147-A177-3AD203B41FA5}">
                      <a16:colId xmlns:a16="http://schemas.microsoft.com/office/drawing/2014/main" val="20003"/>
                    </a:ext>
                  </a:extLst>
                </a:gridCol>
                <a:gridCol w="496881">
                  <a:extLst>
                    <a:ext uri="{9D8B030D-6E8A-4147-A177-3AD203B41FA5}">
                      <a16:colId xmlns:a16="http://schemas.microsoft.com/office/drawing/2014/main" val="20004"/>
                    </a:ext>
                  </a:extLst>
                </a:gridCol>
                <a:gridCol w="496881">
                  <a:extLst>
                    <a:ext uri="{9D8B030D-6E8A-4147-A177-3AD203B41FA5}">
                      <a16:colId xmlns:a16="http://schemas.microsoft.com/office/drawing/2014/main" val="20005"/>
                    </a:ext>
                  </a:extLst>
                </a:gridCol>
                <a:gridCol w="496881">
                  <a:extLst>
                    <a:ext uri="{9D8B030D-6E8A-4147-A177-3AD203B41FA5}">
                      <a16:colId xmlns:a16="http://schemas.microsoft.com/office/drawing/2014/main" val="20006"/>
                    </a:ext>
                  </a:extLst>
                </a:gridCol>
                <a:gridCol w="496881">
                  <a:extLst>
                    <a:ext uri="{9D8B030D-6E8A-4147-A177-3AD203B41FA5}">
                      <a16:colId xmlns:a16="http://schemas.microsoft.com/office/drawing/2014/main" val="20007"/>
                    </a:ext>
                  </a:extLst>
                </a:gridCol>
                <a:gridCol w="703915">
                  <a:extLst>
                    <a:ext uri="{9D8B030D-6E8A-4147-A177-3AD203B41FA5}">
                      <a16:colId xmlns:a16="http://schemas.microsoft.com/office/drawing/2014/main" val="20008"/>
                    </a:ext>
                  </a:extLst>
                </a:gridCol>
                <a:gridCol w="703915">
                  <a:extLst>
                    <a:ext uri="{9D8B030D-6E8A-4147-A177-3AD203B41FA5}">
                      <a16:colId xmlns:a16="http://schemas.microsoft.com/office/drawing/2014/main" val="20009"/>
                    </a:ext>
                  </a:extLst>
                </a:gridCol>
                <a:gridCol w="869543">
                  <a:extLst>
                    <a:ext uri="{9D8B030D-6E8A-4147-A177-3AD203B41FA5}">
                      <a16:colId xmlns:a16="http://schemas.microsoft.com/office/drawing/2014/main" val="20010"/>
                    </a:ext>
                  </a:extLst>
                </a:gridCol>
                <a:gridCol w="910949">
                  <a:extLst>
                    <a:ext uri="{9D8B030D-6E8A-4147-A177-3AD203B41FA5}">
                      <a16:colId xmlns:a16="http://schemas.microsoft.com/office/drawing/2014/main" val="20011"/>
                    </a:ext>
                  </a:extLst>
                </a:gridCol>
              </a:tblGrid>
              <a:tr h="571414">
                <a:tc>
                  <a:txBody>
                    <a:bodyPr/>
                    <a:lstStyle/>
                    <a:p>
                      <a:pPr algn="l" fontAlgn="b"/>
                      <a:r>
                        <a:rPr lang="en-US" sz="900" u="none" strike="noStrike" dirty="0">
                          <a:effectLst/>
                        </a:rPr>
                        <a:t>Group</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dirty="0">
                          <a:effectLst/>
                        </a:rPr>
                        <a:t>Name: </a:t>
                      </a:r>
                      <a:br>
                        <a:rPr lang="en-US" sz="900" u="none" strike="noStrike" dirty="0">
                          <a:effectLst/>
                        </a:rPr>
                      </a:br>
                      <a:r>
                        <a:rPr lang="en-US" sz="900" u="none" strike="noStrike" dirty="0">
                          <a:effectLst/>
                        </a:rPr>
                        <a:t>Last, First</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dirty="0">
                          <a:effectLst/>
                        </a:rPr>
                        <a:t>Name: </a:t>
                      </a:r>
                      <a:br>
                        <a:rPr lang="en-US" sz="900" u="none" strike="noStrike" dirty="0">
                          <a:effectLst/>
                        </a:rPr>
                      </a:br>
                      <a:r>
                        <a:rPr lang="en-US" sz="900" u="none" strike="noStrike" dirty="0">
                          <a:effectLst/>
                        </a:rPr>
                        <a:t>Last, First</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Name: </a:t>
                      </a:r>
                      <a:br>
                        <a:rPr lang="en-US" sz="900" u="none" strike="noStrike">
                          <a:effectLst/>
                        </a:rPr>
                      </a:br>
                      <a:r>
                        <a:rPr lang="en-US" sz="900" u="none" strike="noStrike">
                          <a:effectLst/>
                        </a:rPr>
                        <a:t>Last, First</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Name: </a:t>
                      </a:r>
                      <a:br>
                        <a:rPr lang="en-US" sz="900" u="none" strike="noStrike">
                          <a:effectLst/>
                        </a:rPr>
                      </a:br>
                      <a:r>
                        <a:rPr lang="en-US" sz="900" u="none" strike="noStrike">
                          <a:effectLst/>
                        </a:rPr>
                        <a:t>Last, First</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Name: </a:t>
                      </a:r>
                      <a:br>
                        <a:rPr lang="en-US" sz="900" u="none" strike="noStrike">
                          <a:effectLst/>
                        </a:rPr>
                      </a:br>
                      <a:r>
                        <a:rPr lang="en-US" sz="900" u="none" strike="noStrike">
                          <a:effectLst/>
                        </a:rPr>
                        <a:t>Last, First</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Name: </a:t>
                      </a:r>
                      <a:br>
                        <a:rPr lang="en-US" sz="900" u="none" strike="noStrike">
                          <a:effectLst/>
                        </a:rPr>
                      </a:br>
                      <a:r>
                        <a:rPr lang="en-US" sz="900" u="none" strike="noStrike">
                          <a:effectLst/>
                        </a:rPr>
                        <a:t>Last, First</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Name: </a:t>
                      </a:r>
                      <a:br>
                        <a:rPr lang="en-US" sz="900" u="none" strike="noStrike">
                          <a:effectLst/>
                        </a:rPr>
                      </a:br>
                      <a:r>
                        <a:rPr lang="en-US" sz="900" u="none" strike="noStrike">
                          <a:effectLst/>
                        </a:rPr>
                        <a:t>Last, First</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Name: </a:t>
                      </a:r>
                      <a:br>
                        <a:rPr lang="en-US" sz="900" u="none" strike="noStrike">
                          <a:effectLst/>
                        </a:rPr>
                      </a:br>
                      <a:r>
                        <a:rPr lang="en-US" sz="900" u="none" strike="noStrike">
                          <a:effectLst/>
                        </a:rPr>
                        <a:t>Last, First</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Name: </a:t>
                      </a:r>
                      <a:br>
                        <a:rPr lang="en-US" sz="900" u="none" strike="noStrike">
                          <a:effectLst/>
                        </a:rPr>
                      </a:br>
                      <a:r>
                        <a:rPr lang="en-US" sz="900" u="none" strike="noStrike">
                          <a:effectLst/>
                        </a:rPr>
                        <a:t>Last, First</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Name: </a:t>
                      </a:r>
                      <a:br>
                        <a:rPr lang="en-US" sz="900" u="none" strike="noStrike">
                          <a:effectLst/>
                        </a:rPr>
                      </a:br>
                      <a:r>
                        <a:rPr lang="en-US" sz="900" u="none" strike="noStrike">
                          <a:effectLst/>
                        </a:rPr>
                        <a:t>Last, First</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Name: </a:t>
                      </a:r>
                      <a:br>
                        <a:rPr lang="en-US" sz="900" u="none" strike="noStrike">
                          <a:effectLst/>
                        </a:rPr>
                      </a:br>
                      <a:r>
                        <a:rPr lang="en-US" sz="900" u="none" strike="noStrike">
                          <a:effectLst/>
                        </a:rPr>
                        <a:t>Last, First</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00"/>
                  </a:ext>
                </a:extLst>
              </a:tr>
              <a:tr h="149064">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r>
                        <a:rPr lang="en-US" sz="900" u="none" strike="noStrike" dirty="0" smtClean="0">
                          <a:effectLst/>
                        </a:rPr>
                        <a:t>ZZZ, YYY</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01"/>
                  </a:ext>
                </a:extLst>
              </a:tr>
              <a:tr h="149064">
                <a:tc>
                  <a:txBody>
                    <a:bodyPr/>
                    <a:lstStyle/>
                    <a:p>
                      <a:pPr algn="r" fontAlgn="b"/>
                      <a:r>
                        <a:rPr lang="en-US" sz="900" u="none" strike="noStrike">
                          <a:effectLst/>
                        </a:rPr>
                        <a:t>2</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02"/>
                  </a:ext>
                </a:extLst>
              </a:tr>
              <a:tr h="149064">
                <a:tc>
                  <a:txBody>
                    <a:bodyPr/>
                    <a:lstStyle/>
                    <a:p>
                      <a:pPr algn="r" fontAlgn="b"/>
                      <a:r>
                        <a:rPr lang="en-US" sz="900" u="none" strike="noStrike">
                          <a:effectLst/>
                        </a:rPr>
                        <a:t>3</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03"/>
                  </a:ext>
                </a:extLst>
              </a:tr>
              <a:tr h="149064">
                <a:tc>
                  <a:txBody>
                    <a:bodyPr/>
                    <a:lstStyle/>
                    <a:p>
                      <a:pPr algn="r" fontAlgn="b"/>
                      <a:r>
                        <a:rPr lang="en-US" sz="900" u="none" strike="noStrike">
                          <a:effectLst/>
                        </a:rPr>
                        <a:t>4</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04"/>
                  </a:ext>
                </a:extLst>
              </a:tr>
              <a:tr h="149064">
                <a:tc>
                  <a:txBody>
                    <a:bodyPr/>
                    <a:lstStyle/>
                    <a:p>
                      <a:pPr algn="r" fontAlgn="b"/>
                      <a:r>
                        <a:rPr lang="en-US" sz="900" u="none" strike="noStrike">
                          <a:effectLst/>
                        </a:rPr>
                        <a:t>5</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05"/>
                  </a:ext>
                </a:extLst>
              </a:tr>
              <a:tr h="149064">
                <a:tc>
                  <a:txBody>
                    <a:bodyPr/>
                    <a:lstStyle/>
                    <a:p>
                      <a:pPr algn="r" fontAlgn="b"/>
                      <a:r>
                        <a:rPr lang="en-US" sz="900" u="none" strike="noStrike">
                          <a:effectLst/>
                        </a:rPr>
                        <a:t>6</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06"/>
                  </a:ext>
                </a:extLst>
              </a:tr>
              <a:tr h="149064">
                <a:tc>
                  <a:txBody>
                    <a:bodyPr/>
                    <a:lstStyle/>
                    <a:p>
                      <a:pPr algn="r" fontAlgn="b"/>
                      <a:r>
                        <a:rPr lang="en-US" sz="900" u="none" strike="noStrike">
                          <a:effectLst/>
                        </a:rPr>
                        <a:t>7</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07"/>
                  </a:ext>
                </a:extLst>
              </a:tr>
              <a:tr h="149064">
                <a:tc>
                  <a:txBody>
                    <a:bodyPr/>
                    <a:lstStyle/>
                    <a:p>
                      <a:pPr algn="r" fontAlgn="b"/>
                      <a:r>
                        <a:rPr lang="en-US" sz="900" u="none" strike="noStrike">
                          <a:effectLst/>
                        </a:rPr>
                        <a:t>8</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08"/>
                  </a:ext>
                </a:extLst>
              </a:tr>
              <a:tr h="149064">
                <a:tc>
                  <a:txBody>
                    <a:bodyPr/>
                    <a:lstStyle/>
                    <a:p>
                      <a:pPr algn="r" fontAlgn="b"/>
                      <a:r>
                        <a:rPr lang="en-US" sz="900" u="none" strike="noStrike">
                          <a:effectLst/>
                        </a:rPr>
                        <a:t>9</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09"/>
                  </a:ext>
                </a:extLst>
              </a:tr>
              <a:tr h="149064">
                <a:tc>
                  <a:txBody>
                    <a:bodyPr/>
                    <a:lstStyle/>
                    <a:p>
                      <a:pPr algn="r" fontAlgn="b"/>
                      <a:r>
                        <a:rPr lang="en-US" sz="900" u="none" strike="noStrike">
                          <a:effectLst/>
                        </a:rPr>
                        <a:t>10</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10"/>
                  </a:ext>
                </a:extLst>
              </a:tr>
              <a:tr h="149064">
                <a:tc>
                  <a:txBody>
                    <a:bodyPr/>
                    <a:lstStyle/>
                    <a:p>
                      <a:pPr algn="r" fontAlgn="b"/>
                      <a:r>
                        <a:rPr lang="en-US" sz="900" u="none" strike="noStrike">
                          <a:effectLst/>
                        </a:rPr>
                        <a:t>11</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11"/>
                  </a:ext>
                </a:extLst>
              </a:tr>
              <a:tr h="149064">
                <a:tc>
                  <a:txBody>
                    <a:bodyPr/>
                    <a:lstStyle/>
                    <a:p>
                      <a:pPr algn="r" fontAlgn="b"/>
                      <a:r>
                        <a:rPr lang="en-US" sz="900" u="none" strike="noStrike">
                          <a:effectLst/>
                        </a:rPr>
                        <a:t>12</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12"/>
                  </a:ext>
                </a:extLst>
              </a:tr>
              <a:tr h="149064">
                <a:tc>
                  <a:txBody>
                    <a:bodyPr/>
                    <a:lstStyle/>
                    <a:p>
                      <a:pPr algn="r" fontAlgn="b"/>
                      <a:r>
                        <a:rPr lang="en-US" sz="900" u="none" strike="noStrike">
                          <a:effectLst/>
                        </a:rPr>
                        <a:t>13</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13"/>
                  </a:ext>
                </a:extLst>
              </a:tr>
              <a:tr h="149064">
                <a:tc>
                  <a:txBody>
                    <a:bodyPr/>
                    <a:lstStyle/>
                    <a:p>
                      <a:pPr algn="r" fontAlgn="b"/>
                      <a:r>
                        <a:rPr lang="en-US" sz="900" u="none" strike="noStrike">
                          <a:effectLst/>
                        </a:rPr>
                        <a:t>14</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14"/>
                  </a:ext>
                </a:extLst>
              </a:tr>
              <a:tr h="149064">
                <a:tc>
                  <a:txBody>
                    <a:bodyPr/>
                    <a:lstStyle/>
                    <a:p>
                      <a:pPr algn="r" fontAlgn="b"/>
                      <a:r>
                        <a:rPr lang="en-US" sz="900" u="none" strike="noStrike">
                          <a:effectLst/>
                        </a:rPr>
                        <a:t>15</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15"/>
                  </a:ext>
                </a:extLst>
              </a:tr>
              <a:tr h="149064">
                <a:tc>
                  <a:txBody>
                    <a:bodyPr/>
                    <a:lstStyle/>
                    <a:p>
                      <a:pPr algn="r" fontAlgn="b"/>
                      <a:r>
                        <a:rPr lang="en-US" sz="900" u="none" strike="noStrike">
                          <a:effectLst/>
                        </a:rPr>
                        <a:t>16</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16"/>
                  </a:ext>
                </a:extLst>
              </a:tr>
              <a:tr h="149064">
                <a:tc>
                  <a:txBody>
                    <a:bodyPr/>
                    <a:lstStyle/>
                    <a:p>
                      <a:pPr algn="r" fontAlgn="b"/>
                      <a:r>
                        <a:rPr lang="en-US" sz="900" u="none" strike="noStrike">
                          <a:effectLst/>
                        </a:rPr>
                        <a:t>17</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17"/>
                  </a:ext>
                </a:extLst>
              </a:tr>
              <a:tr h="149064">
                <a:tc>
                  <a:txBody>
                    <a:bodyPr/>
                    <a:lstStyle/>
                    <a:p>
                      <a:pPr algn="r" fontAlgn="b"/>
                      <a:r>
                        <a:rPr lang="en-US" sz="900" u="none" strike="noStrike">
                          <a:effectLst/>
                        </a:rPr>
                        <a:t>18</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18"/>
                  </a:ext>
                </a:extLst>
              </a:tr>
              <a:tr h="149064">
                <a:tc>
                  <a:txBody>
                    <a:bodyPr/>
                    <a:lstStyle/>
                    <a:p>
                      <a:pPr algn="r" fontAlgn="b"/>
                      <a:r>
                        <a:rPr lang="en-US" sz="900" u="none" strike="noStrike">
                          <a:effectLst/>
                        </a:rPr>
                        <a:t>19</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19"/>
                  </a:ext>
                </a:extLst>
              </a:tr>
              <a:tr h="149064">
                <a:tc>
                  <a:txBody>
                    <a:bodyPr/>
                    <a:lstStyle/>
                    <a:p>
                      <a:pPr algn="r" fontAlgn="b"/>
                      <a:r>
                        <a:rPr lang="en-US" sz="900" u="none" strike="noStrike">
                          <a:effectLst/>
                        </a:rPr>
                        <a:t>20</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20"/>
                  </a:ext>
                </a:extLst>
              </a:tr>
              <a:tr h="149064">
                <a:tc>
                  <a:txBody>
                    <a:bodyPr/>
                    <a:lstStyle/>
                    <a:p>
                      <a:pPr algn="r" fontAlgn="b"/>
                      <a:r>
                        <a:rPr lang="en-US" sz="900" u="none" strike="noStrike">
                          <a:effectLst/>
                        </a:rPr>
                        <a:t>21</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21"/>
                  </a:ext>
                </a:extLst>
              </a:tr>
              <a:tr h="260642">
                <a:tc>
                  <a:txBody>
                    <a:bodyPr/>
                    <a:lstStyle/>
                    <a:p>
                      <a:pPr algn="r" fontAlgn="b"/>
                      <a:r>
                        <a:rPr lang="en-US" sz="900" u="none" strike="noStrike">
                          <a:effectLst/>
                        </a:rPr>
                        <a:t>22</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22"/>
                  </a:ext>
                </a:extLst>
              </a:tr>
              <a:tr h="149064">
                <a:tc>
                  <a:txBody>
                    <a:bodyPr/>
                    <a:lstStyle/>
                    <a:p>
                      <a:pPr algn="r" fontAlgn="b"/>
                      <a:r>
                        <a:rPr lang="en-US" sz="900" u="none" strike="noStrike">
                          <a:effectLst/>
                        </a:rPr>
                        <a:t>23</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23"/>
                  </a:ext>
                </a:extLst>
              </a:tr>
              <a:tr h="149064">
                <a:tc>
                  <a:txBody>
                    <a:bodyPr/>
                    <a:lstStyle/>
                    <a:p>
                      <a:pPr algn="r" fontAlgn="b"/>
                      <a:r>
                        <a:rPr lang="en-US" sz="900" u="none" strike="noStrike">
                          <a:effectLst/>
                        </a:rPr>
                        <a:t>24</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24"/>
                  </a:ext>
                </a:extLst>
              </a:tr>
              <a:tr h="149064">
                <a:tc>
                  <a:txBody>
                    <a:bodyPr/>
                    <a:lstStyle/>
                    <a:p>
                      <a:pPr algn="r" fontAlgn="b"/>
                      <a:r>
                        <a:rPr lang="en-US" sz="900" u="none" strike="noStrike">
                          <a:effectLst/>
                        </a:rPr>
                        <a:t>25</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extLst>
                  <a:ext uri="{0D108BD9-81ED-4DB2-BD59-A6C34878D82A}">
                    <a16:rowId xmlns:a16="http://schemas.microsoft.com/office/drawing/2014/main" val="10025"/>
                  </a:ext>
                </a:extLst>
              </a:tr>
              <a:tr h="149064">
                <a:tc>
                  <a:txBody>
                    <a:bodyPr/>
                    <a:lstStyle/>
                    <a:p>
                      <a:pPr algn="r" fontAlgn="b"/>
                      <a:r>
                        <a:rPr lang="en-US" sz="900" u="none" strike="noStrike">
                          <a:effectLst/>
                        </a:rPr>
                        <a:t>26</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a:effectLst/>
                        </a:rPr>
                        <a:t> </a:t>
                      </a:r>
                      <a:endParaRPr lang="en-US" sz="900" b="0" i="0" u="none" strike="noStrike">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a:endParaRPr>
                    </a:p>
                  </a:txBody>
                  <a:tcPr marL="6211" marR="6211" marT="6211" marB="0" anchor="b"/>
                </a:tc>
                <a:extLst>
                  <a:ext uri="{0D108BD9-81ED-4DB2-BD59-A6C34878D82A}">
                    <a16:rowId xmlns:a16="http://schemas.microsoft.com/office/drawing/2014/main" val="10026"/>
                  </a:ext>
                </a:extLst>
              </a:tr>
            </a:tbl>
          </a:graphicData>
        </a:graphic>
      </p:graphicFrame>
      <p:sp>
        <p:nvSpPr>
          <p:cNvPr id="4" name="TextBox 3"/>
          <p:cNvSpPr txBox="1"/>
          <p:nvPr/>
        </p:nvSpPr>
        <p:spPr>
          <a:xfrm>
            <a:off x="1524000" y="381000"/>
            <a:ext cx="58674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t>Project Team and Presentation Sign-up (Sheet 1)</a:t>
            </a:r>
            <a:endParaRPr lang="en-US" dirty="0"/>
          </a:p>
        </p:txBody>
      </p:sp>
      <p:sp>
        <p:nvSpPr>
          <p:cNvPr id="5" name="Rectangle 4"/>
          <p:cNvSpPr/>
          <p:nvPr/>
        </p:nvSpPr>
        <p:spPr>
          <a:xfrm>
            <a:off x="381000" y="5791200"/>
            <a:ext cx="8458200" cy="698717"/>
          </a:xfrm>
          <a:prstGeom prst="rect">
            <a:avLst/>
          </a:prstGeom>
        </p:spPr>
        <p:txBody>
          <a:bodyPr wrap="square">
            <a:spAutoFit/>
          </a:bodyPr>
          <a:lstStyle/>
          <a:p>
            <a:pPr marL="0" indent="0">
              <a:lnSpc>
                <a:spcPct val="150000"/>
              </a:lnSpc>
              <a:buNone/>
            </a:pPr>
            <a:r>
              <a:rPr lang="en-US" sz="1400" dirty="0" smtClean="0">
                <a:solidFill>
                  <a:schemeClr val="bg1"/>
                </a:solidFill>
                <a:hlinkClick r:id="rId2"/>
              </a:rPr>
              <a:t>https://docs.google.com/spreadsheets/d/1cIY0jfZNrrLJy6822Q5XvYGI7LUtV2FtAI4mO3rcUIE/edit#gid=70905545</a:t>
            </a:r>
            <a:r>
              <a:rPr lang="en-US" sz="1400" dirty="0" smtClean="0">
                <a:solidFill>
                  <a:schemeClr val="bg1"/>
                </a:solidFill>
              </a:rPr>
              <a:t> </a:t>
            </a:r>
          </a:p>
        </p:txBody>
      </p:sp>
    </p:spTree>
    <p:extLst>
      <p:ext uri="{BB962C8B-B14F-4D97-AF65-F5344CB8AC3E}">
        <p14:creationId xmlns:p14="http://schemas.microsoft.com/office/powerpoint/2010/main" val="1240118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31177581"/>
              </p:ext>
            </p:extLst>
          </p:nvPr>
        </p:nvGraphicFramePr>
        <p:xfrm>
          <a:off x="1143000" y="838200"/>
          <a:ext cx="6858001" cy="5552415"/>
        </p:xfrm>
        <a:graphic>
          <a:graphicData uri="http://schemas.openxmlformats.org/drawingml/2006/table">
            <a:tbl>
              <a:tblPr/>
              <a:tblGrid>
                <a:gridCol w="1371601">
                  <a:extLst>
                    <a:ext uri="{9D8B030D-6E8A-4147-A177-3AD203B41FA5}">
                      <a16:colId xmlns:a16="http://schemas.microsoft.com/office/drawing/2014/main" val="2989030172"/>
                    </a:ext>
                  </a:extLst>
                </a:gridCol>
                <a:gridCol w="1814051">
                  <a:extLst>
                    <a:ext uri="{9D8B030D-6E8A-4147-A177-3AD203B41FA5}">
                      <a16:colId xmlns:a16="http://schemas.microsoft.com/office/drawing/2014/main" val="1067442007"/>
                    </a:ext>
                  </a:extLst>
                </a:gridCol>
                <a:gridCol w="1814051">
                  <a:extLst>
                    <a:ext uri="{9D8B030D-6E8A-4147-A177-3AD203B41FA5}">
                      <a16:colId xmlns:a16="http://schemas.microsoft.com/office/drawing/2014/main" val="3078531427"/>
                    </a:ext>
                  </a:extLst>
                </a:gridCol>
                <a:gridCol w="1858298">
                  <a:extLst>
                    <a:ext uri="{9D8B030D-6E8A-4147-A177-3AD203B41FA5}">
                      <a16:colId xmlns:a16="http://schemas.microsoft.com/office/drawing/2014/main" val="907752144"/>
                    </a:ext>
                  </a:extLst>
                </a:gridCol>
              </a:tblGrid>
              <a:tr h="468203">
                <a:tc>
                  <a:txBody>
                    <a:bodyPr/>
                    <a:lstStyle/>
                    <a:p>
                      <a:pPr rtl="0" fontAlgn="b"/>
                      <a:r>
                        <a:rPr lang="en-US" sz="1800" dirty="0">
                          <a:effectLst/>
                        </a:rPr>
                        <a:t>Date</a:t>
                      </a: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B050"/>
                    </a:solidFill>
                  </a:tcPr>
                </a:tc>
                <a:tc>
                  <a:txBody>
                    <a:bodyPr/>
                    <a:lstStyle/>
                    <a:p>
                      <a:pPr rtl="0" fontAlgn="b"/>
                      <a:r>
                        <a:rPr lang="en-US" sz="1800" dirty="0">
                          <a:effectLst/>
                        </a:rPr>
                        <a:t>Time</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B050"/>
                    </a:solidFill>
                  </a:tcPr>
                </a:tc>
                <a:tc>
                  <a:txBody>
                    <a:bodyPr/>
                    <a:lstStyle/>
                    <a:p>
                      <a:pPr rtl="0" fontAlgn="b"/>
                      <a:r>
                        <a:rPr lang="en-US" sz="1800" dirty="0">
                          <a:effectLst/>
                        </a:rPr>
                        <a:t>Group Number</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B050"/>
                    </a:solidFill>
                  </a:tcPr>
                </a:tc>
                <a:tc>
                  <a:txBody>
                    <a:bodyPr/>
                    <a:lstStyle/>
                    <a:p>
                      <a:pPr rtl="0" fontAlgn="b"/>
                      <a:r>
                        <a:rPr lang="en-US" sz="1800" dirty="0">
                          <a:effectLst/>
                        </a:rPr>
                        <a:t>Group Number/</a:t>
                      </a:r>
                      <a:br>
                        <a:rPr lang="en-US" sz="1800" dirty="0">
                          <a:effectLst/>
                        </a:rPr>
                      </a:br>
                      <a:r>
                        <a:rPr lang="en-US" sz="1800" dirty="0">
                          <a:effectLst/>
                        </a:rPr>
                        <a:t>Waitlist</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B050"/>
                    </a:solidFill>
                  </a:tcPr>
                </a:tc>
                <a:extLst>
                  <a:ext uri="{0D108BD9-81ED-4DB2-BD59-A6C34878D82A}">
                    <a16:rowId xmlns:a16="http://schemas.microsoft.com/office/drawing/2014/main" val="2786154836"/>
                  </a:ext>
                </a:extLst>
              </a:tr>
              <a:tr h="312135">
                <a:tc>
                  <a:txBody>
                    <a:bodyPr/>
                    <a:lstStyle/>
                    <a:p>
                      <a:pPr algn="l" rtl="0" fontAlgn="b"/>
                      <a:r>
                        <a:rPr lang="en-US" sz="1800" dirty="0">
                          <a:effectLst/>
                        </a:rPr>
                        <a:t>9/23</a:t>
                      </a: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dirty="0">
                          <a:effectLst/>
                        </a:rPr>
                        <a:t>7:50-8:00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08136516"/>
                  </a:ext>
                </a:extLst>
              </a:tr>
              <a:tr h="312135">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dirty="0">
                          <a:effectLst/>
                        </a:rPr>
                        <a:t>8:00 -8:10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87850626"/>
                  </a:ext>
                </a:extLst>
              </a:tr>
              <a:tr h="312135">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dirty="0">
                          <a:effectLst/>
                        </a:rPr>
                        <a:t>8:10-8:20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66158482"/>
                  </a:ext>
                </a:extLst>
              </a:tr>
              <a:tr h="312135">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dirty="0">
                          <a:effectLst/>
                        </a:rPr>
                        <a:t>8:20-8:30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87575776"/>
                  </a:ext>
                </a:extLst>
              </a:tr>
              <a:tr h="156068">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99373348"/>
                  </a:ext>
                </a:extLst>
              </a:tr>
              <a:tr h="156068">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280069"/>
                  </a:ext>
                </a:extLst>
              </a:tr>
              <a:tr h="312135">
                <a:tc>
                  <a:txBody>
                    <a:bodyPr/>
                    <a:lstStyle/>
                    <a:p>
                      <a:pPr algn="l" rtl="0" fontAlgn="b"/>
                      <a:r>
                        <a:rPr lang="en-US" sz="1800" dirty="0">
                          <a:effectLst/>
                        </a:rPr>
                        <a:t>9/30</a:t>
                      </a: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a:effectLst/>
                        </a:rPr>
                        <a:t>7:50-8:00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41511778"/>
                  </a:ext>
                </a:extLst>
              </a:tr>
              <a:tr h="312135">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a:effectLst/>
                        </a:rPr>
                        <a:t>8:00 -8:10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95726191"/>
                  </a:ext>
                </a:extLst>
              </a:tr>
              <a:tr h="312135">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a:effectLst/>
                        </a:rPr>
                        <a:t>8:10-8:20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49694614"/>
                  </a:ext>
                </a:extLst>
              </a:tr>
              <a:tr h="312135">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a:effectLst/>
                        </a:rPr>
                        <a:t>8:20-8:30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27864612"/>
                  </a:ext>
                </a:extLst>
              </a:tr>
              <a:tr h="156068">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76117522"/>
                  </a:ext>
                </a:extLst>
              </a:tr>
              <a:tr h="156068">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32788115"/>
                  </a:ext>
                </a:extLst>
              </a:tr>
              <a:tr h="156068">
                <a:tc>
                  <a:txBody>
                    <a:bodyPr/>
                    <a:lstStyle/>
                    <a:p>
                      <a:pPr algn="l" rtl="0" fontAlgn="b"/>
                      <a:r>
                        <a:rPr lang="en-US" sz="1800" dirty="0">
                          <a:effectLst/>
                        </a:rPr>
                        <a:t>10/7</a:t>
                      </a: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dirty="0">
                          <a:effectLst/>
                          <a:latin typeface="Calibri" panose="020F0502020204030204" pitchFamily="34" charset="0"/>
                        </a:rPr>
                        <a:t>7:50-8:00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019193519"/>
                  </a:ext>
                </a:extLst>
              </a:tr>
              <a:tr h="312135">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dirty="0">
                          <a:effectLst/>
                          <a:latin typeface="Calibri" panose="020F0502020204030204" pitchFamily="34" charset="0"/>
                        </a:rPr>
                        <a:t>8:00 -8:10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35916206"/>
                  </a:ext>
                </a:extLst>
              </a:tr>
              <a:tr h="156068">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a:effectLst/>
                          <a:latin typeface="Calibri" panose="020F0502020204030204" pitchFamily="34" charset="0"/>
                        </a:rPr>
                        <a:t>8:10-8:20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27667779"/>
                  </a:ext>
                </a:extLst>
              </a:tr>
              <a:tr h="156068">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800" dirty="0">
                          <a:effectLst/>
                          <a:latin typeface="Calibri" panose="020F0502020204030204" pitchFamily="34" charset="0"/>
                        </a:rPr>
                        <a:t>8:20-8:30</a:t>
                      </a: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26139216"/>
                  </a:ext>
                </a:extLst>
              </a:tr>
              <a:tr h="156068">
                <a:tc>
                  <a:txBody>
                    <a:bodyPr/>
                    <a:lstStyle/>
                    <a:p>
                      <a:pPr algn="l" rtl="0" fontAlgn="b"/>
                      <a:endParaRPr lang="en-US" sz="1800" dirty="0">
                        <a:effectLst/>
                      </a:endParaRPr>
                    </a:p>
                  </a:txBody>
                  <a:tcPr marL="13006" marR="13006" marT="0" marB="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800" dirty="0" smtClean="0">
                          <a:effectLst/>
                          <a:latin typeface="Calibri" panose="020F0502020204030204" pitchFamily="34" charset="0"/>
                        </a:rPr>
                        <a:t>……. </a:t>
                      </a:r>
                      <a:r>
                        <a:rPr lang="en-US" sz="1800" smtClean="0">
                          <a:effectLst/>
                          <a:latin typeface="Calibri" panose="020F0502020204030204" pitchFamily="34" charset="0"/>
                        </a:rPr>
                        <a:t>Cont.</a:t>
                      </a:r>
                      <a:endParaRPr lang="en-US" sz="1800">
                        <a:effectLst/>
                        <a:latin typeface="Calibri" panose="020F0502020204030204" pitchFamily="34" charset="0"/>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endParaRPr lang="en-US" sz="1800" dirty="0">
                        <a:effectLst/>
                      </a:endParaRPr>
                    </a:p>
                  </a:txBody>
                  <a:tcPr marL="13006" marR="13006"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7770686"/>
                  </a:ext>
                </a:extLst>
              </a:tr>
            </a:tbl>
          </a:graphicData>
        </a:graphic>
      </p:graphicFrame>
      <p:sp>
        <p:nvSpPr>
          <p:cNvPr id="6" name="TextBox 5"/>
          <p:cNvSpPr txBox="1"/>
          <p:nvPr/>
        </p:nvSpPr>
        <p:spPr>
          <a:xfrm>
            <a:off x="2362200" y="308811"/>
            <a:ext cx="5410200" cy="369332"/>
          </a:xfrm>
          <a:prstGeom prst="rect">
            <a:avLst/>
          </a:prstGeom>
          <a:solidFill>
            <a:srgbClr val="0070C0"/>
          </a:solidFill>
        </p:spPr>
        <p:txBody>
          <a:bodyPr wrap="square" rtlCol="0">
            <a:spAutoFit/>
          </a:bodyPr>
          <a:lstStyle/>
          <a:p>
            <a:r>
              <a:rPr lang="en-US" dirty="0" smtClean="0">
                <a:solidFill>
                  <a:schemeClr val="bg1"/>
                </a:solidFill>
              </a:rPr>
              <a:t>Date/Time of Presentation: Sign-up (Sheet 2)</a:t>
            </a:r>
            <a:endParaRPr lang="en-US" dirty="0">
              <a:solidFill>
                <a:schemeClr val="bg1"/>
              </a:solidFill>
            </a:endParaRPr>
          </a:p>
        </p:txBody>
      </p:sp>
      <p:sp>
        <p:nvSpPr>
          <p:cNvPr id="4" name="Rectangle 3"/>
          <p:cNvSpPr/>
          <p:nvPr/>
        </p:nvSpPr>
        <p:spPr>
          <a:xfrm>
            <a:off x="1143000" y="6378583"/>
            <a:ext cx="7620000" cy="461665"/>
          </a:xfrm>
          <a:prstGeom prst="rect">
            <a:avLst/>
          </a:prstGeom>
        </p:spPr>
        <p:txBody>
          <a:bodyPr wrap="square">
            <a:spAutoFit/>
          </a:bodyPr>
          <a:lstStyle/>
          <a:p>
            <a:r>
              <a:rPr lang="en-US" sz="1200" dirty="0">
                <a:hlinkClick r:id="rId2"/>
              </a:rPr>
              <a:t>https://</a:t>
            </a:r>
            <a:r>
              <a:rPr lang="en-US" sz="1200" dirty="0" smtClean="0">
                <a:hlinkClick r:id="rId2"/>
              </a:rPr>
              <a:t>docs.google.com/spreadsheets/d/13WF9aqeShbmvpZlauPtJBBkcPn5WOgzEt56JqbbE1qU/edit#gid=1265912736</a:t>
            </a:r>
            <a:r>
              <a:rPr lang="en-US" sz="1200" dirty="0" smtClean="0"/>
              <a:t> </a:t>
            </a:r>
            <a:endParaRPr lang="en-US" sz="1200" dirty="0"/>
          </a:p>
        </p:txBody>
      </p:sp>
    </p:spTree>
    <p:extLst>
      <p:ext uri="{BB962C8B-B14F-4D97-AF65-F5344CB8AC3E}">
        <p14:creationId xmlns:p14="http://schemas.microsoft.com/office/powerpoint/2010/main" val="10808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457200" y="533400"/>
            <a:ext cx="8229600" cy="6019800"/>
          </a:xfrm>
          <a:noFill/>
        </p:spPr>
        <p:txBody>
          <a:bodyPr/>
          <a:lstStyle/>
          <a:p>
            <a:pPr marL="381000" indent="-381000" eaLnBrk="1" hangingPunct="1">
              <a:lnSpc>
                <a:spcPct val="80000"/>
              </a:lnSpc>
              <a:buFontTx/>
              <a:buNone/>
            </a:pPr>
            <a:r>
              <a:rPr lang="en-US" b="1" dirty="0" smtClean="0"/>
              <a:t>Method of Evaluation:</a:t>
            </a:r>
            <a:r>
              <a:rPr lang="en-US" dirty="0" smtClean="0"/>
              <a:t> </a:t>
            </a:r>
          </a:p>
          <a:p>
            <a:pPr marL="381000" indent="-381000" eaLnBrk="1" hangingPunct="1">
              <a:lnSpc>
                <a:spcPct val="80000"/>
              </a:lnSpc>
            </a:pPr>
            <a:r>
              <a:rPr lang="en-US" sz="2800" dirty="0" smtClean="0"/>
              <a:t>Homework 30%. </a:t>
            </a:r>
          </a:p>
          <a:p>
            <a:pPr marL="800100" lvl="1" indent="-342900" eaLnBrk="1" hangingPunct="1">
              <a:lnSpc>
                <a:spcPct val="80000"/>
              </a:lnSpc>
            </a:pPr>
            <a:r>
              <a:rPr lang="en-US" sz="2400" dirty="0" smtClean="0"/>
              <a:t>Assigned weekly, on Fridays after class and is due the following Friday. </a:t>
            </a:r>
          </a:p>
          <a:p>
            <a:pPr marL="800100" lvl="1" indent="-342900" eaLnBrk="1" hangingPunct="1">
              <a:lnSpc>
                <a:spcPct val="80000"/>
              </a:lnSpc>
            </a:pPr>
            <a:r>
              <a:rPr lang="en-US" sz="2400" dirty="0" smtClean="0"/>
              <a:t>Homework should be turned in at designated boxes in Room 904, before 5 PM each Friday.</a:t>
            </a:r>
          </a:p>
          <a:p>
            <a:pPr marL="800100" lvl="1" indent="-342900" eaLnBrk="1" hangingPunct="1">
              <a:lnSpc>
                <a:spcPct val="80000"/>
              </a:lnSpc>
              <a:buNone/>
            </a:pPr>
            <a:endParaRPr lang="en-US" sz="2400" dirty="0" smtClean="0"/>
          </a:p>
          <a:p>
            <a:pPr marL="381000" indent="-381000" eaLnBrk="1" hangingPunct="1">
              <a:lnSpc>
                <a:spcPct val="80000"/>
              </a:lnSpc>
            </a:pPr>
            <a:r>
              <a:rPr lang="en-US" sz="2800" dirty="0" smtClean="0"/>
              <a:t>Midterm/Test 30%. </a:t>
            </a:r>
          </a:p>
          <a:p>
            <a:pPr marL="800100" lvl="1" indent="-342900" eaLnBrk="1" hangingPunct="1">
              <a:lnSpc>
                <a:spcPct val="80000"/>
              </a:lnSpc>
            </a:pPr>
            <a:r>
              <a:rPr lang="en-US" sz="2400" dirty="0" smtClean="0"/>
              <a:t>Date TBD</a:t>
            </a:r>
          </a:p>
          <a:p>
            <a:pPr marL="800100" lvl="1" indent="-342900" eaLnBrk="1" hangingPunct="1">
              <a:lnSpc>
                <a:spcPct val="80000"/>
              </a:lnSpc>
              <a:buNone/>
            </a:pPr>
            <a:endParaRPr lang="en-US" sz="2400" u="sng" dirty="0" smtClean="0"/>
          </a:p>
          <a:p>
            <a:pPr marL="381000" indent="-381000" eaLnBrk="1" hangingPunct="1">
              <a:lnSpc>
                <a:spcPct val="80000"/>
              </a:lnSpc>
            </a:pPr>
            <a:r>
              <a:rPr lang="en-US" sz="2800" dirty="0" smtClean="0"/>
              <a:t>Project 40%. </a:t>
            </a:r>
          </a:p>
          <a:p>
            <a:pPr marL="800100" lvl="1" indent="-342900" eaLnBrk="1" hangingPunct="1">
              <a:lnSpc>
                <a:spcPct val="80000"/>
              </a:lnSpc>
            </a:pPr>
            <a:r>
              <a:rPr lang="en-US" sz="2400" dirty="0" smtClean="0"/>
              <a:t>Due on  Monday Dec 12, 2016; 5 PM.</a:t>
            </a:r>
          </a:p>
          <a:p>
            <a:pPr marL="800100" lvl="1" indent="-342900" eaLnBrk="1" hangingPunct="1">
              <a:lnSpc>
                <a:spcPct val="80000"/>
              </a:lnSpc>
              <a:buNone/>
            </a:pPr>
            <a:endParaRPr lang="en-US" sz="3200" b="1" dirty="0" smtClean="0"/>
          </a:p>
          <a:p>
            <a:pPr marL="381000" indent="-381000" eaLnBrk="1" hangingPunct="1">
              <a:lnSpc>
                <a:spcPct val="80000"/>
              </a:lnSpc>
              <a:buNone/>
            </a:pPr>
            <a:endParaRPr 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457200" y="457200"/>
            <a:ext cx="8229600" cy="5562600"/>
          </a:xfrm>
          <a:noFill/>
        </p:spPr>
        <p:txBody>
          <a:bodyPr/>
          <a:lstStyle/>
          <a:p>
            <a:pPr eaLnBrk="1" hangingPunct="1">
              <a:lnSpc>
                <a:spcPct val="80000"/>
              </a:lnSpc>
              <a:buFontTx/>
              <a:buNone/>
            </a:pPr>
            <a:r>
              <a:rPr lang="en-US" sz="1800" b="1" dirty="0"/>
              <a:t> Suggested Reference Books:</a:t>
            </a:r>
          </a:p>
          <a:p>
            <a:pPr eaLnBrk="1" hangingPunct="1">
              <a:lnSpc>
                <a:spcPct val="80000"/>
              </a:lnSpc>
              <a:buFontTx/>
              <a:buNone/>
            </a:pPr>
            <a:endParaRPr lang="en-US" sz="1800" b="1" dirty="0"/>
          </a:p>
          <a:p>
            <a:pPr eaLnBrk="1" hangingPunct="1">
              <a:lnSpc>
                <a:spcPct val="80000"/>
              </a:lnSpc>
              <a:buFontTx/>
              <a:buNone/>
            </a:pPr>
            <a:r>
              <a:rPr lang="en-US" sz="2000" dirty="0"/>
              <a:t>Because of the nature of the course, no single text book is required. </a:t>
            </a:r>
          </a:p>
          <a:p>
            <a:pPr eaLnBrk="1" hangingPunct="1">
              <a:lnSpc>
                <a:spcPct val="80000"/>
              </a:lnSpc>
              <a:buFontTx/>
              <a:buNone/>
            </a:pPr>
            <a:endParaRPr lang="en-US" sz="2000" dirty="0"/>
          </a:p>
          <a:p>
            <a:pPr eaLnBrk="1" hangingPunct="1">
              <a:lnSpc>
                <a:spcPct val="80000"/>
              </a:lnSpc>
              <a:buFontTx/>
              <a:buNone/>
            </a:pPr>
            <a:r>
              <a:rPr lang="en-US" sz="2000" dirty="0"/>
              <a:t>However, the following text is suggested:</a:t>
            </a:r>
          </a:p>
          <a:p>
            <a:pPr eaLnBrk="1" hangingPunct="1">
              <a:lnSpc>
                <a:spcPct val="80000"/>
              </a:lnSpc>
            </a:pPr>
            <a:r>
              <a:rPr lang="en-US" sz="2000" dirty="0"/>
              <a:t>The Statistical Sleuth: A Course in Methods of Data Analysis.   Ramsey &amp; Schafer   </a:t>
            </a:r>
            <a:r>
              <a:rPr lang="en-US" sz="2000" dirty="0" smtClean="0"/>
              <a:t>Duxbury</a:t>
            </a:r>
            <a:r>
              <a:rPr lang="en-US" sz="2000" dirty="0"/>
              <a:t>  </a:t>
            </a:r>
          </a:p>
          <a:p>
            <a:pPr eaLnBrk="1" hangingPunct="1">
              <a:lnSpc>
                <a:spcPct val="80000"/>
              </a:lnSpc>
            </a:pPr>
            <a:r>
              <a:rPr lang="en-US" sz="2000" dirty="0"/>
              <a:t>RECOMMENDED: </a:t>
            </a:r>
          </a:p>
          <a:p>
            <a:pPr lvl="1" eaLnBrk="1" hangingPunct="1">
              <a:lnSpc>
                <a:spcPct val="80000"/>
              </a:lnSpc>
            </a:pPr>
            <a:r>
              <a:rPr lang="en-US" sz="1800" i="1" dirty="0"/>
              <a:t>Hastie, et al (2009): The Elements of Statistical Learning: </a:t>
            </a:r>
            <a:r>
              <a:rPr lang="en-US" sz="1800" dirty="0"/>
              <a:t>Data Mining, Inference, and Prediction. </a:t>
            </a:r>
            <a:r>
              <a:rPr lang="en-US" sz="1800" dirty="0">
                <a:hlinkClick r:id="rId2"/>
              </a:rPr>
              <a:t>http://statweb.stanford.edu/~tibs/ElemStatLearn/</a:t>
            </a:r>
            <a:r>
              <a:rPr lang="en-US" sz="1800" dirty="0"/>
              <a:t> </a:t>
            </a:r>
            <a:endParaRPr lang="en-US" sz="1800" dirty="0" smtClean="0"/>
          </a:p>
          <a:p>
            <a:pPr lvl="1" eaLnBrk="1" hangingPunct="1">
              <a:lnSpc>
                <a:spcPct val="80000"/>
              </a:lnSpc>
            </a:pPr>
            <a:r>
              <a:rPr lang="en-US" sz="1800" dirty="0" smtClean="0"/>
              <a:t>Introduction </a:t>
            </a:r>
            <a:r>
              <a:rPr lang="en-US" sz="1800" dirty="0"/>
              <a:t>Time Series and Forecasting   </a:t>
            </a:r>
            <a:r>
              <a:rPr lang="en-US" sz="1800" dirty="0" err="1"/>
              <a:t>Brockwell</a:t>
            </a:r>
            <a:r>
              <a:rPr lang="en-US" sz="1800" dirty="0"/>
              <a:t> &amp; </a:t>
            </a:r>
            <a:r>
              <a:rPr lang="en-US" sz="1800" dirty="0" smtClean="0"/>
              <a:t>Davis.</a:t>
            </a:r>
            <a:r>
              <a:rPr lang="en-US" sz="1800" dirty="0"/>
              <a:t>    </a:t>
            </a:r>
            <a:r>
              <a:rPr lang="en-US" sz="1800" dirty="0" smtClean="0"/>
              <a:t>Springer-</a:t>
            </a:r>
            <a:r>
              <a:rPr lang="en-US" sz="1800" dirty="0" err="1" smtClean="0"/>
              <a:t>Verlag</a:t>
            </a:r>
            <a:r>
              <a:rPr lang="en-US" sz="1800" dirty="0"/>
              <a:t>  </a:t>
            </a:r>
            <a:br>
              <a:rPr lang="en-US" sz="1800" dirty="0"/>
            </a:br>
            <a:endParaRPr lang="en-US" sz="1800" dirty="0"/>
          </a:p>
          <a:p>
            <a:pPr eaLnBrk="1" hangingPunct="1">
              <a:lnSpc>
                <a:spcPct val="80000"/>
              </a:lnSpc>
              <a:buFontTx/>
              <a:buAutoNum type="arabicPeriod"/>
            </a:pPr>
            <a:endParaRPr lang="en-US" sz="1400" dirty="0"/>
          </a:p>
          <a:p>
            <a:pPr eaLnBrk="1" hangingPunct="1">
              <a:lnSpc>
                <a:spcPct val="80000"/>
              </a:lnSpc>
              <a:buFontTx/>
              <a:buNone/>
            </a:pPr>
            <a:r>
              <a:rPr lang="en-US" sz="1400" dirty="0"/>
              <a:t>The following are also useful references  </a:t>
            </a:r>
          </a:p>
          <a:p>
            <a:pPr eaLnBrk="1" hangingPunct="1">
              <a:lnSpc>
                <a:spcPct val="80000"/>
              </a:lnSpc>
              <a:buFontTx/>
              <a:buAutoNum type="arabicPeriod"/>
            </a:pPr>
            <a:r>
              <a:rPr lang="en-US" sz="1400" dirty="0"/>
              <a:t>Miller, R. </a:t>
            </a:r>
            <a:r>
              <a:rPr lang="en-US" sz="1400" i="1" dirty="0"/>
              <a:t>Survival Analysis</a:t>
            </a:r>
            <a:r>
              <a:rPr lang="en-US" sz="1400" dirty="0"/>
              <a:t>. 1981, Wiley</a:t>
            </a:r>
          </a:p>
          <a:p>
            <a:pPr eaLnBrk="1" hangingPunct="1">
              <a:lnSpc>
                <a:spcPct val="80000"/>
              </a:lnSpc>
              <a:buFontTx/>
              <a:buAutoNum type="arabicPeriod"/>
            </a:pPr>
            <a:r>
              <a:rPr lang="en-US" sz="1400" dirty="0" err="1"/>
              <a:t>McCullagh</a:t>
            </a:r>
            <a:r>
              <a:rPr lang="en-US" sz="1400" dirty="0"/>
              <a:t> and </a:t>
            </a:r>
            <a:r>
              <a:rPr lang="en-US" sz="1400" dirty="0" err="1"/>
              <a:t>Nedler</a:t>
            </a:r>
            <a:r>
              <a:rPr lang="en-US" sz="1400" dirty="0"/>
              <a:t>.   </a:t>
            </a:r>
            <a:r>
              <a:rPr lang="en-US" sz="1400" i="1" dirty="0"/>
              <a:t>Generalized Linear Models. </a:t>
            </a:r>
            <a:r>
              <a:rPr lang="en-US" sz="1400" dirty="0"/>
              <a:t>Chapman/Hall.</a:t>
            </a:r>
          </a:p>
          <a:p>
            <a:pPr eaLnBrk="1" hangingPunct="1">
              <a:lnSpc>
                <a:spcPct val="80000"/>
              </a:lnSpc>
              <a:buFontTx/>
              <a:buAutoNum type="arabicPeriod"/>
            </a:pPr>
            <a:r>
              <a:rPr lang="en-US" sz="1400" dirty="0" err="1"/>
              <a:t>Hosmer</a:t>
            </a:r>
            <a:r>
              <a:rPr lang="en-US" sz="1400" dirty="0"/>
              <a:t> and </a:t>
            </a:r>
            <a:r>
              <a:rPr lang="en-US" sz="1400" dirty="0" err="1"/>
              <a:t>Lemshow</a:t>
            </a:r>
            <a:r>
              <a:rPr lang="en-US" sz="1400" dirty="0"/>
              <a:t>. </a:t>
            </a:r>
            <a:r>
              <a:rPr lang="en-US" sz="1400" i="1" dirty="0"/>
              <a:t>Applied Logistic Regression</a:t>
            </a:r>
            <a:r>
              <a:rPr lang="en-US" sz="1400" dirty="0"/>
              <a:t>, Wiley </a:t>
            </a:r>
          </a:p>
          <a:p>
            <a:pPr eaLnBrk="1" hangingPunct="1">
              <a:lnSpc>
                <a:spcPct val="80000"/>
              </a:lnSpc>
              <a:buFontTx/>
              <a:buAutoNum type="arabicPeriod"/>
            </a:pPr>
            <a:r>
              <a:rPr lang="en-US" sz="1400" dirty="0" err="1"/>
              <a:t>Neter</a:t>
            </a:r>
            <a:r>
              <a:rPr lang="en-US" sz="1400" dirty="0"/>
              <a:t>, Wasserman and </a:t>
            </a:r>
            <a:r>
              <a:rPr lang="en-US" sz="1400" dirty="0" err="1"/>
              <a:t>Kutner</a:t>
            </a:r>
            <a:r>
              <a:rPr lang="en-US" sz="1400" dirty="0"/>
              <a:t>. </a:t>
            </a:r>
            <a:r>
              <a:rPr lang="en-US" sz="1400" i="1" dirty="0"/>
              <a:t>Applied Linear Statistical Models</a:t>
            </a:r>
            <a:r>
              <a:rPr lang="en-US" sz="1400" dirty="0"/>
              <a:t>. Wiley. </a:t>
            </a:r>
          </a:p>
          <a:p>
            <a:pPr eaLnBrk="1" hangingPunct="1">
              <a:lnSpc>
                <a:spcPct val="80000"/>
              </a:lnSpc>
              <a:buFontTx/>
              <a:buNone/>
            </a:pPr>
            <a:r>
              <a:rPr lang="en-US" sz="1400" dirty="0" smtClean="0"/>
              <a:t>  </a:t>
            </a:r>
            <a:endParaRPr lang="en-US" sz="1400" b="1" dirty="0"/>
          </a:p>
          <a:p>
            <a:pPr eaLnBrk="1" hangingPunct="1">
              <a:lnSpc>
                <a:spcPct val="80000"/>
              </a:lnSpc>
              <a:buFontTx/>
              <a:buAutoNum type="arabicPeriod"/>
            </a:pPr>
            <a:endParaRPr lang="en-US"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1186</TotalTime>
  <Words>2014</Words>
  <Application>Microsoft Office PowerPoint</Application>
  <PresentationFormat>On-screen Show (4:3)</PresentationFormat>
  <Paragraphs>719</Paragraphs>
  <Slides>59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7" baseType="lpstr">
      <vt:lpstr>Arial</vt:lpstr>
      <vt:lpstr>Calibri</vt:lpstr>
      <vt:lpstr>Old English Text MT</vt:lpstr>
      <vt:lpstr>Symbol</vt:lpstr>
      <vt:lpstr>Times New Roman</vt:lpstr>
      <vt:lpstr>Wingdings</vt:lpstr>
      <vt:lpstr>Default Design</vt:lpstr>
      <vt:lpstr>Photo Editor Photo</vt:lpstr>
      <vt:lpstr>Advanced Data Analysis</vt:lpstr>
      <vt:lpstr>IMPORTANT NOTICE!   Due to over-enrollment, class open ONLY to Stat MA students who will graduate in Dec 2016. NO EXCEPTION!   Stat MA and MAFN students must be in their last semester to take the course.  The course will be offered in the Spring 2017 semester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Ground Rules</vt:lpstr>
      <vt:lpstr> Generating and Summarizing Data</vt:lpstr>
      <vt:lpstr> Generating and Summarizing Data (cont’d)</vt:lpstr>
      <vt:lpstr>PowerPoint Presentation</vt:lpstr>
      <vt:lpstr>Types of Studies</vt:lpstr>
      <vt:lpstr>Types of Studies</vt:lpstr>
      <vt:lpstr>PowerPoint Presentation</vt:lpstr>
      <vt:lpstr>PowerPoint Presentation</vt:lpstr>
      <vt:lpstr>PowerPoint Presentation</vt:lpstr>
      <vt:lpstr>PowerPoint Presentation</vt:lpstr>
      <vt:lpstr>Questions to Ask in Data Analysis</vt:lpstr>
      <vt:lpstr>Analysis Plan</vt:lpstr>
      <vt:lpstr>Exploratory Data Analysis (EDA)</vt:lpstr>
      <vt:lpstr>EDA cont.</vt:lpstr>
      <vt:lpstr>EDA cont.</vt:lpstr>
      <vt:lpstr>EDA cont.</vt:lpstr>
      <vt:lpstr>Robustness</vt:lpstr>
      <vt:lpstr>Robustness (cont’d)</vt:lpstr>
      <vt:lpstr>PowerPoint Presentation</vt:lpstr>
      <vt:lpstr>PowerPoint Presentation</vt:lpstr>
      <vt:lpstr>PowerPoint Presentation</vt:lpstr>
      <vt:lpstr>PowerPoint Presentation</vt:lpstr>
      <vt:lpstr>PowerPoint Presentation</vt:lpstr>
      <vt:lpstr>Caution in the use of the jackknife:</vt:lpstr>
      <vt:lpstr>Computer-Intensive Statistical Methods  </vt:lpstr>
      <vt:lpstr>PowerPoint Presentation</vt:lpstr>
      <vt:lpstr>Monte Carlo Methods</vt:lpstr>
      <vt:lpstr>PowerPoint Presentation</vt:lpstr>
      <vt:lpstr>PowerPoint Presentation</vt:lpstr>
      <vt:lpstr>Bootstrap Methods</vt:lpstr>
      <vt:lpstr>Bootstrap Methods (cont’d)</vt:lpstr>
      <vt:lpstr>Bootstrap Methods (cont’d)</vt:lpstr>
      <vt:lpstr>PowerPoint Presentation</vt:lpstr>
      <vt:lpstr>PowerPoint Presentation</vt:lpstr>
      <vt:lpstr>Randomization Tests</vt:lpstr>
      <vt:lpstr>Randomization Tests (cont’d)</vt:lpstr>
      <vt:lpstr>PowerPoint Presentation</vt:lpstr>
      <vt:lpstr>PowerPoint Presentation</vt:lpstr>
      <vt:lpstr>PowerPoint Presentation</vt:lpstr>
      <vt:lpstr>Comparing Bootstrap and Randomization Procedures</vt:lpstr>
      <vt:lpstr>Computer-Intensive vs. Parametric Procedures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Set 1- Fall 2016</vt:lpstr>
    </vt:vector>
  </TitlesOfParts>
  <Company>Pfizer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dc:title>
  <dc:creator>Pfizer</dc:creator>
  <cp:lastModifiedBy>alem</cp:lastModifiedBy>
  <cp:revision>135</cp:revision>
  <dcterms:created xsi:type="dcterms:W3CDTF">2006-11-14T21:01:14Z</dcterms:created>
  <dcterms:modified xsi:type="dcterms:W3CDTF">2016-09-10T14:04:34Z</dcterms:modified>
</cp:coreProperties>
</file>