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44" r:id="rId3"/>
    <p:sldId id="276" r:id="rId4"/>
    <p:sldId id="34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2" r:id="rId20"/>
    <p:sldId id="346" r:id="rId21"/>
    <p:sldId id="365" r:id="rId22"/>
    <p:sldId id="364" r:id="rId23"/>
    <p:sldId id="313" r:id="rId24"/>
    <p:sldId id="314" r:id="rId25"/>
    <p:sldId id="315" r:id="rId26"/>
    <p:sldId id="316" r:id="rId27"/>
    <p:sldId id="317" r:id="rId28"/>
    <p:sldId id="318" r:id="rId29"/>
    <p:sldId id="337" r:id="rId30"/>
    <p:sldId id="319" r:id="rId31"/>
    <p:sldId id="336" r:id="rId32"/>
    <p:sldId id="335" r:id="rId33"/>
    <p:sldId id="320" r:id="rId34"/>
    <p:sldId id="321" r:id="rId35"/>
    <p:sldId id="334" r:id="rId36"/>
    <p:sldId id="322" r:id="rId37"/>
    <p:sldId id="333" r:id="rId38"/>
    <p:sldId id="323" r:id="rId39"/>
    <p:sldId id="332" r:id="rId40"/>
    <p:sldId id="345" r:id="rId41"/>
    <p:sldId id="331" r:id="rId42"/>
    <p:sldId id="367" r:id="rId43"/>
    <p:sldId id="371" r:id="rId44"/>
    <p:sldId id="368" r:id="rId45"/>
    <p:sldId id="37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F690-942B-43E8-B9D6-27547A7A31A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9E010-D615-492C-9C9F-B91CD289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75C8-41F7-4FA6-9C6B-B261C467E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662FB-2380-479B-82E7-25CF33015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050E0-8AA3-4D8E-AC69-C139F635B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36945-6975-493A-BD99-A26EF3498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8226A-B2DB-4570-863D-09D1E6038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5E0A-58D9-4510-BF28-C95D4B987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F1060-8568-495F-B85F-22924FF58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B6C76-7E97-42EC-A62A-EC373FACF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3908-ECF3-4CBA-B6BB-AFE0D77A2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6457-2E68-4066-BF6F-2E028C161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28F3-8A6A-4142-89D7-FC5FDCB0C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F1E2-4771-4DDE-8C1E-A1B1596A3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BB6AB0B-6975-4D61-930B-F9593476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a.com/support/faqs/stat/stepwis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eb.stanford.edu/~hastie/Papers/LARS/LeastAngle_2002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tweb.stanford.edu/~tibs/ElemStatLearn/printings/ESLII_print10.pdf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Models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algn="l" eaLnBrk="1" hangingPunct="1"/>
            <a:r>
              <a:rPr lang="en-US" sz="2400" smtClean="0"/>
              <a:t>Define the correlation transformations: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838200"/>
            <a:ext cx="5791200" cy="1524000"/>
          </a:xfrm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8001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1054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Principal Component Regression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common technique of obtaining uncorrelated predictors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Involves transforming the independent variables using eigenvectors of R</a:t>
            </a:r>
            <a:r>
              <a:rPr lang="en-US" sz="2800" baseline="-25000" smtClean="0"/>
              <a:t>xx</a:t>
            </a:r>
            <a:r>
              <a:rPr lang="en-US" sz="28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New variables, called principal components, are linear combinations of the original X's.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Idea: Regress Y on the k useful principal components.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Major drawback: Interpretation of the results not straightforward.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Model Selection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990600"/>
            <a:ext cx="8229600" cy="1752600"/>
          </a:xfrm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2922588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The selected variables provide maximal predictive value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838200" y="41148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All redundant variables are excluded from the model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38200" y="5105400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The size of the included set of variables permits the estimation of parameters with reasonable precision.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  <p:bldP spid="532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35052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Interpretation of models with too many predictors may be complex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57200" y="50292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Too may variables may involve cumbersome computational efforts.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2296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Why a parsimonious model?</a:t>
            </a:r>
            <a:r>
              <a:rPr lang="en-US" smtClean="0"/>
              <a:t> 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04800" y="1905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 When number of variables is large relative to the number of observation, estimates of associated variables may be unstable or imprecise.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Criteria for Model Selection</a:t>
            </a:r>
            <a:r>
              <a:rPr lang="en-US" smtClean="0"/>
              <a:t>  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153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657601"/>
            <a:ext cx="7239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Criteria for Model Selection</a:t>
            </a:r>
            <a:r>
              <a:rPr lang="en-US" smtClean="0"/>
              <a:t> </a:t>
            </a:r>
          </a:p>
        </p:txBody>
      </p:sp>
      <p:pic>
        <p:nvPicPr>
          <p:cNvPr id="2969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7848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5553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91000"/>
            <a:ext cx="65151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Criteria for Model Selection (cont’d)</a:t>
            </a:r>
            <a:r>
              <a:rPr lang="en-US" smtClean="0"/>
              <a:t> </a:t>
            </a: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962400"/>
            <a:ext cx="64293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6029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715000"/>
            <a:ext cx="58293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200" smtClean="0"/>
              <a:t>Stepwise Regression</a:t>
            </a:r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066800"/>
            <a:ext cx="8229600" cy="2514600"/>
          </a:xfrm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Backward elimination</a:t>
            </a:r>
          </a:p>
          <a:p>
            <a:pPr lvl="1"/>
            <a:r>
              <a:rPr lang="en-US" sz="2400" dirty="0"/>
              <a:t>Begin with a model containing all potential explanatory variables.</a:t>
            </a:r>
          </a:p>
          <a:p>
            <a:pPr lvl="1"/>
            <a:r>
              <a:rPr lang="en-US" sz="2400" dirty="0"/>
              <a:t>At each step drop explanatory variable with  least predictive value. </a:t>
            </a:r>
          </a:p>
          <a:p>
            <a:pPr lvl="1"/>
            <a:r>
              <a:rPr lang="en-US" sz="2400" dirty="0"/>
              <a:t>Approach is computationally more cumbersome than  forward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3200" smtClean="0"/>
              <a:t>Stepwise Regression (cont’d)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209800"/>
          </a:xfrm>
        </p:spPr>
        <p:txBody>
          <a:bodyPr/>
          <a:lstStyle/>
          <a:p>
            <a:pPr eaLnBrk="1" hangingPunct="1"/>
            <a:r>
              <a:rPr lang="en-US" sz="2800" smtClean="0"/>
              <a:t> Efroymson's method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Similar to </a:t>
            </a:r>
            <a:r>
              <a:rPr lang="en-US" sz="2400" i="1" smtClean="0"/>
              <a:t>forward search</a:t>
            </a:r>
            <a:r>
              <a:rPr lang="en-US" sz="2400" smtClean="0"/>
              <a:t> approach, except that when a new variable is entered, partial correlations are considered to see if any of the variables in the model should now be dropped.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09600" y="3581400"/>
            <a:ext cx="7620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Exhaustive search</a:t>
            </a:r>
          </a:p>
          <a:p>
            <a:pPr lvl="1"/>
            <a:r>
              <a:rPr lang="en-US" sz="2400" dirty="0"/>
              <a:t>Searches the optimal model by looking at all possible subsets and then looking at the criteria corresponding to the best subset.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When p is large, this approach may not be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  <p:bldP spid="614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85800" y="4419600"/>
            <a:ext cx="640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R functions:</a:t>
            </a:r>
          </a:p>
          <a:p>
            <a:r>
              <a:rPr lang="en-US" sz="2400" dirty="0"/>
              <a:t>&gt; library(help="MASS")</a:t>
            </a:r>
          </a:p>
          <a:p>
            <a:r>
              <a:rPr lang="en-US" sz="2400" dirty="0"/>
              <a:t>&gt; help(</a:t>
            </a:r>
            <a:r>
              <a:rPr lang="en-US" sz="2400" dirty="0" err="1"/>
              <a:t>stepAIC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Statistical Issues with Stepwise Model Selection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Stepwise regression should </a:t>
            </a:r>
            <a:r>
              <a:rPr lang="en-US" sz="2000" u="sng" dirty="0" smtClean="0"/>
              <a:t>only</a:t>
            </a:r>
            <a:r>
              <a:rPr lang="en-US" sz="2000" dirty="0" smtClean="0"/>
              <a:t> be used for exploratory purposes or for purposes of pure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It should not be used for theory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Hypothesis must be pre-specified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Nominal significance level used at each step is subject to inflation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Hard to adjust for multiplicity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Automated fitting may lead to over-fitting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Generalization across data unreliable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estimates too high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Confidence intervals too narrow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Affected by </a:t>
            </a:r>
            <a:r>
              <a:rPr lang="en-US" sz="2000" dirty="0" err="1" smtClean="0"/>
              <a:t>multicollinearity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Dummy variables are usually treated individually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obvious approach to add/remove sets of dummy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Reading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See references given in: </a:t>
            </a:r>
            <a:r>
              <a:rPr lang="en-US" sz="1800" dirty="0" smtClean="0">
                <a:hlinkClick r:id="rId2"/>
              </a:rPr>
              <a:t>http://www.stata.com/support/faqs/stat/stepwise.html</a:t>
            </a:r>
            <a:r>
              <a:rPr lang="en-US" sz="1800" dirty="0" smtClean="0"/>
              <a:t> 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sz="2400" dirty="0" smtClean="0"/>
              <a:t> Least Absolute Shrinkage and Selection Operator</a:t>
            </a:r>
            <a:br>
              <a:rPr lang="en-US" sz="2400" dirty="0" smtClean="0"/>
            </a:br>
            <a:r>
              <a:rPr lang="en-US" sz="2400" dirty="0" smtClean="0"/>
              <a:t>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3581400"/>
          </a:xfrm>
        </p:spPr>
        <p:txBody>
          <a:bodyPr/>
          <a:lstStyle/>
          <a:p>
            <a:r>
              <a:rPr lang="en-US" sz="2000" dirty="0" smtClean="0"/>
              <a:t>Penalizing the absolute values of the coefficients causes shrinkage towards zero</a:t>
            </a:r>
          </a:p>
          <a:p>
            <a:r>
              <a:rPr lang="en-US" sz="2000" dirty="0" smtClean="0"/>
              <a:t>Unlike ridge regression, some of the coefficients are shrunken all the way to zero (i.e., dubbed  sparse)</a:t>
            </a:r>
          </a:p>
          <a:p>
            <a:r>
              <a:rPr lang="en-US" sz="2000" dirty="0" smtClean="0"/>
              <a:t>Hence, performs  variable selection</a:t>
            </a:r>
          </a:p>
          <a:p>
            <a:r>
              <a:rPr lang="en-US" sz="2000" dirty="0" smtClean="0"/>
              <a:t>No closed form expression for estimators, unlike ridge</a:t>
            </a:r>
          </a:p>
          <a:p>
            <a:r>
              <a:rPr lang="en-US" sz="2000" dirty="0" smtClean="0"/>
              <a:t>Can handle large p &gt; n.</a:t>
            </a:r>
          </a:p>
          <a:p>
            <a:r>
              <a:rPr lang="en-US" sz="2000" dirty="0" smtClean="0"/>
              <a:t>Optimization algorithms:</a:t>
            </a:r>
          </a:p>
          <a:p>
            <a:pPr lvl="1"/>
            <a:r>
              <a:rPr lang="en-US" sz="1600" dirty="0" smtClean="0"/>
              <a:t>LARS (</a:t>
            </a:r>
            <a:r>
              <a:rPr lang="en-US" sz="1600" dirty="0"/>
              <a:t>Least Angle Regression) </a:t>
            </a:r>
            <a:r>
              <a:rPr lang="en-US" sz="1600" dirty="0">
                <a:hlinkClick r:id="rId2"/>
              </a:rPr>
              <a:t>https://web.stanford.edu/~</a:t>
            </a:r>
            <a:r>
              <a:rPr lang="en-US" sz="1600" dirty="0" smtClean="0">
                <a:hlinkClick r:id="rId2"/>
              </a:rPr>
              <a:t>hastie/Papers/LARS/LeastAngle_2002.pdf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Coordinate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3028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000" dirty="0" smtClean="0"/>
              <a:t>Ridge </a:t>
            </a:r>
            <a:r>
              <a:rPr lang="en-US" sz="2000" dirty="0" err="1" smtClean="0"/>
              <a:t>Reg</a:t>
            </a:r>
            <a:r>
              <a:rPr lang="en-US" sz="2000" dirty="0" smtClean="0"/>
              <a:t>, LASSO, Elastic Net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2132" y="4724400"/>
            <a:ext cx="7010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SAS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PROC GLMSELECT DATA=dataset PLOTS=ALL;</a:t>
            </a:r>
          </a:p>
          <a:p>
            <a:r>
              <a:rPr lang="en-US" sz="1600" dirty="0" smtClean="0"/>
              <a:t>MODEL y = x1 x2 ,,,, / SELECTION=LASSO(STOP=NONE) STATS=SBC; </a:t>
            </a:r>
          </a:p>
          <a:p>
            <a:endParaRPr lang="en-US" sz="1600" dirty="0" smtClean="0"/>
          </a:p>
          <a:p>
            <a:r>
              <a:rPr lang="en-US" sz="1600" dirty="0" smtClean="0"/>
              <a:t>RUN;</a:t>
            </a:r>
          </a:p>
          <a:p>
            <a:r>
              <a:rPr lang="en-US" sz="1600" dirty="0" smtClean="0"/>
              <a:t>Selection criteria, include cross-validation</a:t>
            </a:r>
          </a:p>
          <a:p>
            <a:r>
              <a:rPr lang="en-US" sz="1600" dirty="0" smtClean="0"/>
              <a:t>GLMSELECT fits only linear models, not GLMs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" y="2582180"/>
            <a:ext cx="7543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R, the </a:t>
            </a:r>
            <a:r>
              <a:rPr lang="en-US" dirty="0" err="1" smtClean="0"/>
              <a:t>glmnet</a:t>
            </a:r>
            <a:r>
              <a:rPr lang="en-US" dirty="0" smtClean="0"/>
              <a:t> package  </a:t>
            </a:r>
          </a:p>
          <a:p>
            <a:r>
              <a:rPr lang="en-US" sz="1400" dirty="0" smtClean="0"/>
              <a:t>    Fits: linear models, generalized linear models, multinomial models, proportional hazards models </a:t>
            </a:r>
          </a:p>
          <a:p>
            <a:endParaRPr lang="en-US" dirty="0" smtClean="0"/>
          </a:p>
          <a:p>
            <a:r>
              <a:rPr lang="en-US" dirty="0" smtClean="0"/>
              <a:t>fit &lt;- </a:t>
            </a:r>
            <a:r>
              <a:rPr lang="en-US" dirty="0" err="1" smtClean="0"/>
              <a:t>glmnet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cvfit</a:t>
            </a:r>
            <a:r>
              <a:rPr lang="en-US" dirty="0" smtClean="0"/>
              <a:t> &lt;- </a:t>
            </a:r>
            <a:r>
              <a:rPr lang="en-US" dirty="0" err="1" smtClean="0"/>
              <a:t>cv.glmnet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cvfit</a:t>
            </a:r>
            <a:r>
              <a:rPr lang="en-US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674" y="1251635"/>
            <a:ext cx="7781925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 Reading assignment: Differences and similarities among Ridge Regression, lasso and Elastic Net.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://statweb.stanford.edu/~tibs/ElemStatLearn/printings/ESLII_print10.pdf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/>
              <a:t>Transformations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pPr eaLnBrk="1" hangingPunct="1"/>
            <a:r>
              <a:rPr lang="en-US" smtClean="0"/>
              <a:t> Transforming models to achieve linearity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734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7467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810000"/>
            <a:ext cx="541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914400" y="60198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Box-Tidwell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/>
              <a:t>Transformations (cont’d)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990600" y="3505200"/>
            <a:ext cx="5943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Box-Cox transformation</a:t>
            </a:r>
          </a:p>
          <a:p>
            <a:endParaRPr lang="en-US" sz="2800"/>
          </a:p>
          <a:p>
            <a:r>
              <a:rPr lang="en-US" sz="2800"/>
              <a:t>In R, boxcox(); library(MASS)</a:t>
            </a:r>
          </a:p>
        </p:txBody>
      </p:sp>
      <p:pic>
        <p:nvPicPr>
          <p:cNvPr id="36868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143000"/>
            <a:ext cx="8229600" cy="609600"/>
          </a:xfrm>
        </p:spPr>
      </p:pic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029200"/>
            <a:ext cx="74199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752600"/>
            <a:ext cx="480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smtClean="0"/>
              <a:t>Transformations (cont’d)</a:t>
            </a:r>
          </a:p>
        </p:txBody>
      </p:sp>
      <p:pic>
        <p:nvPicPr>
          <p:cNvPr id="3789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5562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685800" y="5181600"/>
            <a:ext cx="8077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If Y is binomial, may use arcsin transformation.</a:t>
            </a:r>
          </a:p>
          <a:p>
            <a:endParaRPr lang="en-US" sz="2800"/>
          </a:p>
          <a:p>
            <a:r>
              <a:rPr lang="en-US" sz="2800"/>
              <a:t>For Poisson: Sqrt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638"/>
            <a:ext cx="8229600" cy="639762"/>
          </a:xfrm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1066800"/>
            <a:ext cx="8229600" cy="1524000"/>
          </a:xfrm>
        </p:spPr>
      </p:pic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647950"/>
            <a:ext cx="8001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638"/>
            <a:ext cx="8229600" cy="639762"/>
          </a:xfrm>
        </p:spPr>
      </p:pic>
      <p:pic>
        <p:nvPicPr>
          <p:cNvPr id="39939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990600"/>
            <a:ext cx="8229600" cy="1981200"/>
          </a:xfrm>
        </p:spPr>
      </p:pic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57200" y="3429000"/>
            <a:ext cx="7620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Solutions are often obtained by numerical methods.</a:t>
            </a:r>
          </a:p>
        </p:txBody>
      </p:sp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2578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867400"/>
            <a:ext cx="495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6858000" y="49530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Reading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638"/>
            <a:ext cx="8229600" cy="639762"/>
          </a:xfrm>
        </p:spPr>
      </p:pic>
      <p:pic>
        <p:nvPicPr>
          <p:cNvPr id="40963" name="Picture 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990600"/>
            <a:ext cx="8229600" cy="1676400"/>
          </a:xfrm>
        </p:spPr>
      </p:pic>
      <p:pic>
        <p:nvPicPr>
          <p:cNvPr id="4096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124200"/>
            <a:ext cx="8001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229600" cy="2057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Example 1</a:t>
            </a:r>
            <a:r>
              <a:rPr lang="en-US" sz="1600" smtClean="0"/>
              <a:t>. Orange[1:4,]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Grouped Data: circumference ~ age | Tree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Tree  age circumference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1    1  118            30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2    1  484            58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3    1  664            87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</a:pPr>
            <a:r>
              <a:rPr lang="en-US" sz="1600" smtClean="0"/>
              <a:t>1 1004           115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lain" startAt="4"/>
            </a:pPr>
            <a:r>
              <a:rPr lang="en-US" sz="1600" smtClean="0"/>
              <a:t>…..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2438400"/>
            <a:ext cx="6477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/>
              <a:t>R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nlsfit _ nls(circumference~A/(1+exp(-1*(age-B)/C)),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           data=Orange, start=list(A=150,B=600,C=400))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38200" y="3657600"/>
            <a:ext cx="69342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&gt; summary(nlsfit)</a:t>
            </a:r>
          </a:p>
          <a:p>
            <a:endParaRPr lang="en-US"/>
          </a:p>
          <a:p>
            <a:r>
              <a:rPr lang="en-US"/>
              <a:t>Parameters:</a:t>
            </a:r>
          </a:p>
          <a:p>
            <a:r>
              <a:rPr lang="en-US"/>
              <a:t>    Value Std. Error t value </a:t>
            </a:r>
          </a:p>
          <a:p>
            <a:r>
              <a:rPr lang="en-US"/>
              <a:t>A 192.718    20.2602 9.51214</a:t>
            </a:r>
          </a:p>
          <a:p>
            <a:r>
              <a:rPr lang="en-US"/>
              <a:t>B 728.912   107.3770 6.78836</a:t>
            </a:r>
          </a:p>
          <a:p>
            <a:r>
              <a:rPr lang="en-US"/>
              <a:t>C 353.650    81.5052 4.33898</a:t>
            </a:r>
          </a:p>
          <a:p>
            <a:endParaRPr lang="en-US"/>
          </a:p>
          <a:p>
            <a:r>
              <a:rPr lang="en-US"/>
              <a:t>Residual standard error: 23.3721 on 32 degrees of freedom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609600"/>
            <a:ext cx="8229600" cy="2362200"/>
          </a:xfrm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4191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81000" y="45720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OLS estimators, BLUE in the class of linear unbiased estimators.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39763"/>
          </a:xfrm>
        </p:spPr>
        <p:txBody>
          <a:bodyPr/>
          <a:lstStyle/>
          <a:p>
            <a:pPr eaLnBrk="1" hangingPunct="1"/>
            <a:r>
              <a:rPr lang="en-US" sz="3600" smtClean="0"/>
              <a:t>Scatterplot Smoothers</a:t>
            </a:r>
          </a:p>
        </p:txBody>
      </p:sp>
      <p:sp>
        <p:nvSpPr>
          <p:cNvPr id="4301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229600" cy="1981200"/>
          </a:xfrm>
        </p:spPr>
        <p:txBody>
          <a:bodyPr/>
          <a:lstStyle/>
          <a:p>
            <a:pPr eaLnBrk="1" hangingPunct="1"/>
            <a:r>
              <a:rPr lang="en-US" sz="2800" smtClean="0"/>
              <a:t>Let Y=</a:t>
            </a:r>
            <a:r>
              <a:rPr lang="en-US" sz="2800" i="1" smtClean="0"/>
              <a:t>f</a:t>
            </a:r>
            <a:r>
              <a:rPr lang="en-US" sz="2800" smtClean="0"/>
              <a:t>(x) +e, with functional form of </a:t>
            </a:r>
            <a:r>
              <a:rPr lang="en-US" sz="2800" i="1" smtClean="0"/>
              <a:t>f </a:t>
            </a:r>
            <a:r>
              <a:rPr lang="en-US" sz="2800" smtClean="0"/>
              <a:t>unknown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Given data: (x</a:t>
            </a:r>
            <a:r>
              <a:rPr lang="en-US" sz="2800" baseline="-25000" smtClean="0"/>
              <a:t>1</a:t>
            </a:r>
            <a:r>
              <a:rPr lang="en-US" sz="2800" smtClean="0"/>
              <a:t>,y</a:t>
            </a:r>
            <a:r>
              <a:rPr lang="en-US" sz="2800" baseline="-25000" smtClean="0"/>
              <a:t>1</a:t>
            </a:r>
            <a:r>
              <a:rPr lang="en-US" sz="2800" smtClean="0"/>
              <a:t>), ….., (x</a:t>
            </a:r>
            <a:r>
              <a:rPr lang="en-US" sz="2800" baseline="-25000" smtClean="0"/>
              <a:t>n</a:t>
            </a:r>
            <a:r>
              <a:rPr lang="en-US" sz="2800" smtClean="0"/>
              <a:t>,y</a:t>
            </a:r>
            <a:r>
              <a:rPr lang="en-US" sz="2800" baseline="-25000" smtClean="0"/>
              <a:t>n</a:t>
            </a:r>
            <a:r>
              <a:rPr lang="en-US" sz="2800" smtClean="0"/>
              <a:t>), approximate </a:t>
            </a:r>
            <a:r>
              <a:rPr lang="en-US" sz="2800" i="1" smtClean="0"/>
              <a:t>f</a:t>
            </a:r>
            <a:r>
              <a:rPr lang="en-US" sz="2800" smtClean="0"/>
              <a:t>(x), by </a:t>
            </a:r>
          </a:p>
        </p:txBody>
      </p:sp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8194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04800" y="4343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Example 2: Suppose </a:t>
            </a:r>
            <a:r>
              <a:rPr lang="en-US" sz="2800" i="1"/>
              <a:t>f</a:t>
            </a:r>
            <a:r>
              <a:rPr lang="en-US" sz="2800"/>
              <a:t>(x) =  sin(2 * pi * (1 - x)^2)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62200" y="50292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x &lt;- runif(200)</a:t>
            </a:r>
          </a:p>
          <a:p>
            <a:r>
              <a:rPr lang="en-US"/>
              <a:t>	e &lt;- rnorm(200)</a:t>
            </a:r>
          </a:p>
          <a:p>
            <a:r>
              <a:rPr lang="en-US"/>
              <a:t>	x &lt;- sort(x)</a:t>
            </a:r>
          </a:p>
          <a:p>
            <a:r>
              <a:rPr lang="en-US"/>
              <a:t>	fx &lt;- sin(2 * pi * (1 - x)^2)</a:t>
            </a:r>
          </a:p>
          <a:p>
            <a:r>
              <a:rPr lang="en-US"/>
              <a:t>	y &lt;- fx + x * e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57200" y="5410200"/>
            <a:ext cx="1981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Generate </a:t>
            </a:r>
          </a:p>
          <a:p>
            <a:pPr>
              <a:spcBef>
                <a:spcPct val="50000"/>
              </a:spcBef>
            </a:pPr>
            <a:r>
              <a:rPr lang="en-US"/>
              <a:t>200 data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/>
      <p:bldP spid="70668" grpId="0"/>
      <p:bldP spid="706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Grp="1" noChangeAspect="1"/>
          </p:cNvGraphicFramePr>
          <p:nvPr>
            <p:ph/>
          </p:nvPr>
        </p:nvGraphicFramePr>
        <p:xfrm>
          <a:off x="785813" y="274638"/>
          <a:ext cx="757237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Graph Sheet" r:id="rId3" imgW="10058400" imgH="7771395" progId="">
                  <p:embed/>
                </p:oleObj>
              </mc:Choice>
              <mc:Fallback>
                <p:oleObj name="Graph Sheet" r:id="rId3" imgW="10058400" imgH="7771395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4638"/>
                        <a:ext cx="7572375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5257800" y="2438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6019800" y="213360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f(x)=sin(2 * pi * (1 - x)^2)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39763"/>
          </a:xfrm>
        </p:spPr>
        <p:txBody>
          <a:bodyPr/>
          <a:lstStyle/>
          <a:p>
            <a:pPr eaLnBrk="1" hangingPunct="1"/>
            <a:r>
              <a:rPr lang="en-US" sz="3600" smtClean="0"/>
              <a:t>Scatterplot Smoothers</a:t>
            </a:r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990600"/>
            <a:ext cx="8229600" cy="685800"/>
          </a:xfrm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Approximate f(x) by</a:t>
            </a:r>
            <a:r>
              <a:rPr lang="en-US"/>
              <a:t> :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057400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5600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7244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838200"/>
            <a:ext cx="7543800" cy="1752600"/>
          </a:xfrm>
          <a:noFill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65722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838200" y="33528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Common choices: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066800"/>
            <a:ext cx="8229600" cy="2286000"/>
          </a:xfrm>
        </p:spPr>
      </p:pic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838200" y="55626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 functions</a:t>
            </a:r>
          </a:p>
          <a:p>
            <a:pPr lvl="1"/>
            <a:r>
              <a:rPr lang="en-US"/>
              <a:t>library(KernSmooth)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Grp="1" noChangeAspect="1"/>
          </p:cNvGraphicFramePr>
          <p:nvPr>
            <p:ph/>
          </p:nvPr>
        </p:nvGraphicFramePr>
        <p:xfrm>
          <a:off x="785813" y="274638"/>
          <a:ext cx="757237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Graph Sheet" r:id="rId3" imgW="10058400" imgH="7771395" progId="">
                  <p:embed/>
                </p:oleObj>
              </mc:Choice>
              <mc:Fallback>
                <p:oleObj name="Graph Sheet" r:id="rId3" imgW="10058400" imgH="7771395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4638"/>
                        <a:ext cx="7572375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4638"/>
            <a:ext cx="8229600" cy="868362"/>
          </a:xfrm>
        </p:spPr>
      </p:pic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WLS fit of y are computed based on the k nearest neighbors of x.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Typically, a fixed span, i.e., the fraction of nearest neighbors, is kept constant for the entire range of x.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choice of the span is again determined with a view to balancing between variance and bias.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14400" y="1143000"/>
          <a:ext cx="7010400" cy="498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Graph Sheet" r:id="rId3" imgW="10058400" imgH="7771395" progId="">
                  <p:embed/>
                </p:oleObj>
              </mc:Choice>
              <mc:Fallback>
                <p:oleObj name="Graph Sheet" r:id="rId3" imgW="10058400" imgH="7771395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010400" cy="498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 eaLnBrk="1" hangingPunct="1"/>
            <a:r>
              <a:rPr lang="en-US" sz="3600" smtClean="0"/>
              <a:t>Supersmoother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Employs variable bandwidth (span), which is selected based on the data.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Cross-validation technique is employed for the optimal bandwidth corresponding to each data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/>
          </p:nvPr>
        </p:nvGraphicFramePr>
        <p:xfrm>
          <a:off x="785813" y="274638"/>
          <a:ext cx="757237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Graph Sheet" r:id="rId3" imgW="10058400" imgH="7771395" progId="">
                  <p:embed/>
                </p:oleObj>
              </mc:Choice>
              <mc:Fallback>
                <p:oleObj name="Graph Sheet" r:id="rId3" imgW="10058400" imgH="7771395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4638"/>
                        <a:ext cx="7572375" cy="585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Topics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Model 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Linearity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Normality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Homoscedasticity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Influential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Robust Regression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Multicollinearity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Ridge Regression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Principal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Model Selection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LASSO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457200" y="196850"/>
            <a:ext cx="3505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200"/>
              <a:t>R Function</a:t>
            </a:r>
          </a:p>
          <a:p>
            <a:r>
              <a:rPr lang="en-US" sz="1200"/>
              <a:t>Smoother &lt;-function()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	set.seed(15)</a:t>
            </a:r>
          </a:p>
          <a:p>
            <a:r>
              <a:rPr lang="en-US" sz="1200"/>
              <a:t>	x &lt;- runif(200)</a:t>
            </a:r>
          </a:p>
          <a:p>
            <a:r>
              <a:rPr lang="en-US" sz="1200"/>
              <a:t>	e &lt;- rnorm(200)</a:t>
            </a:r>
          </a:p>
          <a:p>
            <a:r>
              <a:rPr lang="en-US" sz="1200"/>
              <a:t>	x &lt;- sort(x)</a:t>
            </a:r>
          </a:p>
          <a:p>
            <a:r>
              <a:rPr lang="en-US" sz="1200"/>
              <a:t>	</a:t>
            </a:r>
            <a:r>
              <a:rPr lang="de-DE" sz="1200"/>
              <a:t>fx &lt;- sin(2 * pi * (1 - x)^2)</a:t>
            </a:r>
            <a:endParaRPr lang="en-US" sz="1200"/>
          </a:p>
          <a:p>
            <a:r>
              <a:rPr lang="de-DE" sz="1200"/>
              <a:t>	y &lt;- fx + x * e</a:t>
            </a:r>
            <a:endParaRPr lang="en-US" sz="1200"/>
          </a:p>
          <a:p>
            <a:r>
              <a:rPr lang="de-DE" sz="1200"/>
              <a:t>	</a:t>
            </a:r>
            <a:r>
              <a:rPr lang="en-US" sz="1200"/>
              <a:t>par(mfrow = c(3, 1))</a:t>
            </a:r>
          </a:p>
          <a:p>
            <a:r>
              <a:rPr lang="en-US" sz="1200"/>
              <a:t>	plot(x, y)</a:t>
            </a:r>
          </a:p>
          <a:p>
            <a:r>
              <a:rPr lang="en-US" sz="1200"/>
              <a:t>	lines(x, fx, lty = 3)</a:t>
            </a:r>
          </a:p>
          <a:p>
            <a:r>
              <a:rPr lang="en-US" sz="1200"/>
              <a:t>	lines(ksmooth(x, y))</a:t>
            </a:r>
          </a:p>
          <a:p>
            <a:r>
              <a:rPr lang="en-US" sz="1200"/>
              <a:t>	title(sub = "Kernel Smooth: Solid Line")</a:t>
            </a:r>
          </a:p>
          <a:p>
            <a:r>
              <a:rPr lang="en-US" sz="1200"/>
              <a:t>	plot(x, y)</a:t>
            </a:r>
          </a:p>
          <a:p>
            <a:r>
              <a:rPr lang="en-US" sz="1200"/>
              <a:t>	lines(x, fx, lty = 3)</a:t>
            </a:r>
          </a:p>
          <a:p>
            <a:r>
              <a:rPr lang="en-US" sz="1200"/>
              <a:t>	lines(lowess(x, y))</a:t>
            </a:r>
          </a:p>
          <a:p>
            <a:r>
              <a:rPr lang="en-US" sz="1200"/>
              <a:t>	title(sub = "Lowess: Solid Line")</a:t>
            </a:r>
          </a:p>
          <a:p>
            <a:r>
              <a:rPr lang="en-US" sz="1200"/>
              <a:t>	plot(x, y)</a:t>
            </a:r>
          </a:p>
          <a:p>
            <a:r>
              <a:rPr lang="en-US" sz="1200"/>
              <a:t>	lines(x, fx, lty = 3)</a:t>
            </a:r>
          </a:p>
          <a:p>
            <a:r>
              <a:rPr lang="en-US" sz="1200"/>
              <a:t>	lines(supsmu(x, y))</a:t>
            </a:r>
          </a:p>
          <a:p>
            <a:r>
              <a:rPr lang="en-US" sz="1200"/>
              <a:t>	title(sub = "Supersmoother: Solid Line")</a:t>
            </a:r>
          </a:p>
          <a:p>
            <a:r>
              <a:rPr lang="en-US" sz="1200"/>
              <a:t>}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14325"/>
            <a:ext cx="39624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8229600" cy="6248400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/>
              <a:t>Problem Set  4 </a:t>
            </a: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sz="16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smtClean="0"/>
              <a:t>Reading Assignment: Ramsey &amp; Schafer, Chapters 9, 10, 11, 12.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Consider </a:t>
            </a:r>
            <a:r>
              <a:rPr lang="en-US" sz="1600" dirty="0"/>
              <a:t>the data set </a:t>
            </a:r>
            <a:r>
              <a:rPr lang="en-US" sz="1600" i="1" dirty="0" err="1"/>
              <a:t>birthwt</a:t>
            </a:r>
            <a:r>
              <a:rPr lang="en-US" sz="1600" dirty="0"/>
              <a:t> in R library MASS. </a:t>
            </a:r>
            <a:endParaRPr lang="en-US" sz="1600" dirty="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 smtClean="0"/>
              <a:t>1. Consider a multiple </a:t>
            </a:r>
            <a:r>
              <a:rPr lang="en-US" sz="1600" dirty="0"/>
              <a:t>linear regression model of </a:t>
            </a:r>
            <a:r>
              <a:rPr lang="en-US" sz="1600" i="1" dirty="0"/>
              <a:t>'</a:t>
            </a:r>
            <a:r>
              <a:rPr lang="en-US" sz="1600" i="1" dirty="0" err="1"/>
              <a:t>bwt</a:t>
            </a:r>
            <a:r>
              <a:rPr lang="en-US" sz="1600" i="1" dirty="0"/>
              <a:t>' birth weight in grams </a:t>
            </a:r>
            <a:r>
              <a:rPr lang="en-US" sz="1600" i="1" dirty="0" smtClean="0"/>
              <a:t>o</a:t>
            </a:r>
            <a:r>
              <a:rPr lang="en-US" sz="1600" dirty="0" smtClean="0"/>
              <a:t>n the </a:t>
            </a:r>
            <a:r>
              <a:rPr lang="en-US" sz="1600" dirty="0"/>
              <a:t>explanatory </a:t>
            </a:r>
            <a:r>
              <a:rPr lang="en-US" sz="1600" dirty="0" smtClean="0"/>
              <a:t>variables: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/>
              <a:t>	  'age' mother's age in years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</a:t>
            </a:r>
            <a:r>
              <a:rPr lang="en-US" sz="1600" dirty="0" err="1"/>
              <a:t>lwt</a:t>
            </a:r>
            <a:r>
              <a:rPr lang="en-US" sz="1600" dirty="0"/>
              <a:t>' mother's weight in pounds at last menstrual period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'race' mother's race (‘0' = white, ‘1' = other)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'smoke' smoking status during pregnancy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</a:t>
            </a:r>
            <a:r>
              <a:rPr lang="en-US" sz="1600" dirty="0" err="1"/>
              <a:t>ptl</a:t>
            </a:r>
            <a:r>
              <a:rPr lang="en-US" sz="1600" dirty="0"/>
              <a:t>' number of previous premature </a:t>
            </a:r>
            <a:r>
              <a:rPr lang="en-US" sz="1600" dirty="0" err="1"/>
              <a:t>labours</a:t>
            </a:r>
            <a:endParaRPr lang="en-US" sz="1600" dirty="0"/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</a:t>
            </a:r>
            <a:r>
              <a:rPr lang="en-US" sz="1600" dirty="0" err="1"/>
              <a:t>ht</a:t>
            </a:r>
            <a:r>
              <a:rPr lang="en-US" sz="1600" dirty="0"/>
              <a:t>' history of hypertension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</a:t>
            </a:r>
            <a:r>
              <a:rPr lang="en-US" sz="1600" dirty="0" err="1"/>
              <a:t>ui</a:t>
            </a:r>
            <a:r>
              <a:rPr lang="en-US" sz="1600" dirty="0"/>
              <a:t>' presence of uterine irritability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sz="1600" dirty="0"/>
              <a:t>     '</a:t>
            </a:r>
            <a:r>
              <a:rPr lang="en-US" sz="1600" dirty="0" err="1"/>
              <a:t>ftv</a:t>
            </a:r>
            <a:r>
              <a:rPr lang="en-US" sz="1600" dirty="0"/>
              <a:t>' number of physician visits during the first trimester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1009650" lvl="1" indent="-609600">
              <a:lnSpc>
                <a:spcPct val="90000"/>
              </a:lnSpc>
              <a:buFontTx/>
              <a:buAutoNum type="romanLcParenR"/>
            </a:pPr>
            <a:r>
              <a:rPr lang="en-US" sz="1200" dirty="0" smtClean="0"/>
              <a:t>Investigate </a:t>
            </a:r>
            <a:r>
              <a:rPr lang="en-US" sz="1200" dirty="0"/>
              <a:t>whether there is any </a:t>
            </a:r>
            <a:r>
              <a:rPr lang="en-US" sz="1200" dirty="0" err="1" smtClean="0"/>
              <a:t>multicollinearity</a:t>
            </a:r>
            <a:endParaRPr lang="en-US" sz="1200" dirty="0" smtClean="0"/>
          </a:p>
          <a:p>
            <a:pPr marL="1009650" lvl="1" indent="-609600">
              <a:lnSpc>
                <a:spcPct val="90000"/>
              </a:lnSpc>
              <a:buFontTx/>
              <a:buAutoNum type="romanLcParenR"/>
            </a:pPr>
            <a:r>
              <a:rPr lang="en-US" sz="1200" dirty="0" smtClean="0"/>
              <a:t>Run a ridge regression analysis and compare the results with (</a:t>
            </a:r>
            <a:r>
              <a:rPr lang="en-US" sz="1200" dirty="0" err="1" smtClean="0"/>
              <a:t>i</a:t>
            </a:r>
            <a:r>
              <a:rPr lang="en-US" sz="1200" dirty="0" smtClean="0"/>
              <a:t>) above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sz="1600" dirty="0"/>
          </a:p>
          <a:p>
            <a:pPr>
              <a:lnSpc>
                <a:spcPct val="80000"/>
              </a:lnSpc>
              <a:buAutoNum type="arabicPeriod" startAt="2"/>
            </a:pPr>
            <a:r>
              <a:rPr lang="en-US" sz="1600" dirty="0" smtClean="0"/>
              <a:t>Compare </a:t>
            </a:r>
            <a:r>
              <a:rPr lang="en-US" sz="1600" dirty="0"/>
              <a:t>models selected using LASSO and a stepwise procedure to predict </a:t>
            </a:r>
            <a:r>
              <a:rPr lang="en-US" sz="1600" i="1" dirty="0"/>
              <a:t> '</a:t>
            </a:r>
            <a:r>
              <a:rPr lang="en-US" sz="1600" i="1" dirty="0" err="1"/>
              <a:t>bwt</a:t>
            </a:r>
            <a:r>
              <a:rPr lang="en-US" sz="1600" i="1" dirty="0"/>
              <a:t>' birth weight in grams </a:t>
            </a:r>
            <a:r>
              <a:rPr lang="en-US" sz="1600" dirty="0"/>
              <a:t>using the </a:t>
            </a:r>
            <a:r>
              <a:rPr lang="en-US" sz="1600" dirty="0" smtClean="0"/>
              <a:t>above </a:t>
            </a:r>
            <a:r>
              <a:rPr lang="en-US" sz="1600" dirty="0"/>
              <a:t>set of </a:t>
            </a:r>
            <a:r>
              <a:rPr lang="en-US" sz="1600" dirty="0" smtClean="0"/>
              <a:t>predictors.</a:t>
            </a:r>
          </a:p>
          <a:p>
            <a:pPr>
              <a:lnSpc>
                <a:spcPct val="80000"/>
              </a:lnSpc>
              <a:buAutoNum type="arabicPeriod" startAt="2"/>
            </a:pPr>
            <a:r>
              <a:rPr lang="en-US" sz="1600" dirty="0" smtClean="0"/>
              <a:t>For the procedures listed in Table 1 next page, give appropriate ranks with respect to the listed attributes: 1 = Good, 2 = Fair, 3</a:t>
            </a:r>
            <a:r>
              <a:rPr lang="en-US" sz="1600" smtClean="0"/>
              <a:t>= Poor. </a:t>
            </a:r>
            <a:r>
              <a:rPr lang="en-US" sz="1600" dirty="0" smtClean="0"/>
              <a:t>Given supporting reference from the literature, if you wish.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2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01727"/>
              </p:ext>
            </p:extLst>
          </p:nvPr>
        </p:nvGraphicFramePr>
        <p:xfrm>
          <a:off x="1026695" y="1214917"/>
          <a:ext cx="6553201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Ridge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lasso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Elastic Net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Performance when p &gt;&gt; n (high dimensional feature space)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Performance under </a:t>
                      </a:r>
                      <a:r>
                        <a:rPr lang="en-US" sz="1800" dirty="0" err="1" smtClean="0"/>
                        <a:t>multicollinearity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Unbiased estimators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Model selection capability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Simplicity: Computation,  Inference, Interpretation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8995" y="533400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1. Rating of performance of procedures:</a:t>
            </a:r>
            <a:r>
              <a:rPr lang="en-US" dirty="0"/>
              <a:t>1 = Good, 2 = Fair, 3= </a:t>
            </a:r>
            <a:r>
              <a:rPr lang="en-US" dirty="0" smtClean="0"/>
              <a:t>Poor.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3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914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Presenters 10/7/2016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16012"/>
              </p:ext>
            </p:extLst>
          </p:nvPr>
        </p:nvGraphicFramePr>
        <p:xfrm>
          <a:off x="1524000" y="2057400"/>
          <a:ext cx="5105400" cy="1805781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611394919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913948133"/>
                    </a:ext>
                  </a:extLst>
                </a:gridCol>
              </a:tblGrid>
              <a:tr h="60192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7:50-8:00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Group 27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04679"/>
                  </a:ext>
                </a:extLst>
              </a:tr>
              <a:tr h="601927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Calibri" panose="020F0502020204030204" pitchFamily="34" charset="0"/>
                        </a:rPr>
                        <a:t>8:00 -8:10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Group 14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89455"/>
                  </a:ext>
                </a:extLst>
              </a:tr>
              <a:tr h="601927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Calibri" panose="020F0502020204030204" pitchFamily="34" charset="0"/>
                        </a:rPr>
                        <a:t>8:10-8:20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Group 11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1117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80963" y="2558874"/>
            <a:ext cx="1935273" cy="369332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Waitlist:  Group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28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46897"/>
              </p:ext>
            </p:extLst>
          </p:nvPr>
        </p:nvGraphicFramePr>
        <p:xfrm>
          <a:off x="682888" y="4953000"/>
          <a:ext cx="7407903" cy="731520"/>
        </p:xfrm>
        <a:graphic>
          <a:graphicData uri="http://schemas.openxmlformats.org/drawingml/2006/table">
            <a:tbl>
              <a:tblPr/>
              <a:tblGrid>
                <a:gridCol w="222365">
                  <a:extLst>
                    <a:ext uri="{9D8B030D-6E8A-4147-A177-3AD203B41FA5}">
                      <a16:colId xmlns:a16="http://schemas.microsoft.com/office/drawing/2014/main" val="1088829714"/>
                    </a:ext>
                  </a:extLst>
                </a:gridCol>
                <a:gridCol w="993975">
                  <a:extLst>
                    <a:ext uri="{9D8B030D-6E8A-4147-A177-3AD203B41FA5}">
                      <a16:colId xmlns:a16="http://schemas.microsoft.com/office/drawing/2014/main" val="2970232823"/>
                    </a:ext>
                  </a:extLst>
                </a:gridCol>
                <a:gridCol w="847514">
                  <a:extLst>
                    <a:ext uri="{9D8B030D-6E8A-4147-A177-3AD203B41FA5}">
                      <a16:colId xmlns:a16="http://schemas.microsoft.com/office/drawing/2014/main" val="1565568935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2696400303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2975365106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1635023571"/>
                    </a:ext>
                  </a:extLst>
                </a:gridCol>
                <a:gridCol w="808276">
                  <a:extLst>
                    <a:ext uri="{9D8B030D-6E8A-4147-A177-3AD203B41FA5}">
                      <a16:colId xmlns:a16="http://schemas.microsoft.com/office/drawing/2014/main" val="1193346109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2783237318"/>
                    </a:ext>
                  </a:extLst>
                </a:gridCol>
                <a:gridCol w="874413">
                  <a:extLst>
                    <a:ext uri="{9D8B030D-6E8A-4147-A177-3AD203B41FA5}">
                      <a16:colId xmlns:a16="http://schemas.microsoft.com/office/drawing/2014/main" val="6572380"/>
                    </a:ext>
                  </a:extLst>
                </a:gridCol>
                <a:gridCol w="679368">
                  <a:extLst>
                    <a:ext uri="{9D8B030D-6E8A-4147-A177-3AD203B41FA5}">
                      <a16:colId xmlns:a16="http://schemas.microsoft.com/office/drawing/2014/main" val="3434539423"/>
                    </a:ext>
                  </a:extLst>
                </a:gridCol>
              </a:tblGrid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Nian,Yiqun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An,Huilong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Zida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Zhang,Xiaohan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Yifei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Qin, 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Peijun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Kexin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03520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Jin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Zhaoyan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Ji, </a:t>
                      </a:r>
                      <a:r>
                        <a:rPr lang="en-US" sz="1200" dirty="0" err="1">
                          <a:effectLst/>
                        </a:rPr>
                        <a:t>Chenlu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Jiayi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Xuan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Chi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Yifei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Tianying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79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06606"/>
              </p:ext>
            </p:extLst>
          </p:nvPr>
        </p:nvGraphicFramePr>
        <p:xfrm>
          <a:off x="682888" y="5696552"/>
          <a:ext cx="7407902" cy="798786"/>
        </p:xfrm>
        <a:graphic>
          <a:graphicData uri="http://schemas.openxmlformats.org/drawingml/2006/table">
            <a:tbl>
              <a:tblPr/>
              <a:tblGrid>
                <a:gridCol w="222365">
                  <a:extLst>
                    <a:ext uri="{9D8B030D-6E8A-4147-A177-3AD203B41FA5}">
                      <a16:colId xmlns:a16="http://schemas.microsoft.com/office/drawing/2014/main" val="275465129"/>
                    </a:ext>
                  </a:extLst>
                </a:gridCol>
                <a:gridCol w="993974">
                  <a:extLst>
                    <a:ext uri="{9D8B030D-6E8A-4147-A177-3AD203B41FA5}">
                      <a16:colId xmlns:a16="http://schemas.microsoft.com/office/drawing/2014/main" val="920804057"/>
                    </a:ext>
                  </a:extLst>
                </a:gridCol>
                <a:gridCol w="847515">
                  <a:extLst>
                    <a:ext uri="{9D8B030D-6E8A-4147-A177-3AD203B41FA5}">
                      <a16:colId xmlns:a16="http://schemas.microsoft.com/office/drawing/2014/main" val="3020293848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199043409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4273313047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1084095690"/>
                    </a:ext>
                  </a:extLst>
                </a:gridCol>
                <a:gridCol w="808276">
                  <a:extLst>
                    <a:ext uri="{9D8B030D-6E8A-4147-A177-3AD203B41FA5}">
                      <a16:colId xmlns:a16="http://schemas.microsoft.com/office/drawing/2014/main" val="2950017499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553021444"/>
                    </a:ext>
                  </a:extLst>
                </a:gridCol>
                <a:gridCol w="784043">
                  <a:extLst>
                    <a:ext uri="{9D8B030D-6E8A-4147-A177-3AD203B41FA5}">
                      <a16:colId xmlns:a16="http://schemas.microsoft.com/office/drawing/2014/main" val="923859222"/>
                    </a:ext>
                  </a:extLst>
                </a:gridCol>
                <a:gridCol w="769737">
                  <a:extLst>
                    <a:ext uri="{9D8B030D-6E8A-4147-A177-3AD203B41FA5}">
                      <a16:colId xmlns:a16="http://schemas.microsoft.com/office/drawing/2014/main" val="4285562631"/>
                    </a:ext>
                  </a:extLst>
                </a:gridCol>
              </a:tblGrid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Jingdan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Zhang, Sumi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Zhang, </a:t>
                      </a:r>
                      <a:r>
                        <a:rPr lang="en-US" sz="1200" dirty="0" err="1">
                          <a:effectLst/>
                        </a:rPr>
                        <a:t>Jinglun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Sun, </a:t>
                      </a:r>
                      <a:r>
                        <a:rPr lang="en-US" sz="1200" dirty="0" err="1">
                          <a:effectLst/>
                        </a:rPr>
                        <a:t>Haocheng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Che</a:t>
                      </a:r>
                      <a:r>
                        <a:rPr lang="en-US" sz="1200" dirty="0">
                          <a:effectLst/>
                        </a:rPr>
                        <a:t>, Yilin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Yuanyuan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58485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Xu,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Linyihui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Kun Fan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Shuzhe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Wu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Xi 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An, Ji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Gao,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Qihua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Fan,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Zhenlan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Sheng,Ming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Zhang, 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22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22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80657"/>
              </p:ext>
            </p:extLst>
          </p:nvPr>
        </p:nvGraphicFramePr>
        <p:xfrm>
          <a:off x="304800" y="381000"/>
          <a:ext cx="8153401" cy="5852160"/>
        </p:xfrm>
        <a:graphic>
          <a:graphicData uri="http://schemas.openxmlformats.org/drawingml/2006/table">
            <a:tbl>
              <a:tblPr/>
              <a:tblGrid>
                <a:gridCol w="222365">
                  <a:extLst>
                    <a:ext uri="{9D8B030D-6E8A-4147-A177-3AD203B41FA5}">
                      <a16:colId xmlns:a16="http://schemas.microsoft.com/office/drawing/2014/main" val="228689733"/>
                    </a:ext>
                  </a:extLst>
                </a:gridCol>
                <a:gridCol w="993975">
                  <a:extLst>
                    <a:ext uri="{9D8B030D-6E8A-4147-A177-3AD203B41FA5}">
                      <a16:colId xmlns:a16="http://schemas.microsoft.com/office/drawing/2014/main" val="971705769"/>
                    </a:ext>
                  </a:extLst>
                </a:gridCol>
                <a:gridCol w="847514">
                  <a:extLst>
                    <a:ext uri="{9D8B030D-6E8A-4147-A177-3AD203B41FA5}">
                      <a16:colId xmlns:a16="http://schemas.microsoft.com/office/drawing/2014/main" val="877426630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827006631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3478587288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2005845058"/>
                    </a:ext>
                  </a:extLst>
                </a:gridCol>
                <a:gridCol w="808276">
                  <a:extLst>
                    <a:ext uri="{9D8B030D-6E8A-4147-A177-3AD203B41FA5}">
                      <a16:colId xmlns:a16="http://schemas.microsoft.com/office/drawing/2014/main" val="2631601783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3264506620"/>
                    </a:ext>
                  </a:extLst>
                </a:gridCol>
                <a:gridCol w="874413">
                  <a:extLst>
                    <a:ext uri="{9D8B030D-6E8A-4147-A177-3AD203B41FA5}">
                      <a16:colId xmlns:a16="http://schemas.microsoft.com/office/drawing/2014/main" val="793512258"/>
                    </a:ext>
                  </a:extLst>
                </a:gridCol>
                <a:gridCol w="679368">
                  <a:extLst>
                    <a:ext uri="{9D8B030D-6E8A-4147-A177-3AD203B41FA5}">
                      <a16:colId xmlns:a16="http://schemas.microsoft.com/office/drawing/2014/main" val="2918928573"/>
                    </a:ext>
                  </a:extLst>
                </a:gridCol>
                <a:gridCol w="745498">
                  <a:extLst>
                    <a:ext uri="{9D8B030D-6E8A-4147-A177-3AD203B41FA5}">
                      <a16:colId xmlns:a16="http://schemas.microsoft.com/office/drawing/2014/main" val="205302143"/>
                    </a:ext>
                  </a:extLst>
                </a:gridCol>
              </a:tblGrid>
              <a:tr h="142925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13365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Yicheng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Yichao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Hanming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Tian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Ziyun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Mengyuan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Tian,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Jiani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Shiyu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40569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Jingwei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Xiangyu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Yutong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Aoyuan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Liao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Yi, Jian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Wanyi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Jia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Gao, Duanhong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Shi, Hanqing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09993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Bai, Silvia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Cai, Weipan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Dai, Di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Han, Siqi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Xie, Tianzhao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Yang, Mengting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Zeng, Cen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Zhuang, Shiyu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Yifan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Huang, Rui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381495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Zuo,Nianyao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Chen,Jiayang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Huang,Xiangkai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Tang,Mingzhen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He,Jin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Li,Weihan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</a:rPr>
                        <a:t>Gao,Fei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222222"/>
                          </a:solidFill>
                          <a:effectLst/>
                        </a:rPr>
                        <a:t>Qin,Liwen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Zuo,Zhaoyu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37874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Yang, Chuhan 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Duan, Ziying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Jinglin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Huang, Yirui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Zhu, Ming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Zhaoze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Yin, Qing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Baizheng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Yue, Wenshu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Zeng, Neng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79536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You, Guanzhong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Xingyu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Luan, Sitao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Bao, Wenhang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Chang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Yang, Tianmeng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Zhu, Feiran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Jie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291587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Yunyi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Qin, Yunlin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Haojiang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Fei, Yang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Kim, Hayoung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Cho, Younhyuk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Hyoungmook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Fan, Yang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Weitong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887096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Jin, Chengzhe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Youzhu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Yu, Xingzao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Zhu, Ying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You, Jiwen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Li, Linna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Lyu, Yihua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Ye, Hexiu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Lin, Chi-Heng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Jiang, Bo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992955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Suling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Cheng, Tianyuan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Li, Cheng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Wang, Han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Shang, Renfei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Yao, Wei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Yu, Zhao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597091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Haoyang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Longwei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Zachary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Huang, Biyue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Qian, Quan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48324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Nian,Yiqun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An,Huilong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Zida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Zhang,Xiaohan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Yifei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Qin, 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Peijun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Kexin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604315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Weichi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70019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Yuhan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Jingying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Chencheng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Yueying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Yanran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Xinghao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Ying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Ziwei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62537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Jin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Zhaoyan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Ji, </a:t>
                      </a:r>
                      <a:r>
                        <a:rPr lang="en-US" sz="1200" dirty="0" err="1">
                          <a:effectLst/>
                        </a:rPr>
                        <a:t>Chenlu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Jiayi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Xuan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Chi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Yifei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Tianying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77378"/>
                  </a:ext>
                </a:extLst>
              </a:tr>
              <a:tr h="1429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Geer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Bo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Edward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Keren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Bao, 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Ren, Ruoxi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Yunyi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Xiaoxiao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Xiaoyu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Sirui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15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49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3164"/>
              </p:ext>
            </p:extLst>
          </p:nvPr>
        </p:nvGraphicFramePr>
        <p:xfrm>
          <a:off x="304800" y="381000"/>
          <a:ext cx="8610602" cy="5791201"/>
        </p:xfrm>
        <a:graphic>
          <a:graphicData uri="http://schemas.openxmlformats.org/drawingml/2006/table">
            <a:tbl>
              <a:tblPr/>
              <a:tblGrid>
                <a:gridCol w="234834">
                  <a:extLst>
                    <a:ext uri="{9D8B030D-6E8A-4147-A177-3AD203B41FA5}">
                      <a16:colId xmlns:a16="http://schemas.microsoft.com/office/drawing/2014/main" val="228689733"/>
                    </a:ext>
                  </a:extLst>
                </a:gridCol>
                <a:gridCol w="1049711">
                  <a:extLst>
                    <a:ext uri="{9D8B030D-6E8A-4147-A177-3AD203B41FA5}">
                      <a16:colId xmlns:a16="http://schemas.microsoft.com/office/drawing/2014/main" val="971705769"/>
                    </a:ext>
                  </a:extLst>
                </a:gridCol>
                <a:gridCol w="895039">
                  <a:extLst>
                    <a:ext uri="{9D8B030D-6E8A-4147-A177-3AD203B41FA5}">
                      <a16:colId xmlns:a16="http://schemas.microsoft.com/office/drawing/2014/main" val="877426630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827006631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3478587288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005845058"/>
                    </a:ext>
                  </a:extLst>
                </a:gridCol>
                <a:gridCol w="853600">
                  <a:extLst>
                    <a:ext uri="{9D8B030D-6E8A-4147-A177-3AD203B41FA5}">
                      <a16:colId xmlns:a16="http://schemas.microsoft.com/office/drawing/2014/main" val="2631601783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3264506620"/>
                    </a:ext>
                  </a:extLst>
                </a:gridCol>
                <a:gridCol w="828008">
                  <a:extLst>
                    <a:ext uri="{9D8B030D-6E8A-4147-A177-3AD203B41FA5}">
                      <a16:colId xmlns:a16="http://schemas.microsoft.com/office/drawing/2014/main" val="793512258"/>
                    </a:ext>
                  </a:extLst>
                </a:gridCol>
                <a:gridCol w="812900">
                  <a:extLst>
                    <a:ext uri="{9D8B030D-6E8A-4147-A177-3AD203B41FA5}">
                      <a16:colId xmlns:a16="http://schemas.microsoft.com/office/drawing/2014/main" val="2918928573"/>
                    </a:ext>
                  </a:extLst>
                </a:gridCol>
                <a:gridCol w="787302">
                  <a:extLst>
                    <a:ext uri="{9D8B030D-6E8A-4147-A177-3AD203B41FA5}">
                      <a16:colId xmlns:a16="http://schemas.microsoft.com/office/drawing/2014/main" val="205302143"/>
                    </a:ext>
                  </a:extLst>
                </a:gridCol>
              </a:tblGrid>
              <a:tr h="399393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Name: </a:t>
                      </a:r>
                      <a:b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Last, First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13365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Yiren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Yanjin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Litong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Yicheng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Xuechun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Yue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Fei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985216"/>
                  </a:ext>
                </a:extLst>
              </a:tr>
              <a:tr h="19969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Yihe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Lao, Palmer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Daitong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Shuai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Ziyue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Eric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8443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Mu, Jing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Wuge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Tao, Ye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Yu, Xiuying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Yueqi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Feng, Lingkang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Shi, Yuchen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 Yanxi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Qianyun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Min, Shengjie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36782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Xiao, Han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Cui, Han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Danmo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Feng, Jingjing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Sheng, Tian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Ran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Yimin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Zhi, Chi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Xin, Xieke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Xue, Lifu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260028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Shi,Ruixiong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Meng,Bai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Shi,Yuchen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Sha,Ouwen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Tan,Xiaolu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Zhang,Shijia 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57488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Qian,Chao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Wu,Lepeng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Gao,Qian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Xia, Fenglin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Sun,Yifan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Zhao,Pengcheng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Huang,Yuqing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Zhang,Daqi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Wei,Chaojie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Zhou,Wenjing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640825"/>
                  </a:ext>
                </a:extLst>
              </a:tr>
              <a:tr h="19969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Rong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Su, Zijian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Gao, Qianyu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Zhou, Jiajun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Zhong, Jiayi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Jin, Zexin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702552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Yating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Ru, Xiao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Minghao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Lin, Xu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Ren, Wen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Jiayu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Ye, Chen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Song, Shuli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Chen,Yeyun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77690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Zehao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Li, Chi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Liu, Yi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Siying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Yong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Yuqing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Hao, Weilin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Yanrui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Wang,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Zhaoxing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39468"/>
                  </a:ext>
                </a:extLst>
              </a:tr>
              <a:tr h="59909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 Azcarate, Juan Jose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Diego Joaquin, Juan Jose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Gutierrez, Juan Pablo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Setia, Ekansha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Sharma, Vrinda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Khilnani, Nisha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Jingya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75193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Chen,Tianyi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Shaotian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Ni, Mengjia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Mojia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Sun, Yixin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401547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Jingdan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Yao,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Zhang, Sumi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Zhang, </a:t>
                      </a:r>
                      <a:r>
                        <a:rPr lang="en-US" sz="1200" dirty="0" err="1">
                          <a:effectLst/>
                        </a:rPr>
                        <a:t>Jinglun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Sun, </a:t>
                      </a:r>
                      <a:r>
                        <a:rPr lang="en-US" sz="1200" dirty="0" err="1">
                          <a:effectLst/>
                        </a:rPr>
                        <a:t>Haocheng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Che</a:t>
                      </a:r>
                      <a:r>
                        <a:rPr lang="en-US" sz="1200" dirty="0">
                          <a:effectLst/>
                        </a:rPr>
                        <a:t>, Yilin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Wang, </a:t>
                      </a:r>
                      <a:r>
                        <a:rPr lang="en-US" sz="1200" dirty="0" err="1">
                          <a:effectLst/>
                        </a:rPr>
                        <a:t>Yuanyuan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88894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28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Xu, </a:t>
                      </a:r>
                      <a:r>
                        <a:rPr lang="en-US" sz="1200" dirty="0" err="1">
                          <a:effectLst/>
                        </a:rPr>
                        <a:t>Linyihui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Kun Fan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effectLst/>
                        </a:rPr>
                        <a:t>Shuzhe</a:t>
                      </a:r>
                      <a:r>
                        <a:rPr lang="en-US" sz="1200" dirty="0">
                          <a:effectLst/>
                        </a:rPr>
                        <a:t> Wu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Xi 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An, Ji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Gao, </a:t>
                      </a:r>
                      <a:r>
                        <a:rPr lang="en-US" sz="1200" dirty="0" err="1">
                          <a:effectLst/>
                        </a:rPr>
                        <a:t>Qihua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Fan, </a:t>
                      </a:r>
                      <a:r>
                        <a:rPr lang="en-US" sz="1200" dirty="0" err="1">
                          <a:effectLst/>
                        </a:rPr>
                        <a:t>Zhenlan</a:t>
                      </a:r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Sheng,Ming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Zhang, Lu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458959"/>
                  </a:ext>
                </a:extLst>
              </a:tr>
              <a:tr h="19969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Dessouky, Omar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196464"/>
                  </a:ext>
                </a:extLst>
              </a:tr>
              <a:tr h="19969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 Raikes</a:t>
                      </a: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3970" marR="39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0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Multicollinearity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Presence of a high degree of correlation among several independent variables. 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Effects?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Multicollinearity: Effects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133600"/>
            <a:ext cx="8229600" cy="3078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Detection of Multicollinearity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990600"/>
            <a:ext cx="8229600" cy="2895600"/>
          </a:xfrm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76866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90600" y="4038600"/>
            <a:ext cx="563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Rule of thumb:  VIF &gt; 10 , multicollinearity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sz="3600" smtClean="0"/>
              <a:t>Detection of Multicollinearity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Condition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Let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xx</a:t>
            </a:r>
            <a:r>
              <a:rPr lang="en-US" dirty="0" smtClean="0"/>
              <a:t> denote the correlation matrix of X.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Condition number: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Ratio of  largest to  smallest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of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xx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exact </a:t>
            </a:r>
            <a:r>
              <a:rPr lang="en-US" sz="2400" dirty="0" err="1" smtClean="0"/>
              <a:t>collinearity</a:t>
            </a:r>
            <a:r>
              <a:rPr lang="en-US" sz="2400" dirty="0" smtClean="0"/>
              <a:t>, all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will be 0.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A condition number &gt; 30, </a:t>
            </a:r>
            <a:r>
              <a:rPr lang="en-US" sz="2400" dirty="0" err="1" smtClean="0"/>
              <a:t>multicollinearity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Values &gt; 1000 generally imply serious </a:t>
            </a:r>
            <a:r>
              <a:rPr lang="en-US" sz="2400" dirty="0" err="1" smtClean="0"/>
              <a:t>collinearity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Ridge Regression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Goal: Obtain estimators with some bias, but with smaller variance than an unbiased estimator.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 combined measure of bias and variance: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09600" y="3505200"/>
            <a:ext cx="8169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Find an estimator which minimizes the MSE.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1906</Words>
  <Application>Microsoft Office PowerPoint</Application>
  <PresentationFormat>On-screen Show (4:3)</PresentationFormat>
  <Paragraphs>547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Wingdings</vt:lpstr>
      <vt:lpstr>Default Design</vt:lpstr>
      <vt:lpstr>Graph Sheet</vt:lpstr>
      <vt:lpstr>Linear Models (cont.)</vt:lpstr>
      <vt:lpstr>PowerPoint Presentation</vt:lpstr>
      <vt:lpstr>PowerPoint Presentation</vt:lpstr>
      <vt:lpstr>PowerPoint Presentation</vt:lpstr>
      <vt:lpstr>Multicollinearity</vt:lpstr>
      <vt:lpstr>Multicollinearity: Effects</vt:lpstr>
      <vt:lpstr>Detection of Multicollinearity</vt:lpstr>
      <vt:lpstr>Detection of Multicollinearity (cont’d)</vt:lpstr>
      <vt:lpstr>Ridge Regression</vt:lpstr>
      <vt:lpstr>Define the correlation transformations:</vt:lpstr>
      <vt:lpstr>Principal Component Regression</vt:lpstr>
      <vt:lpstr>Model Selection</vt:lpstr>
      <vt:lpstr>PowerPoint Presentation</vt:lpstr>
      <vt:lpstr>PowerPoint Presentation</vt:lpstr>
      <vt:lpstr>PowerPoint Presentation</vt:lpstr>
      <vt:lpstr>PowerPoint Presentation</vt:lpstr>
      <vt:lpstr>Stepwise Regression</vt:lpstr>
      <vt:lpstr>Stepwise Regression (cont’d)</vt:lpstr>
      <vt:lpstr>PowerPoint Presentation</vt:lpstr>
      <vt:lpstr>Statistical Issues with Stepwise Model Selection Procedures</vt:lpstr>
      <vt:lpstr> Least Absolute Shrinkage and Selection Operator LASSO</vt:lpstr>
      <vt:lpstr>Ridge Reg, LASSO, Elastic Net  </vt:lpstr>
      <vt:lpstr>Transformations</vt:lpstr>
      <vt:lpstr>Transformations (cont’d)</vt:lpstr>
      <vt:lpstr>Transformations (cont’d)</vt:lpstr>
      <vt:lpstr>PowerPoint Presentation</vt:lpstr>
      <vt:lpstr>PowerPoint Presentation</vt:lpstr>
      <vt:lpstr>PowerPoint Presentation</vt:lpstr>
      <vt:lpstr>PowerPoint Presentation</vt:lpstr>
      <vt:lpstr>Scatterplot Smoothers</vt:lpstr>
      <vt:lpstr>PowerPoint Presentation</vt:lpstr>
      <vt:lpstr>Scatterplot Smoothers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Supersmoother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Pfizer</dc:creator>
  <cp:lastModifiedBy>alem</cp:lastModifiedBy>
  <cp:revision>118</cp:revision>
  <dcterms:created xsi:type="dcterms:W3CDTF">2007-02-01T14:27:12Z</dcterms:created>
  <dcterms:modified xsi:type="dcterms:W3CDTF">2016-10-01T14:14:24Z</dcterms:modified>
</cp:coreProperties>
</file>