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8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2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6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DD01-9256-C84D-ADBB-0D84931B52CA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998B-3D8D-3F41-BE19-4F58DE91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How to setup Amazon’s</a:t>
            </a:r>
            <a:br>
              <a:rPr lang="en-US" dirty="0" smtClean="0">
                <a:latin typeface="Gill Sans"/>
                <a:cs typeface="Gill Sans"/>
              </a:rPr>
            </a:br>
            <a:r>
              <a:rPr lang="en-US" dirty="0" smtClean="0">
                <a:latin typeface="Gill Sans"/>
                <a:cs typeface="Gill Sans"/>
              </a:rPr>
              <a:t>Relational Data Store (RDS)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W4111 Fall 2015</a:t>
            </a:r>
          </a:p>
          <a:p>
            <a:r>
              <a:rPr lang="en-US" dirty="0" smtClean="0">
                <a:latin typeface="Gill Sans"/>
                <a:cs typeface="Gill Sans"/>
              </a:rPr>
              <a:t>Eugene Wu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7410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" y="2673925"/>
            <a:ext cx="9144000" cy="41289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4550" y="5457852"/>
            <a:ext cx="2207173" cy="59558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1157" y="4704611"/>
            <a:ext cx="2207173" cy="41165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902" y="954690"/>
            <a:ext cx="763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In the details section, it will also tell you the database name and your user name</a:t>
            </a:r>
          </a:p>
          <a:p>
            <a:endParaRPr lang="en-US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5095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286"/>
            <a:ext cx="9144000" cy="4710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45241" y="5255176"/>
            <a:ext cx="1883103" cy="4992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78100" y="344598"/>
            <a:ext cx="5187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Amazon is strict about security, so the firewall will not let you access the database yet.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Click on </a:t>
            </a:r>
            <a:r>
              <a:rPr lang="en-US" b="1" dirty="0" smtClean="0">
                <a:latin typeface="Gill Sans"/>
                <a:cs typeface="Gill Sans"/>
              </a:rPr>
              <a:t>Security Groups</a:t>
            </a:r>
            <a:r>
              <a:rPr lang="en-US" dirty="0" smtClean="0">
                <a:latin typeface="Gill Sans"/>
                <a:cs typeface="Gill Sans"/>
              </a:rPr>
              <a:t> to let database connections through the firewall.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621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21" y="2895325"/>
            <a:ext cx="6502851" cy="3962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3173" y="5467294"/>
            <a:ext cx="2224689" cy="4992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19447" y="1086086"/>
            <a:ext cx="630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Right click on the security group and click </a:t>
            </a:r>
            <a:r>
              <a:rPr lang="en-US" b="1" dirty="0" smtClean="0">
                <a:latin typeface="Gill Sans"/>
                <a:cs typeface="Gill Sans"/>
              </a:rPr>
              <a:t>Edit inbound rules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6997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0580"/>
            <a:ext cx="9144000" cy="27919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9656" y="5110649"/>
            <a:ext cx="1471447" cy="39851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543" y="1086086"/>
            <a:ext cx="759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Set the Source to </a:t>
            </a:r>
            <a:r>
              <a:rPr lang="en-US" b="1" dirty="0" smtClean="0">
                <a:latin typeface="Gill Sans"/>
                <a:cs typeface="Gill Sans"/>
              </a:rPr>
              <a:t>Anywhere</a:t>
            </a:r>
            <a:r>
              <a:rPr lang="en-US" dirty="0" smtClean="0">
                <a:latin typeface="Gill Sans"/>
                <a:cs typeface="Gill Sans"/>
              </a:rPr>
              <a:t> so you can access the database from.. anywhere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9794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960" y="1707922"/>
            <a:ext cx="852608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Now you can access your RDS database!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On your Amazon EC2 machine, you can use the </a:t>
            </a:r>
            <a:r>
              <a:rPr lang="en-US" b="1" dirty="0" err="1" smtClean="0">
                <a:latin typeface="Gill Sans"/>
                <a:cs typeface="Gill Sans"/>
              </a:rPr>
              <a:t>psql</a:t>
            </a:r>
            <a:r>
              <a:rPr lang="en-US" dirty="0" smtClean="0">
                <a:latin typeface="Gill Sans"/>
                <a:cs typeface="Gill Sans"/>
              </a:rPr>
              <a:t> command to connect to databases: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err="1">
                <a:solidFill>
                  <a:srgbClr val="7F7F7F"/>
                </a:solidFill>
                <a:latin typeface="Gill Sans"/>
                <a:cs typeface="Gill Sans"/>
              </a:rPr>
              <a:t>p</a:t>
            </a:r>
            <a:r>
              <a:rPr lang="en-US" dirty="0" err="1" smtClean="0">
                <a:solidFill>
                  <a:srgbClr val="7F7F7F"/>
                </a:solidFill>
                <a:latin typeface="Gill Sans"/>
                <a:cs typeface="Gill Sans"/>
              </a:rPr>
              <a:t>sql</a:t>
            </a: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 –h &lt;database host&gt; -U &lt;your username&gt; -W &lt;your database (not RDS) name&gt;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For example, to access the staff RDS instance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pl-PL" dirty="0" err="1">
                <a:solidFill>
                  <a:srgbClr val="7F7F7F"/>
                </a:solidFill>
                <a:latin typeface="Gill Sans"/>
                <a:cs typeface="Gill Sans"/>
              </a:rPr>
              <a:t>psql</a:t>
            </a:r>
            <a:r>
              <a:rPr lang="pl-PL" dirty="0">
                <a:solidFill>
                  <a:srgbClr val="7F7F7F"/>
                </a:solidFill>
                <a:latin typeface="Gill Sans"/>
                <a:cs typeface="Gill Sans"/>
              </a:rPr>
              <a:t> -h w4111.cbsgsm1ntx70.us-west-2.rds.amazonaws.com 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–</a:t>
            </a:r>
            <a:r>
              <a:rPr lang="pl-PL" dirty="0">
                <a:solidFill>
                  <a:srgbClr val="7F7F7F"/>
                </a:solidFill>
                <a:latin typeface="Gill Sans"/>
                <a:cs typeface="Gill Sans"/>
              </a:rPr>
              <a:t>U </a:t>
            </a:r>
            <a:r>
              <a:rPr lang="pl-PL" dirty="0" err="1">
                <a:solidFill>
                  <a:srgbClr val="7F7F7F"/>
                </a:solidFill>
                <a:latin typeface="Gill Sans"/>
                <a:cs typeface="Gill Sans"/>
              </a:rPr>
              <a:t>ewu</a:t>
            </a:r>
            <a:r>
              <a:rPr lang="pl-PL" dirty="0">
                <a:solidFill>
                  <a:srgbClr val="7F7F7F"/>
                </a:solidFill>
                <a:latin typeface="Gill Sans"/>
                <a:cs typeface="Gill Sans"/>
              </a:rPr>
              <a:t>  -W w4111</a:t>
            </a:r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9162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3" y="1937469"/>
            <a:ext cx="7026034" cy="4920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8551" y="4538780"/>
            <a:ext cx="2137104" cy="4992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9885" y="762015"/>
            <a:ext cx="562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This is in the main AWS console page</a:t>
            </a:r>
            <a:endParaRPr lang="en-US" sz="28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106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144000" cy="64639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8965" y="5123793"/>
            <a:ext cx="2610069" cy="4992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90500"/>
            <a:ext cx="8712805" cy="6464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414" y="3275724"/>
            <a:ext cx="2137104" cy="139262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00"/>
            <a:ext cx="9144000" cy="47982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413" y="4221658"/>
            <a:ext cx="7856483" cy="51675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0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0"/>
            <a:ext cx="620579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3793" y="1944417"/>
            <a:ext cx="2899104" cy="51675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933028"/>
            <a:ext cx="4448967" cy="2419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365" y="2180559"/>
            <a:ext cx="4642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Make sure to </a:t>
            </a:r>
            <a:r>
              <a:rPr lang="en-US" dirty="0" smtClean="0">
                <a:latin typeface="Gill Sans"/>
                <a:cs typeface="Gill Sans"/>
              </a:rPr>
              <a:t>set options like the picture </a:t>
            </a:r>
            <a:r>
              <a:rPr lang="en-US" dirty="0" smtClean="0">
                <a:latin typeface="Gill Sans"/>
                <a:cs typeface="Gill Sans"/>
                <a:sym typeface="Wingdings"/>
              </a:rPr>
              <a:t></a:t>
            </a:r>
            <a:endParaRPr lang="en-US" dirty="0" smtClean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DB Instance: </a:t>
            </a:r>
            <a:r>
              <a:rPr lang="en-US" dirty="0" smtClean="0">
                <a:latin typeface="Gill Sans"/>
                <a:cs typeface="Gill Sans"/>
              </a:rPr>
              <a:t>			db.t2</a:t>
            </a:r>
            <a:r>
              <a:rPr lang="en-US" dirty="0" smtClean="0">
                <a:latin typeface="Gill Sans"/>
                <a:cs typeface="Gill Sans"/>
              </a:rPr>
              <a:t>.micro</a:t>
            </a:r>
          </a:p>
          <a:p>
            <a:r>
              <a:rPr lang="en-US" dirty="0" smtClean="0">
                <a:latin typeface="Gill Sans"/>
                <a:cs typeface="Gill Sans"/>
              </a:rPr>
              <a:t>Multi</a:t>
            </a:r>
            <a:r>
              <a:rPr lang="en-US" dirty="0" smtClean="0">
                <a:latin typeface="Gill Sans"/>
                <a:cs typeface="Gill Sans"/>
              </a:rPr>
              <a:t>-AZ Deployment: </a:t>
            </a:r>
            <a:r>
              <a:rPr lang="en-US" dirty="0" smtClean="0">
                <a:latin typeface="Gill Sans"/>
                <a:cs typeface="Gill Sans"/>
              </a:rPr>
              <a:t>	NO</a:t>
            </a:r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Storage Type: </a:t>
            </a:r>
            <a:r>
              <a:rPr lang="en-US" dirty="0" smtClean="0">
                <a:latin typeface="Gill Sans"/>
                <a:cs typeface="Gill Sans"/>
              </a:rPr>
              <a:t>			General </a:t>
            </a:r>
            <a:r>
              <a:rPr lang="en-US" dirty="0" smtClean="0">
                <a:latin typeface="Gill Sans"/>
                <a:cs typeface="Gill Sans"/>
              </a:rPr>
              <a:t>Purpose</a:t>
            </a:r>
          </a:p>
          <a:p>
            <a:r>
              <a:rPr lang="en-US" dirty="0" smtClean="0">
                <a:latin typeface="Gill Sans"/>
                <a:cs typeface="Gill Sans"/>
              </a:rPr>
              <a:t>Allocated Storage: </a:t>
            </a:r>
            <a:r>
              <a:rPr lang="en-US" dirty="0" smtClean="0">
                <a:latin typeface="Gill Sans"/>
                <a:cs typeface="Gill Sans"/>
              </a:rPr>
              <a:t>		5GB</a:t>
            </a:r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PLEASE BE CAREFUL: any other option can be </a:t>
            </a:r>
            <a:r>
              <a:rPr lang="en-US" i="1" dirty="0" smtClean="0">
                <a:solidFill>
                  <a:srgbClr val="FF0000"/>
                </a:solidFill>
                <a:latin typeface="Gill Sans"/>
                <a:cs typeface="Gill Sans"/>
              </a:rPr>
              <a:t>VERY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expensive (&gt;$200/month)!!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3146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18" y="0"/>
            <a:ext cx="436418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5365" y="2180559"/>
            <a:ext cx="3915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Make sure to set: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Publically accessible: </a:t>
            </a:r>
            <a:r>
              <a:rPr lang="en-US" dirty="0" smtClean="0">
                <a:latin typeface="Gill Sans"/>
                <a:cs typeface="Gill Sans"/>
              </a:rPr>
              <a:t>	yes</a:t>
            </a:r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Availability Zone: </a:t>
            </a:r>
            <a:r>
              <a:rPr lang="en-US" dirty="0" smtClean="0">
                <a:latin typeface="Gill Sans"/>
                <a:cs typeface="Gill Sans"/>
              </a:rPr>
              <a:t>		No </a:t>
            </a:r>
            <a:r>
              <a:rPr lang="en-US" dirty="0" smtClean="0">
                <a:latin typeface="Gill Sans"/>
                <a:cs typeface="Gill Sans"/>
              </a:rPr>
              <a:t>preference</a:t>
            </a:r>
          </a:p>
          <a:p>
            <a:r>
              <a:rPr lang="en-US" dirty="0" smtClean="0">
                <a:latin typeface="Gill Sans"/>
                <a:cs typeface="Gill Sans"/>
              </a:rPr>
              <a:t>Pick a database name and remember it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The defaults are fine for everything else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922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9166"/>
            <a:ext cx="9144000" cy="36435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8551" y="4405586"/>
            <a:ext cx="2478690" cy="31531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3805" y="954690"/>
            <a:ext cx="6176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This is where you can find your database host name and port</a:t>
            </a:r>
          </a:p>
          <a:p>
            <a:r>
              <a:rPr lang="en-US" dirty="0" smtClean="0">
                <a:latin typeface="Gill Sans"/>
                <a:cs typeface="Gill Sans"/>
              </a:rPr>
              <a:t>For example, the staff’s database has the following information: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	Host: w4111.cbegsmlstx70.us-west-2.rds.amazonaws.com</a:t>
            </a:r>
          </a:p>
          <a:p>
            <a:r>
              <a:rPr lang="en-US" dirty="0">
                <a:latin typeface="Gill Sans"/>
                <a:cs typeface="Gill Sans"/>
              </a:rPr>
              <a:t>	</a:t>
            </a:r>
            <a:r>
              <a:rPr lang="en-US" dirty="0" smtClean="0">
                <a:latin typeface="Gill Sans"/>
                <a:cs typeface="Gill Sans"/>
              </a:rPr>
              <a:t>Port: 5432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7506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211</Words>
  <Application>Microsoft Macintosh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How to setup Amazon’s Relational Data Store (RDS)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14</cp:revision>
  <dcterms:created xsi:type="dcterms:W3CDTF">2015-08-08T00:31:01Z</dcterms:created>
  <dcterms:modified xsi:type="dcterms:W3CDTF">2015-08-08T04:34:22Z</dcterms:modified>
</cp:coreProperties>
</file>