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3"/>
  </p:notesMasterIdLst>
  <p:sldIdLst>
    <p:sldId id="399" r:id="rId2"/>
    <p:sldId id="384" r:id="rId3"/>
    <p:sldId id="383" r:id="rId4"/>
    <p:sldId id="400" r:id="rId5"/>
    <p:sldId id="379" r:id="rId6"/>
    <p:sldId id="389" r:id="rId7"/>
    <p:sldId id="417" r:id="rId8"/>
    <p:sldId id="401" r:id="rId9"/>
    <p:sldId id="418" r:id="rId10"/>
    <p:sldId id="406" r:id="rId11"/>
    <p:sldId id="33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微软雅黑" panose="020B0503020204020204" pitchFamily="34" charset="-122"/>
      <p:regular r:id="rId18"/>
      <p:bold r:id="rId19"/>
    </p:embeddedFont>
  </p:embeddedFontLst>
  <p:custDataLst>
    <p:tags r:id="rId20"/>
  </p:custDataLst>
  <p:defaultTextStyle>
    <a:defPPr>
      <a:defRPr lang="zh-CN"/>
    </a:defPPr>
    <a:lvl1pPr algn="l" defTabSz="685800"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1pPr>
    <a:lvl2pPr marL="342900" indent="114300" algn="l" defTabSz="685800"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2pPr>
    <a:lvl3pPr marL="685800" indent="228600" algn="l" defTabSz="685800"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3pPr>
    <a:lvl4pPr marL="1028700" indent="342900" algn="l" defTabSz="685800"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4pPr>
    <a:lvl5pPr marL="1371600" indent="457200" algn="l" defTabSz="685800"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5"/>
    <a:srgbClr val="FFFFCC"/>
    <a:srgbClr val="FFFFFF"/>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331" y="77"/>
      </p:cViewPr>
      <p:guideLst>
        <p:guide orient="horz" pos="1620"/>
        <p:guide pos="2880"/>
      </p:guideLst>
    </p:cSldViewPr>
  </p:slideViewPr>
  <p:notesTextViewPr>
    <p:cViewPr>
      <p:scale>
        <a:sx n="1" d="1"/>
        <a:sy n="1" d="1"/>
      </p:scale>
      <p:origin x="0" y="0"/>
    </p:cViewPr>
  </p:notesTextViewPr>
  <p:sorterViewPr>
    <p:cViewPr>
      <p:scale>
        <a:sx n="116" d="100"/>
        <a:sy n="116" d="100"/>
      </p:scale>
      <p:origin x="0" y="-37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E461E4-79C6-4BFD-B09C-C74288A2F5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7792B833-F04E-4921-9FB0-7858A36D755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E853CA21-F5F2-4C7C-9AD5-91DD2017E441}" type="datetimeFigureOut">
              <a:rPr lang="zh-CN" altLang="en-US"/>
              <a:pPr>
                <a:defRPr/>
              </a:pPr>
              <a:t>2022/5/23</a:t>
            </a:fld>
            <a:endParaRPr lang="zh-CN" altLang="en-US"/>
          </a:p>
        </p:txBody>
      </p:sp>
      <p:sp>
        <p:nvSpPr>
          <p:cNvPr id="4" name="幻灯片图像占位符 3">
            <a:extLst>
              <a:ext uri="{FF2B5EF4-FFF2-40B4-BE49-F238E27FC236}">
                <a16:creationId xmlns:a16="http://schemas.microsoft.com/office/drawing/2014/main" id="{DA185802-7C24-4B40-9D8F-A7A9B5E79E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07F8AAD-7177-4219-9BF4-35A5ED0C838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390F4FF-CD84-47FC-BED3-1BB872EF47C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207561F-B6CB-414C-AB02-39D44DE9547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ea typeface="宋体" panose="02010600030101010101" pitchFamily="2" charset="-122"/>
              </a:defRPr>
            </a:lvl1pPr>
          </a:lstStyle>
          <a:p>
            <a:pPr>
              <a:defRPr/>
            </a:pPr>
            <a:fld id="{291636DC-3C56-4ABF-92BD-70DA5C5AD5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13F28193-857A-4D4F-8CAC-D5981B1D43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5925AC4-3813-4615-9CE7-82BCC8167D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B302C4BC-C371-450C-BCFF-89541D5E21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72922BFA-6766-42C4-A56F-F3D38C4EA142}" type="slidenum">
              <a:rPr lang="zh-CN" altLang="en-US" sz="1200">
                <a:latin typeface="Calibri" panose="020F0502020204030204" pitchFamily="34" charset="0"/>
                <a:ea typeface="宋体" panose="02010600030101010101" pitchFamily="2" charset="-122"/>
              </a:rPr>
              <a:pPr/>
              <a:t>3</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89AE1FB-BA2A-42ED-8F18-2E8383CE3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18A4AAE3-DF8E-4EBE-8082-7AFAF470F6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161F8321-8464-45DF-8081-AC77F22AD0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0B708FD4-DF95-4E39-8C3A-55D890A7DCC4}" type="slidenum">
              <a:rPr lang="zh-CN" altLang="en-US" sz="1200">
                <a:latin typeface="Calibri" panose="020F0502020204030204" pitchFamily="34" charset="0"/>
                <a:ea typeface="宋体" panose="02010600030101010101" pitchFamily="2" charset="-122"/>
              </a:rPr>
              <a:pPr/>
              <a:t>4</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4FD2ACC-5DBE-41DA-9928-984F4FA509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C83DCBAE-9664-45A6-8052-AADD4DB7B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95CEBEA-3CE0-4AC4-AAF5-6E62965B54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4067F937-A206-4724-9270-E12963BFC936}" type="slidenum">
              <a:rPr lang="zh-CN" altLang="en-US" sz="1200">
                <a:latin typeface="Calibri" panose="020F0502020204030204" pitchFamily="34" charset="0"/>
                <a:ea typeface="宋体" panose="02010600030101010101" pitchFamily="2" charset="-122"/>
              </a:rPr>
              <a:pPr/>
              <a:t>5</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730EF0-FB32-4613-9BA5-8A3D2352E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6BAD25EC-07C4-48CE-AC83-CCBA8B97BF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1BF6AC4E-7F90-4CBC-92A8-8052694FA4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E9B4A608-AE38-4B77-84A5-4950F13A6A78}" type="slidenum">
              <a:rPr lang="zh-CN" altLang="en-US" sz="1200">
                <a:latin typeface="Calibri" panose="020F0502020204030204" pitchFamily="34" charset="0"/>
                <a:ea typeface="宋体" panose="02010600030101010101" pitchFamily="2" charset="-122"/>
              </a:rPr>
              <a:pPr/>
              <a:t>6</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4FD2ACC-5DBE-41DA-9928-984F4FA509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C83DCBAE-9664-45A6-8052-AADD4DB7B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95CEBEA-3CE0-4AC4-AAF5-6E62965B54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4067F937-A206-4724-9270-E12963BFC936}" type="slidenum">
              <a:rPr lang="zh-CN" altLang="en-US" sz="1200">
                <a:latin typeface="Calibri" panose="020F0502020204030204" pitchFamily="34" charset="0"/>
                <a:ea typeface="宋体" panose="02010600030101010101" pitchFamily="2" charset="-122"/>
              </a:rPr>
              <a:pPr/>
              <a:t>7</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8216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730EF0-FB32-4613-9BA5-8A3D2352E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6BAD25EC-07C4-48CE-AC83-CCBA8B97BF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1BF6AC4E-7F90-4CBC-92A8-8052694FA4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E9B4A608-AE38-4B77-84A5-4950F13A6A78}" type="slidenum">
              <a:rPr lang="zh-CN" altLang="en-US" sz="1200">
                <a:latin typeface="Calibri" panose="020F0502020204030204" pitchFamily="34" charset="0"/>
                <a:ea typeface="宋体" panose="02010600030101010101" pitchFamily="2" charset="-122"/>
              </a:rPr>
              <a:pPr/>
              <a:t>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29116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4FD2ACC-5DBE-41DA-9928-984F4FA509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C83DCBAE-9664-45A6-8052-AADD4DB7B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395CEBEA-3CE0-4AC4-AAF5-6E62965B54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4067F937-A206-4724-9270-E12963BFC936}" type="slidenum">
              <a:rPr lang="zh-CN" altLang="en-US" sz="1200">
                <a:latin typeface="Calibri" panose="020F0502020204030204" pitchFamily="34" charset="0"/>
                <a:ea typeface="宋体" panose="02010600030101010101" pitchFamily="2" charset="-122"/>
              </a:rPr>
              <a:pPr/>
              <a:t>9</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6197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9EC401FF-9973-487E-858D-2C8CE13BB6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F44B6076-ACEB-4E6D-833E-02E4E4E02F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BB5C6F10-1E77-44B6-9BC2-E8562CAC65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BD3A8002-C39A-4E8D-9D89-6601B731A141}" type="slidenum">
              <a:rPr lang="zh-CN" altLang="en-US" sz="1200">
                <a:latin typeface="Calibri" panose="020F0502020204030204" pitchFamily="34" charset="0"/>
                <a:ea typeface="宋体" panose="02010600030101010101" pitchFamily="2" charset="-122"/>
              </a:rPr>
              <a:pPr/>
              <a:t>10</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9345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065344D1-48AC-4B98-919B-B403ADDA91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7798C0E3-DCC7-4C8C-A214-33C1BA785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7348" name="灯片编号占位符 3">
            <a:extLst>
              <a:ext uri="{FF2B5EF4-FFF2-40B4-BE49-F238E27FC236}">
                <a16:creationId xmlns:a16="http://schemas.microsoft.com/office/drawing/2014/main" id="{245D56FF-50B6-479F-8C85-C738AB6684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fld id="{78692DAB-CE6C-4D22-A2C3-DB6264B341C3}" type="slidenum">
              <a:rPr lang="zh-CN" altLang="en-US" sz="1200">
                <a:latin typeface="Calibri" panose="020F0502020204030204" pitchFamily="34" charset="0"/>
                <a:ea typeface="宋体" panose="02010600030101010101" pitchFamily="2" charset="-122"/>
              </a:rPr>
              <a:pPr/>
              <a:t>11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6E38FD97-D326-4C71-BFAF-51C63E334D15}"/>
              </a:ext>
            </a:extLst>
          </p:cNvPr>
          <p:cNvSpPr>
            <a:spLocks noGrp="1"/>
          </p:cNvSpPr>
          <p:nvPr>
            <p:ph type="dt" sz="half" idx="10"/>
          </p:nvPr>
        </p:nvSpPr>
        <p:spPr/>
        <p:txBody>
          <a:bodyPr/>
          <a:lstStyle>
            <a:lvl1pPr>
              <a:defRPr/>
            </a:lvl1pPr>
          </a:lstStyle>
          <a:p>
            <a:pPr>
              <a:defRPr/>
            </a:pPr>
            <a:fld id="{95106227-0E86-4BE3-9B6E-F23D54A17564}" type="datetimeFigureOut">
              <a:rPr lang="zh-CN" altLang="en-US"/>
              <a:pPr>
                <a:defRPr/>
              </a:pPr>
              <a:t>2022/5/23</a:t>
            </a:fld>
            <a:endParaRPr lang="zh-CN" altLang="en-US"/>
          </a:p>
        </p:txBody>
      </p:sp>
      <p:sp>
        <p:nvSpPr>
          <p:cNvPr id="5" name="Footer Placeholder 4">
            <a:extLst>
              <a:ext uri="{FF2B5EF4-FFF2-40B4-BE49-F238E27FC236}">
                <a16:creationId xmlns:a16="http://schemas.microsoft.com/office/drawing/2014/main" id="{EF9F833C-BBE7-4E39-882F-4FEC2D9AA412}"/>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1D05DF69-EC6B-49B0-8166-D64D962198EF}"/>
              </a:ext>
            </a:extLst>
          </p:cNvPr>
          <p:cNvSpPr>
            <a:spLocks noGrp="1"/>
          </p:cNvSpPr>
          <p:nvPr>
            <p:ph type="sldNum" sz="quarter" idx="12"/>
          </p:nvPr>
        </p:nvSpPr>
        <p:spPr/>
        <p:txBody>
          <a:bodyPr/>
          <a:lstStyle>
            <a:lvl1pPr>
              <a:defRPr/>
            </a:lvl1pPr>
          </a:lstStyle>
          <a:p>
            <a:pPr>
              <a:defRPr/>
            </a:pPr>
            <a:fld id="{43A67ACC-5E26-49DE-9F95-253AB0335985}" type="slidenum">
              <a:rPr lang="zh-CN" altLang="en-US"/>
              <a:pPr>
                <a:defRPr/>
              </a:pPr>
              <a:t>‹#›</a:t>
            </a:fld>
            <a:endParaRPr lang="zh-CN" altLang="en-US"/>
          </a:p>
        </p:txBody>
      </p:sp>
    </p:spTree>
    <p:extLst>
      <p:ext uri="{BB962C8B-B14F-4D97-AF65-F5344CB8AC3E}">
        <p14:creationId xmlns:p14="http://schemas.microsoft.com/office/powerpoint/2010/main" val="57708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0B62E7-DE8F-417C-8AD2-E66A0526098E}"/>
              </a:ext>
            </a:extLst>
          </p:cNvPr>
          <p:cNvSpPr/>
          <p:nvPr userDrawn="1"/>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70490182-3D4C-4AC1-BC54-237FE72B0E97}"/>
              </a:ext>
            </a:extLst>
          </p:cNvPr>
          <p:cNvSpPr/>
          <p:nvPr userDrawn="1"/>
        </p:nvSpPr>
        <p:spPr>
          <a:xfrm>
            <a:off x="1920875" y="-1588"/>
            <a:ext cx="1412875" cy="52070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4" name="组合 8">
            <a:extLst>
              <a:ext uri="{FF2B5EF4-FFF2-40B4-BE49-F238E27FC236}">
                <a16:creationId xmlns:a16="http://schemas.microsoft.com/office/drawing/2014/main" id="{59188AAA-745B-4C12-88C3-EA26D23D33D3}"/>
              </a:ext>
            </a:extLst>
          </p:cNvPr>
          <p:cNvGrpSpPr>
            <a:grpSpLocks/>
          </p:cNvGrpSpPr>
          <p:nvPr userDrawn="1"/>
        </p:nvGrpSpPr>
        <p:grpSpPr bwMode="auto">
          <a:xfrm>
            <a:off x="1370013" y="106363"/>
            <a:ext cx="1330325" cy="474662"/>
            <a:chOff x="1399441" y="1145221"/>
            <a:chExt cx="1329556" cy="474509"/>
          </a:xfrm>
        </p:grpSpPr>
        <p:sp>
          <p:nvSpPr>
            <p:cNvPr id="5" name="圆角矩形 9">
              <a:extLst>
                <a:ext uri="{FF2B5EF4-FFF2-40B4-BE49-F238E27FC236}">
                  <a16:creationId xmlns:a16="http://schemas.microsoft.com/office/drawing/2014/main" id="{FA8428F7-5C87-4277-87E8-7FC2BB278439}"/>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6" name="TextBox 15">
              <a:extLst>
                <a:ext uri="{FF2B5EF4-FFF2-40B4-BE49-F238E27FC236}">
                  <a16:creationId xmlns:a16="http://schemas.microsoft.com/office/drawing/2014/main" id="{144B7CE0-5BF7-4F26-93C4-E2838661B41B}"/>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
        <p:nvSpPr>
          <p:cNvPr id="7" name="TextBox 16">
            <a:hlinkClick r:id="" action="ppaction://noaction" highlightClick="1"/>
            <a:hlinkHover r:id="" action="ppaction://noaction" highlightClick="1"/>
            <a:extLst>
              <a:ext uri="{FF2B5EF4-FFF2-40B4-BE49-F238E27FC236}">
                <a16:creationId xmlns:a16="http://schemas.microsoft.com/office/drawing/2014/main" id="{4E2352E4-8940-480E-BCD7-0C83DD95DB57}"/>
              </a:ext>
            </a:extLst>
          </p:cNvPr>
          <p:cNvSpPr txBox="1"/>
          <p:nvPr userDrawn="1"/>
        </p:nvSpPr>
        <p:spPr>
          <a:xfrm>
            <a:off x="1979613" y="141288"/>
            <a:ext cx="1252537"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algn="ctr" eaLnBrk="1" fontAlgn="auto" hangingPunct="1">
              <a:spcBef>
                <a:spcPts val="0"/>
              </a:spcBef>
              <a:spcAft>
                <a:spcPts val="0"/>
              </a:spcAft>
              <a:defRPr/>
            </a:pPr>
            <a:r>
              <a:rPr lang="zh-CN" altLang="en-US" sz="1200" dirty="0">
                <a:solidFill>
                  <a:schemeClr val="bg1"/>
                </a:solidFill>
                <a:latin typeface="+mn-ea"/>
              </a:rPr>
              <a:t>选题背景及意义</a:t>
            </a:r>
          </a:p>
        </p:txBody>
      </p:sp>
      <p:sp>
        <p:nvSpPr>
          <p:cNvPr id="8" name="TextBox 17">
            <a:hlinkClick r:id="" action="ppaction://hlinkshowjump?jump=nextslide" highlightClick="1"/>
            <a:hlinkHover r:id="rId2" action="ppaction://hlinksldjump" highlightClick="1"/>
            <a:extLst>
              <a:ext uri="{FF2B5EF4-FFF2-40B4-BE49-F238E27FC236}">
                <a16:creationId xmlns:a16="http://schemas.microsoft.com/office/drawing/2014/main" id="{EFB06211-A975-43DD-86D3-B3D6D13FA21A}"/>
              </a:ext>
            </a:extLst>
          </p:cNvPr>
          <p:cNvSpPr txBox="1"/>
          <p:nvPr userDrawn="1"/>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论文综述</a:t>
            </a:r>
          </a:p>
        </p:txBody>
      </p:sp>
      <p:sp>
        <p:nvSpPr>
          <p:cNvPr id="9" name="TextBox 18">
            <a:hlinkClick r:id="" action="ppaction://noaction" highlightClick="1"/>
            <a:hlinkHover r:id="" action="ppaction://noaction" highlightClick="1"/>
            <a:extLst>
              <a:ext uri="{FF2B5EF4-FFF2-40B4-BE49-F238E27FC236}">
                <a16:creationId xmlns:a16="http://schemas.microsoft.com/office/drawing/2014/main" id="{B2F25337-8CB6-46AB-AD19-24632D44D1D7}"/>
              </a:ext>
            </a:extLst>
          </p:cNvPr>
          <p:cNvSpPr txBox="1"/>
          <p:nvPr userDrawn="1"/>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关键技术与难点</a:t>
            </a:r>
          </a:p>
        </p:txBody>
      </p:sp>
      <p:sp>
        <p:nvSpPr>
          <p:cNvPr id="10" name="TextBox 19">
            <a:hlinkClick r:id="" action="ppaction://noaction" highlightClick="1"/>
            <a:hlinkHover r:id="rId3" action="ppaction://hlinksldjump" highlightClick="1"/>
            <a:extLst>
              <a:ext uri="{FF2B5EF4-FFF2-40B4-BE49-F238E27FC236}">
                <a16:creationId xmlns:a16="http://schemas.microsoft.com/office/drawing/2014/main" id="{7663DC50-D297-4BE2-B888-BA67F309D370}"/>
              </a:ext>
            </a:extLst>
          </p:cNvPr>
          <p:cNvSpPr txBox="1"/>
          <p:nvPr userDrawn="1"/>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研究成果与应用</a:t>
            </a:r>
          </a:p>
        </p:txBody>
      </p:sp>
      <p:sp>
        <p:nvSpPr>
          <p:cNvPr id="11" name="TextBox 20">
            <a:hlinkClick r:id="" action="ppaction://noaction" highlightClick="1"/>
            <a:hlinkHover r:id="" action="ppaction://noaction" highlightClick="1"/>
            <a:extLst>
              <a:ext uri="{FF2B5EF4-FFF2-40B4-BE49-F238E27FC236}">
                <a16:creationId xmlns:a16="http://schemas.microsoft.com/office/drawing/2014/main" id="{161AF469-71C5-4524-8C0B-AD6789CAFB59}"/>
              </a:ext>
            </a:extLst>
          </p:cNvPr>
          <p:cNvSpPr txBox="1"/>
          <p:nvPr userDrawn="1"/>
        </p:nvSpPr>
        <p:spPr>
          <a:xfrm>
            <a:off x="7742238" y="149225"/>
            <a:ext cx="1401762"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论文总结</a:t>
            </a:r>
          </a:p>
        </p:txBody>
      </p:sp>
      <p:cxnSp>
        <p:nvCxnSpPr>
          <p:cNvPr id="12" name="直接连接符 11">
            <a:extLst>
              <a:ext uri="{FF2B5EF4-FFF2-40B4-BE49-F238E27FC236}">
                <a16:creationId xmlns:a16="http://schemas.microsoft.com/office/drawing/2014/main" id="{B1D11199-6A93-4705-849F-4D9F97765390}"/>
              </a:ext>
            </a:extLst>
          </p:cNvPr>
          <p:cNvCxnSpPr/>
          <p:nvPr userDrawn="1"/>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2CFA54D-4FF3-4B12-97F2-DC60491FDAB3}"/>
              </a:ext>
            </a:extLst>
          </p:cNvPr>
          <p:cNvCxnSpPr/>
          <p:nvPr userDrawn="1"/>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CFE4E36-CB65-4F83-B73F-A54A35A15E02}"/>
              </a:ext>
            </a:extLst>
          </p:cNvPr>
          <p:cNvCxnSpPr/>
          <p:nvPr userDrawn="1"/>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图片 19">
            <a:extLst>
              <a:ext uri="{FF2B5EF4-FFF2-40B4-BE49-F238E27FC236}">
                <a16:creationId xmlns:a16="http://schemas.microsoft.com/office/drawing/2014/main" id="{CCFE5D7A-B5F5-445B-B578-9325BBAC3C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3050" y="57150"/>
            <a:ext cx="1243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89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1BD265-3D56-4B74-9135-E923C2787D43}"/>
              </a:ext>
            </a:extLst>
          </p:cNvPr>
          <p:cNvSpPr/>
          <p:nvPr userDrawn="1"/>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BE35C040-E4B8-4BAE-BD90-7C2EDB31CC54}"/>
              </a:ext>
            </a:extLst>
          </p:cNvPr>
          <p:cNvSpPr/>
          <p:nvPr userDrawn="1"/>
        </p:nvSpPr>
        <p:spPr>
          <a:xfrm>
            <a:off x="3333750" y="-1588"/>
            <a:ext cx="1263650" cy="52070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4" name="组合 8">
            <a:extLst>
              <a:ext uri="{FF2B5EF4-FFF2-40B4-BE49-F238E27FC236}">
                <a16:creationId xmlns:a16="http://schemas.microsoft.com/office/drawing/2014/main" id="{9979F14C-7196-4236-8D90-76BC0C578FC8}"/>
              </a:ext>
            </a:extLst>
          </p:cNvPr>
          <p:cNvGrpSpPr>
            <a:grpSpLocks/>
          </p:cNvGrpSpPr>
          <p:nvPr userDrawn="1"/>
        </p:nvGrpSpPr>
        <p:grpSpPr bwMode="auto">
          <a:xfrm>
            <a:off x="1370013" y="106363"/>
            <a:ext cx="1330325" cy="474662"/>
            <a:chOff x="1399441" y="1145221"/>
            <a:chExt cx="1329556" cy="474509"/>
          </a:xfrm>
        </p:grpSpPr>
        <p:sp>
          <p:nvSpPr>
            <p:cNvPr id="5" name="圆角矩形 9">
              <a:extLst>
                <a:ext uri="{FF2B5EF4-FFF2-40B4-BE49-F238E27FC236}">
                  <a16:creationId xmlns:a16="http://schemas.microsoft.com/office/drawing/2014/main" id="{A384E533-A358-4BA6-8E7F-35BB3D4EF82F}"/>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6" name="TextBox 15">
              <a:extLst>
                <a:ext uri="{FF2B5EF4-FFF2-40B4-BE49-F238E27FC236}">
                  <a16:creationId xmlns:a16="http://schemas.microsoft.com/office/drawing/2014/main" id="{5E0D818F-0E89-4547-8326-7C317B478213}"/>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
        <p:nvSpPr>
          <p:cNvPr id="7" name="TextBox 16">
            <a:hlinkClick r:id="" action="ppaction://noaction" highlightClick="1"/>
            <a:hlinkHover r:id="" action="ppaction://noaction" highlightClick="1"/>
            <a:extLst>
              <a:ext uri="{FF2B5EF4-FFF2-40B4-BE49-F238E27FC236}">
                <a16:creationId xmlns:a16="http://schemas.microsoft.com/office/drawing/2014/main" id="{4DD4EE1A-27A2-4703-9B3B-8693AA1ACB25}"/>
              </a:ext>
            </a:extLst>
          </p:cNvPr>
          <p:cNvSpPr txBox="1"/>
          <p:nvPr userDrawn="1"/>
        </p:nvSpPr>
        <p:spPr>
          <a:xfrm>
            <a:off x="1979613" y="141288"/>
            <a:ext cx="1252537"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algn="ctr" eaLnBrk="1" fontAlgn="auto" hangingPunct="1">
              <a:spcBef>
                <a:spcPts val="0"/>
              </a:spcBef>
              <a:spcAft>
                <a:spcPts val="0"/>
              </a:spcAft>
              <a:defRPr/>
            </a:pPr>
            <a:r>
              <a:rPr lang="zh-CN" altLang="en-US" sz="1200" dirty="0">
                <a:solidFill>
                  <a:schemeClr val="tx1"/>
                </a:solidFill>
                <a:latin typeface="+mn-ea"/>
              </a:rPr>
              <a:t>选题背景及意义</a:t>
            </a:r>
          </a:p>
        </p:txBody>
      </p:sp>
      <p:sp>
        <p:nvSpPr>
          <p:cNvPr id="8" name="TextBox 17">
            <a:hlinkClick r:id="" action="ppaction://hlinkshowjump?jump=nextslide" highlightClick="1"/>
            <a:hlinkHover r:id="rId2" action="ppaction://hlinksldjump" highlightClick="1"/>
            <a:extLst>
              <a:ext uri="{FF2B5EF4-FFF2-40B4-BE49-F238E27FC236}">
                <a16:creationId xmlns:a16="http://schemas.microsoft.com/office/drawing/2014/main" id="{D7EB48BB-80EB-4625-A077-431CDDF0C175}"/>
              </a:ext>
            </a:extLst>
          </p:cNvPr>
          <p:cNvSpPr txBox="1"/>
          <p:nvPr userDrawn="1"/>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latin typeface="+mn-ea"/>
                <a:ea typeface="+mn-ea"/>
              </a:rPr>
              <a:t>论文综述</a:t>
            </a:r>
          </a:p>
        </p:txBody>
      </p:sp>
      <p:sp>
        <p:nvSpPr>
          <p:cNvPr id="9" name="TextBox 18">
            <a:hlinkClick r:id="" action="ppaction://noaction" highlightClick="1"/>
            <a:hlinkHover r:id="" action="ppaction://noaction" highlightClick="1"/>
            <a:extLst>
              <a:ext uri="{FF2B5EF4-FFF2-40B4-BE49-F238E27FC236}">
                <a16:creationId xmlns:a16="http://schemas.microsoft.com/office/drawing/2014/main" id="{E0F2239B-5A83-4BC2-87D4-87D72DC25AB5}"/>
              </a:ext>
            </a:extLst>
          </p:cNvPr>
          <p:cNvSpPr txBox="1"/>
          <p:nvPr userDrawn="1"/>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关键技术与难点</a:t>
            </a:r>
          </a:p>
        </p:txBody>
      </p:sp>
      <p:sp>
        <p:nvSpPr>
          <p:cNvPr id="10" name="TextBox 19">
            <a:hlinkClick r:id="" action="ppaction://noaction" highlightClick="1"/>
            <a:hlinkHover r:id="rId3" action="ppaction://hlinksldjump" highlightClick="1"/>
            <a:extLst>
              <a:ext uri="{FF2B5EF4-FFF2-40B4-BE49-F238E27FC236}">
                <a16:creationId xmlns:a16="http://schemas.microsoft.com/office/drawing/2014/main" id="{E8FAF8D8-532D-4349-BC0A-294C6D229643}"/>
              </a:ext>
            </a:extLst>
          </p:cNvPr>
          <p:cNvSpPr txBox="1"/>
          <p:nvPr userDrawn="1"/>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研究成果与应用</a:t>
            </a:r>
          </a:p>
        </p:txBody>
      </p:sp>
      <p:sp>
        <p:nvSpPr>
          <p:cNvPr id="11" name="TextBox 20">
            <a:hlinkClick r:id="" action="ppaction://noaction" highlightClick="1"/>
            <a:hlinkHover r:id="" action="ppaction://noaction" highlightClick="1"/>
            <a:extLst>
              <a:ext uri="{FF2B5EF4-FFF2-40B4-BE49-F238E27FC236}">
                <a16:creationId xmlns:a16="http://schemas.microsoft.com/office/drawing/2014/main" id="{D2B089A8-E5BE-4F69-BCAA-76360880A0CC}"/>
              </a:ext>
            </a:extLst>
          </p:cNvPr>
          <p:cNvSpPr txBox="1"/>
          <p:nvPr userDrawn="1"/>
        </p:nvSpPr>
        <p:spPr>
          <a:xfrm>
            <a:off x="7742238" y="149225"/>
            <a:ext cx="1401762"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论文总结</a:t>
            </a:r>
          </a:p>
        </p:txBody>
      </p:sp>
      <p:cxnSp>
        <p:nvCxnSpPr>
          <p:cNvPr id="12" name="直接连接符 11">
            <a:extLst>
              <a:ext uri="{FF2B5EF4-FFF2-40B4-BE49-F238E27FC236}">
                <a16:creationId xmlns:a16="http://schemas.microsoft.com/office/drawing/2014/main" id="{00264450-E417-4F8A-B0CD-64BBAB48B0CD}"/>
              </a:ext>
            </a:extLst>
          </p:cNvPr>
          <p:cNvCxnSpPr/>
          <p:nvPr userDrawn="1"/>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C6328C8-F125-4B5B-832E-7515E5429A86}"/>
              </a:ext>
            </a:extLst>
          </p:cNvPr>
          <p:cNvCxnSpPr/>
          <p:nvPr userDrawn="1"/>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8">
            <a:extLst>
              <a:ext uri="{FF2B5EF4-FFF2-40B4-BE49-F238E27FC236}">
                <a16:creationId xmlns:a16="http://schemas.microsoft.com/office/drawing/2014/main" id="{4123DBD4-C12A-42B5-BCBF-5ABB3458AF8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3050" y="57150"/>
            <a:ext cx="1243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连接符 14">
            <a:extLst>
              <a:ext uri="{FF2B5EF4-FFF2-40B4-BE49-F238E27FC236}">
                <a16:creationId xmlns:a16="http://schemas.microsoft.com/office/drawing/2014/main" id="{7C5F8C6C-8535-4D97-B2C7-88D58F5C36EC}"/>
              </a:ext>
            </a:extLst>
          </p:cNvPr>
          <p:cNvCxnSpPr/>
          <p:nvPr userDrawn="1"/>
        </p:nvCxnSpPr>
        <p:spPr>
          <a:xfrm>
            <a:off x="1849438" y="-1588"/>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210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22D48E-5B7E-42FD-9A7D-C72333A00502}"/>
              </a:ext>
            </a:extLst>
          </p:cNvPr>
          <p:cNvSpPr/>
          <p:nvPr userDrawn="1"/>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638B795D-632D-4FA9-9801-BFA6DB06958E}"/>
              </a:ext>
            </a:extLst>
          </p:cNvPr>
          <p:cNvSpPr/>
          <p:nvPr userDrawn="1"/>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4" name="组合 8">
            <a:extLst>
              <a:ext uri="{FF2B5EF4-FFF2-40B4-BE49-F238E27FC236}">
                <a16:creationId xmlns:a16="http://schemas.microsoft.com/office/drawing/2014/main" id="{0E4F32F5-CCAD-43EA-9394-B361CE3A6EE2}"/>
              </a:ext>
            </a:extLst>
          </p:cNvPr>
          <p:cNvGrpSpPr>
            <a:grpSpLocks/>
          </p:cNvGrpSpPr>
          <p:nvPr userDrawn="1"/>
        </p:nvGrpSpPr>
        <p:grpSpPr bwMode="auto">
          <a:xfrm>
            <a:off x="1370013" y="106363"/>
            <a:ext cx="1330325" cy="474662"/>
            <a:chOff x="1399441" y="1145221"/>
            <a:chExt cx="1329556" cy="474509"/>
          </a:xfrm>
        </p:grpSpPr>
        <p:sp>
          <p:nvSpPr>
            <p:cNvPr id="5" name="圆角矩形 9">
              <a:extLst>
                <a:ext uri="{FF2B5EF4-FFF2-40B4-BE49-F238E27FC236}">
                  <a16:creationId xmlns:a16="http://schemas.microsoft.com/office/drawing/2014/main" id="{B3F7085E-435A-41A0-9045-0170D51DE708}"/>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6" name="TextBox 15">
              <a:extLst>
                <a:ext uri="{FF2B5EF4-FFF2-40B4-BE49-F238E27FC236}">
                  <a16:creationId xmlns:a16="http://schemas.microsoft.com/office/drawing/2014/main" id="{DE206D01-C291-4708-A67D-3E233B633771}"/>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
        <p:nvSpPr>
          <p:cNvPr id="7" name="TextBox 16">
            <a:hlinkClick r:id="" action="ppaction://noaction" highlightClick="1"/>
            <a:hlinkHover r:id="" action="ppaction://noaction" highlightClick="1"/>
            <a:extLst>
              <a:ext uri="{FF2B5EF4-FFF2-40B4-BE49-F238E27FC236}">
                <a16:creationId xmlns:a16="http://schemas.microsoft.com/office/drawing/2014/main" id="{E4EFB56B-4386-4002-B5AD-51F337999D5D}"/>
              </a:ext>
            </a:extLst>
          </p:cNvPr>
          <p:cNvSpPr txBox="1"/>
          <p:nvPr userDrawn="1"/>
        </p:nvSpPr>
        <p:spPr>
          <a:xfrm>
            <a:off x="1979613" y="141288"/>
            <a:ext cx="1252537"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algn="ctr" eaLnBrk="1" fontAlgn="auto" hangingPunct="1">
              <a:spcBef>
                <a:spcPts val="0"/>
              </a:spcBef>
              <a:spcAft>
                <a:spcPts val="0"/>
              </a:spcAft>
              <a:defRPr/>
            </a:pPr>
            <a:r>
              <a:rPr lang="zh-CN" altLang="en-US" sz="1200" dirty="0">
                <a:solidFill>
                  <a:schemeClr val="tx1"/>
                </a:solidFill>
                <a:latin typeface="+mn-ea"/>
              </a:rPr>
              <a:t>选题背景及意义</a:t>
            </a:r>
          </a:p>
        </p:txBody>
      </p:sp>
      <p:sp>
        <p:nvSpPr>
          <p:cNvPr id="8" name="TextBox 17">
            <a:hlinkClick r:id="" action="ppaction://hlinkshowjump?jump=nextslide" highlightClick="1"/>
            <a:hlinkHover r:id="rId2" action="ppaction://hlinksldjump" highlightClick="1"/>
            <a:extLst>
              <a:ext uri="{FF2B5EF4-FFF2-40B4-BE49-F238E27FC236}">
                <a16:creationId xmlns:a16="http://schemas.microsoft.com/office/drawing/2014/main" id="{48D566C6-8477-4E93-85B9-2458269923B1}"/>
              </a:ext>
            </a:extLst>
          </p:cNvPr>
          <p:cNvSpPr txBox="1"/>
          <p:nvPr userDrawn="1"/>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论文综述</a:t>
            </a:r>
          </a:p>
        </p:txBody>
      </p:sp>
      <p:sp>
        <p:nvSpPr>
          <p:cNvPr id="9" name="TextBox 18">
            <a:hlinkClick r:id="" action="ppaction://noaction" highlightClick="1"/>
            <a:hlinkHover r:id="" action="ppaction://noaction" highlightClick="1"/>
            <a:extLst>
              <a:ext uri="{FF2B5EF4-FFF2-40B4-BE49-F238E27FC236}">
                <a16:creationId xmlns:a16="http://schemas.microsoft.com/office/drawing/2014/main" id="{0C354D9A-8180-4087-8DB5-D6B86815DDFA}"/>
              </a:ext>
            </a:extLst>
          </p:cNvPr>
          <p:cNvSpPr txBox="1"/>
          <p:nvPr userDrawn="1"/>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latin typeface="+mn-ea"/>
                <a:ea typeface="+mn-ea"/>
              </a:rPr>
              <a:t>关键技术与难点</a:t>
            </a:r>
          </a:p>
        </p:txBody>
      </p:sp>
      <p:sp>
        <p:nvSpPr>
          <p:cNvPr id="10" name="TextBox 19">
            <a:hlinkClick r:id="" action="ppaction://noaction" highlightClick="1"/>
            <a:hlinkHover r:id="rId3" action="ppaction://hlinksldjump" highlightClick="1"/>
            <a:extLst>
              <a:ext uri="{FF2B5EF4-FFF2-40B4-BE49-F238E27FC236}">
                <a16:creationId xmlns:a16="http://schemas.microsoft.com/office/drawing/2014/main" id="{B02FB7C5-C0B3-48C2-BDCA-4977F214643C}"/>
              </a:ext>
            </a:extLst>
          </p:cNvPr>
          <p:cNvSpPr txBox="1"/>
          <p:nvPr userDrawn="1"/>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研究成果与应用</a:t>
            </a:r>
          </a:p>
        </p:txBody>
      </p:sp>
      <p:sp>
        <p:nvSpPr>
          <p:cNvPr id="11" name="TextBox 20">
            <a:hlinkClick r:id="" action="ppaction://noaction" highlightClick="1"/>
            <a:hlinkHover r:id="" action="ppaction://noaction" highlightClick="1"/>
            <a:extLst>
              <a:ext uri="{FF2B5EF4-FFF2-40B4-BE49-F238E27FC236}">
                <a16:creationId xmlns:a16="http://schemas.microsoft.com/office/drawing/2014/main" id="{DC97A1B9-410D-4456-A1EF-8C9F02E59A58}"/>
              </a:ext>
            </a:extLst>
          </p:cNvPr>
          <p:cNvSpPr txBox="1"/>
          <p:nvPr userDrawn="1"/>
        </p:nvSpPr>
        <p:spPr>
          <a:xfrm>
            <a:off x="7742238" y="149225"/>
            <a:ext cx="1401762"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论文总结</a:t>
            </a:r>
          </a:p>
        </p:txBody>
      </p:sp>
      <p:cxnSp>
        <p:nvCxnSpPr>
          <p:cNvPr id="12" name="直接连接符 11">
            <a:extLst>
              <a:ext uri="{FF2B5EF4-FFF2-40B4-BE49-F238E27FC236}">
                <a16:creationId xmlns:a16="http://schemas.microsoft.com/office/drawing/2014/main" id="{CD11150D-D0B1-4985-807A-38036B5EE669}"/>
              </a:ext>
            </a:extLst>
          </p:cNvPr>
          <p:cNvCxnSpPr/>
          <p:nvPr userDrawn="1"/>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E2FFD11-0E7F-4326-B258-23751B4C6D46}"/>
              </a:ext>
            </a:extLst>
          </p:cNvPr>
          <p:cNvCxnSpPr/>
          <p:nvPr userDrawn="1"/>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8">
            <a:extLst>
              <a:ext uri="{FF2B5EF4-FFF2-40B4-BE49-F238E27FC236}">
                <a16:creationId xmlns:a16="http://schemas.microsoft.com/office/drawing/2014/main" id="{7D33E86B-79C8-40FC-B545-31167189A77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3050" y="57150"/>
            <a:ext cx="1243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连接符 14">
            <a:extLst>
              <a:ext uri="{FF2B5EF4-FFF2-40B4-BE49-F238E27FC236}">
                <a16:creationId xmlns:a16="http://schemas.microsoft.com/office/drawing/2014/main" id="{4DC321DA-657E-4E76-9357-917C82EE829D}"/>
              </a:ext>
            </a:extLst>
          </p:cNvPr>
          <p:cNvCxnSpPr/>
          <p:nvPr userDrawn="1"/>
        </p:nvCxnSpPr>
        <p:spPr>
          <a:xfrm>
            <a:off x="1849438" y="-1588"/>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18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9CABA4-97F8-4B3D-8430-69C63D681E7C}"/>
              </a:ext>
            </a:extLst>
          </p:cNvPr>
          <p:cNvSpPr/>
          <p:nvPr userDrawn="1"/>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014D8758-9AA0-452D-875B-5FA4E34AE316}"/>
              </a:ext>
            </a:extLst>
          </p:cNvPr>
          <p:cNvSpPr/>
          <p:nvPr userDrawn="1"/>
        </p:nvSpPr>
        <p:spPr>
          <a:xfrm>
            <a:off x="6194425" y="7938"/>
            <a:ext cx="1547813" cy="5191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4" name="组合 8">
            <a:extLst>
              <a:ext uri="{FF2B5EF4-FFF2-40B4-BE49-F238E27FC236}">
                <a16:creationId xmlns:a16="http://schemas.microsoft.com/office/drawing/2014/main" id="{0E0DF5BD-2BCA-4A9D-B6DA-A24DD340FD79}"/>
              </a:ext>
            </a:extLst>
          </p:cNvPr>
          <p:cNvGrpSpPr>
            <a:grpSpLocks/>
          </p:cNvGrpSpPr>
          <p:nvPr userDrawn="1"/>
        </p:nvGrpSpPr>
        <p:grpSpPr bwMode="auto">
          <a:xfrm>
            <a:off x="1370013" y="106363"/>
            <a:ext cx="1330325" cy="474662"/>
            <a:chOff x="1399441" y="1145221"/>
            <a:chExt cx="1329556" cy="474509"/>
          </a:xfrm>
        </p:grpSpPr>
        <p:sp>
          <p:nvSpPr>
            <p:cNvPr id="5" name="圆角矩形 9">
              <a:extLst>
                <a:ext uri="{FF2B5EF4-FFF2-40B4-BE49-F238E27FC236}">
                  <a16:creationId xmlns:a16="http://schemas.microsoft.com/office/drawing/2014/main" id="{D1510CCA-69C0-4F31-A5D2-725B7F91BC3F}"/>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6" name="TextBox 15">
              <a:extLst>
                <a:ext uri="{FF2B5EF4-FFF2-40B4-BE49-F238E27FC236}">
                  <a16:creationId xmlns:a16="http://schemas.microsoft.com/office/drawing/2014/main" id="{AE0E6A56-6D54-427C-9045-B6FF0C895965}"/>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
        <p:nvSpPr>
          <p:cNvPr id="7" name="TextBox 16">
            <a:hlinkClick r:id="" action="ppaction://noaction" highlightClick="1"/>
            <a:hlinkHover r:id="" action="ppaction://noaction" highlightClick="1"/>
            <a:extLst>
              <a:ext uri="{FF2B5EF4-FFF2-40B4-BE49-F238E27FC236}">
                <a16:creationId xmlns:a16="http://schemas.microsoft.com/office/drawing/2014/main" id="{D7EF31EF-30B4-4F70-B1E4-FDF403CB753D}"/>
              </a:ext>
            </a:extLst>
          </p:cNvPr>
          <p:cNvSpPr txBox="1"/>
          <p:nvPr userDrawn="1"/>
        </p:nvSpPr>
        <p:spPr>
          <a:xfrm>
            <a:off x="1979613" y="141288"/>
            <a:ext cx="1252537"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algn="ctr" eaLnBrk="1" fontAlgn="auto" hangingPunct="1">
              <a:spcBef>
                <a:spcPts val="0"/>
              </a:spcBef>
              <a:spcAft>
                <a:spcPts val="0"/>
              </a:spcAft>
              <a:defRPr/>
            </a:pPr>
            <a:r>
              <a:rPr lang="zh-CN" altLang="en-US" sz="1200" dirty="0">
                <a:solidFill>
                  <a:schemeClr val="tx1"/>
                </a:solidFill>
                <a:latin typeface="+mn-ea"/>
              </a:rPr>
              <a:t>选题背景及意义</a:t>
            </a:r>
          </a:p>
        </p:txBody>
      </p:sp>
      <p:sp>
        <p:nvSpPr>
          <p:cNvPr id="8" name="TextBox 17">
            <a:hlinkClick r:id="" action="ppaction://hlinkshowjump?jump=nextslide" highlightClick="1"/>
            <a:hlinkHover r:id="rId2" action="ppaction://hlinksldjump" highlightClick="1"/>
            <a:extLst>
              <a:ext uri="{FF2B5EF4-FFF2-40B4-BE49-F238E27FC236}">
                <a16:creationId xmlns:a16="http://schemas.microsoft.com/office/drawing/2014/main" id="{389814EF-C28A-4479-9D7C-04E4869C13E7}"/>
              </a:ext>
            </a:extLst>
          </p:cNvPr>
          <p:cNvSpPr txBox="1"/>
          <p:nvPr userDrawn="1"/>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论文综述</a:t>
            </a:r>
          </a:p>
        </p:txBody>
      </p:sp>
      <p:sp>
        <p:nvSpPr>
          <p:cNvPr id="9" name="TextBox 18">
            <a:hlinkClick r:id="" action="ppaction://noaction" highlightClick="1"/>
            <a:hlinkHover r:id="" action="ppaction://noaction" highlightClick="1"/>
            <a:extLst>
              <a:ext uri="{FF2B5EF4-FFF2-40B4-BE49-F238E27FC236}">
                <a16:creationId xmlns:a16="http://schemas.microsoft.com/office/drawing/2014/main" id="{8A09876B-F80B-4FB1-B264-8440D4031F48}"/>
              </a:ext>
            </a:extLst>
          </p:cNvPr>
          <p:cNvSpPr txBox="1"/>
          <p:nvPr userDrawn="1"/>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关键技术与难点</a:t>
            </a:r>
          </a:p>
        </p:txBody>
      </p:sp>
      <p:sp>
        <p:nvSpPr>
          <p:cNvPr id="10" name="TextBox 19">
            <a:hlinkClick r:id="" action="ppaction://noaction" highlightClick="1"/>
            <a:hlinkHover r:id="rId3" action="ppaction://hlinksldjump" highlightClick="1"/>
            <a:extLst>
              <a:ext uri="{FF2B5EF4-FFF2-40B4-BE49-F238E27FC236}">
                <a16:creationId xmlns:a16="http://schemas.microsoft.com/office/drawing/2014/main" id="{F9CD0F9A-0BBE-4C0C-AF8B-98565B540039}"/>
              </a:ext>
            </a:extLst>
          </p:cNvPr>
          <p:cNvSpPr txBox="1"/>
          <p:nvPr userDrawn="1"/>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latin typeface="+mn-ea"/>
                <a:ea typeface="+mn-ea"/>
              </a:rPr>
              <a:t>研究成果与应用</a:t>
            </a:r>
          </a:p>
        </p:txBody>
      </p:sp>
      <p:sp>
        <p:nvSpPr>
          <p:cNvPr id="11" name="TextBox 20">
            <a:hlinkClick r:id="" action="ppaction://noaction" highlightClick="1"/>
            <a:hlinkHover r:id="" action="ppaction://noaction" highlightClick="1"/>
            <a:extLst>
              <a:ext uri="{FF2B5EF4-FFF2-40B4-BE49-F238E27FC236}">
                <a16:creationId xmlns:a16="http://schemas.microsoft.com/office/drawing/2014/main" id="{26E3F780-95AD-4288-B1AD-C14673DB9CA5}"/>
              </a:ext>
            </a:extLst>
          </p:cNvPr>
          <p:cNvSpPr txBox="1"/>
          <p:nvPr userDrawn="1"/>
        </p:nvSpPr>
        <p:spPr>
          <a:xfrm>
            <a:off x="7742238" y="149225"/>
            <a:ext cx="1401762"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论文总结</a:t>
            </a:r>
          </a:p>
        </p:txBody>
      </p:sp>
      <p:cxnSp>
        <p:nvCxnSpPr>
          <p:cNvPr id="12" name="直接连接符 11">
            <a:extLst>
              <a:ext uri="{FF2B5EF4-FFF2-40B4-BE49-F238E27FC236}">
                <a16:creationId xmlns:a16="http://schemas.microsoft.com/office/drawing/2014/main" id="{880F82CB-435A-447C-9AC1-E6FD5E478C88}"/>
              </a:ext>
            </a:extLst>
          </p:cNvPr>
          <p:cNvCxnSpPr/>
          <p:nvPr userDrawn="1"/>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17">
            <a:extLst>
              <a:ext uri="{FF2B5EF4-FFF2-40B4-BE49-F238E27FC236}">
                <a16:creationId xmlns:a16="http://schemas.microsoft.com/office/drawing/2014/main" id="{EBCE76BC-37E0-406C-A404-63E06CBB1DB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3050" y="57150"/>
            <a:ext cx="1243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a:extLst>
              <a:ext uri="{FF2B5EF4-FFF2-40B4-BE49-F238E27FC236}">
                <a16:creationId xmlns:a16="http://schemas.microsoft.com/office/drawing/2014/main" id="{DCE4F16C-E209-4D07-8490-054D5DF0D20F}"/>
              </a:ext>
            </a:extLst>
          </p:cNvPr>
          <p:cNvCxnSpPr/>
          <p:nvPr userDrawn="1"/>
        </p:nvCxnSpPr>
        <p:spPr>
          <a:xfrm>
            <a:off x="1849438" y="-1588"/>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D3368FB-E398-4C1F-B6A3-CED65B6825B7}"/>
              </a:ext>
            </a:extLst>
          </p:cNvPr>
          <p:cNvCxnSpPr/>
          <p:nvPr userDrawn="1"/>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12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4A1A11-C23E-4D4F-ABF1-6636DDB0D7F8}"/>
              </a:ext>
            </a:extLst>
          </p:cNvPr>
          <p:cNvSpPr/>
          <p:nvPr userDrawn="1"/>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3" name="矩形 2">
            <a:extLst>
              <a:ext uri="{FF2B5EF4-FFF2-40B4-BE49-F238E27FC236}">
                <a16:creationId xmlns:a16="http://schemas.microsoft.com/office/drawing/2014/main" id="{48061600-8E06-4827-9E6F-2A470D751CCA}"/>
              </a:ext>
            </a:extLst>
          </p:cNvPr>
          <p:cNvSpPr/>
          <p:nvPr userDrawn="1"/>
        </p:nvSpPr>
        <p:spPr>
          <a:xfrm>
            <a:off x="7769225" y="-4763"/>
            <a:ext cx="1374775" cy="52070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nvGrpSpPr>
          <p:cNvPr id="4" name="组合 8">
            <a:extLst>
              <a:ext uri="{FF2B5EF4-FFF2-40B4-BE49-F238E27FC236}">
                <a16:creationId xmlns:a16="http://schemas.microsoft.com/office/drawing/2014/main" id="{27A89A99-4510-4317-8D65-1F90118CFEA3}"/>
              </a:ext>
            </a:extLst>
          </p:cNvPr>
          <p:cNvGrpSpPr>
            <a:grpSpLocks/>
          </p:cNvGrpSpPr>
          <p:nvPr userDrawn="1"/>
        </p:nvGrpSpPr>
        <p:grpSpPr bwMode="auto">
          <a:xfrm>
            <a:off x="1370013" y="106363"/>
            <a:ext cx="1330325" cy="474662"/>
            <a:chOff x="1399441" y="1145221"/>
            <a:chExt cx="1329556" cy="474509"/>
          </a:xfrm>
        </p:grpSpPr>
        <p:sp>
          <p:nvSpPr>
            <p:cNvPr id="5" name="圆角矩形 9">
              <a:extLst>
                <a:ext uri="{FF2B5EF4-FFF2-40B4-BE49-F238E27FC236}">
                  <a16:creationId xmlns:a16="http://schemas.microsoft.com/office/drawing/2014/main" id="{9D37B199-D0C2-48C9-A58C-BB53EEFA0F8F}"/>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6" name="TextBox 15">
              <a:extLst>
                <a:ext uri="{FF2B5EF4-FFF2-40B4-BE49-F238E27FC236}">
                  <a16:creationId xmlns:a16="http://schemas.microsoft.com/office/drawing/2014/main" id="{BDC01509-2C4C-4720-9DBE-59BD021BD3B8}"/>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
        <p:nvSpPr>
          <p:cNvPr id="7" name="TextBox 16">
            <a:hlinkClick r:id="" action="ppaction://noaction" highlightClick="1"/>
            <a:hlinkHover r:id="" action="ppaction://noaction" highlightClick="1"/>
            <a:extLst>
              <a:ext uri="{FF2B5EF4-FFF2-40B4-BE49-F238E27FC236}">
                <a16:creationId xmlns:a16="http://schemas.microsoft.com/office/drawing/2014/main" id="{7FDDAD20-28BE-459F-8542-FEF6FF7F82C7}"/>
              </a:ext>
            </a:extLst>
          </p:cNvPr>
          <p:cNvSpPr txBox="1"/>
          <p:nvPr userDrawn="1"/>
        </p:nvSpPr>
        <p:spPr>
          <a:xfrm>
            <a:off x="1979613" y="141288"/>
            <a:ext cx="1252537"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algn="ctr" eaLnBrk="1" fontAlgn="auto" hangingPunct="1">
              <a:spcBef>
                <a:spcPts val="0"/>
              </a:spcBef>
              <a:spcAft>
                <a:spcPts val="0"/>
              </a:spcAft>
              <a:defRPr/>
            </a:pPr>
            <a:r>
              <a:rPr lang="zh-CN" altLang="en-US" sz="1200" dirty="0">
                <a:solidFill>
                  <a:schemeClr val="tx1"/>
                </a:solidFill>
                <a:latin typeface="+mn-ea"/>
              </a:rPr>
              <a:t>选题背景及意义</a:t>
            </a:r>
          </a:p>
        </p:txBody>
      </p:sp>
      <p:sp>
        <p:nvSpPr>
          <p:cNvPr id="8" name="TextBox 17">
            <a:hlinkClick r:id="" action="ppaction://hlinkshowjump?jump=nextslide" highlightClick="1"/>
            <a:hlinkHover r:id="rId2" action="ppaction://hlinksldjump" highlightClick="1"/>
            <a:extLst>
              <a:ext uri="{FF2B5EF4-FFF2-40B4-BE49-F238E27FC236}">
                <a16:creationId xmlns:a16="http://schemas.microsoft.com/office/drawing/2014/main" id="{3E5B0E33-7A44-484D-9E2F-D40F071DFBB3}"/>
              </a:ext>
            </a:extLst>
          </p:cNvPr>
          <p:cNvSpPr txBox="1"/>
          <p:nvPr userDrawn="1"/>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论文综述</a:t>
            </a:r>
          </a:p>
        </p:txBody>
      </p:sp>
      <p:sp>
        <p:nvSpPr>
          <p:cNvPr id="9" name="TextBox 18">
            <a:hlinkClick r:id="" action="ppaction://noaction" highlightClick="1"/>
            <a:hlinkHover r:id="" action="ppaction://noaction" highlightClick="1"/>
            <a:extLst>
              <a:ext uri="{FF2B5EF4-FFF2-40B4-BE49-F238E27FC236}">
                <a16:creationId xmlns:a16="http://schemas.microsoft.com/office/drawing/2014/main" id="{D18705F0-E3DB-4D8B-8525-86A348E0300D}"/>
              </a:ext>
            </a:extLst>
          </p:cNvPr>
          <p:cNvSpPr txBox="1"/>
          <p:nvPr userDrawn="1"/>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关键技术与难点</a:t>
            </a:r>
          </a:p>
        </p:txBody>
      </p:sp>
      <p:sp>
        <p:nvSpPr>
          <p:cNvPr id="10" name="TextBox 19">
            <a:hlinkClick r:id="" action="ppaction://noaction" highlightClick="1"/>
            <a:hlinkHover r:id="rId3" action="ppaction://hlinksldjump" highlightClick="1"/>
            <a:extLst>
              <a:ext uri="{FF2B5EF4-FFF2-40B4-BE49-F238E27FC236}">
                <a16:creationId xmlns:a16="http://schemas.microsoft.com/office/drawing/2014/main" id="{24871AE2-514C-4CC8-8AE2-6F586E03BA4A}"/>
              </a:ext>
            </a:extLst>
          </p:cNvPr>
          <p:cNvSpPr txBox="1"/>
          <p:nvPr userDrawn="1"/>
        </p:nvSpPr>
        <p:spPr>
          <a:xfrm>
            <a:off x="6205538" y="141288"/>
            <a:ext cx="1554162"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solidFill>
                  <a:schemeClr val="tx1"/>
                </a:solidFill>
                <a:latin typeface="+mn-ea"/>
                <a:ea typeface="+mn-ea"/>
              </a:rPr>
              <a:t>研究成果与应用</a:t>
            </a:r>
          </a:p>
        </p:txBody>
      </p:sp>
      <p:sp>
        <p:nvSpPr>
          <p:cNvPr id="11" name="TextBox 20">
            <a:hlinkClick r:id="" action="ppaction://noaction" highlightClick="1"/>
            <a:hlinkHover r:id="" action="ppaction://noaction" highlightClick="1"/>
            <a:extLst>
              <a:ext uri="{FF2B5EF4-FFF2-40B4-BE49-F238E27FC236}">
                <a16:creationId xmlns:a16="http://schemas.microsoft.com/office/drawing/2014/main" id="{F89A138A-8FBA-480A-B633-7AD6C6D0D940}"/>
              </a:ext>
            </a:extLst>
          </p:cNvPr>
          <p:cNvSpPr txBox="1"/>
          <p:nvPr userDrawn="1"/>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itchFamily="2" charset="-122"/>
                <a:ea typeface="华文中宋" pitchFamily="2" charset="-122"/>
              </a:defRPr>
            </a:lvl1pPr>
          </a:lstStyle>
          <a:p>
            <a:pPr eaLnBrk="1" hangingPunct="1">
              <a:defRPr/>
            </a:pPr>
            <a:r>
              <a:rPr lang="zh-CN" altLang="en-US" sz="1200" dirty="0">
                <a:latin typeface="+mn-ea"/>
                <a:ea typeface="+mn-ea"/>
              </a:rPr>
              <a:t>论文总结</a:t>
            </a:r>
          </a:p>
        </p:txBody>
      </p:sp>
      <p:cxnSp>
        <p:nvCxnSpPr>
          <p:cNvPr id="12" name="直接连接符 11">
            <a:extLst>
              <a:ext uri="{FF2B5EF4-FFF2-40B4-BE49-F238E27FC236}">
                <a16:creationId xmlns:a16="http://schemas.microsoft.com/office/drawing/2014/main" id="{0907754E-16A3-4FBE-88DA-7329C04DD4A0}"/>
              </a:ext>
            </a:extLst>
          </p:cNvPr>
          <p:cNvCxnSpPr/>
          <p:nvPr userDrawn="1"/>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17">
            <a:extLst>
              <a:ext uri="{FF2B5EF4-FFF2-40B4-BE49-F238E27FC236}">
                <a16:creationId xmlns:a16="http://schemas.microsoft.com/office/drawing/2014/main" id="{DCB23434-D1D1-4B87-AE18-FDE042C2B7A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73050" y="57150"/>
            <a:ext cx="1243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a:extLst>
              <a:ext uri="{FF2B5EF4-FFF2-40B4-BE49-F238E27FC236}">
                <a16:creationId xmlns:a16="http://schemas.microsoft.com/office/drawing/2014/main" id="{053E8853-D6D4-4B27-BE4E-1B344F5E15C9}"/>
              </a:ext>
            </a:extLst>
          </p:cNvPr>
          <p:cNvCxnSpPr/>
          <p:nvPr userDrawn="1"/>
        </p:nvCxnSpPr>
        <p:spPr>
          <a:xfrm>
            <a:off x="1849438" y="-1588"/>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A58E44B-4151-4BDB-A4CB-0E2D3B45FB88}"/>
              </a:ext>
            </a:extLst>
          </p:cNvPr>
          <p:cNvCxnSpPr/>
          <p:nvPr userDrawn="1"/>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1615F5A-5A85-4A44-9B70-298BC59E44DE}"/>
              </a:ext>
            </a:extLst>
          </p:cNvPr>
          <p:cNvCxnSpPr/>
          <p:nvPr userDrawn="1"/>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974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F54B7D6F-F5EE-4A33-A3F6-37C3C5C1F4EC}"/>
              </a:ext>
            </a:extLst>
          </p:cNvPr>
          <p:cNvSpPr>
            <a:spLocks noGrp="1"/>
          </p:cNvSpPr>
          <p:nvPr>
            <p:ph type="dt" sz="half" idx="10"/>
          </p:nvPr>
        </p:nvSpPr>
        <p:spPr/>
        <p:txBody>
          <a:bodyPr/>
          <a:lstStyle>
            <a:lvl1pPr>
              <a:defRPr/>
            </a:lvl1pPr>
          </a:lstStyle>
          <a:p>
            <a:pPr>
              <a:defRPr/>
            </a:pPr>
            <a:fld id="{ABF76779-F854-4166-BCBE-D66B1646CA91}" type="datetimeFigureOut">
              <a:rPr lang="zh-CN" altLang="en-US"/>
              <a:pPr>
                <a:defRPr/>
              </a:pPr>
              <a:t>2022/5/23</a:t>
            </a:fld>
            <a:endParaRPr lang="zh-CN" altLang="en-US"/>
          </a:p>
        </p:txBody>
      </p:sp>
      <p:sp>
        <p:nvSpPr>
          <p:cNvPr id="5" name="Footer Placeholder 4">
            <a:extLst>
              <a:ext uri="{FF2B5EF4-FFF2-40B4-BE49-F238E27FC236}">
                <a16:creationId xmlns:a16="http://schemas.microsoft.com/office/drawing/2014/main" id="{89AB7C0C-9212-4FC3-A865-FCFD5A8C828F}"/>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56479DB5-4076-4AE7-8C2F-AA378F44766F}"/>
              </a:ext>
            </a:extLst>
          </p:cNvPr>
          <p:cNvSpPr>
            <a:spLocks noGrp="1"/>
          </p:cNvSpPr>
          <p:nvPr>
            <p:ph type="sldNum" sz="quarter" idx="12"/>
          </p:nvPr>
        </p:nvSpPr>
        <p:spPr/>
        <p:txBody>
          <a:bodyPr/>
          <a:lstStyle>
            <a:lvl1pPr>
              <a:defRPr/>
            </a:lvl1pPr>
          </a:lstStyle>
          <a:p>
            <a:pPr>
              <a:defRPr/>
            </a:pPr>
            <a:fld id="{EBED55CD-9E08-4C4C-8EE7-FAFBA6BA27C1}" type="slidenum">
              <a:rPr lang="zh-CN" altLang="en-US"/>
              <a:pPr>
                <a:defRPr/>
              </a:pPr>
              <a:t>‹#›</a:t>
            </a:fld>
            <a:endParaRPr lang="zh-CN" altLang="en-US"/>
          </a:p>
        </p:txBody>
      </p:sp>
    </p:spTree>
    <p:extLst>
      <p:ext uri="{BB962C8B-B14F-4D97-AF65-F5344CB8AC3E}">
        <p14:creationId xmlns:p14="http://schemas.microsoft.com/office/powerpoint/2010/main" val="946296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8CABD135-7350-4E41-9BB7-1A994C41F828}"/>
              </a:ext>
            </a:extLst>
          </p:cNvPr>
          <p:cNvSpPr>
            <a:spLocks noGrp="1"/>
          </p:cNvSpPr>
          <p:nvPr>
            <p:ph type="dt" sz="half" idx="10"/>
          </p:nvPr>
        </p:nvSpPr>
        <p:spPr/>
        <p:txBody>
          <a:bodyPr/>
          <a:lstStyle>
            <a:lvl1pPr>
              <a:defRPr/>
            </a:lvl1pPr>
          </a:lstStyle>
          <a:p>
            <a:pPr>
              <a:defRPr/>
            </a:pPr>
            <a:fld id="{436426E5-AAC1-4D8E-8743-B0C2B791E05C}" type="datetimeFigureOut">
              <a:rPr lang="zh-CN" altLang="en-US"/>
              <a:pPr>
                <a:defRPr/>
              </a:pPr>
              <a:t>2022/5/23</a:t>
            </a:fld>
            <a:endParaRPr lang="zh-CN" altLang="en-US"/>
          </a:p>
        </p:txBody>
      </p:sp>
      <p:sp>
        <p:nvSpPr>
          <p:cNvPr id="5" name="Footer Placeholder 4">
            <a:extLst>
              <a:ext uri="{FF2B5EF4-FFF2-40B4-BE49-F238E27FC236}">
                <a16:creationId xmlns:a16="http://schemas.microsoft.com/office/drawing/2014/main" id="{0F97AFAE-1D1A-4D42-A21A-2C9DFC3F777D}"/>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BDDC3EF4-9884-4DB0-A479-B069406EFBEB}"/>
              </a:ext>
            </a:extLst>
          </p:cNvPr>
          <p:cNvSpPr>
            <a:spLocks noGrp="1"/>
          </p:cNvSpPr>
          <p:nvPr>
            <p:ph type="sldNum" sz="quarter" idx="12"/>
          </p:nvPr>
        </p:nvSpPr>
        <p:spPr/>
        <p:txBody>
          <a:bodyPr/>
          <a:lstStyle>
            <a:lvl1pPr>
              <a:defRPr/>
            </a:lvl1pPr>
          </a:lstStyle>
          <a:p>
            <a:pPr>
              <a:defRPr/>
            </a:pPr>
            <a:fld id="{6B5A5F41-9492-4CB6-8023-E98FBB20BAB1}" type="slidenum">
              <a:rPr lang="zh-CN" altLang="en-US"/>
              <a:pPr>
                <a:defRPr/>
              </a:pPr>
              <a:t>‹#›</a:t>
            </a:fld>
            <a:endParaRPr lang="zh-CN" altLang="en-US"/>
          </a:p>
        </p:txBody>
      </p:sp>
    </p:spTree>
    <p:extLst>
      <p:ext uri="{BB962C8B-B14F-4D97-AF65-F5344CB8AC3E}">
        <p14:creationId xmlns:p14="http://schemas.microsoft.com/office/powerpoint/2010/main" val="142754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3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290C218A-6B8A-402B-9F42-975A1341C724}"/>
              </a:ext>
            </a:extLst>
          </p:cNvPr>
          <p:cNvSpPr>
            <a:spLocks noGrp="1"/>
          </p:cNvSpPr>
          <p:nvPr>
            <p:ph type="dt" sz="half" idx="10"/>
          </p:nvPr>
        </p:nvSpPr>
        <p:spPr/>
        <p:txBody>
          <a:bodyPr/>
          <a:lstStyle>
            <a:lvl1pPr>
              <a:defRPr/>
            </a:lvl1pPr>
          </a:lstStyle>
          <a:p>
            <a:pPr>
              <a:defRPr/>
            </a:pPr>
            <a:fld id="{35880596-D39C-4A11-A656-99BC346D444D}" type="datetimeFigureOut">
              <a:rPr lang="zh-CN" altLang="en-US"/>
              <a:pPr>
                <a:defRPr/>
              </a:pPr>
              <a:t>2022/5/23</a:t>
            </a:fld>
            <a:endParaRPr lang="zh-CN" altLang="en-US"/>
          </a:p>
        </p:txBody>
      </p:sp>
      <p:sp>
        <p:nvSpPr>
          <p:cNvPr id="5" name="Footer Placeholder 4">
            <a:extLst>
              <a:ext uri="{FF2B5EF4-FFF2-40B4-BE49-F238E27FC236}">
                <a16:creationId xmlns:a16="http://schemas.microsoft.com/office/drawing/2014/main" id="{29C60B9C-E975-4B9F-B91E-5DB060BCB85A}"/>
              </a:ext>
            </a:extLst>
          </p:cNvPr>
          <p:cNvSpPr>
            <a:spLocks noGrp="1"/>
          </p:cNvSpPr>
          <p:nvPr>
            <p:ph type="ftr" sz="quarter" idx="11"/>
          </p:nvPr>
        </p:nvSpPr>
        <p:spPr/>
        <p:txBody>
          <a:bodyPr/>
          <a:lstStyle>
            <a:lvl1pPr>
              <a:defRPr/>
            </a:lvl1pPr>
          </a:lstStyle>
          <a:p>
            <a:pPr>
              <a:defRPr/>
            </a:pPr>
            <a:endParaRPr lang="zh-CN" altLang="en-US"/>
          </a:p>
        </p:txBody>
      </p:sp>
      <p:sp>
        <p:nvSpPr>
          <p:cNvPr id="6" name="Slide Number Placeholder 5">
            <a:extLst>
              <a:ext uri="{FF2B5EF4-FFF2-40B4-BE49-F238E27FC236}">
                <a16:creationId xmlns:a16="http://schemas.microsoft.com/office/drawing/2014/main" id="{61C478DB-2F6D-4075-9AA1-25354F0CE309}"/>
              </a:ext>
            </a:extLst>
          </p:cNvPr>
          <p:cNvSpPr>
            <a:spLocks noGrp="1"/>
          </p:cNvSpPr>
          <p:nvPr>
            <p:ph type="sldNum" sz="quarter" idx="12"/>
          </p:nvPr>
        </p:nvSpPr>
        <p:spPr/>
        <p:txBody>
          <a:bodyPr/>
          <a:lstStyle>
            <a:lvl1pPr>
              <a:defRPr/>
            </a:lvl1pPr>
          </a:lstStyle>
          <a:p>
            <a:pPr>
              <a:defRPr/>
            </a:pPr>
            <a:fld id="{4F6182C7-8BD3-4ADB-8A62-290E83ABC1C3}" type="slidenum">
              <a:rPr lang="zh-CN" altLang="en-US"/>
              <a:pPr>
                <a:defRPr/>
              </a:pPr>
              <a:t>‹#›</a:t>
            </a:fld>
            <a:endParaRPr lang="zh-CN" altLang="en-US"/>
          </a:p>
        </p:txBody>
      </p:sp>
    </p:spTree>
    <p:extLst>
      <p:ext uri="{BB962C8B-B14F-4D97-AF65-F5344CB8AC3E}">
        <p14:creationId xmlns:p14="http://schemas.microsoft.com/office/powerpoint/2010/main" val="24816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gs>
            <a:gs pos="53999">
              <a:srgbClr val="003576"/>
            </a:gs>
            <a:gs pos="100000">
              <a:srgbClr val="00479E"/>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9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21B5E3F-C883-4DAD-A2FB-0CC86A94C2D4}"/>
              </a:ext>
            </a:extLst>
          </p:cNvPr>
          <p:cNvSpPr>
            <a:spLocks noGrp="1"/>
          </p:cNvSpPr>
          <p:nvPr>
            <p:ph type="dt" sz="half" idx="10"/>
          </p:nvPr>
        </p:nvSpPr>
        <p:spPr/>
        <p:txBody>
          <a:bodyPr/>
          <a:lstStyle>
            <a:lvl1pPr>
              <a:defRPr/>
            </a:lvl1pPr>
          </a:lstStyle>
          <a:p>
            <a:pPr>
              <a:defRPr/>
            </a:pPr>
            <a:fld id="{E0643571-3F37-43B7-8892-EFB10E3169A9}" type="datetimeFigureOut">
              <a:rPr lang="zh-CN" altLang="en-US"/>
              <a:pPr>
                <a:defRPr/>
              </a:pPr>
              <a:t>2022/5/23</a:t>
            </a:fld>
            <a:endParaRPr lang="zh-CN" altLang="en-US"/>
          </a:p>
        </p:txBody>
      </p:sp>
      <p:sp>
        <p:nvSpPr>
          <p:cNvPr id="6" name="Footer Placeholder 4">
            <a:extLst>
              <a:ext uri="{FF2B5EF4-FFF2-40B4-BE49-F238E27FC236}">
                <a16:creationId xmlns:a16="http://schemas.microsoft.com/office/drawing/2014/main" id="{96859D86-6CBC-4E32-A1B0-37B08935B1F4}"/>
              </a:ext>
            </a:extLst>
          </p:cNvPr>
          <p:cNvSpPr>
            <a:spLocks noGrp="1"/>
          </p:cNvSpPr>
          <p:nvPr>
            <p:ph type="ftr" sz="quarter" idx="11"/>
          </p:nvPr>
        </p:nvSpPr>
        <p:spPr/>
        <p:txBody>
          <a:bodyPr/>
          <a:lstStyle>
            <a:lvl1pPr>
              <a:defRPr/>
            </a:lvl1pPr>
          </a:lstStyle>
          <a:p>
            <a:pPr>
              <a:defRPr/>
            </a:pPr>
            <a:endParaRPr lang="zh-CN" altLang="en-US"/>
          </a:p>
        </p:txBody>
      </p:sp>
      <p:sp>
        <p:nvSpPr>
          <p:cNvPr id="7" name="Slide Number Placeholder 5">
            <a:extLst>
              <a:ext uri="{FF2B5EF4-FFF2-40B4-BE49-F238E27FC236}">
                <a16:creationId xmlns:a16="http://schemas.microsoft.com/office/drawing/2014/main" id="{4DAE47B5-B2A7-4016-8F34-6E9DE56BE0BF}"/>
              </a:ext>
            </a:extLst>
          </p:cNvPr>
          <p:cNvSpPr>
            <a:spLocks noGrp="1"/>
          </p:cNvSpPr>
          <p:nvPr>
            <p:ph type="sldNum" sz="quarter" idx="12"/>
          </p:nvPr>
        </p:nvSpPr>
        <p:spPr/>
        <p:txBody>
          <a:bodyPr/>
          <a:lstStyle>
            <a:lvl1pPr>
              <a:defRPr/>
            </a:lvl1pPr>
          </a:lstStyle>
          <a:p>
            <a:pPr>
              <a:defRPr/>
            </a:pPr>
            <a:fld id="{4C1D541C-0973-4EF6-A98A-94E131FAF080}" type="slidenum">
              <a:rPr lang="zh-CN" altLang="en-US"/>
              <a:pPr>
                <a:defRPr/>
              </a:pPr>
              <a:t>‹#›</a:t>
            </a:fld>
            <a:endParaRPr lang="zh-CN" altLang="en-US"/>
          </a:p>
        </p:txBody>
      </p:sp>
    </p:spTree>
    <p:extLst>
      <p:ext uri="{BB962C8B-B14F-4D97-AF65-F5344CB8AC3E}">
        <p14:creationId xmlns:p14="http://schemas.microsoft.com/office/powerpoint/2010/main" val="279376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D7D45E0F-D008-43E9-852B-09704B0A027A}"/>
              </a:ext>
            </a:extLst>
          </p:cNvPr>
          <p:cNvSpPr>
            <a:spLocks noGrp="1"/>
          </p:cNvSpPr>
          <p:nvPr>
            <p:ph type="dt" sz="half" idx="10"/>
          </p:nvPr>
        </p:nvSpPr>
        <p:spPr/>
        <p:txBody>
          <a:bodyPr/>
          <a:lstStyle>
            <a:lvl1pPr>
              <a:defRPr/>
            </a:lvl1pPr>
          </a:lstStyle>
          <a:p>
            <a:pPr>
              <a:defRPr/>
            </a:pPr>
            <a:fld id="{F6994603-BED0-4399-A430-2D68928BF596}" type="datetimeFigureOut">
              <a:rPr lang="zh-CN" altLang="en-US"/>
              <a:pPr>
                <a:defRPr/>
              </a:pPr>
              <a:t>2022/5/23</a:t>
            </a:fld>
            <a:endParaRPr lang="zh-CN" altLang="en-US"/>
          </a:p>
        </p:txBody>
      </p:sp>
      <p:sp>
        <p:nvSpPr>
          <p:cNvPr id="8" name="Footer Placeholder 4">
            <a:extLst>
              <a:ext uri="{FF2B5EF4-FFF2-40B4-BE49-F238E27FC236}">
                <a16:creationId xmlns:a16="http://schemas.microsoft.com/office/drawing/2014/main" id="{9EE428B0-64A6-4C14-9A4F-D112E8F8CA7B}"/>
              </a:ext>
            </a:extLst>
          </p:cNvPr>
          <p:cNvSpPr>
            <a:spLocks noGrp="1"/>
          </p:cNvSpPr>
          <p:nvPr>
            <p:ph type="ftr" sz="quarter" idx="11"/>
          </p:nvPr>
        </p:nvSpPr>
        <p:spPr/>
        <p:txBody>
          <a:bodyPr/>
          <a:lstStyle>
            <a:lvl1pPr>
              <a:defRPr/>
            </a:lvl1pPr>
          </a:lstStyle>
          <a:p>
            <a:pPr>
              <a:defRPr/>
            </a:pPr>
            <a:endParaRPr lang="zh-CN" altLang="en-US"/>
          </a:p>
        </p:txBody>
      </p:sp>
      <p:sp>
        <p:nvSpPr>
          <p:cNvPr id="9" name="Slide Number Placeholder 5">
            <a:extLst>
              <a:ext uri="{FF2B5EF4-FFF2-40B4-BE49-F238E27FC236}">
                <a16:creationId xmlns:a16="http://schemas.microsoft.com/office/drawing/2014/main" id="{7C457834-614C-4146-A31D-12634568C8CE}"/>
              </a:ext>
            </a:extLst>
          </p:cNvPr>
          <p:cNvSpPr>
            <a:spLocks noGrp="1"/>
          </p:cNvSpPr>
          <p:nvPr>
            <p:ph type="sldNum" sz="quarter" idx="12"/>
          </p:nvPr>
        </p:nvSpPr>
        <p:spPr/>
        <p:txBody>
          <a:bodyPr/>
          <a:lstStyle>
            <a:lvl1pPr>
              <a:defRPr/>
            </a:lvl1pPr>
          </a:lstStyle>
          <a:p>
            <a:pPr>
              <a:defRPr/>
            </a:pPr>
            <a:fld id="{5F2D6C5E-DCF6-4D10-AFF8-0663338BC7FC}" type="slidenum">
              <a:rPr lang="zh-CN" altLang="en-US"/>
              <a:pPr>
                <a:defRPr/>
              </a:pPr>
              <a:t>‹#›</a:t>
            </a:fld>
            <a:endParaRPr lang="zh-CN" altLang="en-US"/>
          </a:p>
        </p:txBody>
      </p:sp>
    </p:spTree>
    <p:extLst>
      <p:ext uri="{BB962C8B-B14F-4D97-AF65-F5344CB8AC3E}">
        <p14:creationId xmlns:p14="http://schemas.microsoft.com/office/powerpoint/2010/main" val="327677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271F70-41B5-4301-A117-A47F1D4D9565}"/>
              </a:ext>
            </a:extLst>
          </p:cNvPr>
          <p:cNvSpPr/>
          <p:nvPr userDrawn="1"/>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3" name="矩形 2">
            <a:extLst>
              <a:ext uri="{FF2B5EF4-FFF2-40B4-BE49-F238E27FC236}">
                <a16:creationId xmlns:a16="http://schemas.microsoft.com/office/drawing/2014/main" id="{500CD1AF-5346-434E-AE1B-B86992B6A3B4}"/>
              </a:ext>
            </a:extLst>
          </p:cNvPr>
          <p:cNvSpPr/>
          <p:nvPr userDrawn="1"/>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4" name="矩形 3">
            <a:extLst>
              <a:ext uri="{FF2B5EF4-FFF2-40B4-BE49-F238E27FC236}">
                <a16:creationId xmlns:a16="http://schemas.microsoft.com/office/drawing/2014/main" id="{EE384AD1-4D20-41A9-8CD8-B87D30C46B27}"/>
              </a:ext>
            </a:extLst>
          </p:cNvPr>
          <p:cNvSpPr/>
          <p:nvPr userDrawn="1"/>
        </p:nvSpPr>
        <p:spPr>
          <a:xfrm>
            <a:off x="188913" y="214313"/>
            <a:ext cx="42862"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5" name="矩形 4">
            <a:extLst>
              <a:ext uri="{FF2B5EF4-FFF2-40B4-BE49-F238E27FC236}">
                <a16:creationId xmlns:a16="http://schemas.microsoft.com/office/drawing/2014/main" id="{1751CF83-DE32-46CB-8D8A-60600F43DCF5}"/>
              </a:ext>
            </a:extLst>
          </p:cNvPr>
          <p:cNvSpPr/>
          <p:nvPr userDrawn="1"/>
        </p:nvSpPr>
        <p:spPr>
          <a:xfrm>
            <a:off x="125413" y="214313"/>
            <a:ext cx="42862"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6" name="圆角矩形 10">
            <a:extLst>
              <a:ext uri="{FF2B5EF4-FFF2-40B4-BE49-F238E27FC236}">
                <a16:creationId xmlns:a16="http://schemas.microsoft.com/office/drawing/2014/main" id="{1AF9BB56-4123-4F1D-9F9F-12885BD7CCD2}"/>
              </a:ext>
            </a:extLst>
          </p:cNvPr>
          <p:cNvSpPr/>
          <p:nvPr userDrawn="1"/>
        </p:nvSpPr>
        <p:spPr>
          <a:xfrm>
            <a:off x="188913" y="190500"/>
            <a:ext cx="2706687"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eaLnBrk="1" fontAlgn="auto" hangingPunct="1">
              <a:spcBef>
                <a:spcPts val="0"/>
              </a:spcBef>
              <a:spcAft>
                <a:spcPts val="0"/>
              </a:spcAft>
              <a:defRPr/>
            </a:pPr>
            <a:r>
              <a:rPr lang="zh-CN" altLang="en-US" sz="3200" b="1" dirty="0">
                <a:solidFill>
                  <a:schemeClr val="tx1"/>
                </a:solidFill>
                <a:latin typeface="Nexa Light" panose="02000000000000000000" pitchFamily="50" charset="0"/>
              </a:rPr>
              <a:t>目录</a:t>
            </a:r>
          </a:p>
        </p:txBody>
      </p:sp>
    </p:spTree>
    <p:extLst>
      <p:ext uri="{BB962C8B-B14F-4D97-AF65-F5344CB8AC3E}">
        <p14:creationId xmlns:p14="http://schemas.microsoft.com/office/powerpoint/2010/main" val="4232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E4AE08-B6AC-44B9-A355-883AB118ABAC}"/>
              </a:ext>
            </a:extLst>
          </p:cNvPr>
          <p:cNvSpPr/>
          <p:nvPr userDrawn="1"/>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3" name="矩形 2">
            <a:extLst>
              <a:ext uri="{FF2B5EF4-FFF2-40B4-BE49-F238E27FC236}">
                <a16:creationId xmlns:a16="http://schemas.microsoft.com/office/drawing/2014/main" id="{67B7D729-22DA-4031-8FB5-B424382F9669}"/>
              </a:ext>
            </a:extLst>
          </p:cNvPr>
          <p:cNvSpPr/>
          <p:nvPr userDrawn="1"/>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4" name="矩形 3">
            <a:extLst>
              <a:ext uri="{FF2B5EF4-FFF2-40B4-BE49-F238E27FC236}">
                <a16:creationId xmlns:a16="http://schemas.microsoft.com/office/drawing/2014/main" id="{C13B3758-744E-4373-B8CB-79EFDACC1656}"/>
              </a:ext>
            </a:extLst>
          </p:cNvPr>
          <p:cNvSpPr/>
          <p:nvPr userDrawn="1"/>
        </p:nvSpPr>
        <p:spPr>
          <a:xfrm>
            <a:off x="188913" y="214313"/>
            <a:ext cx="42862"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5" name="矩形 4">
            <a:extLst>
              <a:ext uri="{FF2B5EF4-FFF2-40B4-BE49-F238E27FC236}">
                <a16:creationId xmlns:a16="http://schemas.microsoft.com/office/drawing/2014/main" id="{02074041-AFB9-4941-88A0-61E354D33968}"/>
              </a:ext>
            </a:extLst>
          </p:cNvPr>
          <p:cNvSpPr/>
          <p:nvPr userDrawn="1"/>
        </p:nvSpPr>
        <p:spPr>
          <a:xfrm>
            <a:off x="125413" y="214313"/>
            <a:ext cx="42862"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tx1"/>
              </a:solidFill>
              <a:latin typeface="Nexa Light" panose="02000000000000000000" pitchFamily="50" charset="0"/>
            </a:endParaRPr>
          </a:p>
        </p:txBody>
      </p:sp>
      <p:sp>
        <p:nvSpPr>
          <p:cNvPr id="6" name="圆角矩形 10">
            <a:extLst>
              <a:ext uri="{FF2B5EF4-FFF2-40B4-BE49-F238E27FC236}">
                <a16:creationId xmlns:a16="http://schemas.microsoft.com/office/drawing/2014/main" id="{7689E95A-93DF-48C1-9FF1-FECFB855958A}"/>
              </a:ext>
            </a:extLst>
          </p:cNvPr>
          <p:cNvSpPr/>
          <p:nvPr userDrawn="1"/>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eaLnBrk="1" fontAlgn="auto" hangingPunct="1">
              <a:spcBef>
                <a:spcPts val="0"/>
              </a:spcBef>
              <a:spcAft>
                <a:spcPts val="0"/>
              </a:spcAft>
              <a:defRPr/>
            </a:pPr>
            <a:r>
              <a:rPr lang="zh-CN" altLang="en-US" sz="2400" b="1" dirty="0">
                <a:solidFill>
                  <a:schemeClr val="tx1"/>
                </a:solidFill>
                <a:latin typeface="Nexa Light" panose="02000000000000000000" pitchFamily="50" charset="0"/>
              </a:rPr>
              <a:t>点击此处添加标题</a:t>
            </a:r>
          </a:p>
        </p:txBody>
      </p:sp>
    </p:spTree>
    <p:extLst>
      <p:ext uri="{BB962C8B-B14F-4D97-AF65-F5344CB8AC3E}">
        <p14:creationId xmlns:p14="http://schemas.microsoft.com/office/powerpoint/2010/main" val="7662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14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rgbClr val="F2F2F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AB69BA-AC0E-48DE-9B01-5F981FFA6584}"/>
              </a:ext>
            </a:extLst>
          </p:cNvPr>
          <p:cNvSpPr/>
          <p:nvPr userDrawn="1"/>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tx1">
                  <a:lumMod val="65000"/>
                  <a:lumOff val="35000"/>
                </a:schemeClr>
              </a:solidFill>
            </a:endParaRPr>
          </a:p>
        </p:txBody>
      </p:sp>
      <p:grpSp>
        <p:nvGrpSpPr>
          <p:cNvPr id="3" name="组合 7">
            <a:extLst>
              <a:ext uri="{FF2B5EF4-FFF2-40B4-BE49-F238E27FC236}">
                <a16:creationId xmlns:a16="http://schemas.microsoft.com/office/drawing/2014/main" id="{CE5CE66D-634D-48A3-A20C-0BAE6CB52E6F}"/>
              </a:ext>
            </a:extLst>
          </p:cNvPr>
          <p:cNvGrpSpPr>
            <a:grpSpLocks/>
          </p:cNvGrpSpPr>
          <p:nvPr userDrawn="1"/>
        </p:nvGrpSpPr>
        <p:grpSpPr bwMode="auto">
          <a:xfrm>
            <a:off x="1370013" y="106363"/>
            <a:ext cx="1330325" cy="474662"/>
            <a:chOff x="1399441" y="1145221"/>
            <a:chExt cx="1329556" cy="474509"/>
          </a:xfrm>
        </p:grpSpPr>
        <p:sp>
          <p:nvSpPr>
            <p:cNvPr id="4" name="圆角矩形 8">
              <a:extLst>
                <a:ext uri="{FF2B5EF4-FFF2-40B4-BE49-F238E27FC236}">
                  <a16:creationId xmlns:a16="http://schemas.microsoft.com/office/drawing/2014/main" id="{72773096-6C9F-4632-84EF-69BAD5B823D1}"/>
                </a:ext>
              </a:extLst>
            </p:cNvPr>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5" name="TextBox 15">
              <a:extLst>
                <a:ext uri="{FF2B5EF4-FFF2-40B4-BE49-F238E27FC236}">
                  <a16:creationId xmlns:a16="http://schemas.microsoft.com/office/drawing/2014/main" id="{F258A148-3C2A-4D3C-A856-C9BEDE965CB0}"/>
                </a:ext>
              </a:extLst>
            </p:cNvPr>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fontAlgn="auto" hangingPunct="1">
                <a:spcBef>
                  <a:spcPts val="0"/>
                </a:spcBef>
                <a:spcAft>
                  <a:spcPts val="0"/>
                </a:spcAft>
                <a:defRPr/>
              </a:pPr>
              <a:endParaRPr lang="zh-CN" altLang="en-US" sz="160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1813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1AA009A-439F-4372-90B9-DCBA4F39087F}"/>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4ADDA0D4-48F3-41A2-A15B-CE044F1F1C76}"/>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9DF65827-11B7-4663-8F85-7B9E2D871D84}"/>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2D9BF939-5209-4688-9CA8-F90AF813CC4F}" type="datetimeFigureOut">
              <a:rPr lang="zh-CN" altLang="en-US"/>
              <a:pPr>
                <a:defRPr/>
              </a:pPr>
              <a:t>2022/5/23</a:t>
            </a:fld>
            <a:endParaRPr lang="zh-CN" altLang="en-US"/>
          </a:p>
        </p:txBody>
      </p:sp>
      <p:sp>
        <p:nvSpPr>
          <p:cNvPr id="5" name="Footer Placeholder 4">
            <a:extLst>
              <a:ext uri="{FF2B5EF4-FFF2-40B4-BE49-F238E27FC236}">
                <a16:creationId xmlns:a16="http://schemas.microsoft.com/office/drawing/2014/main" id="{5B677B3F-A47B-43C2-A6D1-63F54387E0C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a:extLst>
              <a:ext uri="{FF2B5EF4-FFF2-40B4-BE49-F238E27FC236}">
                <a16:creationId xmlns:a16="http://schemas.microsoft.com/office/drawing/2014/main" id="{629089BB-9936-4257-91B0-CAD3BF227D78}"/>
              </a:ext>
            </a:extLst>
          </p:cNvPr>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rgbClr val="898989"/>
                </a:solidFill>
              </a:defRPr>
            </a:lvl1pPr>
          </a:lstStyle>
          <a:p>
            <a:pPr>
              <a:defRPr/>
            </a:pPr>
            <a:fld id="{21B0E080-600E-45F0-A8B5-3F3373ABF2C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6" r:id="rId3"/>
    <p:sldLayoutId id="2147483782" r:id="rId4"/>
    <p:sldLayoutId id="2147483783"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84" r:id="rId15"/>
    <p:sldLayoutId id="2147483785" r:id="rId16"/>
    <p:sldLayoutId id="2147483796" r:id="rId17"/>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itchFamily="34" charset="0"/>
          <a:ea typeface="微软雅黑"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itchFamily="34" charset="0"/>
          <a:ea typeface="微软雅黑"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itchFamily="34" charset="0"/>
          <a:ea typeface="微软雅黑"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itchFamily="34" charset="0"/>
          <a:ea typeface="微软雅黑" pitchFamily="34" charset="-122"/>
        </a:defRPr>
      </a:lvl5pPr>
      <a:lvl6pPr marL="457200" algn="l" defTabSz="685800" rtl="0" fontAlgn="base">
        <a:lnSpc>
          <a:spcPct val="90000"/>
        </a:lnSpc>
        <a:spcBef>
          <a:spcPct val="0"/>
        </a:spcBef>
        <a:spcAft>
          <a:spcPct val="0"/>
        </a:spcAft>
        <a:defRPr sz="3300">
          <a:solidFill>
            <a:schemeClr val="tx1"/>
          </a:solidFill>
          <a:latin typeface="Arial" pitchFamily="34" charset="0"/>
          <a:ea typeface="微软雅黑" pitchFamily="34" charset="-122"/>
        </a:defRPr>
      </a:lvl6pPr>
      <a:lvl7pPr marL="914400" algn="l" defTabSz="685800" rtl="0" fontAlgn="base">
        <a:lnSpc>
          <a:spcPct val="90000"/>
        </a:lnSpc>
        <a:spcBef>
          <a:spcPct val="0"/>
        </a:spcBef>
        <a:spcAft>
          <a:spcPct val="0"/>
        </a:spcAft>
        <a:defRPr sz="3300">
          <a:solidFill>
            <a:schemeClr val="tx1"/>
          </a:solidFill>
          <a:latin typeface="Arial" pitchFamily="34" charset="0"/>
          <a:ea typeface="微软雅黑" pitchFamily="34" charset="-122"/>
        </a:defRPr>
      </a:lvl7pPr>
      <a:lvl8pPr marL="1371600" algn="l" defTabSz="685800" rtl="0" fontAlgn="base">
        <a:lnSpc>
          <a:spcPct val="90000"/>
        </a:lnSpc>
        <a:spcBef>
          <a:spcPct val="0"/>
        </a:spcBef>
        <a:spcAft>
          <a:spcPct val="0"/>
        </a:spcAft>
        <a:defRPr sz="3300">
          <a:solidFill>
            <a:schemeClr val="tx1"/>
          </a:solidFill>
          <a:latin typeface="Arial" pitchFamily="34" charset="0"/>
          <a:ea typeface="微软雅黑" pitchFamily="34" charset="-122"/>
        </a:defRPr>
      </a:lvl8pPr>
      <a:lvl9pPr marL="1828800" algn="l" defTabSz="685800" rtl="0" fontAlgn="base">
        <a:lnSpc>
          <a:spcPct val="90000"/>
        </a:lnSpc>
        <a:spcBef>
          <a:spcPct val="0"/>
        </a:spcBef>
        <a:spcAft>
          <a:spcPct val="0"/>
        </a:spcAft>
        <a:defRPr sz="3300">
          <a:solidFill>
            <a:schemeClr val="tx1"/>
          </a:solidFill>
          <a:latin typeface="Arial" pitchFamily="34" charset="0"/>
          <a:ea typeface="微软雅黑"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haoyu-hu.github.io/"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mailto:huhaoyu81@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github.com/Haoyu-Hu/Machine-Learning-Reveals-Hemispheric-Differences-in-the-Human-Brain"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框 28">
            <a:extLst>
              <a:ext uri="{FF2B5EF4-FFF2-40B4-BE49-F238E27FC236}">
                <a16:creationId xmlns:a16="http://schemas.microsoft.com/office/drawing/2014/main" id="{6D8AFDCB-D8A7-4179-94A1-5E91C436A111}"/>
              </a:ext>
            </a:extLst>
          </p:cNvPr>
          <p:cNvSpPr txBox="1">
            <a:spLocks noChangeArrowheads="1"/>
          </p:cNvSpPr>
          <p:nvPr/>
        </p:nvSpPr>
        <p:spPr bwMode="auto">
          <a:xfrm>
            <a:off x="244475" y="192088"/>
            <a:ext cx="6811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1800" dirty="0">
                <a:latin typeface="Times New Roman" panose="02020603050405020304" pitchFamily="18" charset="0"/>
                <a:ea typeface="方正正黑简体" panose="02010600030101010101" pitchFamily="2" charset="-122"/>
                <a:cs typeface="Times New Roman" panose="02020603050405020304" pitchFamily="18" charset="0"/>
              </a:rPr>
              <a:t>Department of Psychological and Behavioral Science</a:t>
            </a:r>
            <a:endParaRPr lang="zh-CN" altLang="en-US" sz="1800" dirty="0">
              <a:latin typeface="Times New Roman" panose="02020603050405020304" pitchFamily="18" charset="0"/>
              <a:ea typeface="方正正黑简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05B2B4CF-7DF3-419A-9C81-0ACF4121C4AC}"/>
              </a:ext>
            </a:extLst>
          </p:cNvPr>
          <p:cNvSpPr txBox="1"/>
          <p:nvPr/>
        </p:nvSpPr>
        <p:spPr>
          <a:xfrm>
            <a:off x="1292225" y="1804988"/>
            <a:ext cx="6673850" cy="1384995"/>
          </a:xfrm>
          <a:prstGeom prst="rect">
            <a:avLst/>
          </a:prstGeom>
          <a:noFill/>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accent6"/>
                </a:solidFill>
                <a:effectLst/>
                <a:uLnTx/>
                <a:uFillTx/>
                <a:latin typeface="Times New Roman" panose="02020603050405020304" pitchFamily="18" charset="0"/>
                <a:ea typeface="等线" panose="02010600030101010101" pitchFamily="2" charset="-122"/>
                <a:cs typeface="Times New Roman" panose="02020603050405020304" pitchFamily="18" charset="0"/>
              </a:rPr>
              <a:t>Machine Learning Reveals Global Hemispheric Differences in the Human Brain</a:t>
            </a:r>
          </a:p>
        </p:txBody>
      </p:sp>
      <p:sp>
        <p:nvSpPr>
          <p:cNvPr id="32" name="文本框 31">
            <a:extLst>
              <a:ext uri="{FF2B5EF4-FFF2-40B4-BE49-F238E27FC236}">
                <a16:creationId xmlns:a16="http://schemas.microsoft.com/office/drawing/2014/main" id="{ACAE3546-BC3B-4643-8E46-AF5CD4B4AE31}"/>
              </a:ext>
            </a:extLst>
          </p:cNvPr>
          <p:cNvSpPr txBox="1"/>
          <p:nvPr/>
        </p:nvSpPr>
        <p:spPr>
          <a:xfrm>
            <a:off x="1678162" y="3339932"/>
            <a:ext cx="5901975" cy="646331"/>
          </a:xfrm>
          <a:prstGeom prst="rect">
            <a:avLst/>
          </a:prstGeom>
          <a:noFill/>
        </p:spPr>
        <p:txBody>
          <a:bodyPr wrap="square">
            <a:spAutoFit/>
          </a:bodyPr>
          <a:lstStyle/>
          <a:p>
            <a:pPr algn="ctr" eaLnBrk="1" fontAlgn="auto" hangingPunct="1">
              <a:spcBef>
                <a:spcPts val="0"/>
              </a:spcBef>
              <a:spcAft>
                <a:spcPts val="0"/>
              </a:spcAft>
              <a:defRPr/>
            </a:pPr>
            <a:r>
              <a:rPr lang="en-US" altLang="zh-CN" sz="1800" dirty="0" err="1">
                <a:latin typeface="+mj-lt"/>
                <a:ea typeface="+mn-ea"/>
              </a:rPr>
              <a:t>Haoyu</a:t>
            </a:r>
            <a:r>
              <a:rPr lang="en-US" altLang="zh-CN" sz="1800" dirty="0">
                <a:latin typeface="+mj-lt"/>
                <a:ea typeface="+mn-ea"/>
              </a:rPr>
              <a:t> Hu, </a:t>
            </a:r>
            <a:r>
              <a:rPr lang="en-US" altLang="zh-CN" sz="1800" dirty="0" err="1">
                <a:latin typeface="+mj-lt"/>
                <a:ea typeface="+mn-ea"/>
              </a:rPr>
              <a:t>Yinuo</a:t>
            </a:r>
            <a:r>
              <a:rPr lang="en-US" altLang="zh-CN" sz="1800" dirty="0">
                <a:latin typeface="+mj-lt"/>
                <a:ea typeface="+mn-ea"/>
              </a:rPr>
              <a:t> Liu, </a:t>
            </a:r>
            <a:r>
              <a:rPr lang="en-US" altLang="zh-CN" sz="1800" dirty="0" err="1">
                <a:latin typeface="+mj-lt"/>
                <a:ea typeface="+mn-ea"/>
              </a:rPr>
              <a:t>Yuzheng</a:t>
            </a:r>
            <a:r>
              <a:rPr lang="en-US" altLang="zh-CN" sz="1800" dirty="0">
                <a:latin typeface="+mj-lt"/>
                <a:ea typeface="+mn-ea"/>
              </a:rPr>
              <a:t> Hu, </a:t>
            </a:r>
            <a:r>
              <a:rPr lang="en-US" altLang="zh-CN" sz="1800" dirty="0" err="1">
                <a:latin typeface="+mj-lt"/>
                <a:ea typeface="+mn-ea"/>
              </a:rPr>
              <a:t>Xiangzhen</a:t>
            </a:r>
            <a:r>
              <a:rPr lang="en-US" altLang="zh-CN" sz="1800" dirty="0">
                <a:latin typeface="+mj-lt"/>
                <a:ea typeface="+mn-ea"/>
              </a:rPr>
              <a:t> Kong</a:t>
            </a:r>
          </a:p>
          <a:p>
            <a:pPr algn="ctr" eaLnBrk="1" fontAlgn="auto" hangingPunct="1">
              <a:spcBef>
                <a:spcPts val="0"/>
              </a:spcBef>
              <a:spcAft>
                <a:spcPts val="0"/>
              </a:spcAft>
              <a:defRPr/>
            </a:pPr>
            <a:r>
              <a:rPr lang="en-US" altLang="zh-CN" sz="1800" b="1" dirty="0">
                <a:latin typeface="+mj-lt"/>
                <a:ea typeface="+mn-ea"/>
              </a:rPr>
              <a:t>Reporter</a:t>
            </a:r>
            <a:r>
              <a:rPr lang="en-US" altLang="zh-CN" sz="1800" dirty="0">
                <a:latin typeface="+mj-lt"/>
                <a:ea typeface="+mn-ea"/>
              </a:rPr>
              <a:t>: </a:t>
            </a:r>
            <a:r>
              <a:rPr lang="en-US" altLang="zh-CN" sz="1800" dirty="0" err="1">
                <a:latin typeface="+mj-lt"/>
                <a:ea typeface="+mn-ea"/>
              </a:rPr>
              <a:t>Haoyu</a:t>
            </a:r>
            <a:r>
              <a:rPr lang="en-US" altLang="zh-CN" sz="1800" dirty="0">
                <a:latin typeface="+mj-lt"/>
                <a:ea typeface="+mn-ea"/>
              </a:rPr>
              <a:t> Hu</a:t>
            </a:r>
            <a:endParaRPr lang="zh-CN" altLang="en-US" sz="1800" dirty="0">
              <a:latin typeface="+mj-lt"/>
              <a:ea typeface="+mn-ea"/>
            </a:endParaRPr>
          </a:p>
        </p:txBody>
      </p:sp>
      <p:sp>
        <p:nvSpPr>
          <p:cNvPr id="33" name="文本框 32">
            <a:extLst>
              <a:ext uri="{FF2B5EF4-FFF2-40B4-BE49-F238E27FC236}">
                <a16:creationId xmlns:a16="http://schemas.microsoft.com/office/drawing/2014/main" id="{640EAB20-B055-4714-A5F6-5D95A01AF83F}"/>
              </a:ext>
            </a:extLst>
          </p:cNvPr>
          <p:cNvSpPr txBox="1"/>
          <p:nvPr/>
        </p:nvSpPr>
        <p:spPr>
          <a:xfrm>
            <a:off x="6714589" y="3859213"/>
            <a:ext cx="1344743" cy="300082"/>
          </a:xfrm>
          <a:prstGeom prst="rect">
            <a:avLst/>
          </a:prstGeom>
          <a:noFill/>
        </p:spPr>
        <p:txBody>
          <a:bodyPr wrap="square">
            <a:spAutoFit/>
          </a:bodyPr>
          <a:lstStyle/>
          <a:p>
            <a:pPr eaLnBrk="1" fontAlgn="auto" hangingPunct="1">
              <a:spcBef>
                <a:spcPts val="0"/>
              </a:spcBef>
              <a:spcAft>
                <a:spcPts val="0"/>
              </a:spcAft>
              <a:defRPr/>
            </a:pPr>
            <a:r>
              <a:rPr lang="en-US" altLang="zh-CN" sz="1350" dirty="0">
                <a:latin typeface="+mn-lt"/>
                <a:ea typeface="+mn-ea"/>
              </a:rPr>
              <a:t>June, 2022</a:t>
            </a:r>
            <a:endParaRPr lang="zh-CN" altLang="en-US" sz="1350" dirty="0">
              <a:latin typeface="+mn-lt"/>
              <a:ea typeface="+mn-ea"/>
            </a:endParaRPr>
          </a:p>
        </p:txBody>
      </p:sp>
      <p:pic>
        <p:nvPicPr>
          <p:cNvPr id="14343" name="图片 2">
            <a:extLst>
              <a:ext uri="{FF2B5EF4-FFF2-40B4-BE49-F238E27FC236}">
                <a16:creationId xmlns:a16="http://schemas.microsoft.com/office/drawing/2014/main" id="{2C22A7E1-F9DC-4FB2-B23D-50A005B5BD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561975"/>
            <a:ext cx="2922588"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文本框 292">
            <a:extLst>
              <a:ext uri="{FF2B5EF4-FFF2-40B4-BE49-F238E27FC236}">
                <a16:creationId xmlns:a16="http://schemas.microsoft.com/office/drawing/2014/main" id="{E0443F52-09CE-451A-A99E-38769B66765B}"/>
              </a:ext>
            </a:extLst>
          </p:cNvPr>
          <p:cNvSpPr txBox="1">
            <a:spLocks noChangeArrowheads="1"/>
          </p:cNvSpPr>
          <p:nvPr/>
        </p:nvSpPr>
        <p:spPr bwMode="auto">
          <a:xfrm>
            <a:off x="698498" y="67808"/>
            <a:ext cx="6777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b="1" dirty="0"/>
              <a:t>Discussion &amp; Conclusion</a:t>
            </a:r>
            <a:endParaRPr lang="zh-CN" altLang="en-US" sz="2400" b="1" dirty="0"/>
          </a:p>
        </p:txBody>
      </p:sp>
      <p:pic>
        <p:nvPicPr>
          <p:cNvPr id="24589" name="图片 293">
            <a:extLst>
              <a:ext uri="{FF2B5EF4-FFF2-40B4-BE49-F238E27FC236}">
                <a16:creationId xmlns:a16="http://schemas.microsoft.com/office/drawing/2014/main" id="{CCBC12C9-F2B8-4BB8-AA40-CFC9794DD7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20638"/>
            <a:ext cx="15319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40">
            <a:extLst>
              <a:ext uri="{FF2B5EF4-FFF2-40B4-BE49-F238E27FC236}">
                <a16:creationId xmlns:a16="http://schemas.microsoft.com/office/drawing/2014/main" id="{461F60C3-6C98-F5E4-866F-1B49025458C0}"/>
              </a:ext>
            </a:extLst>
          </p:cNvPr>
          <p:cNvGrpSpPr>
            <a:grpSpLocks noChangeAspect="1"/>
          </p:cNvGrpSpPr>
          <p:nvPr/>
        </p:nvGrpSpPr>
        <p:grpSpPr bwMode="auto">
          <a:xfrm>
            <a:off x="161181" y="53521"/>
            <a:ext cx="468313" cy="468312"/>
            <a:chOff x="1928879" y="1944350"/>
            <a:chExt cx="1129689" cy="1129689"/>
          </a:xfrm>
        </p:grpSpPr>
        <p:sp>
          <p:nvSpPr>
            <p:cNvPr id="13" name="椭圆 12">
              <a:extLst>
                <a:ext uri="{FF2B5EF4-FFF2-40B4-BE49-F238E27FC236}">
                  <a16:creationId xmlns:a16="http://schemas.microsoft.com/office/drawing/2014/main" id="{66A1CF43-5BE4-D7A1-EB1D-56E661101B14}"/>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14" name="Freeform 7">
              <a:extLst>
                <a:ext uri="{FF2B5EF4-FFF2-40B4-BE49-F238E27FC236}">
                  <a16:creationId xmlns:a16="http://schemas.microsoft.com/office/drawing/2014/main" id="{4FDDA7E5-9B6C-F0F6-C179-59334F1DB78C}"/>
                </a:ext>
              </a:extLst>
            </p:cNvPr>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15" name="文本框 14">
            <a:extLst>
              <a:ext uri="{FF2B5EF4-FFF2-40B4-BE49-F238E27FC236}">
                <a16:creationId xmlns:a16="http://schemas.microsoft.com/office/drawing/2014/main" id="{A4FF712D-46A5-7499-6DF8-FE457BD332E6}"/>
              </a:ext>
            </a:extLst>
          </p:cNvPr>
          <p:cNvSpPr txBox="1"/>
          <p:nvPr/>
        </p:nvSpPr>
        <p:spPr>
          <a:xfrm>
            <a:off x="990155" y="986700"/>
            <a:ext cx="7163689" cy="3170099"/>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Multivariate analysis could be more beneficial for studies of the link between structural asymmetry and functional lateralization.</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The results (importance) extracted from the weight of the trained models, which are (For Area) pars orbitalis, transverse temporal, frontal pole, and rostral anterior cingulate, (For thickness) medial orbitofrontal, precentral, inferior parietal, show high consistency with previous research, such as Kong’s research in 2018. This is a new way of exploring brain structure (combining machine learning).</a:t>
            </a:r>
          </a:p>
        </p:txBody>
      </p:sp>
    </p:spTree>
    <p:extLst>
      <p:ext uri="{BB962C8B-B14F-4D97-AF65-F5344CB8AC3E}">
        <p14:creationId xmlns:p14="http://schemas.microsoft.com/office/powerpoint/2010/main" val="25273904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10C221-539A-4B9F-9767-023444657129}"/>
              </a:ext>
            </a:extLst>
          </p:cNvPr>
          <p:cNvSpPr/>
          <p:nvPr/>
        </p:nvSpPr>
        <p:spPr>
          <a:xfrm>
            <a:off x="2596387" y="1447356"/>
            <a:ext cx="3951221" cy="1428981"/>
          </a:xfrm>
          <a:prstGeom prst="rect">
            <a:avLst/>
          </a:prstGeom>
        </p:spPr>
        <p:txBody>
          <a:bodyPr wrap="square">
            <a:spAutoFit/>
          </a:bodyPr>
          <a:lstStyle/>
          <a:p>
            <a:pPr eaLnBrk="1" fontAlgn="auto" hangingPunct="1">
              <a:lnSpc>
                <a:spcPct val="150000"/>
              </a:lnSpc>
              <a:spcBef>
                <a:spcPts val="0"/>
              </a:spcBef>
              <a:spcAft>
                <a:spcPts val="0"/>
              </a:spcAft>
              <a:defRPr/>
            </a:pPr>
            <a:r>
              <a:rPr lang="en-US" altLang="zh-CN" sz="6600" dirty="0">
                <a:solidFill>
                  <a:schemeClr val="accent6">
                    <a:lumMod val="75000"/>
                  </a:schemeClr>
                </a:solidFill>
                <a:latin typeface="+mj-lt"/>
                <a:cs typeface="Times New Roman" panose="02020603050405020304" pitchFamily="18" charset="0"/>
              </a:rPr>
              <a:t>THANKS</a:t>
            </a:r>
            <a:r>
              <a:rPr lang="en-US" altLang="zh-CN" sz="6600" dirty="0">
                <a:solidFill>
                  <a:schemeClr val="accent6">
                    <a:lumMod val="75000"/>
                  </a:schemeClr>
                </a:solidFill>
                <a:latin typeface="+mj-lt"/>
              </a:rPr>
              <a:t>!</a:t>
            </a:r>
            <a:endParaRPr lang="zh-CN" altLang="en-US" sz="6600" dirty="0">
              <a:solidFill>
                <a:schemeClr val="accent6">
                  <a:lumMod val="75000"/>
                </a:schemeClr>
              </a:solidFill>
              <a:latin typeface="+mj-lt"/>
            </a:endParaRPr>
          </a:p>
        </p:txBody>
      </p:sp>
      <p:sp>
        <p:nvSpPr>
          <p:cNvPr id="3" name="文本框 2">
            <a:extLst>
              <a:ext uri="{FF2B5EF4-FFF2-40B4-BE49-F238E27FC236}">
                <a16:creationId xmlns:a16="http://schemas.microsoft.com/office/drawing/2014/main" id="{C246C9F9-DF89-7592-2C0A-543AF8B384CB}"/>
              </a:ext>
            </a:extLst>
          </p:cNvPr>
          <p:cNvSpPr txBox="1"/>
          <p:nvPr/>
        </p:nvSpPr>
        <p:spPr>
          <a:xfrm>
            <a:off x="2437345" y="2876337"/>
            <a:ext cx="4269303" cy="1323439"/>
          </a:xfrm>
          <a:prstGeom prst="rect">
            <a:avLst/>
          </a:prstGeom>
          <a:noFill/>
        </p:spPr>
        <p:txBody>
          <a:bodyPr wrap="square" rtlCol="0">
            <a:spAutoFit/>
          </a:bodyPr>
          <a:lstStyle/>
          <a:p>
            <a:pPr algn="ctr"/>
            <a:r>
              <a:rPr lang="en-US" altLang="zh-CN" sz="1600" dirty="0"/>
              <a:t>Feel interested in this topic?</a:t>
            </a:r>
          </a:p>
          <a:p>
            <a:pPr algn="ctr"/>
            <a:r>
              <a:rPr lang="en-US" altLang="zh-CN" sz="1600" dirty="0"/>
              <a:t>I’m exploring more related projects!</a:t>
            </a:r>
          </a:p>
          <a:p>
            <a:pPr algn="ctr"/>
            <a:r>
              <a:rPr lang="en-US" altLang="zh-CN" sz="1600" dirty="0"/>
              <a:t>Visit my Homepage at </a:t>
            </a:r>
            <a:r>
              <a:rPr lang="en-US" altLang="zh-CN" sz="1600" dirty="0">
                <a:hlinkClick r:id="rId3"/>
              </a:rPr>
              <a:t>haoyu-hu.github.io</a:t>
            </a:r>
            <a:endParaRPr lang="en-US" altLang="zh-CN" sz="1600" dirty="0"/>
          </a:p>
          <a:p>
            <a:pPr algn="ctr"/>
            <a:r>
              <a:rPr lang="en-US" altLang="zh-CN" sz="1600" dirty="0"/>
              <a:t>Or contact me at </a:t>
            </a:r>
            <a:r>
              <a:rPr lang="en-US" altLang="zh-CN" sz="1600" dirty="0">
                <a:hlinkClick r:id="rId4"/>
              </a:rPr>
              <a:t>huhaoyu81@gmail.com</a:t>
            </a:r>
            <a:endParaRPr lang="en-US" altLang="zh-CN" sz="1600" dirty="0"/>
          </a:p>
          <a:p>
            <a:pPr algn="ct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CED2A115-D52B-4553-B9E6-779B1BF4C3DC}"/>
              </a:ext>
            </a:extLst>
          </p:cNvPr>
          <p:cNvSpPr/>
          <p:nvPr/>
        </p:nvSpPr>
        <p:spPr>
          <a:xfrm>
            <a:off x="0" y="0"/>
            <a:ext cx="2771775" cy="5143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22541" name="文本框 1">
            <a:extLst>
              <a:ext uri="{FF2B5EF4-FFF2-40B4-BE49-F238E27FC236}">
                <a16:creationId xmlns:a16="http://schemas.microsoft.com/office/drawing/2014/main" id="{FFA9CAF3-E856-4F2E-A766-E82F30C02BB0}"/>
              </a:ext>
            </a:extLst>
          </p:cNvPr>
          <p:cNvSpPr txBox="1">
            <a:spLocks noChangeArrowheads="1"/>
          </p:cNvSpPr>
          <p:nvPr/>
        </p:nvSpPr>
        <p:spPr bwMode="auto">
          <a:xfrm>
            <a:off x="225426" y="2292032"/>
            <a:ext cx="2505075" cy="400050"/>
          </a:xfrm>
          <a:prstGeom prst="rect">
            <a:avLst/>
          </a:prstGeom>
          <a:noFill/>
          <a:ln>
            <a:noFill/>
          </a:ln>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algn="ctr" eaLnBrk="1" fontAlgn="auto" hangingPunct="1">
              <a:spcBef>
                <a:spcPts val="0"/>
              </a:spcBef>
              <a:spcAft>
                <a:spcPts val="0"/>
              </a:spcAft>
              <a:defRPr/>
            </a:pPr>
            <a:r>
              <a:rPr lang="en-US" altLang="zh-CN" sz="2000" dirty="0">
                <a:solidFill>
                  <a:schemeClr val="bg1"/>
                </a:solidFill>
                <a:latin typeface="+mn-lt"/>
              </a:rPr>
              <a:t>CONTENTS</a:t>
            </a:r>
            <a:endParaRPr lang="zh-CN" altLang="en-US" sz="2000" dirty="0">
              <a:solidFill>
                <a:schemeClr val="bg1"/>
              </a:solidFill>
              <a:latin typeface="+mn-lt"/>
            </a:endParaRPr>
          </a:p>
        </p:txBody>
      </p:sp>
      <p:sp>
        <p:nvSpPr>
          <p:cNvPr id="12" name="矩形 11">
            <a:extLst>
              <a:ext uri="{FF2B5EF4-FFF2-40B4-BE49-F238E27FC236}">
                <a16:creationId xmlns:a16="http://schemas.microsoft.com/office/drawing/2014/main" id="{0333C54B-EAAC-017D-9539-AFD98D9D650E}"/>
              </a:ext>
            </a:extLst>
          </p:cNvPr>
          <p:cNvSpPr/>
          <p:nvPr/>
        </p:nvSpPr>
        <p:spPr>
          <a:xfrm>
            <a:off x="4572000" y="1546225"/>
            <a:ext cx="1556773" cy="369332"/>
          </a:xfrm>
          <a:prstGeom prst="rect">
            <a:avLst/>
          </a:prstGeom>
        </p:spPr>
        <p:txBody>
          <a:bodyPr wrap="none">
            <a:spAutoFit/>
          </a:bodyPr>
          <a:lstStyle/>
          <a:p>
            <a:pPr eaLnBrk="1" hangingPunct="1"/>
            <a:r>
              <a:rPr lang="en-US" altLang="zh-CN" sz="1800" dirty="0">
                <a:latin typeface="微软雅黑" panose="020B0503020204020204" pitchFamily="34" charset="-122"/>
                <a:ea typeface="宋体" panose="02010600030101010101" pitchFamily="2" charset="-122"/>
                <a:cs typeface="Times New Roman" panose="02020603050405020304" pitchFamily="18" charset="0"/>
              </a:rPr>
              <a:t>Introduction</a:t>
            </a:r>
            <a:endParaRPr lang="zh-CN" altLang="zh-CN" sz="1800" dirty="0">
              <a:latin typeface="微软雅黑" panose="020B0503020204020204" pitchFamily="34" charset="-122"/>
              <a:ea typeface="宋体"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5C5DF80D-EF5B-B563-2A8B-8921F98B3311}"/>
              </a:ext>
            </a:extLst>
          </p:cNvPr>
          <p:cNvSpPr/>
          <p:nvPr/>
        </p:nvSpPr>
        <p:spPr>
          <a:xfrm>
            <a:off x="4572000" y="2117725"/>
            <a:ext cx="1173719" cy="369332"/>
          </a:xfrm>
          <a:prstGeom prst="rect">
            <a:avLst/>
          </a:prstGeom>
        </p:spPr>
        <p:txBody>
          <a:bodyPr wrap="none">
            <a:spAutoFit/>
          </a:bodyPr>
          <a:lstStyle/>
          <a:p>
            <a:pPr eaLnBrk="1" hangingPunct="1"/>
            <a:r>
              <a:rPr lang="en-US" altLang="zh-CN" sz="1800" dirty="0">
                <a:latin typeface="微软雅黑" panose="020B0503020204020204" pitchFamily="34" charset="-122"/>
                <a:ea typeface="宋体" panose="02010600030101010101" pitchFamily="2" charset="-122"/>
                <a:cs typeface="Times New Roman" panose="02020603050405020304" pitchFamily="18" charset="0"/>
              </a:rPr>
              <a:t>Methods</a:t>
            </a:r>
            <a:endParaRPr lang="zh-CN" altLang="zh-CN" sz="1800" dirty="0">
              <a:latin typeface="微软雅黑" panose="020B0503020204020204" pitchFamily="34" charset="-122"/>
              <a:ea typeface="宋体"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21011342-0E6E-8F5A-D698-31A52613B6BF}"/>
              </a:ext>
            </a:extLst>
          </p:cNvPr>
          <p:cNvSpPr/>
          <p:nvPr/>
        </p:nvSpPr>
        <p:spPr>
          <a:xfrm>
            <a:off x="4572000" y="2682875"/>
            <a:ext cx="964751" cy="369332"/>
          </a:xfrm>
          <a:prstGeom prst="rect">
            <a:avLst/>
          </a:prstGeom>
        </p:spPr>
        <p:txBody>
          <a:bodyPr wrap="none">
            <a:spAutoFit/>
          </a:bodyPr>
          <a:lstStyle/>
          <a:p>
            <a:pPr eaLnBrk="1" hangingPunct="1"/>
            <a:r>
              <a:rPr lang="en-US" altLang="zh-CN" sz="1800" dirty="0">
                <a:latin typeface="微软雅黑" panose="020B0503020204020204" pitchFamily="34" charset="-122"/>
                <a:ea typeface="宋体" panose="02010600030101010101" pitchFamily="2" charset="-122"/>
                <a:cs typeface="Times New Roman" panose="02020603050405020304" pitchFamily="18" charset="0"/>
              </a:rPr>
              <a:t>Results</a:t>
            </a:r>
            <a:endParaRPr lang="zh-CN" altLang="zh-CN" sz="1800" dirty="0">
              <a:latin typeface="微软雅黑" panose="020B0503020204020204" pitchFamily="34" charset="-122"/>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3858FCE2-682A-CB56-2C79-F3EBE7646B8E}"/>
              </a:ext>
            </a:extLst>
          </p:cNvPr>
          <p:cNvSpPr/>
          <p:nvPr/>
        </p:nvSpPr>
        <p:spPr>
          <a:xfrm>
            <a:off x="4572000" y="3254375"/>
            <a:ext cx="2912977" cy="369332"/>
          </a:xfrm>
          <a:prstGeom prst="rect">
            <a:avLst/>
          </a:prstGeom>
        </p:spPr>
        <p:txBody>
          <a:bodyPr wrap="none">
            <a:spAutoFit/>
          </a:bodyPr>
          <a:lstStyle/>
          <a:p>
            <a:pPr eaLnBrk="1" hangingPunct="1"/>
            <a:r>
              <a:rPr lang="en-US" altLang="zh-CN" sz="1800" dirty="0">
                <a:latin typeface="微软雅黑" panose="020B0503020204020204" pitchFamily="34" charset="-122"/>
                <a:ea typeface="宋体" panose="02010600030101010101" pitchFamily="2" charset="-122"/>
                <a:cs typeface="Times New Roman" panose="02020603050405020304" pitchFamily="18" charset="0"/>
              </a:rPr>
              <a:t>Discussion &amp; Conclusion</a:t>
            </a:r>
            <a:endParaRPr lang="zh-CN" altLang="zh-CN" sz="1800" dirty="0">
              <a:latin typeface="微软雅黑" panose="020B0503020204020204" pitchFamily="34"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框 2">
            <a:extLst>
              <a:ext uri="{FF2B5EF4-FFF2-40B4-BE49-F238E27FC236}">
                <a16:creationId xmlns:a16="http://schemas.microsoft.com/office/drawing/2014/main" id="{4874BA78-B261-4EF8-B363-51F9E087D113}"/>
              </a:ext>
            </a:extLst>
          </p:cNvPr>
          <p:cNvSpPr txBox="1">
            <a:spLocks noChangeArrowheads="1"/>
          </p:cNvSpPr>
          <p:nvPr/>
        </p:nvSpPr>
        <p:spPr bwMode="auto">
          <a:xfrm>
            <a:off x="3817549" y="2107445"/>
            <a:ext cx="263986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b="1" dirty="0">
                <a:solidFill>
                  <a:srgbClr val="000000"/>
                </a:solidFill>
              </a:rPr>
              <a:t>Introduction</a:t>
            </a:r>
            <a:endParaRPr lang="zh-CN" altLang="en-US" sz="3200" b="1" dirty="0">
              <a:solidFill>
                <a:srgbClr val="000000"/>
              </a:solidFill>
            </a:endParaRPr>
          </a:p>
        </p:txBody>
      </p:sp>
      <p:sp>
        <p:nvSpPr>
          <p:cNvPr id="16388" name="文本框 4">
            <a:extLst>
              <a:ext uri="{FF2B5EF4-FFF2-40B4-BE49-F238E27FC236}">
                <a16:creationId xmlns:a16="http://schemas.microsoft.com/office/drawing/2014/main" id="{4D3D5ECF-16CA-4327-8689-F365C816BAC0}"/>
              </a:ext>
            </a:extLst>
          </p:cNvPr>
          <p:cNvSpPr txBox="1">
            <a:spLocks noChangeArrowheads="1"/>
          </p:cNvSpPr>
          <p:nvPr/>
        </p:nvSpPr>
        <p:spPr bwMode="auto">
          <a:xfrm>
            <a:off x="3904862" y="1899482"/>
            <a:ext cx="109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a:t>PART ONE</a:t>
            </a:r>
            <a:endParaRPr lang="zh-CN" altLang="en-US" sz="1400"/>
          </a:p>
        </p:txBody>
      </p:sp>
      <p:grpSp>
        <p:nvGrpSpPr>
          <p:cNvPr id="10" name="组合 8">
            <a:extLst>
              <a:ext uri="{FF2B5EF4-FFF2-40B4-BE49-F238E27FC236}">
                <a16:creationId xmlns:a16="http://schemas.microsoft.com/office/drawing/2014/main" id="{C97EE50A-8DFE-6702-B294-0E7F12C4D938}"/>
              </a:ext>
            </a:extLst>
          </p:cNvPr>
          <p:cNvGrpSpPr>
            <a:grpSpLocks/>
          </p:cNvGrpSpPr>
          <p:nvPr/>
        </p:nvGrpSpPr>
        <p:grpSpPr bwMode="auto">
          <a:xfrm>
            <a:off x="2670739" y="1835189"/>
            <a:ext cx="1130300" cy="1128712"/>
            <a:chOff x="1928879" y="1944350"/>
            <a:chExt cx="1129689" cy="1129689"/>
          </a:xfrm>
        </p:grpSpPr>
        <p:sp>
          <p:nvSpPr>
            <p:cNvPr id="11" name="椭圆 10">
              <a:extLst>
                <a:ext uri="{FF2B5EF4-FFF2-40B4-BE49-F238E27FC236}">
                  <a16:creationId xmlns:a16="http://schemas.microsoft.com/office/drawing/2014/main" id="{4284CEC6-1AF1-350D-A0FE-878403E33957}"/>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12" name="Freeform 7">
              <a:extLst>
                <a:ext uri="{FF2B5EF4-FFF2-40B4-BE49-F238E27FC236}">
                  <a16:creationId xmlns:a16="http://schemas.microsoft.com/office/drawing/2014/main" id="{5DEF45AA-3DD7-870B-2632-7195C3F69103}"/>
                </a:ext>
              </a:extLst>
            </p:cNvPr>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5">
            <a:extLst>
              <a:ext uri="{FF2B5EF4-FFF2-40B4-BE49-F238E27FC236}">
                <a16:creationId xmlns:a16="http://schemas.microsoft.com/office/drawing/2014/main" id="{CA3BC8A6-D670-4DFB-80BF-E1BB539E416C}"/>
              </a:ext>
            </a:extLst>
          </p:cNvPr>
          <p:cNvSpPr txBox="1">
            <a:spLocks noChangeArrowheads="1"/>
          </p:cNvSpPr>
          <p:nvPr/>
        </p:nvSpPr>
        <p:spPr bwMode="auto">
          <a:xfrm>
            <a:off x="819150" y="272584"/>
            <a:ext cx="2080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b="1" dirty="0"/>
              <a:t>Introduction</a:t>
            </a:r>
            <a:endParaRPr lang="zh-CN" altLang="en-US" sz="2400" b="1" dirty="0"/>
          </a:p>
        </p:txBody>
      </p:sp>
      <p:pic>
        <p:nvPicPr>
          <p:cNvPr id="20497" name="图片 31">
            <a:extLst>
              <a:ext uri="{FF2B5EF4-FFF2-40B4-BE49-F238E27FC236}">
                <a16:creationId xmlns:a16="http://schemas.microsoft.com/office/drawing/2014/main" id="{F563CF0E-DC5A-48F3-BFCC-FA1CAC3AFF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20638"/>
            <a:ext cx="15319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8">
            <a:extLst>
              <a:ext uri="{FF2B5EF4-FFF2-40B4-BE49-F238E27FC236}">
                <a16:creationId xmlns:a16="http://schemas.microsoft.com/office/drawing/2014/main" id="{D6E49434-7D17-DA26-4046-245CBF6128F2}"/>
              </a:ext>
            </a:extLst>
          </p:cNvPr>
          <p:cNvSpPr txBox="1"/>
          <p:nvPr/>
        </p:nvSpPr>
        <p:spPr bwMode="auto">
          <a:xfrm>
            <a:off x="4401732" y="958543"/>
            <a:ext cx="4272064" cy="3416320"/>
          </a:xfrm>
          <a:prstGeom prst="rect">
            <a:avLst/>
          </a:prstGeom>
          <a:noFill/>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Hemispheric </a:t>
            </a:r>
            <a:r>
              <a:rPr kumimoji="0" lang="en-US" altLang="zh-CN" sz="18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asy</a:t>
            </a:r>
            <a:r>
              <a:rPr lang="en-US" altLang="zh-CN" sz="1800"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mmetry</a:t>
            </a:r>
            <a:r>
              <a:rPr lang="en-US" altLang="zh-CN" sz="1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is a critical feature of human brain structure and function. Figure out the asymmetry of brain structure is also of great significance to brain-related diseases like Alzheimer’s.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lang="en-US" altLang="zh-CN" sz="1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Previous research using univariate approaches show little difference between the left and right hemisphere. Thus, using a multivariate machine learning approach is worth exploring.</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6498258-70A4-D9FA-DC1F-9C49B2BEFB02}"/>
              </a:ext>
            </a:extLst>
          </p:cNvPr>
          <p:cNvPicPr>
            <a:picLocks noChangeAspect="1"/>
          </p:cNvPicPr>
          <p:nvPr/>
        </p:nvPicPr>
        <p:blipFill>
          <a:blip r:embed="rId4"/>
          <a:stretch>
            <a:fillRect/>
          </a:stretch>
        </p:blipFill>
        <p:spPr>
          <a:xfrm>
            <a:off x="1008836" y="958543"/>
            <a:ext cx="2549265" cy="3226413"/>
          </a:xfrm>
          <a:prstGeom prst="rect">
            <a:avLst/>
          </a:prstGeom>
        </p:spPr>
      </p:pic>
      <p:sp>
        <p:nvSpPr>
          <p:cNvPr id="7" name="文本框 6">
            <a:extLst>
              <a:ext uri="{FF2B5EF4-FFF2-40B4-BE49-F238E27FC236}">
                <a16:creationId xmlns:a16="http://schemas.microsoft.com/office/drawing/2014/main" id="{2294E8D6-9167-2237-6550-2EE7768FA217}"/>
              </a:ext>
            </a:extLst>
          </p:cNvPr>
          <p:cNvSpPr txBox="1"/>
          <p:nvPr/>
        </p:nvSpPr>
        <p:spPr>
          <a:xfrm>
            <a:off x="819150" y="4307300"/>
            <a:ext cx="3582582" cy="292388"/>
          </a:xfrm>
          <a:prstGeom prst="rect">
            <a:avLst/>
          </a:prstGeom>
          <a:noFill/>
        </p:spPr>
        <p:txBody>
          <a:bodyPr wrap="square" rtlCol="0">
            <a:spAutoFit/>
          </a:bodyPr>
          <a:lstStyle/>
          <a:p>
            <a:r>
              <a:rPr lang="en-US" altLang="zh-CN" dirty="0"/>
              <a:t>(Toga, Thompson, 2003, </a:t>
            </a:r>
            <a:r>
              <a:rPr lang="en-US" altLang="zh-CN" i="1" dirty="0"/>
              <a:t>Nat. Neuroscience</a:t>
            </a:r>
            <a:r>
              <a:rPr lang="en-US" altLang="zh-CN" dirty="0"/>
              <a:t>)</a:t>
            </a:r>
            <a:endParaRPr lang="zh-CN" altLang="en-US" dirty="0"/>
          </a:p>
        </p:txBody>
      </p:sp>
      <p:grpSp>
        <p:nvGrpSpPr>
          <p:cNvPr id="12" name="组合 40">
            <a:extLst>
              <a:ext uri="{FF2B5EF4-FFF2-40B4-BE49-F238E27FC236}">
                <a16:creationId xmlns:a16="http://schemas.microsoft.com/office/drawing/2014/main" id="{81000E8C-D3B0-A9A6-9571-38A526A9BC49}"/>
              </a:ext>
            </a:extLst>
          </p:cNvPr>
          <p:cNvGrpSpPr>
            <a:grpSpLocks noChangeAspect="1"/>
          </p:cNvGrpSpPr>
          <p:nvPr/>
        </p:nvGrpSpPr>
        <p:grpSpPr bwMode="auto">
          <a:xfrm>
            <a:off x="350837" y="259556"/>
            <a:ext cx="468313" cy="468312"/>
            <a:chOff x="1928879" y="1944350"/>
            <a:chExt cx="1129689" cy="1129689"/>
          </a:xfrm>
        </p:grpSpPr>
        <p:sp>
          <p:nvSpPr>
            <p:cNvPr id="13" name="椭圆 12">
              <a:extLst>
                <a:ext uri="{FF2B5EF4-FFF2-40B4-BE49-F238E27FC236}">
                  <a16:creationId xmlns:a16="http://schemas.microsoft.com/office/drawing/2014/main" id="{CA041C45-5902-1FB6-F32B-41F520DDFA62}"/>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14" name="Freeform 7">
              <a:extLst>
                <a:ext uri="{FF2B5EF4-FFF2-40B4-BE49-F238E27FC236}">
                  <a16:creationId xmlns:a16="http://schemas.microsoft.com/office/drawing/2014/main" id="{503EA120-71F9-0721-AE49-A933214B65B9}"/>
                </a:ext>
              </a:extLst>
            </p:cNvPr>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5F8E0F-2B30-40CA-8065-BE3092A8D286}"/>
              </a:ext>
            </a:extLst>
          </p:cNvPr>
          <p:cNvSpPr txBox="1"/>
          <p:nvPr/>
        </p:nvSpPr>
        <p:spPr>
          <a:xfrm>
            <a:off x="4061800" y="2227263"/>
            <a:ext cx="2446205" cy="707886"/>
          </a:xfrm>
          <a:prstGeom prst="rect">
            <a:avLst/>
          </a:prstGeom>
          <a:noFill/>
        </p:spPr>
        <p:txBody>
          <a:bodyPr wrap="square">
            <a:spAutoFit/>
          </a:bodyPr>
          <a:lstStyle/>
          <a:p>
            <a:pPr algn="ctr" eaLnBrk="1" fontAlgn="auto" hangingPunct="1">
              <a:spcBef>
                <a:spcPts val="0"/>
              </a:spcBef>
              <a:spcAft>
                <a:spcPts val="0"/>
              </a:spcAft>
              <a:defRPr/>
            </a:pPr>
            <a:r>
              <a:rPr lang="en-US" altLang="zh-CN" sz="4000" b="1" dirty="0">
                <a:solidFill>
                  <a:schemeClr val="tx1">
                    <a:lumMod val="85000"/>
                    <a:lumOff val="15000"/>
                  </a:schemeClr>
                </a:solidFill>
                <a:latin typeface="+mn-lt"/>
                <a:ea typeface="+mn-ea"/>
              </a:rPr>
              <a:t>Methods</a:t>
            </a:r>
            <a:endParaRPr lang="zh-CN" altLang="en-US" sz="4000" b="1" dirty="0">
              <a:solidFill>
                <a:schemeClr val="tx1">
                  <a:lumMod val="85000"/>
                  <a:lumOff val="15000"/>
                </a:schemeClr>
              </a:solidFill>
              <a:latin typeface="+mn-lt"/>
              <a:ea typeface="+mn-ea"/>
            </a:endParaRPr>
          </a:p>
        </p:txBody>
      </p:sp>
      <p:sp>
        <p:nvSpPr>
          <p:cNvPr id="26627" name="文本框 4">
            <a:extLst>
              <a:ext uri="{FF2B5EF4-FFF2-40B4-BE49-F238E27FC236}">
                <a16:creationId xmlns:a16="http://schemas.microsoft.com/office/drawing/2014/main" id="{7DDA57CD-C4D2-4D8F-8ACB-74E8E42DE7CA}"/>
              </a:ext>
            </a:extLst>
          </p:cNvPr>
          <p:cNvSpPr txBox="1">
            <a:spLocks noChangeArrowheads="1"/>
          </p:cNvSpPr>
          <p:nvPr/>
        </p:nvSpPr>
        <p:spPr bwMode="auto">
          <a:xfrm>
            <a:off x="4231663" y="2019300"/>
            <a:ext cx="1331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a:t>PART TWO</a:t>
            </a:r>
            <a:endParaRPr lang="zh-CN" altLang="en-US" sz="1400"/>
          </a:p>
        </p:txBody>
      </p:sp>
      <p:grpSp>
        <p:nvGrpSpPr>
          <p:cNvPr id="26628" name="组合 8">
            <a:extLst>
              <a:ext uri="{FF2B5EF4-FFF2-40B4-BE49-F238E27FC236}">
                <a16:creationId xmlns:a16="http://schemas.microsoft.com/office/drawing/2014/main" id="{5BCF5B95-B5C9-4D6A-BE47-2D45DD31D0DE}"/>
              </a:ext>
            </a:extLst>
          </p:cNvPr>
          <p:cNvGrpSpPr>
            <a:grpSpLocks/>
          </p:cNvGrpSpPr>
          <p:nvPr/>
        </p:nvGrpSpPr>
        <p:grpSpPr bwMode="auto">
          <a:xfrm>
            <a:off x="2931501" y="1944688"/>
            <a:ext cx="1130300" cy="1128712"/>
            <a:chOff x="1928879" y="1944350"/>
            <a:chExt cx="1129689" cy="1129689"/>
          </a:xfrm>
        </p:grpSpPr>
        <p:sp>
          <p:nvSpPr>
            <p:cNvPr id="2" name="椭圆 1">
              <a:extLst>
                <a:ext uri="{FF2B5EF4-FFF2-40B4-BE49-F238E27FC236}">
                  <a16:creationId xmlns:a16="http://schemas.microsoft.com/office/drawing/2014/main" id="{E6125B49-A5B0-4B60-8651-4A67F48F315C}"/>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8" name="Freeform 7">
              <a:extLst>
                <a:ext uri="{FF2B5EF4-FFF2-40B4-BE49-F238E27FC236}">
                  <a16:creationId xmlns:a16="http://schemas.microsoft.com/office/drawing/2014/main" id="{5192963E-A91B-4206-893F-C3DB54AFD614}"/>
                </a:ext>
              </a:extLst>
            </p:cNvPr>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文本框 39">
            <a:extLst>
              <a:ext uri="{FF2B5EF4-FFF2-40B4-BE49-F238E27FC236}">
                <a16:creationId xmlns:a16="http://schemas.microsoft.com/office/drawing/2014/main" id="{7EFFE7E7-C019-4BDE-BFC2-FC4CFB15C19C}"/>
              </a:ext>
            </a:extLst>
          </p:cNvPr>
          <p:cNvSpPr txBox="1">
            <a:spLocks noChangeArrowheads="1"/>
          </p:cNvSpPr>
          <p:nvPr/>
        </p:nvSpPr>
        <p:spPr bwMode="auto">
          <a:xfrm>
            <a:off x="571056" y="150495"/>
            <a:ext cx="1722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b="1" dirty="0"/>
              <a:t>Methods</a:t>
            </a:r>
            <a:endParaRPr lang="zh-CN" altLang="en-US" sz="2400" b="1" dirty="0"/>
          </a:p>
        </p:txBody>
      </p:sp>
      <p:grpSp>
        <p:nvGrpSpPr>
          <p:cNvPr id="30734" name="组合 40">
            <a:extLst>
              <a:ext uri="{FF2B5EF4-FFF2-40B4-BE49-F238E27FC236}">
                <a16:creationId xmlns:a16="http://schemas.microsoft.com/office/drawing/2014/main" id="{56819605-8912-46A2-B0B5-2340F77B12D7}"/>
              </a:ext>
            </a:extLst>
          </p:cNvPr>
          <p:cNvGrpSpPr>
            <a:grpSpLocks noChangeAspect="1"/>
          </p:cNvGrpSpPr>
          <p:nvPr/>
        </p:nvGrpSpPr>
        <p:grpSpPr bwMode="auto">
          <a:xfrm>
            <a:off x="102743" y="160020"/>
            <a:ext cx="468313" cy="468312"/>
            <a:chOff x="1928879" y="1944350"/>
            <a:chExt cx="1129689" cy="1129689"/>
          </a:xfrm>
        </p:grpSpPr>
        <p:sp>
          <p:nvSpPr>
            <p:cNvPr id="42" name="椭圆 41">
              <a:extLst>
                <a:ext uri="{FF2B5EF4-FFF2-40B4-BE49-F238E27FC236}">
                  <a16:creationId xmlns:a16="http://schemas.microsoft.com/office/drawing/2014/main" id="{634FD27F-2EDD-4F5E-B999-4BEAF967A99B}"/>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43" name="Freeform 7">
              <a:extLst>
                <a:ext uri="{FF2B5EF4-FFF2-40B4-BE49-F238E27FC236}">
                  <a16:creationId xmlns:a16="http://schemas.microsoft.com/office/drawing/2014/main" id="{DA97D57F-5CB6-42B2-9056-F70E44324C0F}"/>
                </a:ext>
              </a:extLst>
            </p:cNvPr>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pic>
        <p:nvPicPr>
          <p:cNvPr id="30735" name="图片 43">
            <a:extLst>
              <a:ext uri="{FF2B5EF4-FFF2-40B4-BE49-F238E27FC236}">
                <a16:creationId xmlns:a16="http://schemas.microsoft.com/office/drawing/2014/main" id="{95955270-C2E1-475A-807E-C6470E83A6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20638"/>
            <a:ext cx="153193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a:extLst>
              <a:ext uri="{FF2B5EF4-FFF2-40B4-BE49-F238E27FC236}">
                <a16:creationId xmlns:a16="http://schemas.microsoft.com/office/drawing/2014/main" id="{A92343C3-63B5-4F7F-8223-EB888C3F8B1D}"/>
              </a:ext>
            </a:extLst>
          </p:cNvPr>
          <p:cNvSpPr txBox="1"/>
          <p:nvPr/>
        </p:nvSpPr>
        <p:spPr>
          <a:xfrm>
            <a:off x="5600295" y="607100"/>
            <a:ext cx="2487027" cy="292388"/>
          </a:xfrm>
          <a:prstGeom prst="rect">
            <a:avLst/>
          </a:prstGeom>
          <a:noFill/>
        </p:spPr>
        <p:txBody>
          <a:bodyPr wrap="none" rtlCol="0">
            <a:spAutoFit/>
          </a:bodyPr>
          <a:lstStyle/>
          <a:p>
            <a:r>
              <a:rPr lang="en-US" altLang="zh-CN" dirty="0"/>
              <a:t>Support Vector Machine (SVM)</a:t>
            </a:r>
            <a:endParaRPr lang="zh-CN" altLang="en-US" dirty="0"/>
          </a:p>
        </p:txBody>
      </p:sp>
      <p:pic>
        <p:nvPicPr>
          <p:cNvPr id="6" name="图片 5">
            <a:extLst>
              <a:ext uri="{FF2B5EF4-FFF2-40B4-BE49-F238E27FC236}">
                <a16:creationId xmlns:a16="http://schemas.microsoft.com/office/drawing/2014/main" id="{BABAC9C4-D113-E11C-7630-484A6EF66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296" y="966838"/>
            <a:ext cx="6245116" cy="3776580"/>
          </a:xfrm>
          <a:prstGeom prst="rect">
            <a:avLst/>
          </a:prstGeom>
        </p:spPr>
      </p:pic>
      <p:sp>
        <p:nvSpPr>
          <p:cNvPr id="7" name="文本框 6">
            <a:extLst>
              <a:ext uri="{FF2B5EF4-FFF2-40B4-BE49-F238E27FC236}">
                <a16:creationId xmlns:a16="http://schemas.microsoft.com/office/drawing/2014/main" id="{807FD00D-9052-5A0D-FEE9-EBF6BA996317}"/>
              </a:ext>
            </a:extLst>
          </p:cNvPr>
          <p:cNvSpPr txBox="1"/>
          <p:nvPr/>
        </p:nvSpPr>
        <p:spPr>
          <a:xfrm>
            <a:off x="128588" y="1482855"/>
            <a:ext cx="2793936" cy="692497"/>
          </a:xfrm>
          <a:prstGeom prst="rect">
            <a:avLst/>
          </a:prstGeom>
          <a:noFill/>
        </p:spPr>
        <p:txBody>
          <a:bodyPr wrap="square" rtlCol="0">
            <a:spAutoFit/>
          </a:bodyPr>
          <a:lstStyle/>
          <a:p>
            <a:pPr algn="ctr"/>
            <a:r>
              <a:rPr lang="en-US" altLang="zh-CN" b="1" dirty="0"/>
              <a:t>1113 Individuals from HCP</a:t>
            </a:r>
          </a:p>
          <a:p>
            <a:pPr algn="ctr"/>
            <a:r>
              <a:rPr lang="en-US" altLang="zh-CN" b="1" dirty="0"/>
              <a:t>Age: 22 - 35</a:t>
            </a:r>
          </a:p>
          <a:p>
            <a:pPr algn="ctr"/>
            <a:r>
              <a:rPr lang="en-US" altLang="zh-CN" b="1" dirty="0"/>
              <a:t>606 - Female, 507 - Male</a:t>
            </a:r>
            <a:endParaRPr lang="zh-CN" altLang="en-US" b="1" dirty="0"/>
          </a:p>
        </p:txBody>
      </p:sp>
      <p:sp>
        <p:nvSpPr>
          <p:cNvPr id="17" name="文本框 16">
            <a:extLst>
              <a:ext uri="{FF2B5EF4-FFF2-40B4-BE49-F238E27FC236}">
                <a16:creationId xmlns:a16="http://schemas.microsoft.com/office/drawing/2014/main" id="{D9F315A5-66AA-4162-F564-D47C9255EDA0}"/>
              </a:ext>
            </a:extLst>
          </p:cNvPr>
          <p:cNvSpPr txBox="1"/>
          <p:nvPr/>
        </p:nvSpPr>
        <p:spPr>
          <a:xfrm>
            <a:off x="439738" y="2681174"/>
            <a:ext cx="1960562" cy="492443"/>
          </a:xfrm>
          <a:prstGeom prst="rect">
            <a:avLst/>
          </a:prstGeom>
          <a:noFill/>
        </p:spPr>
        <p:txBody>
          <a:bodyPr wrap="square" rtlCol="0">
            <a:spAutoFit/>
          </a:bodyPr>
          <a:lstStyle/>
          <a:p>
            <a:pPr algn="ctr"/>
            <a:r>
              <a:rPr lang="en-US" altLang="zh-CN" b="1" dirty="0"/>
              <a:t>Label 1 -&gt; Right Hemi</a:t>
            </a:r>
          </a:p>
          <a:p>
            <a:pPr algn="ctr"/>
            <a:r>
              <a:rPr lang="en-US" altLang="zh-CN" b="1" dirty="0"/>
              <a:t>Label 0 -&gt; Left Hemi</a:t>
            </a:r>
            <a:endParaRPr lang="zh-CN" altLang="en-US" b="1" dirty="0"/>
          </a:p>
        </p:txBody>
      </p:sp>
      <p:sp>
        <p:nvSpPr>
          <p:cNvPr id="18" name="文本框 17">
            <a:extLst>
              <a:ext uri="{FF2B5EF4-FFF2-40B4-BE49-F238E27FC236}">
                <a16:creationId xmlns:a16="http://schemas.microsoft.com/office/drawing/2014/main" id="{8705B97B-025B-8004-F19A-6E28A00BD370}"/>
              </a:ext>
            </a:extLst>
          </p:cNvPr>
          <p:cNvSpPr txBox="1"/>
          <p:nvPr/>
        </p:nvSpPr>
        <p:spPr>
          <a:xfrm>
            <a:off x="177356" y="3400059"/>
            <a:ext cx="2793936" cy="692497"/>
          </a:xfrm>
          <a:prstGeom prst="rect">
            <a:avLst/>
          </a:prstGeom>
          <a:noFill/>
        </p:spPr>
        <p:txBody>
          <a:bodyPr wrap="square" rtlCol="0">
            <a:spAutoFit/>
          </a:bodyPr>
          <a:lstStyle/>
          <a:p>
            <a:pPr algn="ctr"/>
            <a:r>
              <a:rPr lang="en-US" altLang="zh-CN" b="1" dirty="0"/>
              <a:t>34 brain regions according to the </a:t>
            </a:r>
            <a:r>
              <a:rPr lang="en-US" altLang="zh-CN" b="1" dirty="0" err="1"/>
              <a:t>Desikan-Killiany</a:t>
            </a:r>
            <a:r>
              <a:rPr lang="en-US" altLang="zh-CN" b="1" dirty="0"/>
              <a:t> atlas from the aspects of Area &amp; Thickness</a:t>
            </a:r>
            <a:endParaRPr lang="zh-CN" altLang="en-US" b="1" dirty="0"/>
          </a:p>
        </p:txBody>
      </p:sp>
      <p:sp>
        <p:nvSpPr>
          <p:cNvPr id="22" name="文本框 21">
            <a:extLst>
              <a:ext uri="{FF2B5EF4-FFF2-40B4-BE49-F238E27FC236}">
                <a16:creationId xmlns:a16="http://schemas.microsoft.com/office/drawing/2014/main" id="{3BF04123-9C47-CCF4-056F-372AFE244A57}"/>
              </a:ext>
            </a:extLst>
          </p:cNvPr>
          <p:cNvSpPr txBox="1"/>
          <p:nvPr/>
        </p:nvSpPr>
        <p:spPr>
          <a:xfrm>
            <a:off x="366332" y="4318998"/>
            <a:ext cx="2318448" cy="292388"/>
          </a:xfrm>
          <a:prstGeom prst="rect">
            <a:avLst/>
          </a:prstGeom>
          <a:noFill/>
        </p:spPr>
        <p:txBody>
          <a:bodyPr wrap="square">
            <a:spAutoFit/>
          </a:bodyPr>
          <a:lstStyle/>
          <a:p>
            <a:r>
              <a:rPr lang="en-US" altLang="zh-CN" b="1" dirty="0"/>
              <a:t>70% Training, 30% Testing</a:t>
            </a:r>
            <a:endParaRPr lang="zh-CN" altLang="en-US" b="1" dirty="0"/>
          </a:p>
        </p:txBody>
      </p:sp>
      <p:sp>
        <p:nvSpPr>
          <p:cNvPr id="2" name="文本框 1">
            <a:extLst>
              <a:ext uri="{FF2B5EF4-FFF2-40B4-BE49-F238E27FC236}">
                <a16:creationId xmlns:a16="http://schemas.microsoft.com/office/drawing/2014/main" id="{647959EA-C342-6CBE-25BF-17BA6CF94653}"/>
              </a:ext>
            </a:extLst>
          </p:cNvPr>
          <p:cNvSpPr txBox="1"/>
          <p:nvPr/>
        </p:nvSpPr>
        <p:spPr>
          <a:xfrm>
            <a:off x="366332" y="674450"/>
            <a:ext cx="3310759" cy="292388"/>
          </a:xfrm>
          <a:prstGeom prst="rect">
            <a:avLst/>
          </a:prstGeom>
          <a:noFill/>
        </p:spPr>
        <p:txBody>
          <a:bodyPr wrap="square" rtlCol="0">
            <a:spAutoFit/>
          </a:bodyPr>
          <a:lstStyle/>
          <a:p>
            <a:r>
              <a:rPr lang="en-US" altLang="zh-CN" b="1" dirty="0"/>
              <a:t>Code available at: </a:t>
            </a:r>
            <a:r>
              <a:rPr lang="en-US" altLang="zh-CN" b="1" dirty="0">
                <a:hlinkClick r:id="rId5"/>
              </a:rPr>
              <a:t>Code For HCP_ML</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5F8E0F-2B30-40CA-8065-BE3092A8D286}"/>
              </a:ext>
            </a:extLst>
          </p:cNvPr>
          <p:cNvSpPr txBox="1"/>
          <p:nvPr/>
        </p:nvSpPr>
        <p:spPr>
          <a:xfrm>
            <a:off x="4061800" y="2227263"/>
            <a:ext cx="2446205" cy="707886"/>
          </a:xfrm>
          <a:prstGeom prst="rect">
            <a:avLst/>
          </a:prstGeom>
          <a:noFill/>
        </p:spPr>
        <p:txBody>
          <a:bodyPr wrap="square">
            <a:spAutoFit/>
          </a:bodyPr>
          <a:lstStyle/>
          <a:p>
            <a:pPr algn="ctr" eaLnBrk="1" fontAlgn="auto" hangingPunct="1">
              <a:spcBef>
                <a:spcPts val="0"/>
              </a:spcBef>
              <a:spcAft>
                <a:spcPts val="0"/>
              </a:spcAft>
              <a:defRPr/>
            </a:pPr>
            <a:r>
              <a:rPr lang="en-US" altLang="zh-CN" sz="4000" b="1" dirty="0">
                <a:solidFill>
                  <a:schemeClr val="tx1">
                    <a:lumMod val="85000"/>
                    <a:lumOff val="15000"/>
                  </a:schemeClr>
                </a:solidFill>
                <a:latin typeface="+mn-lt"/>
                <a:ea typeface="+mn-ea"/>
              </a:rPr>
              <a:t>Results</a:t>
            </a:r>
            <a:endParaRPr lang="zh-CN" altLang="en-US" sz="4000" b="1" dirty="0">
              <a:solidFill>
                <a:schemeClr val="tx1">
                  <a:lumMod val="85000"/>
                  <a:lumOff val="15000"/>
                </a:schemeClr>
              </a:solidFill>
              <a:latin typeface="+mn-lt"/>
              <a:ea typeface="+mn-ea"/>
            </a:endParaRPr>
          </a:p>
        </p:txBody>
      </p:sp>
      <p:sp>
        <p:nvSpPr>
          <p:cNvPr id="26627" name="文本框 4">
            <a:extLst>
              <a:ext uri="{FF2B5EF4-FFF2-40B4-BE49-F238E27FC236}">
                <a16:creationId xmlns:a16="http://schemas.microsoft.com/office/drawing/2014/main" id="{7DDA57CD-C4D2-4D8F-8ACB-74E8E42DE7CA}"/>
              </a:ext>
            </a:extLst>
          </p:cNvPr>
          <p:cNvSpPr txBox="1">
            <a:spLocks noChangeArrowheads="1"/>
          </p:cNvSpPr>
          <p:nvPr/>
        </p:nvSpPr>
        <p:spPr bwMode="auto">
          <a:xfrm>
            <a:off x="4231663" y="2019300"/>
            <a:ext cx="13319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dirty="0"/>
              <a:t>PART THREE</a:t>
            </a:r>
            <a:endParaRPr lang="zh-CN" altLang="en-US" sz="1400" dirty="0"/>
          </a:p>
        </p:txBody>
      </p:sp>
      <p:grpSp>
        <p:nvGrpSpPr>
          <p:cNvPr id="26628" name="组合 8">
            <a:extLst>
              <a:ext uri="{FF2B5EF4-FFF2-40B4-BE49-F238E27FC236}">
                <a16:creationId xmlns:a16="http://schemas.microsoft.com/office/drawing/2014/main" id="{5BCF5B95-B5C9-4D6A-BE47-2D45DD31D0DE}"/>
              </a:ext>
            </a:extLst>
          </p:cNvPr>
          <p:cNvGrpSpPr>
            <a:grpSpLocks/>
          </p:cNvGrpSpPr>
          <p:nvPr/>
        </p:nvGrpSpPr>
        <p:grpSpPr bwMode="auto">
          <a:xfrm>
            <a:off x="2931501" y="1944688"/>
            <a:ext cx="1130300" cy="1128712"/>
            <a:chOff x="1928879" y="1944350"/>
            <a:chExt cx="1129689" cy="1129689"/>
          </a:xfrm>
        </p:grpSpPr>
        <p:sp>
          <p:nvSpPr>
            <p:cNvPr id="2" name="椭圆 1">
              <a:extLst>
                <a:ext uri="{FF2B5EF4-FFF2-40B4-BE49-F238E27FC236}">
                  <a16:creationId xmlns:a16="http://schemas.microsoft.com/office/drawing/2014/main" id="{E6125B49-A5B0-4B60-8651-4A67F48F315C}"/>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8" name="Freeform 7">
              <a:extLst>
                <a:ext uri="{FF2B5EF4-FFF2-40B4-BE49-F238E27FC236}">
                  <a16:creationId xmlns:a16="http://schemas.microsoft.com/office/drawing/2014/main" id="{5192963E-A91B-4206-893F-C3DB54AFD614}"/>
                </a:ext>
              </a:extLst>
            </p:cNvPr>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28584157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文本框 39">
            <a:extLst>
              <a:ext uri="{FF2B5EF4-FFF2-40B4-BE49-F238E27FC236}">
                <a16:creationId xmlns:a16="http://schemas.microsoft.com/office/drawing/2014/main" id="{7EFFE7E7-C019-4BDE-BFC2-FC4CFB15C19C}"/>
              </a:ext>
            </a:extLst>
          </p:cNvPr>
          <p:cNvSpPr txBox="1">
            <a:spLocks noChangeArrowheads="1"/>
          </p:cNvSpPr>
          <p:nvPr/>
        </p:nvSpPr>
        <p:spPr bwMode="auto">
          <a:xfrm>
            <a:off x="522288" y="28575"/>
            <a:ext cx="6870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b="1" dirty="0"/>
              <a:t>Results</a:t>
            </a:r>
            <a:endParaRPr lang="zh-CN" altLang="en-US" sz="2400" b="1" dirty="0"/>
          </a:p>
        </p:txBody>
      </p:sp>
      <p:grpSp>
        <p:nvGrpSpPr>
          <p:cNvPr id="30734" name="组合 40">
            <a:extLst>
              <a:ext uri="{FF2B5EF4-FFF2-40B4-BE49-F238E27FC236}">
                <a16:creationId xmlns:a16="http://schemas.microsoft.com/office/drawing/2014/main" id="{56819605-8912-46A2-B0B5-2340F77B12D7}"/>
              </a:ext>
            </a:extLst>
          </p:cNvPr>
          <p:cNvGrpSpPr>
            <a:grpSpLocks noChangeAspect="1"/>
          </p:cNvGrpSpPr>
          <p:nvPr/>
        </p:nvGrpSpPr>
        <p:grpSpPr bwMode="auto">
          <a:xfrm>
            <a:off x="53975" y="38100"/>
            <a:ext cx="468313" cy="468312"/>
            <a:chOff x="1928879" y="1944350"/>
            <a:chExt cx="1129689" cy="1129689"/>
          </a:xfrm>
        </p:grpSpPr>
        <p:sp>
          <p:nvSpPr>
            <p:cNvPr id="42" name="椭圆 41">
              <a:extLst>
                <a:ext uri="{FF2B5EF4-FFF2-40B4-BE49-F238E27FC236}">
                  <a16:creationId xmlns:a16="http://schemas.microsoft.com/office/drawing/2014/main" id="{634FD27F-2EDD-4F5E-B999-4BEAF967A99B}"/>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43" name="Freeform 7">
              <a:extLst>
                <a:ext uri="{FF2B5EF4-FFF2-40B4-BE49-F238E27FC236}">
                  <a16:creationId xmlns:a16="http://schemas.microsoft.com/office/drawing/2014/main" id="{DA97D57F-5CB6-42B2-9056-F70E44324C0F}"/>
                </a:ext>
              </a:extLst>
            </p:cNvPr>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
        <p:nvSpPr>
          <p:cNvPr id="2" name="文本框 1">
            <a:extLst>
              <a:ext uri="{FF2B5EF4-FFF2-40B4-BE49-F238E27FC236}">
                <a16:creationId xmlns:a16="http://schemas.microsoft.com/office/drawing/2014/main" id="{9F62199C-A26E-B4B3-7DB6-732ABFC108A0}"/>
              </a:ext>
            </a:extLst>
          </p:cNvPr>
          <p:cNvSpPr txBox="1"/>
          <p:nvPr/>
        </p:nvSpPr>
        <p:spPr>
          <a:xfrm>
            <a:off x="439738" y="576615"/>
            <a:ext cx="1377696" cy="338554"/>
          </a:xfrm>
          <a:prstGeom prst="rect">
            <a:avLst/>
          </a:prstGeom>
          <a:noFill/>
        </p:spPr>
        <p:txBody>
          <a:bodyPr wrap="square" rtlCol="0">
            <a:spAutoFit/>
          </a:bodyPr>
          <a:lstStyle/>
          <a:p>
            <a:r>
              <a:rPr lang="en-US" altLang="zh-CN" sz="1600" b="1" dirty="0"/>
              <a:t>Globally</a:t>
            </a:r>
            <a:endParaRPr lang="zh-CN" altLang="en-US" b="1" dirty="0"/>
          </a:p>
        </p:txBody>
      </p:sp>
      <p:pic>
        <p:nvPicPr>
          <p:cNvPr id="5" name="图片 4">
            <a:extLst>
              <a:ext uri="{FF2B5EF4-FFF2-40B4-BE49-F238E27FC236}">
                <a16:creationId xmlns:a16="http://schemas.microsoft.com/office/drawing/2014/main" id="{FAF6AC9B-B457-BAAD-3E47-585EAFE2EA31}"/>
              </a:ext>
            </a:extLst>
          </p:cNvPr>
          <p:cNvPicPr>
            <a:picLocks noChangeAspect="1"/>
          </p:cNvPicPr>
          <p:nvPr/>
        </p:nvPicPr>
        <p:blipFill rotWithShape="1">
          <a:blip r:embed="rId3">
            <a:extLst>
              <a:ext uri="{28A0092B-C50C-407E-A947-70E740481C1C}">
                <a14:useLocalDpi xmlns:a14="http://schemas.microsoft.com/office/drawing/2010/main" val="0"/>
              </a:ext>
            </a:extLst>
          </a:blip>
          <a:srcRect l="7807" r="5695"/>
          <a:stretch/>
        </p:blipFill>
        <p:spPr>
          <a:xfrm>
            <a:off x="439738" y="963641"/>
            <a:ext cx="4802505" cy="1207181"/>
          </a:xfrm>
          <a:prstGeom prst="rect">
            <a:avLst/>
          </a:prstGeom>
        </p:spPr>
      </p:pic>
      <p:pic>
        <p:nvPicPr>
          <p:cNvPr id="13" name="图片 12">
            <a:extLst>
              <a:ext uri="{FF2B5EF4-FFF2-40B4-BE49-F238E27FC236}">
                <a16:creationId xmlns:a16="http://schemas.microsoft.com/office/drawing/2014/main" id="{89DA9B7F-CCA4-913B-00FE-33E640518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318" y="1733"/>
            <a:ext cx="3296094" cy="5035520"/>
          </a:xfrm>
          <a:prstGeom prst="rect">
            <a:avLst/>
          </a:prstGeom>
        </p:spPr>
      </p:pic>
      <p:sp>
        <p:nvSpPr>
          <p:cNvPr id="14" name="文本框 13">
            <a:extLst>
              <a:ext uri="{FF2B5EF4-FFF2-40B4-BE49-F238E27FC236}">
                <a16:creationId xmlns:a16="http://schemas.microsoft.com/office/drawing/2014/main" id="{1FE68A9A-CF68-684C-EAE8-7066FF178D29}"/>
              </a:ext>
            </a:extLst>
          </p:cNvPr>
          <p:cNvSpPr txBox="1"/>
          <p:nvPr/>
        </p:nvSpPr>
        <p:spPr>
          <a:xfrm>
            <a:off x="4856480" y="159772"/>
            <a:ext cx="975360" cy="338554"/>
          </a:xfrm>
          <a:prstGeom prst="rect">
            <a:avLst/>
          </a:prstGeom>
          <a:noFill/>
        </p:spPr>
        <p:txBody>
          <a:bodyPr wrap="square" rtlCol="0">
            <a:spAutoFit/>
          </a:bodyPr>
          <a:lstStyle/>
          <a:p>
            <a:r>
              <a:rPr lang="en-US" altLang="zh-CN" sz="1600" b="1" dirty="0">
                <a:solidFill>
                  <a:schemeClr val="accent6"/>
                </a:solidFill>
              </a:rPr>
              <a:t>Locally</a:t>
            </a:r>
            <a:endParaRPr lang="zh-CN" altLang="en-US" b="1" dirty="0">
              <a:solidFill>
                <a:schemeClr val="accent6"/>
              </a:solidFill>
            </a:endParaRPr>
          </a:p>
        </p:txBody>
      </p:sp>
      <p:sp>
        <p:nvSpPr>
          <p:cNvPr id="8" name="文本框 7">
            <a:extLst>
              <a:ext uri="{FF2B5EF4-FFF2-40B4-BE49-F238E27FC236}">
                <a16:creationId xmlns:a16="http://schemas.microsoft.com/office/drawing/2014/main" id="{616DCF48-A007-18FA-B5A5-D1E4BF971F50}"/>
              </a:ext>
            </a:extLst>
          </p:cNvPr>
          <p:cNvSpPr txBox="1"/>
          <p:nvPr/>
        </p:nvSpPr>
        <p:spPr>
          <a:xfrm>
            <a:off x="53975" y="2178908"/>
            <a:ext cx="5777865" cy="2554545"/>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Two machine learning models based on various morphometric measures showed excellent performance (88.2% &amp; 99.6%).  </a:t>
            </a:r>
            <a:r>
              <a:rPr lang="en-US" altLang="zh-CN"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Even though </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effect sizes of univariate hemispheric differences in thickness are small (Cohen's d &lt; 0.5), it is interesting that by using a multivariate approach, we could distinguish the two hemispheres with high accuracy (88.2%).</a:t>
            </a:r>
          </a:p>
          <a:p>
            <a:pPr marR="0" lvl="0" algn="l" defTabSz="457200" rtl="0" eaLnBrk="1" fontAlgn="auto" latinLnBrk="0" hangingPunct="1">
              <a:lnSpc>
                <a:spcPct val="100000"/>
              </a:lnSpc>
              <a:spcBef>
                <a:spcPts val="0"/>
              </a:spcBef>
              <a:spcAft>
                <a:spcPts val="0"/>
              </a:spcAft>
              <a:buClrTx/>
              <a:buSzTx/>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endParaRPr lang="en-US" altLang="zh-CN"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By extracting</a:t>
            </a:r>
            <a:r>
              <a:rPr lang="en-US" altLang="zh-CN" sz="1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the weight of each brain region of the model, we visualized the importance of each brain region for the classification task. </a:t>
            </a:r>
            <a:endPar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485347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5F8E0F-2B30-40CA-8065-BE3092A8D286}"/>
              </a:ext>
            </a:extLst>
          </p:cNvPr>
          <p:cNvSpPr txBox="1"/>
          <p:nvPr/>
        </p:nvSpPr>
        <p:spPr>
          <a:xfrm>
            <a:off x="2686137" y="2227263"/>
            <a:ext cx="5882640" cy="646331"/>
          </a:xfrm>
          <a:prstGeom prst="rect">
            <a:avLst/>
          </a:prstGeom>
          <a:noFill/>
        </p:spPr>
        <p:txBody>
          <a:bodyPr wrap="square">
            <a:spAutoFit/>
          </a:bodyPr>
          <a:lstStyle/>
          <a:p>
            <a:pPr algn="ctr" eaLnBrk="1" fontAlgn="auto" hangingPunct="1">
              <a:spcBef>
                <a:spcPts val="0"/>
              </a:spcBef>
              <a:spcAft>
                <a:spcPts val="0"/>
              </a:spcAft>
              <a:defRPr/>
            </a:pPr>
            <a:r>
              <a:rPr lang="en-US" altLang="zh-CN" sz="3600" b="1" dirty="0">
                <a:solidFill>
                  <a:schemeClr val="tx1">
                    <a:lumMod val="85000"/>
                    <a:lumOff val="15000"/>
                  </a:schemeClr>
                </a:solidFill>
                <a:latin typeface="+mn-lt"/>
                <a:ea typeface="+mn-ea"/>
              </a:rPr>
              <a:t>Discussion &amp; Conclusion</a:t>
            </a:r>
            <a:endParaRPr lang="zh-CN" altLang="en-US" sz="3600" b="1" dirty="0">
              <a:solidFill>
                <a:schemeClr val="tx1">
                  <a:lumMod val="85000"/>
                  <a:lumOff val="15000"/>
                </a:schemeClr>
              </a:solidFill>
              <a:latin typeface="+mn-lt"/>
              <a:ea typeface="+mn-ea"/>
            </a:endParaRPr>
          </a:p>
        </p:txBody>
      </p:sp>
      <p:sp>
        <p:nvSpPr>
          <p:cNvPr id="26627" name="文本框 4">
            <a:extLst>
              <a:ext uri="{FF2B5EF4-FFF2-40B4-BE49-F238E27FC236}">
                <a16:creationId xmlns:a16="http://schemas.microsoft.com/office/drawing/2014/main" id="{7DDA57CD-C4D2-4D8F-8ACB-74E8E42DE7CA}"/>
              </a:ext>
            </a:extLst>
          </p:cNvPr>
          <p:cNvSpPr txBox="1">
            <a:spLocks noChangeArrowheads="1"/>
          </p:cNvSpPr>
          <p:nvPr/>
        </p:nvSpPr>
        <p:spPr bwMode="auto">
          <a:xfrm>
            <a:off x="2855999" y="2019300"/>
            <a:ext cx="159001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dirty="0"/>
              <a:t>PART FOURTH</a:t>
            </a:r>
            <a:endParaRPr lang="zh-CN" altLang="en-US" sz="1400" dirty="0"/>
          </a:p>
        </p:txBody>
      </p:sp>
      <p:grpSp>
        <p:nvGrpSpPr>
          <p:cNvPr id="26628" name="组合 8">
            <a:extLst>
              <a:ext uri="{FF2B5EF4-FFF2-40B4-BE49-F238E27FC236}">
                <a16:creationId xmlns:a16="http://schemas.microsoft.com/office/drawing/2014/main" id="{5BCF5B95-B5C9-4D6A-BE47-2D45DD31D0DE}"/>
              </a:ext>
            </a:extLst>
          </p:cNvPr>
          <p:cNvGrpSpPr>
            <a:grpSpLocks/>
          </p:cNvGrpSpPr>
          <p:nvPr/>
        </p:nvGrpSpPr>
        <p:grpSpPr bwMode="auto">
          <a:xfrm>
            <a:off x="1555837" y="1944688"/>
            <a:ext cx="1130300" cy="1128712"/>
            <a:chOff x="1928879" y="1944350"/>
            <a:chExt cx="1129689" cy="1129689"/>
          </a:xfrm>
        </p:grpSpPr>
        <p:sp>
          <p:nvSpPr>
            <p:cNvPr id="2" name="椭圆 1">
              <a:extLst>
                <a:ext uri="{FF2B5EF4-FFF2-40B4-BE49-F238E27FC236}">
                  <a16:creationId xmlns:a16="http://schemas.microsoft.com/office/drawing/2014/main" id="{E6125B49-A5B0-4B60-8651-4A67F48F315C}"/>
                </a:ext>
              </a:extLst>
            </p:cNvPr>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ysClr val="windowText" lastClr="000000"/>
                </a:solidFill>
              </a:endParaRPr>
            </a:p>
          </p:txBody>
        </p:sp>
        <p:sp>
          <p:nvSpPr>
            <p:cNvPr id="8" name="Freeform 7">
              <a:extLst>
                <a:ext uri="{FF2B5EF4-FFF2-40B4-BE49-F238E27FC236}">
                  <a16:creationId xmlns:a16="http://schemas.microsoft.com/office/drawing/2014/main" id="{5192963E-A91B-4206-893F-C3DB54AFD614}"/>
                </a:ext>
              </a:extLst>
            </p:cNvPr>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latin typeface="+mn-lt"/>
                <a:ea typeface="+mn-ea"/>
              </a:endParaRPr>
            </a:p>
          </p:txBody>
        </p:sp>
      </p:grpSp>
    </p:spTree>
    <p:extLst>
      <p:ext uri="{BB962C8B-B14F-4D97-AF65-F5344CB8AC3E}">
        <p14:creationId xmlns:p14="http://schemas.microsoft.com/office/powerpoint/2010/main" val="9555469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4485</TotalTime>
  <Words>414</Words>
  <Application>Microsoft Office PowerPoint</Application>
  <PresentationFormat>全屏显示(16:9)</PresentationFormat>
  <Paragraphs>57</Paragraphs>
  <Slides>11</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微软雅黑</vt:lpstr>
      <vt:lpstr>Calibri</vt:lpstr>
      <vt:lpstr>Times New Roman</vt:lpstr>
      <vt:lpstr>Wingdings</vt:lpstr>
      <vt:lpstr>Arial</vt:lpstr>
      <vt:lpstr>Nexa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Haoyu Hu</dc:creator>
  <cp:lastModifiedBy>胡 浩宇</cp:lastModifiedBy>
  <cp:revision>158</cp:revision>
  <dcterms:created xsi:type="dcterms:W3CDTF">2015-04-27T05:53:22Z</dcterms:created>
  <dcterms:modified xsi:type="dcterms:W3CDTF">2022-05-23T09:43:00Z</dcterms:modified>
</cp:coreProperties>
</file>