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8" r:id="rId9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  <a:srgbClr val="E6E6E6"/>
    <a:srgbClr val="AC5C29"/>
    <a:srgbClr val="C85A00"/>
    <a:srgbClr val="ED6D00"/>
    <a:srgbClr val="8B5E39"/>
    <a:srgbClr val="B57C4C"/>
    <a:srgbClr val="964400"/>
    <a:srgbClr val="8B4921"/>
    <a:srgbClr val="E9A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D0DF-CD10-4984-B898-227D969B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18D3F-A3A4-4D8D-9838-BDC552AE3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A0CCF-7D34-4C5E-835D-6D97A0B4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C0B9F-B588-4DAB-B177-7E61008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0367-E953-4AC0-9BB6-D3075F1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295C8F-B97C-4C49-A19B-71A5CB5E95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47C9BE-AEC4-4FF4-B21F-2A669410315A}"/>
              </a:ext>
            </a:extLst>
          </p:cNvPr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73F780-F82D-4726-A73A-CC00D0344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t="21026" r="28880" b="34512"/>
          <a:stretch/>
        </p:blipFill>
        <p:spPr>
          <a:xfrm>
            <a:off x="7720050" y="2124652"/>
            <a:ext cx="3497056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9FC0-3A0B-4604-8C68-98E55AF0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84F62-1E18-4342-9E21-85F3A786B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06D99-4A3F-4ED3-8220-0CD639FC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A58A5-1B29-4443-BA8A-F7F9668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203B5-F3F9-49E0-B64C-B2DE6012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523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FAB752-FDC8-4073-BECD-8ACB0867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0FE92-9C11-4760-827C-A1DAEC45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53D12-037F-41A8-9111-440E778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B174B-CB49-4905-963A-1C265CC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594D0-D16F-4335-A194-256F60F0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874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A2C8-483C-4913-936C-7CDCC43A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6C86E-17DA-4890-8E76-706C725B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CB70-7289-42AB-A082-B5140DBA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0FC4F-343B-4662-8D09-34B4DEB313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8352D03-7887-4D35-9D6B-EFDCE4B15217}"/>
              </a:ext>
            </a:extLst>
          </p:cNvPr>
          <p:cNvSpPr/>
          <p:nvPr userDrawn="1"/>
        </p:nvSpPr>
        <p:spPr>
          <a:xfrm rot="10800000">
            <a:off x="4072" y="-76846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BC1627-52B9-421D-AF5F-0FF0F609B9ED}"/>
              </a:ext>
            </a:extLst>
          </p:cNvPr>
          <p:cNvSpPr/>
          <p:nvPr userDrawn="1"/>
        </p:nvSpPr>
        <p:spPr>
          <a:xfrm>
            <a:off x="167524" y="188464"/>
            <a:ext cx="11873239" cy="64706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365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D4F1-1E2A-42B2-8EBE-F75C05AD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E96D6-BBAB-41F6-8D8F-33A0D5AF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7541A-9141-4BDD-815C-7BFA20B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772-A088-4F52-B72C-A330E691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12C9B-E7B2-46D7-BF21-1384C357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B7972F-3E78-4F18-AE1B-EB80C9BDEFA9}"/>
              </a:ext>
            </a:extLst>
          </p:cNvPr>
          <p:cNvSpPr/>
          <p:nvPr userDrawn="1"/>
        </p:nvSpPr>
        <p:spPr>
          <a:xfrm>
            <a:off x="0" y="465535"/>
            <a:ext cx="12192000" cy="7203626"/>
          </a:xfrm>
          <a:prstGeom prst="rect">
            <a:avLst/>
          </a:pr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21258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EE703-CCE0-436E-BFDC-A009868C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29B18-0302-4B75-B10A-2E45C218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FD77B-88C4-4622-9A21-A0D1C23C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E771F-AE59-4B45-BE0D-F8A7F07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F1681-4623-4DC4-8267-9D28FA6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49EF9-A61C-4D4E-B0B4-B8F2A67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573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7391-0C33-4ECF-B8A0-51EFC23B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41919-5F94-4548-AC94-92C18828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F6424-F217-4AB0-8BE8-B3FE2094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08EC2-FB47-41DC-B85B-5C1F44D63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ECFF6-DCA2-4D6E-805D-DEC3382D3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10950-B1B3-4A1D-9ABC-388F77DC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543DB-1317-49CB-A15E-6C532E5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75F3C0-FF64-4E1D-AA28-1C8A462A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935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33BB-C65E-42ED-BA22-B7C31C88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88215-C7E3-4DBC-8BFA-55F12F28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91A33-4DAD-4547-A9B4-4FBEDCBC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0427B-C59D-498C-9AE6-752787F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46D8F-48CA-40C3-AEFA-47C003EA0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8515D0-9301-41BD-B841-B97FCB99E057}"/>
              </a:ext>
            </a:extLst>
          </p:cNvPr>
          <p:cNvSpPr/>
          <p:nvPr userDrawn="1"/>
        </p:nvSpPr>
        <p:spPr>
          <a:xfrm rot="10800000">
            <a:off x="0" y="-76847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7665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20327-1798-489B-A02F-64E14F88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6C2B7-D948-4FF7-962C-07D608CD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C208-BFC7-426A-9E45-CB0C5159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E0F9B-DD63-4F4A-AA0A-1CF8FD576E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49"/>
            <a:ext cx="12192000" cy="81076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F5ED49-C079-4DF6-BB8B-A9BC59586611}"/>
              </a:ext>
            </a:extLst>
          </p:cNvPr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026" name="Picture 2" descr="https://www.sustech.edu.cn/wp-content/themes/twentyseventeen/images/sustech-logo-cn.png">
            <a:extLst>
              <a:ext uri="{FF2B5EF4-FFF2-40B4-BE49-F238E27FC236}">
                <a16:creationId xmlns:a16="http://schemas.microsoft.com/office/drawing/2014/main" id="{5DC5574F-FA63-4745-8959-172664A5C3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4"/>
          <a:stretch/>
        </p:blipFill>
        <p:spPr bwMode="auto">
          <a:xfrm>
            <a:off x="4096660" y="2895470"/>
            <a:ext cx="4279523" cy="10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C9EA-AAEF-49EB-9D6B-9ABEB7AD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689F7-0835-4102-95BF-F6CD5216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90618-105E-45AB-BBEC-7F559AFD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F2599-64C2-4A28-9E0C-E69E832C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16882-5793-4316-B516-55B3D37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9F746-5669-422A-AFC2-72330BE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670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9A2F-7ECE-47E4-B1DB-5279B54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69994-B159-4B1B-A13E-D44B384FC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035C6-4610-4D45-8A3B-500DC557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28F9C-0D24-4965-A379-F34B092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6FED9-675F-4B5D-9B52-F64B1B8C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CB15B-186D-4D56-84FA-3E5613D1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06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87327-E950-49BD-8F98-9844E33F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C300F-738E-4352-BF52-ABC278EE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0DC-F165-4F0B-8D01-0BFCA646D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3167-1065-483D-9808-8B263CBBF3FC}" type="datetimeFigureOut">
              <a:rPr lang="zh-SG" altLang="en-US" smtClean="0"/>
              <a:t>21/2/2022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A5F7E-966D-416E-8DB7-1B5B5608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99B9B-6B9D-46D8-83C6-E34D6959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9B6E-FF68-4E9C-AE09-F45AF38A1C4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251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CBDE15-AC32-4103-AB6F-8016139CE820}"/>
              </a:ext>
            </a:extLst>
          </p:cNvPr>
          <p:cNvSpPr txBox="1"/>
          <p:nvPr/>
        </p:nvSpPr>
        <p:spPr>
          <a:xfrm>
            <a:off x="692328" y="2536446"/>
            <a:ext cx="7389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DSAA 2022 Spring</a:t>
            </a:r>
          </a:p>
          <a:p>
            <a:r>
              <a:rPr lang="en-US" altLang="zh-SG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ab1 Solution</a:t>
            </a:r>
            <a:endParaRPr lang="zh-SG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0B6AD-B1F4-423E-A498-84AAB45BC57B}"/>
              </a:ext>
            </a:extLst>
          </p:cNvPr>
          <p:cNvSpPr txBox="1"/>
          <p:nvPr/>
        </p:nvSpPr>
        <p:spPr>
          <a:xfrm>
            <a:off x="757476" y="4436943"/>
            <a:ext cx="533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计算机科学与工程系 程然 </a:t>
            </a:r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chengr@sustech.edu.cn</a:t>
            </a:r>
            <a:endParaRPr lang="zh-SG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 Hello World!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不讲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9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 A+B problem I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双指针，复杂度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O(n)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90</a:t>
            </a:r>
            <a:r>
              <a:rPr lang="zh-CN" altLang="en-US" sz="2400" dirty="0">
                <a:solidFill>
                  <a:srgbClr val="333333"/>
                </a:solidFill>
                <a:latin typeface="tahoma" panose="020B0604030504040204" pitchFamily="34" charset="0"/>
              </a:rPr>
              <a:t>分的应该是没开</a:t>
            </a:r>
            <a:r>
              <a:rPr lang="en-US" altLang="zh-CN" sz="2400" dirty="0">
                <a:solidFill>
                  <a:srgbClr val="333333"/>
                </a:solidFill>
                <a:latin typeface="tahoma" panose="020B0604030504040204" pitchFamily="34" charset="0"/>
              </a:rPr>
              <a:t>long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19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 Birthday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最简单的方法是写一个类，再重写一下排序方法</a:t>
            </a:r>
            <a:endParaRPr lang="en-US" altLang="zh-CN" sz="2400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tahoma" panose="020B0604030504040204" pitchFamily="34" charset="0"/>
              </a:rPr>
              <a:t>年是第一关键字，月是第二关键字，日是第三关键字，输入顺序是第四关键字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09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 A+B problem II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暴力算法：</a:t>
            </a:r>
            <a:r>
              <a:rPr lang="en-US" altLang="zh-CN" sz="2400" dirty="0"/>
              <a:t>O(N^2)</a:t>
            </a:r>
            <a:r>
              <a:rPr lang="zh-CN" altLang="en-US" sz="2400" dirty="0"/>
              <a:t>把每一对都找出来</a:t>
            </a:r>
            <a:endParaRPr lang="en-US" altLang="zh-CN" sz="2400" dirty="0"/>
          </a:p>
          <a:p>
            <a:r>
              <a:rPr lang="en-US" altLang="zh-CN" sz="2400" dirty="0"/>
              <a:t>100</a:t>
            </a:r>
            <a:r>
              <a:rPr lang="zh-CN" altLang="en-US" sz="2400" dirty="0"/>
              <a:t>分：每对数字的和不超过</a:t>
            </a:r>
            <a:r>
              <a:rPr lang="en-US" altLang="zh-CN" sz="2400" dirty="0"/>
              <a:t>2e6</a:t>
            </a:r>
            <a:r>
              <a:rPr lang="zh-CN" altLang="en-US" sz="2400" dirty="0"/>
              <a:t>，所以可以开一个桶，记录每对数字是否出现过</a:t>
            </a:r>
            <a:endParaRPr lang="en-US" altLang="zh-CN" sz="2400" dirty="0"/>
          </a:p>
          <a:p>
            <a:r>
              <a:rPr lang="zh-CN" altLang="en-US" sz="2400" dirty="0"/>
              <a:t>最多找</a:t>
            </a:r>
            <a:r>
              <a:rPr lang="en-US" altLang="zh-CN" sz="2400" dirty="0"/>
              <a:t>2e6</a:t>
            </a:r>
            <a:r>
              <a:rPr lang="zh-CN" altLang="en-US" sz="2400" dirty="0"/>
              <a:t>对数就一定有重复的</a:t>
            </a:r>
            <a:endParaRPr lang="en-US" altLang="zh-CN" sz="2400" dirty="0"/>
          </a:p>
          <a:p>
            <a:r>
              <a:rPr lang="zh-CN" altLang="en-US" sz="2400" dirty="0"/>
              <a:t>复杂度</a:t>
            </a:r>
            <a:r>
              <a:rPr lang="en-US" altLang="zh-CN" sz="2400" dirty="0"/>
              <a:t>O(2e6)</a:t>
            </a:r>
          </a:p>
        </p:txBody>
      </p:sp>
    </p:spTree>
    <p:extLst>
      <p:ext uri="{BB962C8B-B14F-4D97-AF65-F5344CB8AC3E}">
        <p14:creationId xmlns:p14="http://schemas.microsoft.com/office/powerpoint/2010/main" val="396629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 Simple game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289072"/>
            <a:ext cx="110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zh-CN" altLang="en-US" sz="2400" dirty="0"/>
              <a:t>的整数倍</a:t>
            </a:r>
            <a:r>
              <a:rPr lang="en-US" altLang="zh-CN" sz="2400" dirty="0"/>
              <a:t>Bob</a:t>
            </a:r>
            <a:r>
              <a:rPr lang="zh-CN" altLang="en-US" sz="2400" dirty="0"/>
              <a:t>赢，否则</a:t>
            </a:r>
            <a:r>
              <a:rPr lang="en-US" altLang="zh-CN" sz="2400" dirty="0"/>
              <a:t>Alice</a:t>
            </a:r>
            <a:r>
              <a:rPr lang="zh-CN" altLang="en-US" sz="2400" dirty="0"/>
              <a:t>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13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6B1C7-E65E-441A-B387-C62F8BCE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/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0AE481-0EAC-43F4-B1F1-082D28EF7976}"/>
              </a:ext>
            </a:extLst>
          </p:cNvPr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9ECDB99-80EA-4994-A3B3-92832E04421A}"/>
                </a:ext>
              </a:extLst>
            </p:cNvPr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>
                <a:extLst>
                  <a:ext uri="{FF2B5EF4-FFF2-40B4-BE49-F238E27FC236}">
                    <a16:creationId xmlns:a16="http://schemas.microsoft.com/office/drawing/2014/main" id="{735E715F-F4E6-47AC-9DEC-CC7B0424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299">
                <a:extLst>
                  <a:ext uri="{FF2B5EF4-FFF2-40B4-BE49-F238E27FC236}">
                    <a16:creationId xmlns:a16="http://schemas.microsoft.com/office/drawing/2014/main" id="{B6ED6C27-CDF2-47C7-AF26-C3DF27C02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300">
                <a:extLst>
                  <a:ext uri="{FF2B5EF4-FFF2-40B4-BE49-F238E27FC236}">
                    <a16:creationId xmlns:a16="http://schemas.microsoft.com/office/drawing/2014/main" id="{5C148259-849A-419D-94D5-DED51BF7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01">
                <a:extLst>
                  <a:ext uri="{FF2B5EF4-FFF2-40B4-BE49-F238E27FC236}">
                    <a16:creationId xmlns:a16="http://schemas.microsoft.com/office/drawing/2014/main" id="{1D4CAC52-BAFD-4607-AA45-1E20A1E5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302">
                <a:extLst>
                  <a:ext uri="{FF2B5EF4-FFF2-40B4-BE49-F238E27FC236}">
                    <a16:creationId xmlns:a16="http://schemas.microsoft.com/office/drawing/2014/main" id="{5C8566C4-AF95-4C15-8AE4-2F424DF4E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303">
                <a:extLst>
                  <a:ext uri="{FF2B5EF4-FFF2-40B4-BE49-F238E27FC236}">
                    <a16:creationId xmlns:a16="http://schemas.microsoft.com/office/drawing/2014/main" id="{40E35437-3DA5-47F2-ADB5-AB84D5F11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304">
                <a:extLst>
                  <a:ext uri="{FF2B5EF4-FFF2-40B4-BE49-F238E27FC236}">
                    <a16:creationId xmlns:a16="http://schemas.microsoft.com/office/drawing/2014/main" id="{B18B63D0-EF1C-424F-ADB5-B86ECC24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05">
                <a:extLst>
                  <a:ext uri="{FF2B5EF4-FFF2-40B4-BE49-F238E27FC236}">
                    <a16:creationId xmlns:a16="http://schemas.microsoft.com/office/drawing/2014/main" id="{BBF63291-CCAC-4D7E-AE72-D9EA312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B60880-0F45-4EA9-BC8C-C3D4713C4AD1}"/>
                </a:ext>
              </a:extLst>
            </p:cNvPr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F. Elegant song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C6C095-3710-4AA0-B2A3-89931F46483B}"/>
              </a:ext>
            </a:extLst>
          </p:cNvPr>
          <p:cNvSpPr txBox="1"/>
          <p:nvPr/>
        </p:nvSpPr>
        <p:spPr>
          <a:xfrm>
            <a:off x="751363" y="1174772"/>
            <a:ext cx="11049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注意到如果能包含，那一定可以移动成两种情况之一：</a:t>
            </a:r>
            <a:endParaRPr lang="en-US" altLang="zh-CN" sz="2400" dirty="0"/>
          </a:p>
          <a:p>
            <a:r>
              <a:rPr lang="en-US" altLang="zh-CN" sz="2400" dirty="0"/>
              <a:t>1.r2</a:t>
            </a:r>
            <a:r>
              <a:rPr lang="zh-CN" altLang="en-US" sz="2400" dirty="0"/>
              <a:t>和</a:t>
            </a:r>
            <a:r>
              <a:rPr lang="en-US" altLang="zh-CN" sz="2400" dirty="0"/>
              <a:t>an</a:t>
            </a:r>
            <a:r>
              <a:rPr lang="zh-CN" altLang="en-US" sz="2400" dirty="0"/>
              <a:t>重合</a:t>
            </a:r>
            <a:endParaRPr lang="en-US" altLang="zh-CN" sz="2400" dirty="0"/>
          </a:p>
          <a:p>
            <a:r>
              <a:rPr lang="en-US" altLang="zh-CN" sz="2400" dirty="0"/>
              <a:t>2.r1</a:t>
            </a:r>
            <a:r>
              <a:rPr lang="zh-CN" altLang="en-US" sz="2400" dirty="0"/>
              <a:t>和某一个</a:t>
            </a:r>
            <a:r>
              <a:rPr lang="en-US" altLang="zh-CN" sz="2400" dirty="0"/>
              <a:t>a</a:t>
            </a:r>
            <a:r>
              <a:rPr lang="zh-CN" altLang="en-US" sz="2400" dirty="0"/>
              <a:t>重合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R2 += an-r2 l2 += an-r2 r1 += an-r2 l1 += an-r2 O(1)*O(N)=O(N)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2.r1 += ai-r1 …</a:t>
            </a:r>
          </a:p>
          <a:p>
            <a:r>
              <a:rPr lang="en-US" altLang="zh-CN" sz="2400" dirty="0"/>
              <a:t> n *O(1)=O(N) </a:t>
            </a:r>
          </a:p>
          <a:p>
            <a:endParaRPr lang="en-US" altLang="zh-CN" sz="2400" dirty="0"/>
          </a:p>
          <a:p>
            <a:r>
              <a:rPr lang="zh-CN" altLang="en-US" sz="2400"/>
              <a:t>注意特判其中一个区间已经包含的情况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748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2B8D7A-C9F5-442F-9EB2-BCA2EA12716B}"/>
              </a:ext>
            </a:extLst>
          </p:cNvPr>
          <p:cNvSpPr txBox="1"/>
          <p:nvPr/>
        </p:nvSpPr>
        <p:spPr>
          <a:xfrm>
            <a:off x="2003304" y="4090369"/>
            <a:ext cx="910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SG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 you for your listening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SG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256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华文中宋</vt:lpstr>
      <vt:lpstr>Arial</vt:lpstr>
      <vt:lpstr>Calibri</vt:lpstr>
      <vt:lpstr>Calibri Light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YAO</dc:creator>
  <cp:lastModifiedBy>李 吃把</cp:lastModifiedBy>
  <cp:revision>52</cp:revision>
  <dcterms:created xsi:type="dcterms:W3CDTF">2019-05-30T11:42:52Z</dcterms:created>
  <dcterms:modified xsi:type="dcterms:W3CDTF">2022-02-21T12:05:05Z</dcterms:modified>
</cp:coreProperties>
</file>