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70" r:id="rId6"/>
    <p:sldId id="275" r:id="rId7"/>
    <p:sldId id="271" r:id="rId8"/>
    <p:sldId id="274" r:id="rId9"/>
    <p:sldId id="272" r:id="rId10"/>
    <p:sldId id="258" r:id="rId11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  <a:srgbClr val="E6E6E6"/>
    <a:srgbClr val="AC5C29"/>
    <a:srgbClr val="C85A00"/>
    <a:srgbClr val="ED6D00"/>
    <a:srgbClr val="8B5E39"/>
    <a:srgbClr val="B57C4C"/>
    <a:srgbClr val="964400"/>
    <a:srgbClr val="8B4921"/>
    <a:srgbClr val="E9A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t="21026" r="28880" b="34512"/>
          <a:stretch>
            <a:fillRect/>
          </a:stretch>
        </p:blipFill>
        <p:spPr>
          <a:xfrm>
            <a:off x="7720050" y="2124652"/>
            <a:ext cx="3497056" cy="23949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 rot="10800000">
            <a:off x="4072" y="-76846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67524" y="188464"/>
            <a:ext cx="11873239" cy="64706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65535"/>
            <a:ext cx="12192000" cy="7203626"/>
          </a:xfrm>
          <a:prstGeom prst="rect">
            <a:avLst/>
          </a:pr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rot="10800000">
            <a:off x="0" y="-76847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49"/>
            <a:ext cx="12192000" cy="810768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026" name="Picture 2" descr="https://www.sustech.edu.cn/wp-content/themes/twentyseventeen/images/sustech-logo-cn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4"/>
          <a:stretch>
            <a:fillRect/>
          </a:stretch>
        </p:blipFill>
        <p:spPr bwMode="auto">
          <a:xfrm>
            <a:off x="4096660" y="2895470"/>
            <a:ext cx="4279523" cy="10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2328" y="2536446"/>
            <a:ext cx="7389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DSAA 2022 Spring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SG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ab2 Solution</a:t>
            </a:r>
            <a:endParaRPr lang="zh-SG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476" y="4436943"/>
            <a:ext cx="533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计算机科学与工程系 程然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chengr@sustech.edu.cn</a:t>
            </a:r>
            <a:endParaRPr lang="zh-SG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 Tower of Hanoi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7879" y="1289072"/>
            <a:ext cx="110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不讲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 Zero Point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1363" y="1289072"/>
            <a:ext cx="1104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简单的实数二分</a:t>
            </a:r>
            <a:endParaRPr lang="en-US" altLang="zh-CN" sz="2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Tahoma" panose="020B0604030504040204" pitchFamily="34" charset="0"/>
              </a:rPr>
              <a:t>用零点存在定理</a:t>
            </a:r>
            <a:endParaRPr lang="en-US" altLang="zh-CN" sz="2400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Tahoma" panose="020B0604030504040204" pitchFamily="34" charset="0"/>
              </a:rPr>
              <a:t>注意二分终止条件是</a:t>
            </a:r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400" dirty="0" err="1">
                <a:solidFill>
                  <a:srgbClr val="333333"/>
                </a:solidFill>
                <a:latin typeface="Tahoma" panose="020B0604030504040204" pitchFamily="34" charset="0"/>
              </a:rPr>
              <a:t>l,r</a:t>
            </a:r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]</a:t>
            </a:r>
            <a:r>
              <a:rPr lang="zh-CN" altLang="en-US" sz="2400" dirty="0">
                <a:solidFill>
                  <a:srgbClr val="333333"/>
                </a:solidFill>
                <a:latin typeface="Tahoma" panose="020B0604030504040204" pitchFamily="34" charset="0"/>
              </a:rPr>
              <a:t>足够小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 Crazy Function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1363" y="1289072"/>
            <a:ext cx="110494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可以想一下为什么一般递归会慢：</a:t>
            </a:r>
            <a:endParaRPr lang="en-US" altLang="zh-CN" sz="2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sz="2400" dirty="0"/>
              <a:t>例如算</a:t>
            </a:r>
            <a:r>
              <a:rPr lang="en-US" altLang="zh-CN" sz="2400" dirty="0"/>
              <a:t>W(3,3,3,3)</a:t>
            </a:r>
            <a:r>
              <a:rPr lang="zh-CN" altLang="en-US" sz="2400" dirty="0"/>
              <a:t>，算他的时候会算很多次</a:t>
            </a:r>
            <a:r>
              <a:rPr lang="en-US" altLang="zh-CN" sz="2400" dirty="0"/>
              <a:t>W(2,2,2,2)</a:t>
            </a:r>
            <a:endParaRPr lang="en-US" altLang="zh-CN" sz="2400" dirty="0"/>
          </a:p>
          <a:p>
            <a:r>
              <a:rPr lang="zh-CN" altLang="en-US" sz="2400" dirty="0"/>
              <a:t>而</a:t>
            </a:r>
            <a:r>
              <a:rPr lang="en-US" altLang="zh-CN" sz="2400" dirty="0"/>
              <a:t>W(2,2,2,2)</a:t>
            </a:r>
            <a:r>
              <a:rPr lang="zh-CN" altLang="en-US" sz="2400" dirty="0"/>
              <a:t>明显只用算一次，算很多次他的值也不会变</a:t>
            </a:r>
            <a:endParaRPr lang="en-US" altLang="zh-CN" sz="2400" dirty="0"/>
          </a:p>
          <a:p>
            <a:r>
              <a:rPr lang="zh-CN" altLang="en-US" sz="2400" dirty="0"/>
              <a:t>所以应该当</a:t>
            </a:r>
            <a:r>
              <a:rPr lang="en-US" altLang="zh-CN" sz="2400" dirty="0"/>
              <a:t>W(2,2,2,2)</a:t>
            </a:r>
            <a:r>
              <a:rPr lang="zh-CN" altLang="en-US" sz="2400" dirty="0"/>
              <a:t>第一次被算到的时候就存起来</a:t>
            </a:r>
            <a:endParaRPr lang="en-US" altLang="zh-CN" sz="2400" dirty="0"/>
          </a:p>
          <a:p>
            <a:r>
              <a:rPr lang="zh-CN" altLang="en-US" sz="2400" dirty="0"/>
              <a:t>这种方法就叫记忆化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代码怎么写：</a:t>
            </a:r>
            <a:endParaRPr lang="en-US" altLang="zh-CN" sz="2400" dirty="0"/>
          </a:p>
          <a:p>
            <a:r>
              <a:rPr lang="zh-CN" altLang="en-US" sz="2400" dirty="0"/>
              <a:t>初始化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]=0</a:t>
            </a:r>
            <a:endParaRPr lang="en-US" altLang="zh-CN" sz="2400" dirty="0"/>
          </a:p>
          <a:p>
            <a:r>
              <a:rPr lang="en-US" altLang="zh-CN" sz="2400" dirty="0"/>
              <a:t>Int W(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){</a:t>
            </a:r>
            <a:endParaRPr lang="en-US" altLang="zh-CN" sz="2400" dirty="0"/>
          </a:p>
          <a:p>
            <a:r>
              <a:rPr lang="en-US" altLang="zh-CN" sz="2400" dirty="0"/>
              <a:t>	if(f[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]!=0) return f[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];</a:t>
            </a:r>
            <a:endParaRPr lang="en-US" altLang="zh-CN" sz="2400" dirty="0"/>
          </a:p>
          <a:p>
            <a:r>
              <a:rPr lang="en-US" altLang="zh-CN" sz="2400" dirty="0"/>
              <a:t>	…</a:t>
            </a:r>
            <a:endParaRPr lang="en-US" altLang="zh-CN" sz="2400" dirty="0"/>
          </a:p>
          <a:p>
            <a:r>
              <a:rPr lang="en-US" altLang="zh-CN" sz="2400" dirty="0"/>
              <a:t>	f[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	return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 Crazy Function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7879" y="1289072"/>
            <a:ext cx="11049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W(1,1,1,1)</a:t>
            </a:r>
            <a:endParaRPr lang="en-US" altLang="zh-CN" sz="2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W(1,1,1,2)+=W(1,1,1,1)</a:t>
            </a:r>
            <a:endParaRPr lang="en-US" altLang="zh-CN" sz="2400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W(1,1,2,1)+=W(1,1,1,1)</a:t>
            </a:r>
            <a:endParaRPr lang="en-US" altLang="zh-CN" sz="2400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W(1,2,1,1)+=W(1,1,1,1)</a:t>
            </a:r>
            <a:endParaRPr lang="en-US" altLang="zh-CN" sz="2400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W(2,1,1,1)+=W(1,1,1,1)</a:t>
            </a:r>
            <a:endParaRPr lang="en-US" altLang="zh-CN" sz="2400" dirty="0">
              <a:solidFill>
                <a:srgbClr val="333333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Cutting Wood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1363" y="1289072"/>
            <a:ext cx="11049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题意：有</a:t>
            </a:r>
            <a:r>
              <a:rPr lang="en-US" altLang="zh-CN" sz="2400" dirty="0"/>
              <a:t>N</a:t>
            </a:r>
            <a:r>
              <a:rPr lang="zh-CN" altLang="en-US" sz="2400" dirty="0"/>
              <a:t>根木头，我们要切成</a:t>
            </a:r>
            <a:r>
              <a:rPr lang="en-US" altLang="zh-CN" sz="2400" dirty="0"/>
              <a:t>k</a:t>
            </a:r>
            <a:r>
              <a:rPr lang="zh-CN" altLang="en-US" sz="2400" dirty="0"/>
              <a:t>段长度相等的木头（可以有剩余），问最长可以切多长</a:t>
            </a:r>
            <a:endParaRPr lang="en-US" altLang="zh-CN" sz="2400" dirty="0"/>
          </a:p>
          <a:p>
            <a:r>
              <a:rPr lang="zh-CN" altLang="en-US" sz="2400" dirty="0"/>
              <a:t>设答案为</a:t>
            </a:r>
            <a:r>
              <a:rPr lang="en-US" altLang="zh-CN" sz="2400" dirty="0" err="1"/>
              <a:t>ans</a:t>
            </a:r>
            <a:r>
              <a:rPr lang="zh-CN" altLang="en-US" sz="2400" dirty="0"/>
              <a:t>，很明显切成的长度小于等于</a:t>
            </a:r>
            <a:r>
              <a:rPr lang="en-US" altLang="zh-CN" sz="2400" dirty="0" err="1"/>
              <a:t>ans</a:t>
            </a:r>
            <a:r>
              <a:rPr lang="zh-CN" altLang="en-US" sz="2400" dirty="0"/>
              <a:t>都是可以的，而大于</a:t>
            </a:r>
            <a:r>
              <a:rPr lang="en-US" altLang="zh-CN" sz="2400" dirty="0" err="1"/>
              <a:t>ans</a:t>
            </a:r>
            <a:r>
              <a:rPr lang="zh-CN" altLang="en-US" sz="2400" dirty="0"/>
              <a:t>不行</a:t>
            </a:r>
            <a:endParaRPr lang="en-US" altLang="zh-CN" sz="2400" dirty="0"/>
          </a:p>
          <a:p>
            <a:r>
              <a:rPr lang="zh-CN" altLang="en-US" sz="2400" dirty="0"/>
              <a:t>这类答案有单调性的问题，可以用二分答案来求解</a:t>
            </a:r>
            <a:endParaRPr lang="en-US" altLang="zh-CN" sz="2400" dirty="0"/>
          </a:p>
          <a:p>
            <a:r>
              <a:rPr lang="zh-CN" altLang="en-US" sz="2400" dirty="0"/>
              <a:t>假设当前范围是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  <a:r>
              <a:rPr lang="zh-CN" altLang="en-US" sz="2400" dirty="0"/>
              <a:t>，二分的答案二分的答案为</a:t>
            </a:r>
            <a:r>
              <a:rPr lang="en-US" altLang="zh-CN" sz="2400" dirty="0"/>
              <a:t>mid</a:t>
            </a:r>
            <a:r>
              <a:rPr lang="zh-CN" altLang="en-US" sz="2400" dirty="0"/>
              <a:t>，可以简单的用</a:t>
            </a:r>
            <a:r>
              <a:rPr lang="en-US" altLang="zh-CN" sz="2400" dirty="0"/>
              <a:t>O(N)</a:t>
            </a:r>
            <a:r>
              <a:rPr lang="zh-CN" altLang="en-US" sz="2400" dirty="0"/>
              <a:t>时间验证这个答案行不行。不行的话说明当前答案太大了，缩小</a:t>
            </a:r>
            <a:r>
              <a:rPr lang="en-US" altLang="zh-CN" sz="2400" dirty="0"/>
              <a:t>r</a:t>
            </a:r>
            <a:r>
              <a:rPr lang="zh-CN" altLang="en-US" sz="2400" dirty="0"/>
              <a:t>；否则说明当前答案可能正好或者比较小，缩小</a:t>
            </a:r>
            <a:r>
              <a:rPr lang="en-US" altLang="zh-CN" sz="2400" dirty="0"/>
              <a:t>l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Cutting Wood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强烈建议用以下模板整数二分：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35810" y="2332653"/>
            <a:ext cx="530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While(l &lt; r) {</a:t>
            </a:r>
            <a:endParaRPr lang="en-US" altLang="zh-CN" dirty="0"/>
          </a:p>
          <a:p>
            <a:r>
              <a:rPr lang="en-US" altLang="zh-CN" dirty="0"/>
              <a:t>    int mid = (l + r) /2;</a:t>
            </a:r>
            <a:endParaRPr lang="en-US" altLang="zh-CN" dirty="0"/>
          </a:p>
          <a:p>
            <a:r>
              <a:rPr lang="en-US" altLang="zh-CN" dirty="0"/>
              <a:t>    if(check(mid)) r=mid;</a:t>
            </a:r>
            <a:endParaRPr lang="en-US" altLang="zh-CN" dirty="0"/>
          </a:p>
          <a:p>
            <a:r>
              <a:rPr lang="en-US" altLang="zh-CN" dirty="0"/>
              <a:t>    else l=mid+1;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6276090" y="2332653"/>
            <a:ext cx="530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While(l &lt; r) {</a:t>
            </a:r>
            <a:endParaRPr lang="en-US" altLang="zh-CN" dirty="0"/>
          </a:p>
          <a:p>
            <a:r>
              <a:rPr lang="en-US" altLang="zh-CN" dirty="0"/>
              <a:t>    int mid = (l + r + 1) / 2;</a:t>
            </a:r>
            <a:endParaRPr lang="en-US" altLang="zh-CN" dirty="0"/>
          </a:p>
          <a:p>
            <a:r>
              <a:rPr lang="en-US" altLang="zh-CN" dirty="0"/>
              <a:t>    if(check(mid)) l = mid;</a:t>
            </a:r>
            <a:endParaRPr lang="en-US" altLang="zh-CN" dirty="0"/>
          </a:p>
          <a:p>
            <a:r>
              <a:rPr lang="en-US" altLang="zh-CN" dirty="0"/>
              <a:t>    else r = mid –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适用：</a:t>
            </a:r>
            <a:r>
              <a:rPr lang="en-US" altLang="zh-CN" dirty="0"/>
              <a:t>1 1 1 0 0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 Product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1363" y="1289072"/>
            <a:ext cx="11049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还是二分答案</a:t>
            </a:r>
            <a:endParaRPr lang="en-US" altLang="zh-CN" sz="2400" dirty="0"/>
          </a:p>
          <a:p>
            <a:r>
              <a:rPr lang="zh-CN" altLang="en-US" sz="2400" dirty="0"/>
              <a:t>对于一个答案，统计一下有多少个</a:t>
            </a:r>
            <a:r>
              <a:rPr lang="en-US" altLang="zh-CN" sz="2400" dirty="0"/>
              <a:t>A*B</a:t>
            </a:r>
            <a:r>
              <a:rPr lang="zh-CN" altLang="en-US" sz="2400" dirty="0"/>
              <a:t>小于等于他</a:t>
            </a:r>
            <a:endParaRPr lang="en-US" altLang="zh-CN" sz="2400" dirty="0"/>
          </a:p>
          <a:p>
            <a:r>
              <a:rPr lang="en-US" altLang="zh-CN" sz="2400" dirty="0"/>
              <a:t>MID CHECK(MID)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A[1]…A[N]  B[1]…B[M]</a:t>
            </a:r>
            <a:endParaRPr lang="en-US" altLang="zh-CN" sz="2400" dirty="0"/>
          </a:p>
          <a:p>
            <a:r>
              <a:rPr lang="en-US" altLang="zh-CN" sz="2400" dirty="0"/>
              <a:t>A[1]*B[J_1] &lt;= MID</a:t>
            </a:r>
            <a:endParaRPr lang="en-US" altLang="zh-CN" sz="2400" dirty="0"/>
          </a:p>
          <a:p>
            <a:r>
              <a:rPr lang="en-US" altLang="zh-CN" sz="2400" dirty="0"/>
              <a:t>A[2]*B[J_2] &lt;= MID</a:t>
            </a:r>
            <a:endParaRPr lang="en-US" altLang="zh-CN" sz="2400" dirty="0"/>
          </a:p>
          <a:p>
            <a:r>
              <a:rPr lang="en-US" altLang="zh-CN" sz="2400" dirty="0"/>
              <a:t>A[3]*B[J_3] &lt;= MID</a:t>
            </a:r>
            <a:endParaRPr lang="en-US" altLang="zh-CN" sz="2400" dirty="0"/>
          </a:p>
          <a:p>
            <a:r>
              <a:rPr lang="en-US" altLang="zh-CN" sz="2400" dirty="0"/>
              <a:t>…o(m)+o(n)=o(n*log(N))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909077" y="489350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620"/>
                <a:gridCol w="2720046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]/B[j] mid=6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3304" y="4090369"/>
            <a:ext cx="910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SG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 you for your listening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SG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华文中宋</vt:lpstr>
      <vt:lpstr>Times New Roman</vt:lpstr>
      <vt:lpstr>Tahoma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YAO</dc:creator>
  <cp:lastModifiedBy>Adimin</cp:lastModifiedBy>
  <cp:revision>61</cp:revision>
  <dcterms:created xsi:type="dcterms:W3CDTF">2019-05-30T11:42:00Z</dcterms:created>
  <dcterms:modified xsi:type="dcterms:W3CDTF">2022-03-06T00:32:42Z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375F613E01264EF48488AD39E61BF37B</vt:lpwstr>
  </property>
  <property fmtid="{D5CDD505-2E9C-101B-9397-08002B2CF9AE}" pid="3" name="KSOProductBuildVer">
    <vt:lpwstr>2052-11.1.0.11294</vt:lpwstr>
  </property>
</Properties>
</file>