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3" r:id="rId5"/>
    <p:sldId id="270" r:id="rId6"/>
    <p:sldId id="271" r:id="rId7"/>
    <p:sldId id="280" r:id="rId8"/>
    <p:sldId id="281" r:id="rId9"/>
    <p:sldId id="282" r:id="rId10"/>
    <p:sldId id="272" r:id="rId11"/>
    <p:sldId id="284" r:id="rId12"/>
    <p:sldId id="258" r:id="rId1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  <a:srgbClr val="E6E6E6"/>
    <a:srgbClr val="AC5C29"/>
    <a:srgbClr val="C85A00"/>
    <a:srgbClr val="ED6D00"/>
    <a:srgbClr val="8B5E39"/>
    <a:srgbClr val="B57C4C"/>
    <a:srgbClr val="964400"/>
    <a:srgbClr val="8B4921"/>
    <a:srgbClr val="E9A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D0DF-CD10-4984-B898-227D969B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18D3F-A3A4-4D8D-9838-BDC552AE3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A0CCF-7D34-4C5E-835D-6D97A0B4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C0B9F-B588-4DAB-B177-7E61008B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0367-E953-4AC0-9BB6-D3075F10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295C8F-B97C-4C49-A19B-71A5CB5E95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47C9BE-AEC4-4FF4-B21F-2A669410315A}"/>
              </a:ext>
            </a:extLst>
          </p:cNvPr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73F780-F82D-4726-A73A-CC00D0344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t="21026" r="28880" b="34512"/>
          <a:stretch/>
        </p:blipFill>
        <p:spPr>
          <a:xfrm>
            <a:off x="7720050" y="2124652"/>
            <a:ext cx="3497056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9FC0-3A0B-4604-8C68-98E55AF0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84F62-1E18-4342-9E21-85F3A786B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06D99-4A3F-4ED3-8220-0CD639FC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A58A5-1B29-4443-BA8A-F7F9668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203B5-F3F9-49E0-B64C-B2DE6012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523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FAB752-FDC8-4073-BECD-8ACB0867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0FE92-9C11-4760-827C-A1DAEC45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53D12-037F-41A8-9111-440E778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B174B-CB49-4905-963A-1C265CC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594D0-D16F-4335-A194-256F60F0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874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A2C8-483C-4913-936C-7CDCC43A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6C86E-17DA-4890-8E76-706C725B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1CB70-7289-42AB-A082-B5140DBA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0FC4F-343B-4662-8D09-34B4DEB313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8352D03-7887-4D35-9D6B-EFDCE4B15217}"/>
              </a:ext>
            </a:extLst>
          </p:cNvPr>
          <p:cNvSpPr/>
          <p:nvPr userDrawn="1"/>
        </p:nvSpPr>
        <p:spPr>
          <a:xfrm rot="10800000">
            <a:off x="4072" y="-76846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BC1627-52B9-421D-AF5F-0FF0F609B9ED}"/>
              </a:ext>
            </a:extLst>
          </p:cNvPr>
          <p:cNvSpPr/>
          <p:nvPr userDrawn="1"/>
        </p:nvSpPr>
        <p:spPr>
          <a:xfrm>
            <a:off x="167524" y="188464"/>
            <a:ext cx="11873239" cy="64706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365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D4F1-1E2A-42B2-8EBE-F75C05AD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E96D6-BBAB-41F6-8D8F-33A0D5AF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7541A-9141-4BDD-815C-7BFA20B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772-A088-4F52-B72C-A330E691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12C9B-E7B2-46D7-BF21-1384C357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B7972F-3E78-4F18-AE1B-EB80C9BDEFA9}"/>
              </a:ext>
            </a:extLst>
          </p:cNvPr>
          <p:cNvSpPr/>
          <p:nvPr userDrawn="1"/>
        </p:nvSpPr>
        <p:spPr>
          <a:xfrm>
            <a:off x="0" y="465535"/>
            <a:ext cx="12192000" cy="7203626"/>
          </a:xfrm>
          <a:prstGeom prst="rect">
            <a:avLst/>
          </a:pr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21258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EE703-CCE0-436E-BFDC-A009868C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29B18-0302-4B75-B10A-2E45C218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FD77B-88C4-4622-9A21-A0D1C23C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E771F-AE59-4B45-BE0D-F8A7F07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F1681-4623-4DC4-8267-9D28FA62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49EF9-A61C-4D4E-B0B4-B8F2A670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573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7391-0C33-4ECF-B8A0-51EFC23B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41919-5F94-4548-AC94-92C18828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F6424-F217-4AB0-8BE8-B3FE2094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08EC2-FB47-41DC-B85B-5C1F44D63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ECFF6-DCA2-4D6E-805D-DEC3382D3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C10950-B1B3-4A1D-9ABC-388F77DC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543DB-1317-49CB-A15E-6C532E5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75F3C0-FF64-4E1D-AA28-1C8A462A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9356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33BB-C65E-42ED-BA22-B7C31C88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88215-C7E3-4DBC-8BFA-55F12F28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91A33-4DAD-4547-A9B4-4FBEDCBC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0427B-C59D-498C-9AE6-752787F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246D8F-48CA-40C3-AEFA-47C003EA0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8515D0-9301-41BD-B841-B97FCB99E057}"/>
              </a:ext>
            </a:extLst>
          </p:cNvPr>
          <p:cNvSpPr/>
          <p:nvPr userDrawn="1"/>
        </p:nvSpPr>
        <p:spPr>
          <a:xfrm rot="10800000">
            <a:off x="0" y="-76847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07665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20327-1798-489B-A02F-64E14F88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6C2B7-D948-4FF7-962C-07D608CD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208-BFC7-426A-9E45-CB0C5159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AE0F9B-DD63-4F4A-AA0A-1CF8FD576E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49"/>
            <a:ext cx="12192000" cy="81076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F5ED49-C079-4DF6-BB8B-A9BC59586611}"/>
              </a:ext>
            </a:extLst>
          </p:cNvPr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026" name="Picture 2" descr="https://www.sustech.edu.cn/wp-content/themes/twentyseventeen/images/sustech-logo-cn.png">
            <a:extLst>
              <a:ext uri="{FF2B5EF4-FFF2-40B4-BE49-F238E27FC236}">
                <a16:creationId xmlns:a16="http://schemas.microsoft.com/office/drawing/2014/main" id="{5DC5574F-FA63-4745-8959-172664A5C3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4"/>
          <a:stretch/>
        </p:blipFill>
        <p:spPr bwMode="auto">
          <a:xfrm>
            <a:off x="4096660" y="2895470"/>
            <a:ext cx="4279523" cy="10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9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C9EA-AAEF-49EB-9D6B-9ABEB7AD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689F7-0835-4102-95BF-F6CD5216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90618-105E-45AB-BBEC-7F559AFD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F2599-64C2-4A28-9E0C-E69E832C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16882-5793-4316-B516-55B3D37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9F746-5669-422A-AFC2-72330BE8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670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9A2F-7ECE-47E4-B1DB-5279B546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69994-B159-4B1B-A13E-D44B384FC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035C6-4610-4D45-8A3B-500DC557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28F9C-0D24-4965-A379-F34B092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6FED9-675F-4B5D-9B52-F64B1B8C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CB15B-186D-4D56-84FA-3E5613D1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06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87327-E950-49BD-8F98-9844E33F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C300F-738E-4352-BF52-ABC278EE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0DC-F165-4F0B-8D01-0BFCA646D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3167-1065-483D-9808-8B263CBBF3FC}" type="datetimeFigureOut">
              <a:rPr lang="zh-SG" altLang="en-US" smtClean="0"/>
              <a:t>2/4/2022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A5F7E-966D-416E-8DB7-1B5B5608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99B9B-6B9D-46D8-83C6-E34D6959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2513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CBDE15-AC32-4103-AB6F-8016139CE820}"/>
              </a:ext>
            </a:extLst>
          </p:cNvPr>
          <p:cNvSpPr txBox="1"/>
          <p:nvPr/>
        </p:nvSpPr>
        <p:spPr>
          <a:xfrm>
            <a:off x="692328" y="2536446"/>
            <a:ext cx="7389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DSAA 2022 Spring</a:t>
            </a:r>
          </a:p>
          <a:p>
            <a:r>
              <a:rPr lang="en-US" altLang="zh-SG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ab6 Solution</a:t>
            </a:r>
            <a:endParaRPr lang="zh-SG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10B6AD-B1F4-423E-A498-84AAB45BC57B}"/>
              </a:ext>
            </a:extLst>
          </p:cNvPr>
          <p:cNvSpPr txBox="1"/>
          <p:nvPr/>
        </p:nvSpPr>
        <p:spPr>
          <a:xfrm>
            <a:off x="757476" y="4436943"/>
            <a:ext cx="533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计算机科学与工程系 程然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chengr@sustech.edu.cn</a:t>
            </a:r>
            <a:endParaRPr lang="zh-SG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8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 String problem 5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882505A-B59F-405F-92DE-A5D7682294DA}"/>
              </a:ext>
            </a:extLst>
          </p:cNvPr>
          <p:cNvSpPr txBox="1"/>
          <p:nvPr/>
        </p:nvSpPr>
        <p:spPr>
          <a:xfrm>
            <a:off x="1259633" y="1399592"/>
            <a:ext cx="943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https://www.cnblogs.com/zhangtingxi/p/15812544.html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36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 </a:t>
              </a:r>
              <a:r>
                <a:rPr lang="en-US" altLang="zh-SG" sz="3200" b="1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problem 5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KMP+</a:t>
            </a:r>
            <a:r>
              <a:rPr lang="zh-CN" altLang="en-US" dirty="0"/>
              <a:t>栈</a:t>
            </a:r>
          </a:p>
          <a:p>
            <a:endParaRPr lang="zh-CN" altLang="en-US" dirty="0"/>
          </a:p>
          <a:p>
            <a:r>
              <a:rPr lang="zh-CN" altLang="en-US" dirty="0"/>
              <a:t>分析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、字符串匹配的问题，想到 </a:t>
            </a:r>
            <a:r>
              <a:rPr lang="en-US" altLang="zh-CN" dirty="0"/>
              <a:t>KMP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、在匹配过程中，如果匹配成功了，就将子串 </a:t>
            </a:r>
            <a:r>
              <a:rPr lang="en-US" altLang="zh-CN" dirty="0"/>
              <a:t>B </a:t>
            </a:r>
            <a:r>
              <a:rPr lang="zh-CN" altLang="en-US" dirty="0"/>
              <a:t>删除，可以证明，对之前不会产生影响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、删了再加入，类似栈的操作，因此用栈维护上述操作过程中的字串即可</a:t>
            </a:r>
          </a:p>
          <a:p>
            <a:endParaRPr lang="zh-CN" altLang="en-US" dirty="0"/>
          </a:p>
          <a:p>
            <a:r>
              <a:rPr lang="zh-CN" altLang="en-US" dirty="0"/>
              <a:t>过程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KMP </a:t>
            </a:r>
            <a:r>
              <a:rPr lang="zh-CN" altLang="en-US" dirty="0"/>
              <a:t>板子跑一遍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、在 </a:t>
            </a:r>
            <a:r>
              <a:rPr lang="en-US" altLang="zh-CN" dirty="0"/>
              <a:t>KMP </a:t>
            </a:r>
            <a:r>
              <a:rPr lang="zh-CN" altLang="en-US" dirty="0"/>
              <a:t>过程中，把遍历到的 </a:t>
            </a:r>
            <a:r>
              <a:rPr lang="en-US" altLang="zh-CN" dirty="0" err="1"/>
              <a:t>i</a:t>
            </a:r>
            <a:r>
              <a:rPr lang="zh-CN" altLang="en-US" dirty="0"/>
              <a:t>（不是字符，而是下标）入栈，当匹配上 </a:t>
            </a:r>
            <a:r>
              <a:rPr lang="en-US" altLang="zh-CN" dirty="0"/>
              <a:t>B</a:t>
            </a:r>
            <a:r>
              <a:rPr lang="zh-CN" altLang="en-US" dirty="0"/>
              <a:t>时，就把匹配的部分出栈，然后 </a:t>
            </a:r>
            <a:r>
              <a:rPr lang="en-US" altLang="zh-CN" dirty="0"/>
              <a:t>j </a:t>
            </a:r>
            <a:r>
              <a:rPr lang="zh-CN" altLang="en-US" dirty="0"/>
              <a:t>从栈顶的 </a:t>
            </a:r>
            <a:r>
              <a:rPr lang="en-US" altLang="zh-CN" dirty="0" err="1"/>
              <a:t>i</a:t>
            </a:r>
            <a:r>
              <a:rPr lang="zh-CN" altLang="en-US" dirty="0"/>
              <a:t>所能匹配到的最大的位置开始（就是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记录的值），继续做 </a:t>
            </a:r>
            <a:r>
              <a:rPr lang="en-US" altLang="zh-CN" dirty="0"/>
              <a:t>KMP</a:t>
            </a:r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B</a:t>
            </a:r>
            <a:r>
              <a:rPr lang="zh-CN" altLang="en-US" dirty="0"/>
              <a:t>自身匹配一次 </a:t>
            </a:r>
            <a:r>
              <a:rPr lang="en-US" altLang="zh-CN" dirty="0"/>
              <a:t>+A </a:t>
            </a:r>
            <a:r>
              <a:rPr lang="zh-CN" altLang="en-US" dirty="0"/>
              <a:t>与 </a:t>
            </a:r>
            <a:r>
              <a:rPr lang="en-US" altLang="zh-CN" dirty="0"/>
              <a:t>B </a:t>
            </a:r>
            <a:r>
              <a:rPr lang="zh-CN" altLang="en-US" dirty="0"/>
              <a:t>匹配一次</a:t>
            </a:r>
            <a:r>
              <a:rPr lang="en-US" altLang="zh-CN" dirty="0"/>
              <a:t>+A </a:t>
            </a:r>
            <a:r>
              <a:rPr lang="zh-CN" altLang="en-US" dirty="0"/>
              <a:t>中最多每个字符进出栈一次，为</a:t>
            </a:r>
            <a:r>
              <a:rPr lang="en-US" altLang="zh-CN" dirty="0"/>
              <a:t>O(∣A∣+|B|)</a:t>
            </a:r>
          </a:p>
        </p:txBody>
      </p:sp>
    </p:spTree>
    <p:extLst>
      <p:ext uri="{BB962C8B-B14F-4D97-AF65-F5344CB8AC3E}">
        <p14:creationId xmlns:p14="http://schemas.microsoft.com/office/powerpoint/2010/main" val="11894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2B8D7A-C9F5-442F-9EB2-BCA2EA12716B}"/>
              </a:ext>
            </a:extLst>
          </p:cNvPr>
          <p:cNvSpPr txBox="1"/>
          <p:nvPr/>
        </p:nvSpPr>
        <p:spPr>
          <a:xfrm>
            <a:off x="2003304" y="4090369"/>
            <a:ext cx="910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SG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Thank you for your listening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zh-SG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47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 KMP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7879" y="1289072"/>
            <a:ext cx="1104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KMP</a:t>
            </a:r>
          </a:p>
        </p:txBody>
      </p:sp>
    </p:spTree>
    <p:extLst>
      <p:ext uri="{BB962C8B-B14F-4D97-AF65-F5344CB8AC3E}">
        <p14:creationId xmlns:p14="http://schemas.microsoft.com/office/powerpoint/2010/main" val="1259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 Picking foods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5DE5AAD-4B60-456D-ABE1-5942B8EE72AC}"/>
              </a:ext>
            </a:extLst>
          </p:cNvPr>
          <p:cNvSpPr txBox="1"/>
          <p:nvPr/>
        </p:nvSpPr>
        <p:spPr>
          <a:xfrm>
            <a:off x="670718" y="1297051"/>
            <a:ext cx="10814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-apple-system"/>
              </a:rPr>
              <a:t>最大子段和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遇到</a:t>
            </a:r>
            <a:r>
              <a:rPr lang="en-US" altLang="zh-CN" sz="2400" dirty="0"/>
              <a:t>0</a:t>
            </a:r>
            <a:r>
              <a:rPr lang="zh-CN" altLang="en-US" sz="2400" dirty="0"/>
              <a:t>当前最优解就</a:t>
            </a:r>
            <a:r>
              <a:rPr lang="en-US" altLang="zh-CN" sz="2400" dirty="0"/>
              <a:t>+1,</a:t>
            </a:r>
            <a:r>
              <a:rPr lang="zh-CN" altLang="en-US" sz="2400" dirty="0"/>
              <a:t>并与全局最优解取</a:t>
            </a:r>
            <a:r>
              <a:rPr lang="en-US" altLang="zh-CN" sz="2400" dirty="0"/>
              <a:t>max</a:t>
            </a:r>
          </a:p>
          <a:p>
            <a:r>
              <a:rPr lang="zh-CN" altLang="en-US" sz="2400" dirty="0"/>
              <a:t>遇到</a:t>
            </a:r>
            <a:r>
              <a:rPr lang="en-US" altLang="zh-CN" sz="2400" dirty="0"/>
              <a:t>11</a:t>
            </a:r>
            <a:r>
              <a:rPr lang="zh-CN" altLang="en-US" sz="2400" dirty="0"/>
              <a:t>当前最优解</a:t>
            </a:r>
            <a:r>
              <a:rPr lang="en-US" altLang="zh-CN" sz="2400" dirty="0"/>
              <a:t>−1</a:t>
            </a:r>
            <a:r>
              <a:rPr lang="zh-CN" altLang="en-US" sz="2400" dirty="0"/>
              <a:t>，并与</a:t>
            </a:r>
            <a:r>
              <a:rPr lang="en-US" altLang="zh-CN" sz="2400" dirty="0"/>
              <a:t>0</a:t>
            </a:r>
            <a:r>
              <a:rPr lang="zh-CN" altLang="en-US" sz="2400" dirty="0"/>
              <a:t>取</a:t>
            </a:r>
            <a:r>
              <a:rPr lang="en-US" altLang="zh-CN" sz="2400" dirty="0"/>
              <a:t>min</a:t>
            </a:r>
            <a:r>
              <a:rPr lang="zh-CN" altLang="en-US" sz="2400" dirty="0"/>
              <a:t>（因为如果小于</a:t>
            </a:r>
            <a:r>
              <a:rPr lang="en-US" altLang="zh-CN" sz="2400" dirty="0"/>
              <a:t>0</a:t>
            </a:r>
            <a:r>
              <a:rPr lang="zh-CN" altLang="en-US" sz="2400" dirty="0"/>
              <a:t>，那么不如不选这前面的所有）</a:t>
            </a:r>
          </a:p>
          <a:p>
            <a:r>
              <a:rPr lang="zh-CN" altLang="en-US" sz="2400" dirty="0"/>
              <a:t>设一个</a:t>
            </a:r>
            <a:r>
              <a:rPr lang="en-US" altLang="zh-CN" sz="2400" dirty="0"/>
              <a:t>ans1</a:t>
            </a:r>
            <a:r>
              <a:rPr lang="zh-CN" altLang="en-US" sz="2400" dirty="0"/>
              <a:t>记录部分最优解，</a:t>
            </a:r>
            <a:r>
              <a:rPr lang="en-US" altLang="zh-CN" sz="2400" dirty="0"/>
              <a:t>ans2</a:t>
            </a:r>
            <a:r>
              <a:rPr lang="zh-CN" altLang="en-US" sz="2400" dirty="0"/>
              <a:t>记录到全局的最优解（</a:t>
            </a:r>
            <a:r>
              <a:rPr lang="en-US" altLang="zh-CN" sz="2400" dirty="0"/>
              <a:t>ans2</a:t>
            </a:r>
            <a:r>
              <a:rPr lang="zh-CN" altLang="en-US" sz="2400" dirty="0"/>
              <a:t>记得初始值为</a:t>
            </a:r>
            <a:r>
              <a:rPr lang="en-US" altLang="zh-CN" sz="2400" dirty="0"/>
              <a:t>-1</a:t>
            </a:r>
            <a:r>
              <a:rPr lang="zh-CN" altLang="en-US" sz="2400" dirty="0"/>
              <a:t>，−</a:t>
            </a:r>
            <a:r>
              <a:rPr lang="en-US" altLang="zh-CN" sz="2400" dirty="0"/>
              <a:t>1</a:t>
            </a:r>
            <a:r>
              <a:rPr lang="zh-CN" altLang="en-US" sz="2400" dirty="0"/>
              <a:t>，防止所有都是</a:t>
            </a:r>
            <a:r>
              <a:rPr lang="en-US" altLang="zh-CN" sz="2400" dirty="0"/>
              <a:t>1</a:t>
            </a:r>
            <a:r>
              <a:rPr lang="zh-CN" altLang="en-US" sz="2400" dirty="0"/>
              <a:t>的情况）</a:t>
            </a:r>
          </a:p>
        </p:txBody>
      </p:sp>
    </p:spTree>
    <p:extLst>
      <p:ext uri="{BB962C8B-B14F-4D97-AF65-F5344CB8AC3E}">
        <p14:creationId xmlns:p14="http://schemas.microsoft.com/office/powerpoint/2010/main" val="8019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 String problem 3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A4515F3-8FFF-494D-A49C-85553BCA1700}"/>
              </a:ext>
            </a:extLst>
          </p:cNvPr>
          <p:cNvSpPr txBox="1"/>
          <p:nvPr/>
        </p:nvSpPr>
        <p:spPr>
          <a:xfrm>
            <a:off x="758549" y="1175657"/>
            <a:ext cx="10522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字符串哈希是一种神奇的东西：</a:t>
            </a:r>
            <a:endParaRPr lang="en-US" altLang="zh-CN" dirty="0"/>
          </a:p>
          <a:p>
            <a:r>
              <a:rPr lang="zh-CN" altLang="en-US" dirty="0"/>
              <a:t>通过对整个串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）的预处理，对于</a:t>
            </a:r>
            <a:r>
              <a:rPr lang="zh-CN" altLang="en-US" b="1" dirty="0"/>
              <a:t>任意一个</a:t>
            </a:r>
            <a:r>
              <a:rPr lang="zh-CN" altLang="en-US" dirty="0"/>
              <a:t>子串，我们都可以</a:t>
            </a:r>
            <a:r>
              <a:rPr lang="en-US" altLang="zh-CN" dirty="0"/>
              <a:t>O(1)</a:t>
            </a:r>
            <a:r>
              <a:rPr lang="zh-CN" altLang="en-US" dirty="0"/>
              <a:t>得到一个他映射到的</a:t>
            </a:r>
            <a:r>
              <a:rPr lang="zh-CN" altLang="en-US" b="1" dirty="0"/>
              <a:t>唯一的</a:t>
            </a:r>
            <a:r>
              <a:rPr lang="zh-CN" altLang="en-US" dirty="0"/>
              <a:t>数字；</a:t>
            </a:r>
            <a:endParaRPr lang="en-US" altLang="zh-CN" dirty="0"/>
          </a:p>
          <a:p>
            <a:r>
              <a:rPr lang="zh-CN" altLang="en-US" dirty="0"/>
              <a:t>两个子串相等，当且仅当他们映射的数字相等。</a:t>
            </a:r>
            <a:endParaRPr lang="en-US" altLang="zh-CN" dirty="0"/>
          </a:p>
          <a:p>
            <a:r>
              <a:rPr lang="zh-CN" altLang="en-US" dirty="0"/>
              <a:t>而且对于</a:t>
            </a:r>
            <a:r>
              <a:rPr lang="en-US" altLang="zh-CN" dirty="0"/>
              <a:t>k</a:t>
            </a:r>
            <a:r>
              <a:rPr lang="zh-CN" altLang="en-US" dirty="0"/>
              <a:t>个子串，我们还能</a:t>
            </a:r>
            <a:r>
              <a:rPr lang="en-US" altLang="zh-CN" dirty="0"/>
              <a:t>O(k)</a:t>
            </a:r>
            <a:r>
              <a:rPr lang="zh-CN" altLang="en-US" dirty="0"/>
              <a:t>得到他们</a:t>
            </a:r>
            <a:r>
              <a:rPr lang="zh-CN" altLang="en-US" b="1" dirty="0"/>
              <a:t>拼起来的串</a:t>
            </a:r>
            <a:r>
              <a:rPr lang="zh-CN" altLang="en-US" dirty="0"/>
              <a:t>映射到的唯一的数字。</a:t>
            </a:r>
            <a:endParaRPr lang="en-US" altLang="zh-CN" dirty="0"/>
          </a:p>
          <a:p>
            <a:r>
              <a:rPr lang="zh-CN" altLang="en-US" dirty="0"/>
              <a:t>比</a:t>
            </a:r>
            <a:r>
              <a:rPr lang="en-US" altLang="zh-CN" dirty="0"/>
              <a:t>KMP</a:t>
            </a:r>
            <a:r>
              <a:rPr lang="zh-CN" altLang="en-US" dirty="0"/>
              <a:t>不知道高到哪里去了（）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对本题用一下字符串哈希：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0.</a:t>
            </a:r>
            <a:r>
              <a:rPr lang="zh-CN" altLang="en-US" dirty="0"/>
              <a:t>首先</a:t>
            </a:r>
            <a:r>
              <a:rPr lang="en-US" altLang="zh-CN" dirty="0"/>
              <a:t>n</a:t>
            </a:r>
            <a:r>
              <a:rPr lang="zh-CN" altLang="en-US" dirty="0"/>
              <a:t>肯定是奇数，偶数直接</a:t>
            </a:r>
            <a:r>
              <a:rPr lang="en-US" altLang="zh-CN" dirty="0"/>
              <a:t>NOT POSSIBLE</a:t>
            </a:r>
            <a:r>
              <a:rPr lang="zh-CN" altLang="en-US" dirty="0"/>
              <a:t>了；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枚举插入的字符是哪个；</a:t>
            </a:r>
            <a:r>
              <a:rPr lang="en-US" altLang="zh-CN" dirty="0"/>
              <a:t>e.g.</a:t>
            </a:r>
            <a:r>
              <a:rPr lang="zh-CN" altLang="en-US" dirty="0"/>
              <a:t>枚举到绿色的字符了： </a:t>
            </a:r>
            <a:r>
              <a:rPr lang="en-US" altLang="zh-CN" dirty="0"/>
              <a:t>AA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/>
              <a:t>AAAAAAAAAAAAAA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如果枚举到的是答案，剩下的部分肯定是</a:t>
            </a:r>
            <a:r>
              <a:rPr lang="en-US" altLang="zh-CN" dirty="0"/>
              <a:t>AA</a:t>
            </a:r>
            <a:r>
              <a:rPr lang="zh-CN" altLang="en-US" dirty="0"/>
              <a:t>的形式。所以就用字符串哈希判断一下：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AA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>
                <a:solidFill>
                  <a:schemeClr val="accent1"/>
                </a:solidFill>
              </a:rPr>
              <a:t>AAAAAA</a:t>
            </a:r>
            <a:r>
              <a:rPr lang="en-US" altLang="zh-CN" dirty="0">
                <a:solidFill>
                  <a:srgbClr val="7030A0"/>
                </a:solidFill>
              </a:rPr>
              <a:t>AAAAAAAA </a:t>
            </a:r>
            <a:r>
              <a:rPr lang="zh-CN" altLang="en-US" dirty="0"/>
              <a:t>先把红色部分和蓝色部分（前一半）拼起来，再和紫色部分（后一半）判断一下是否相等。 如果相等，就找到了一个答案</a:t>
            </a:r>
            <a:r>
              <a:rPr lang="en-US" altLang="zh-CN" dirty="0"/>
              <a:t>~</a:t>
            </a:r>
          </a:p>
          <a:p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找到超过</a:t>
            </a:r>
            <a:r>
              <a:rPr lang="en-US" altLang="zh-CN" dirty="0"/>
              <a:t>1</a:t>
            </a:r>
            <a:r>
              <a:rPr lang="zh-CN" altLang="en-US" dirty="0"/>
              <a:t>个答案就</a:t>
            </a:r>
            <a:r>
              <a:rPr lang="en-US" altLang="zh-CN" dirty="0"/>
              <a:t>NOT UNIQUE,</a:t>
            </a:r>
            <a:r>
              <a:rPr lang="zh-CN" altLang="en-US" dirty="0"/>
              <a:t>没找到就</a:t>
            </a:r>
            <a:r>
              <a:rPr lang="en-US" altLang="zh-CN" dirty="0"/>
              <a:t>NOT POSSIBLE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757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 String problem 3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538E6F5-9514-46B3-B427-87A878836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1" y="1071062"/>
            <a:ext cx="11361198" cy="53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Circular period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结论：</a:t>
            </a:r>
            <a:r>
              <a:rPr lang="en-US" altLang="zh-CN" sz="2400" dirty="0"/>
              <a:t>answer=n-next[n]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6629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Circular period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D99BC0A-7E04-46C5-94F7-C6EF9F25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01" y="1664016"/>
            <a:ext cx="8096998" cy="156650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B193F4A-13B0-4746-8F1F-B56589C4CC00}"/>
              </a:ext>
            </a:extLst>
          </p:cNvPr>
          <p:cNvSpPr txBox="1"/>
          <p:nvPr/>
        </p:nvSpPr>
        <p:spPr>
          <a:xfrm>
            <a:off x="1791478" y="3429000"/>
            <a:ext cx="878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求出</a:t>
            </a:r>
            <a:r>
              <a:rPr lang="en-US" altLang="zh-CN" dirty="0" err="1"/>
              <a:t>kmp</a:t>
            </a:r>
            <a:r>
              <a:rPr lang="zh-CN" altLang="en-US" dirty="0"/>
              <a:t>数组以后，为了方便我们把字符串分成上下两份来看：</a:t>
            </a:r>
            <a:endParaRPr lang="en-US" altLang="zh-CN" dirty="0"/>
          </a:p>
          <a:p>
            <a:r>
              <a:rPr lang="zh-CN" altLang="en-US" dirty="0"/>
              <a:t>上面黑色是前缀，下面黑色是后缀。上下两个字符串是完全一样的。</a:t>
            </a:r>
            <a:endParaRPr lang="en-US" altLang="zh-CN" dirty="0"/>
          </a:p>
          <a:p>
            <a:r>
              <a:rPr lang="zh-CN" altLang="en-US" dirty="0"/>
              <a:t>红色就是字符串除了前缀</a:t>
            </a:r>
            <a:r>
              <a:rPr lang="en-US" altLang="zh-CN" dirty="0"/>
              <a:t>/</a:t>
            </a:r>
            <a:r>
              <a:rPr lang="zh-CN" altLang="en-US" dirty="0"/>
              <a:t>后缀的部分。显然，红色</a:t>
            </a:r>
            <a:r>
              <a:rPr lang="en-US" altLang="zh-CN" dirty="0"/>
              <a:t>+</a:t>
            </a:r>
            <a:r>
              <a:rPr lang="zh-CN" altLang="en-US" dirty="0"/>
              <a:t>黑色</a:t>
            </a:r>
            <a:r>
              <a:rPr lang="en-US" altLang="zh-CN" dirty="0"/>
              <a:t>=</a:t>
            </a:r>
            <a:r>
              <a:rPr lang="zh-CN" altLang="en-US" dirty="0"/>
              <a:t>完整的字符串。</a:t>
            </a:r>
          </a:p>
        </p:txBody>
      </p:sp>
    </p:spTree>
    <p:extLst>
      <p:ext uri="{BB962C8B-B14F-4D97-AF65-F5344CB8AC3E}">
        <p14:creationId xmlns:p14="http://schemas.microsoft.com/office/powerpoint/2010/main" val="107155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Circular period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193F4A-13B0-4746-8F1F-B56589C4CC00}"/>
              </a:ext>
            </a:extLst>
          </p:cNvPr>
          <p:cNvSpPr txBox="1"/>
          <p:nvPr/>
        </p:nvSpPr>
        <p:spPr>
          <a:xfrm>
            <a:off x="1705947" y="4647776"/>
            <a:ext cx="8780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我们按照红色部分的长度，人为地把字符串分成一段一段的；</a:t>
            </a:r>
            <a:endParaRPr lang="en-US" altLang="zh-CN" dirty="0"/>
          </a:p>
          <a:p>
            <a:r>
              <a:rPr lang="zh-CN" altLang="en-US" dirty="0"/>
              <a:t>因为上下相等，所以</a:t>
            </a:r>
            <a:r>
              <a:rPr lang="en-US" altLang="zh-CN" dirty="0"/>
              <a:t>A=1, 2=3, … 10+12 = 11+B.</a:t>
            </a:r>
          </a:p>
          <a:p>
            <a:r>
              <a:rPr lang="zh-CN" altLang="en-US" dirty="0"/>
              <a:t>又因为</a:t>
            </a:r>
            <a:r>
              <a:rPr lang="en-US" altLang="zh-CN" dirty="0"/>
              <a:t>KMP</a:t>
            </a:r>
            <a:r>
              <a:rPr lang="zh-CN" altLang="en-US" dirty="0"/>
              <a:t>求出的黑色部分是</a:t>
            </a:r>
            <a:r>
              <a:rPr lang="zh-CN" altLang="en-US" b="1" dirty="0"/>
              <a:t>相等的</a:t>
            </a:r>
            <a:r>
              <a:rPr lang="zh-CN" altLang="en-US" dirty="0"/>
              <a:t>前，后缀，所以</a:t>
            </a:r>
            <a:r>
              <a:rPr lang="en-US" altLang="zh-CN" dirty="0"/>
              <a:t>1=2</a:t>
            </a:r>
            <a:r>
              <a:rPr lang="zh-CN" altLang="en-US" dirty="0"/>
              <a:t>，</a:t>
            </a:r>
            <a:r>
              <a:rPr lang="en-US" altLang="zh-CN" dirty="0"/>
              <a:t>3=4</a:t>
            </a:r>
            <a:r>
              <a:rPr lang="zh-CN" altLang="en-US" dirty="0"/>
              <a:t>，。。。</a:t>
            </a:r>
            <a:r>
              <a:rPr lang="en-US" altLang="zh-CN" dirty="0"/>
              <a:t>11=12.</a:t>
            </a:r>
          </a:p>
          <a:p>
            <a:r>
              <a:rPr lang="zh-CN" altLang="en-US" dirty="0"/>
              <a:t>因为</a:t>
            </a:r>
            <a:r>
              <a:rPr lang="en-US" altLang="zh-CN" dirty="0"/>
              <a:t>10+12 = 11+B</a:t>
            </a:r>
            <a:r>
              <a:rPr lang="zh-CN" altLang="en-US" dirty="0"/>
              <a:t>，</a:t>
            </a:r>
            <a:r>
              <a:rPr lang="en-US" altLang="zh-CN" dirty="0"/>
              <a:t>11=12</a:t>
            </a:r>
            <a:r>
              <a:rPr lang="zh-CN" altLang="en-US" dirty="0"/>
              <a:t>，所以</a:t>
            </a:r>
            <a:r>
              <a:rPr lang="en-US" altLang="zh-CN" dirty="0"/>
              <a:t>B=10. </a:t>
            </a:r>
            <a:r>
              <a:rPr lang="zh-CN" altLang="en-US" dirty="0"/>
              <a:t>于是我们有</a:t>
            </a:r>
            <a:r>
              <a:rPr lang="en-US" altLang="zh-CN" dirty="0"/>
              <a:t>A=1=2=…=10=B.</a:t>
            </a:r>
          </a:p>
          <a:p>
            <a:r>
              <a:rPr lang="zh-CN" altLang="en-US" dirty="0"/>
              <a:t>而且</a:t>
            </a:r>
            <a:r>
              <a:rPr lang="en-US" altLang="zh-CN" dirty="0"/>
              <a:t>12=11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的前缀。观察下面的字符串，</a:t>
            </a:r>
            <a:r>
              <a:rPr lang="en-US" altLang="zh-CN" dirty="0"/>
              <a:t>A=2=..=10</a:t>
            </a:r>
            <a:r>
              <a:rPr lang="zh-CN" altLang="en-US" dirty="0"/>
              <a:t>，而且</a:t>
            </a:r>
            <a:r>
              <a:rPr lang="en-US" altLang="zh-CN" dirty="0"/>
              <a:t>12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的一部分。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A</a:t>
            </a:r>
            <a:r>
              <a:rPr lang="zh-CN" altLang="en-US" dirty="0"/>
              <a:t>就是一个循环子串。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D9C389-68B7-44FF-8E9A-5D75C98F5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62" y="1063370"/>
            <a:ext cx="9182014" cy="34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Circular period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193F4A-13B0-4746-8F1F-B56589C4CC00}"/>
              </a:ext>
            </a:extLst>
          </p:cNvPr>
          <p:cNvSpPr txBox="1"/>
          <p:nvPr/>
        </p:nvSpPr>
        <p:spPr>
          <a:xfrm>
            <a:off x="1705947" y="4647776"/>
            <a:ext cx="878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综上所述，红色部分（</a:t>
            </a:r>
            <a:r>
              <a:rPr lang="en-US" altLang="zh-CN" dirty="0"/>
              <a:t>A)</a:t>
            </a:r>
            <a:r>
              <a:rPr lang="zh-CN" altLang="en-US" dirty="0"/>
              <a:t>是循环子串。又因为红</a:t>
            </a:r>
            <a:r>
              <a:rPr lang="en-US" altLang="zh-CN" dirty="0"/>
              <a:t>+</a:t>
            </a:r>
            <a:r>
              <a:rPr lang="zh-CN" altLang="en-US" dirty="0"/>
              <a:t>黑</a:t>
            </a:r>
            <a:r>
              <a:rPr lang="en-US" altLang="zh-CN" dirty="0"/>
              <a:t>=</a:t>
            </a:r>
            <a:r>
              <a:rPr lang="zh-CN" altLang="en-US" dirty="0"/>
              <a:t>整个串，所以求</a:t>
            </a:r>
            <a:r>
              <a:rPr lang="zh-CN" altLang="en-US" b="1" dirty="0"/>
              <a:t>最短的</a:t>
            </a:r>
            <a:r>
              <a:rPr lang="zh-CN" altLang="en-US" dirty="0"/>
              <a:t>循环子串，只需要求</a:t>
            </a:r>
            <a:r>
              <a:rPr lang="zh-CN" altLang="en-US" b="1" dirty="0"/>
              <a:t>最长的</a:t>
            </a:r>
            <a:r>
              <a:rPr lang="zh-CN" altLang="en-US" dirty="0"/>
              <a:t>公共前后缀（黑的部分）就可以了。</a:t>
            </a:r>
            <a:endParaRPr lang="en-US" altLang="zh-CN" dirty="0"/>
          </a:p>
          <a:p>
            <a:r>
              <a:rPr lang="zh-CN" altLang="en-US" dirty="0"/>
              <a:t>黑的部分</a:t>
            </a:r>
            <a:r>
              <a:rPr lang="en-US" altLang="zh-CN" dirty="0"/>
              <a:t>=next[n].</a:t>
            </a:r>
          </a:p>
          <a:p>
            <a:r>
              <a:rPr lang="zh-CN" altLang="en-US" dirty="0"/>
              <a:t>所以答案</a:t>
            </a:r>
            <a:r>
              <a:rPr lang="en-US" altLang="zh-CN" dirty="0"/>
              <a:t>=n-next[n].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D9C389-68B7-44FF-8E9A-5D75C98F5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62" y="1063370"/>
            <a:ext cx="9182014" cy="34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795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华文中宋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YAO</dc:creator>
  <cp:lastModifiedBy>黄 弋骞</cp:lastModifiedBy>
  <cp:revision>85</cp:revision>
  <dcterms:created xsi:type="dcterms:W3CDTF">2019-05-30T11:42:52Z</dcterms:created>
  <dcterms:modified xsi:type="dcterms:W3CDTF">2022-04-02T07:05:25Z</dcterms:modified>
</cp:coreProperties>
</file>