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8" r:id="rId2"/>
    <p:sldId id="260" r:id="rId3"/>
  </p:sldIdLst>
  <p:sldSz cx="6858000" cy="9902825"/>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190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i" initials="Yogi" lastIdx="1" clrIdx="0"/>
  <p:cmAuthor id="2" name="angel"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0" autoAdjust="0"/>
    <p:restoredTop sz="94685" autoAdjust="0"/>
  </p:normalViewPr>
  <p:slideViewPr>
    <p:cSldViewPr snapToGrid="0" showGuides="1">
      <p:cViewPr>
        <p:scale>
          <a:sx n="120" d="100"/>
          <a:sy n="120" d="100"/>
        </p:scale>
        <p:origin x="1145" y="-3189"/>
      </p:cViewPr>
      <p:guideLst>
        <p:guide orient="horz" pos="3016"/>
        <p:guide pos="190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2024/5/29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2024/5/29</a:t>
            </a:fld>
            <a:endParaRPr lang="zh-CN" altLang="en-US"/>
          </a:p>
        </p:txBody>
      </p:sp>
      <p:sp>
        <p:nvSpPr>
          <p:cNvPr id="4" name="幻灯片图像占位符 3"/>
          <p:cNvSpPr>
            <a:spLocks noGrp="1" noRot="1" noChangeAspect="1"/>
          </p:cNvSpPr>
          <p:nvPr>
            <p:ph type="sldImg" idx="2"/>
          </p:nvPr>
        </p:nvSpPr>
        <p:spPr>
          <a:xfrm>
            <a:off x="2356781" y="1279525"/>
            <a:ext cx="2392087"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57250" y="1910482"/>
            <a:ext cx="5143500" cy="3158236"/>
          </a:xfrm>
        </p:spPr>
        <p:txBody>
          <a:bodyPr anchor="b">
            <a:normAutofit/>
          </a:bodyPr>
          <a:lstStyle>
            <a:lvl1pPr algn="ctr">
              <a:lnSpc>
                <a:spcPct val="130000"/>
              </a:lnSpc>
              <a:defRPr sz="45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857250" y="5201683"/>
            <a:ext cx="5143500" cy="2391077"/>
          </a:xfrm>
        </p:spPr>
        <p:txBody>
          <a:bodyPr>
            <a:normAutofit/>
          </a:bodyPr>
          <a:lstStyle>
            <a:lvl1pPr marL="0" indent="0" algn="ctr">
              <a:buNone/>
              <a:defRPr sz="1350">
                <a:solidFill>
                  <a:schemeClr val="tx1">
                    <a:lumMod val="75000"/>
                    <a:lumOff val="25000"/>
                  </a:schemeClr>
                </a:solidFill>
                <a:effectLst/>
                <a:latin typeface="+mj-lt"/>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471488" y="796480"/>
            <a:ext cx="5915025" cy="8027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4331" y="373219"/>
            <a:ext cx="5915025" cy="1914238"/>
          </a:xfrm>
        </p:spPr>
        <p:txBody>
          <a:bodyPr anchor="ctr" anchorCtr="0">
            <a:normAutofit/>
          </a:bodyPr>
          <a:lstStyle>
            <a:lvl1pPr>
              <a:defRPr sz="18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364331" y="2636375"/>
            <a:ext cx="5915025" cy="6283743"/>
          </a:xfrm>
        </p:spPr>
        <p:txBody>
          <a:bodyPr>
            <a:normAutofit/>
          </a:bodyPr>
          <a:lstStyle>
            <a:lvl1pPr>
              <a:defRPr sz="1500">
                <a:solidFill>
                  <a:schemeClr val="tx1">
                    <a:lumMod val="75000"/>
                    <a:lumOff val="25000"/>
                  </a:schemeClr>
                </a:solidFill>
              </a:defRPr>
            </a:lvl1pPr>
            <a:lvl2pPr>
              <a:defRPr sz="135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5416967"/>
            <a:ext cx="4118372" cy="1171676"/>
          </a:xfrm>
        </p:spPr>
        <p:txBody>
          <a:bodyPr anchor="b">
            <a:normAutofit/>
          </a:bodyPr>
          <a:lstStyle>
            <a:lvl1pPr>
              <a:defRPr sz="3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467916" y="6657316"/>
            <a:ext cx="4118372" cy="935131"/>
          </a:xfrm>
        </p:spPr>
        <p:txBody>
          <a:bodyPr>
            <a:normAutofit/>
          </a:bodyPr>
          <a:lstStyle>
            <a:lvl1pPr marL="0" indent="0">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4331" y="373219"/>
            <a:ext cx="5915025" cy="1914238"/>
          </a:xfrm>
        </p:spPr>
        <p:txBody>
          <a:bodyPr>
            <a:normAutofit/>
          </a:bodyPr>
          <a:lstStyle>
            <a:lvl1pPr>
              <a:defRPr sz="18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364331" y="2636375"/>
            <a:ext cx="2914650" cy="6283743"/>
          </a:xfrm>
        </p:spPr>
        <p:txBody>
          <a:bodyPr>
            <a:normAutofit/>
          </a:bodyPr>
          <a:lstStyle>
            <a:lvl1pPr>
              <a:lnSpc>
                <a:spcPct val="150000"/>
              </a:lnSpc>
              <a:defRPr sz="1500">
                <a:solidFill>
                  <a:schemeClr val="tx1">
                    <a:lumMod val="75000"/>
                    <a:lumOff val="25000"/>
                  </a:schemeClr>
                </a:solidFill>
              </a:defRPr>
            </a:lvl1pPr>
            <a:lvl2pPr>
              <a:lnSpc>
                <a:spcPct val="150000"/>
              </a:lnSpc>
              <a:defRPr sz="1350">
                <a:solidFill>
                  <a:schemeClr val="tx1">
                    <a:lumMod val="75000"/>
                    <a:lumOff val="25000"/>
                  </a:schemeClr>
                </a:solidFill>
              </a:defRPr>
            </a:lvl2pPr>
            <a:lvl3pPr>
              <a:lnSpc>
                <a:spcPct val="150000"/>
              </a:lnSpc>
              <a:defRPr sz="1200">
                <a:solidFill>
                  <a:schemeClr val="tx1">
                    <a:lumMod val="75000"/>
                    <a:lumOff val="25000"/>
                  </a:schemeClr>
                </a:solidFill>
              </a:defRPr>
            </a:lvl3pPr>
            <a:lvl4pPr>
              <a:lnSpc>
                <a:spcPct val="150000"/>
              </a:lnSpc>
              <a:defRPr sz="1200">
                <a:solidFill>
                  <a:schemeClr val="tx1">
                    <a:lumMod val="75000"/>
                    <a:lumOff val="25000"/>
                  </a:schemeClr>
                </a:solidFill>
              </a:defRPr>
            </a:lvl4pPr>
            <a:lvl5pPr>
              <a:lnSpc>
                <a:spcPct val="150000"/>
              </a:lnSpc>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3364706" y="2636375"/>
            <a:ext cx="2914650" cy="6283743"/>
          </a:xfrm>
        </p:spPr>
        <p:txBody>
          <a:bodyPr>
            <a:normAutofit/>
          </a:bodyPr>
          <a:lstStyle>
            <a:lvl1pPr>
              <a:lnSpc>
                <a:spcPct val="150000"/>
              </a:lnSpc>
              <a:defRPr sz="1500">
                <a:solidFill>
                  <a:schemeClr val="tx1">
                    <a:lumMod val="75000"/>
                    <a:lumOff val="25000"/>
                  </a:schemeClr>
                </a:solidFill>
              </a:defRPr>
            </a:lvl1pPr>
            <a:lvl2pPr>
              <a:lnSpc>
                <a:spcPct val="150000"/>
              </a:lnSpc>
              <a:defRPr sz="1350">
                <a:solidFill>
                  <a:schemeClr val="tx1">
                    <a:lumMod val="75000"/>
                    <a:lumOff val="25000"/>
                  </a:schemeClr>
                </a:solidFill>
              </a:defRPr>
            </a:lvl2pPr>
            <a:lvl3pPr>
              <a:lnSpc>
                <a:spcPct val="150000"/>
              </a:lnSpc>
              <a:defRPr sz="1200">
                <a:solidFill>
                  <a:schemeClr val="tx1">
                    <a:lumMod val="75000"/>
                    <a:lumOff val="25000"/>
                  </a:schemeClr>
                </a:solidFill>
              </a:defRPr>
            </a:lvl3pPr>
            <a:lvl4pPr>
              <a:lnSpc>
                <a:spcPct val="150000"/>
              </a:lnSpc>
              <a:defRPr sz="1200">
                <a:solidFill>
                  <a:schemeClr val="tx1">
                    <a:lumMod val="75000"/>
                    <a:lumOff val="25000"/>
                  </a:schemeClr>
                </a:solidFill>
              </a:defRPr>
            </a:lvl4pPr>
            <a:lvl5pPr>
              <a:lnSpc>
                <a:spcPct val="150000"/>
              </a:lnSpc>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527275"/>
            <a:ext cx="5915025" cy="1914238"/>
          </a:xfrm>
        </p:spPr>
        <p:txBody>
          <a:bodyPr/>
          <a:lstStyle/>
          <a:p>
            <a:r>
              <a:rPr lang="zh-CN" altLang="en-US"/>
              <a:t>单击此处编辑母版标题样式</a:t>
            </a:r>
          </a:p>
        </p:txBody>
      </p:sp>
      <p:sp>
        <p:nvSpPr>
          <p:cNvPr id="3" name="文本占位符 2"/>
          <p:cNvSpPr>
            <a:spLocks noGrp="1"/>
          </p:cNvSpPr>
          <p:nvPr>
            <p:ph type="body" idx="1"/>
          </p:nvPr>
        </p:nvSpPr>
        <p:spPr>
          <a:xfrm>
            <a:off x="472381" y="2519889"/>
            <a:ext cx="2901255" cy="118980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472381" y="3777187"/>
            <a:ext cx="2901255" cy="516127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3471863" y="2519889"/>
            <a:ext cx="2915543" cy="118980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3471863" y="3777187"/>
            <a:ext cx="2915543" cy="516127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71488" y="3994682"/>
            <a:ext cx="5915025" cy="1914238"/>
          </a:xfrm>
        </p:spPr>
        <p:txBody>
          <a:bodyPr>
            <a:normAutofit/>
          </a:bodyPr>
          <a:lstStyle>
            <a:lvl1pPr algn="ctr">
              <a:defRPr sz="36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63795" y="183400"/>
            <a:ext cx="2342925" cy="2310840"/>
          </a:xfrm>
        </p:spPr>
        <p:txBody>
          <a:bodyPr anchor="ctr" anchorCtr="0">
            <a:normAutofit/>
          </a:bodyPr>
          <a:lstStyle>
            <a:lvl1pPr>
              <a:defRPr sz="18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2916000" y="1106688"/>
            <a:ext cx="3272273" cy="735686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dirty="0"/>
          </a:p>
        </p:txBody>
      </p:sp>
      <p:sp>
        <p:nvSpPr>
          <p:cNvPr id="4" name="文本占位符 3"/>
          <p:cNvSpPr>
            <a:spLocks noGrp="1"/>
          </p:cNvSpPr>
          <p:nvPr>
            <p:ph type="body" sz="half" idx="2"/>
          </p:nvPr>
        </p:nvSpPr>
        <p:spPr>
          <a:xfrm>
            <a:off x="366653" y="2971080"/>
            <a:ext cx="2342925" cy="5504293"/>
          </a:xfrm>
        </p:spPr>
        <p:txBody>
          <a:bodyPr>
            <a:normAutofit/>
          </a:bodyPr>
          <a:lstStyle>
            <a:lvl1pPr marL="0" indent="0">
              <a:lnSpc>
                <a:spcPct val="150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2024/5/29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417909" y="627228"/>
            <a:ext cx="0" cy="200914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26272" y="527275"/>
            <a:ext cx="860240" cy="8392843"/>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471488" y="527275"/>
            <a:ext cx="4994976" cy="8392843"/>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527275"/>
            <a:ext cx="5915025" cy="191423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71488" y="2636375"/>
            <a:ext cx="5915025" cy="628374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71488" y="9179170"/>
            <a:ext cx="1543050" cy="527275"/>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t>2024/5/29</a:t>
            </a:fld>
            <a:endParaRPr lang="zh-CN" altLang="en-US"/>
          </a:p>
        </p:txBody>
      </p:sp>
      <p:sp>
        <p:nvSpPr>
          <p:cNvPr id="5" name="页脚占位符 4"/>
          <p:cNvSpPr>
            <a:spLocks noGrp="1"/>
          </p:cNvSpPr>
          <p:nvPr>
            <p:ph type="ftr" sz="quarter" idx="3"/>
          </p:nvPr>
        </p:nvSpPr>
        <p:spPr>
          <a:xfrm>
            <a:off x="2271713" y="9179170"/>
            <a:ext cx="2314575" cy="527275"/>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9179170"/>
            <a:ext cx="1543050" cy="527275"/>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57415" y="1886610"/>
            <a:ext cx="5143170" cy="313932"/>
          </a:xfrm>
          <a:noFill/>
          <a:extLst>
            <a:ext uri="{909E8E84-426E-40DD-AFC4-6F175D3DCCD1}">
              <a14:hiddenFill xmlns:a14="http://schemas.microsoft.com/office/drawing/2010/main">
                <a:solidFill>
                  <a:srgbClr val="FFFF00"/>
                </a:solidFill>
              </a14:hiddenFill>
            </a:ext>
          </a:extLst>
        </p:spPr>
        <p:txBody>
          <a:bodyPr>
            <a:spAutoFit/>
          </a:bodyPr>
          <a:lstStyle/>
          <a:p>
            <a:r>
              <a:rPr lang="zh-CN" altLang="en-US" sz="1600" b="1" dirty="0">
                <a:solidFill>
                  <a:schemeClr val="tx1"/>
                </a:solidFill>
                <a:latin typeface="微软雅黑" panose="020B0503020204020204" charset="-122"/>
                <a:ea typeface="微软雅黑" panose="020B0503020204020204" charset="-122"/>
              </a:rPr>
              <a:t>电池全生命周期健康管理系统设计</a:t>
            </a:r>
          </a:p>
        </p:txBody>
      </p:sp>
      <p:sp>
        <p:nvSpPr>
          <p:cNvPr id="6" name="文本框 5"/>
          <p:cNvSpPr txBox="1"/>
          <p:nvPr/>
        </p:nvSpPr>
        <p:spPr>
          <a:xfrm>
            <a:off x="2858026" y="311327"/>
            <a:ext cx="694797" cy="245110"/>
          </a:xfrm>
          <a:prstGeom prst="rect">
            <a:avLst/>
          </a:prstGeom>
          <a:noFill/>
        </p:spPr>
        <p:txBody>
          <a:bodyPr wrap="square" rtlCol="0">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rPr>
              <a:t>项目小组  </a:t>
            </a:r>
          </a:p>
        </p:txBody>
      </p:sp>
      <p:sp>
        <p:nvSpPr>
          <p:cNvPr id="7" name="文本框 6"/>
          <p:cNvSpPr txBox="1"/>
          <p:nvPr/>
        </p:nvSpPr>
        <p:spPr>
          <a:xfrm>
            <a:off x="2863013" y="558912"/>
            <a:ext cx="690882" cy="707886"/>
          </a:xfrm>
          <a:prstGeom prst="rect">
            <a:avLst/>
          </a:prstGeom>
          <a:noFill/>
        </p:spPr>
        <p:txBody>
          <a:bodyPr wrap="square" rtlCol="0">
            <a:spAutoFit/>
          </a:bodyPr>
          <a:lstStyle/>
          <a:p>
            <a:pPr indent="0" algn="just">
              <a:buNone/>
            </a:pPr>
            <a:r>
              <a:rPr lang="zh-CN" altLang="en-US" sz="1000" dirty="0">
                <a:latin typeface="微软雅黑" panose="020B0503020204020204" charset="-122"/>
                <a:ea typeface="微软雅黑" panose="020B0503020204020204" charset="-122"/>
              </a:rPr>
              <a:t>王浩羽</a:t>
            </a:r>
            <a:endParaRPr lang="en-US" altLang="zh-CN" sz="1000" dirty="0">
              <a:latin typeface="微软雅黑" panose="020B0503020204020204" charset="-122"/>
              <a:ea typeface="微软雅黑" panose="020B0503020204020204" charset="-122"/>
            </a:endParaRPr>
          </a:p>
          <a:p>
            <a:pPr indent="0" algn="just">
              <a:buNone/>
            </a:pPr>
            <a:r>
              <a:rPr lang="zh-CN" altLang="en-US" sz="1000" dirty="0">
                <a:latin typeface="微软雅黑" panose="020B0503020204020204" charset="-122"/>
                <a:ea typeface="微软雅黑" panose="020B0503020204020204" charset="-122"/>
              </a:rPr>
              <a:t>徐涵</a:t>
            </a:r>
            <a:endParaRPr lang="en-US" altLang="zh-CN" sz="1000" dirty="0">
              <a:latin typeface="微软雅黑" panose="020B0503020204020204" charset="-122"/>
              <a:ea typeface="微软雅黑" panose="020B0503020204020204" charset="-122"/>
            </a:endParaRPr>
          </a:p>
          <a:p>
            <a:pPr indent="0" algn="just">
              <a:buNone/>
            </a:pPr>
            <a:r>
              <a:rPr lang="zh-CN" altLang="en-US" sz="1000" dirty="0">
                <a:latin typeface="微软雅黑" panose="020B0503020204020204" charset="-122"/>
                <a:ea typeface="微软雅黑" panose="020B0503020204020204" charset="-122"/>
              </a:rPr>
              <a:t>李宗润</a:t>
            </a:r>
            <a:endParaRPr lang="en-US" altLang="zh-CN" sz="1000" dirty="0">
              <a:latin typeface="微软雅黑" panose="020B0503020204020204" charset="-122"/>
              <a:ea typeface="微软雅黑" panose="020B0503020204020204" charset="-122"/>
            </a:endParaRPr>
          </a:p>
          <a:p>
            <a:pPr indent="0" algn="just">
              <a:buNone/>
            </a:pPr>
            <a:r>
              <a:rPr lang="zh-CN" altLang="en-US" sz="1000" dirty="0">
                <a:latin typeface="微软雅黑" panose="020B0503020204020204" charset="-122"/>
                <a:ea typeface="微软雅黑" panose="020B0503020204020204" charset="-122"/>
              </a:rPr>
              <a:t>许家豪*</a:t>
            </a:r>
            <a:endParaRPr lang="en-US" altLang="zh-CN" sz="1000" dirty="0">
              <a:latin typeface="微软雅黑" panose="020B0503020204020204" charset="-122"/>
              <a:ea typeface="微软雅黑" panose="020B0503020204020204" charset="-122"/>
            </a:endParaRPr>
          </a:p>
        </p:txBody>
      </p:sp>
      <p:sp>
        <p:nvSpPr>
          <p:cNvPr id="11" name="文本框 10"/>
          <p:cNvSpPr txBox="1"/>
          <p:nvPr/>
        </p:nvSpPr>
        <p:spPr>
          <a:xfrm>
            <a:off x="4314420" y="314259"/>
            <a:ext cx="690881" cy="245110"/>
          </a:xfrm>
          <a:prstGeom prst="rect">
            <a:avLst/>
          </a:prstGeom>
          <a:noFill/>
        </p:spPr>
        <p:txBody>
          <a:bodyPr wrap="square" rtlCol="0">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rPr>
              <a:t>学术导师</a:t>
            </a:r>
          </a:p>
        </p:txBody>
      </p:sp>
      <p:sp>
        <p:nvSpPr>
          <p:cNvPr id="12" name="文本框 11"/>
          <p:cNvSpPr txBox="1"/>
          <p:nvPr/>
        </p:nvSpPr>
        <p:spPr>
          <a:xfrm>
            <a:off x="4314420" y="558892"/>
            <a:ext cx="690881" cy="553998"/>
          </a:xfrm>
          <a:prstGeom prst="rect">
            <a:avLst/>
          </a:prstGeom>
          <a:noFill/>
        </p:spPr>
        <p:txBody>
          <a:bodyPr wrap="square" rtlCol="0">
            <a:spAutoFit/>
          </a:bodyPr>
          <a:lstStyle/>
          <a:p>
            <a:pPr indent="0">
              <a:buNone/>
            </a:pPr>
            <a:r>
              <a:rPr lang="zh-CN" altLang="en-US" sz="1000" dirty="0">
                <a:latin typeface="微软雅黑" panose="020B0503020204020204" charset="-122"/>
                <a:ea typeface="微软雅黑" panose="020B0503020204020204" charset="-122"/>
              </a:rPr>
              <a:t>卢周广</a:t>
            </a:r>
            <a:endParaRPr lang="en-US" altLang="zh-CN" sz="1000" dirty="0">
              <a:latin typeface="微软雅黑" panose="020B0503020204020204" charset="-122"/>
              <a:ea typeface="微软雅黑" panose="020B0503020204020204" charset="-122"/>
            </a:endParaRPr>
          </a:p>
          <a:p>
            <a:pPr indent="0">
              <a:buNone/>
            </a:pPr>
            <a:r>
              <a:rPr lang="zh-CN" altLang="en-US" sz="1000" dirty="0">
                <a:latin typeface="微软雅黑" panose="020B0503020204020204" charset="-122"/>
                <a:ea typeface="微软雅黑" panose="020B0503020204020204" charset="-122"/>
              </a:rPr>
              <a:t>高源</a:t>
            </a:r>
            <a:endParaRPr lang="en-US" altLang="zh-CN" sz="1000" dirty="0">
              <a:latin typeface="微软雅黑" panose="020B0503020204020204" charset="-122"/>
              <a:ea typeface="微软雅黑" panose="020B0503020204020204" charset="-122"/>
            </a:endParaRPr>
          </a:p>
          <a:p>
            <a:pPr indent="0">
              <a:buNone/>
            </a:pPr>
            <a:r>
              <a:rPr lang="zh-CN" altLang="en-US" sz="1000" dirty="0">
                <a:latin typeface="微软雅黑" panose="020B0503020204020204" charset="-122"/>
                <a:ea typeface="微软雅黑" panose="020B0503020204020204" charset="-122"/>
              </a:rPr>
              <a:t>宋轩</a:t>
            </a:r>
          </a:p>
        </p:txBody>
      </p:sp>
      <p:sp>
        <p:nvSpPr>
          <p:cNvPr id="14" name="文本框 13"/>
          <p:cNvSpPr txBox="1"/>
          <p:nvPr/>
        </p:nvSpPr>
        <p:spPr>
          <a:xfrm>
            <a:off x="5232494" y="318904"/>
            <a:ext cx="690882" cy="245110"/>
          </a:xfrm>
          <a:prstGeom prst="rect">
            <a:avLst/>
          </a:prstGeom>
          <a:noFill/>
        </p:spPr>
        <p:txBody>
          <a:bodyPr wrap="square" rtlCol="0">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rPr>
              <a:t>企业导师</a:t>
            </a:r>
          </a:p>
        </p:txBody>
      </p:sp>
      <p:sp>
        <p:nvSpPr>
          <p:cNvPr id="15" name="文本框 14"/>
          <p:cNvSpPr txBox="1"/>
          <p:nvPr/>
        </p:nvSpPr>
        <p:spPr>
          <a:xfrm>
            <a:off x="5232494" y="555534"/>
            <a:ext cx="601199" cy="246221"/>
          </a:xfrm>
          <a:prstGeom prst="rect">
            <a:avLst/>
          </a:prstGeom>
          <a:noFill/>
        </p:spPr>
        <p:txBody>
          <a:bodyPr wrap="square" rtlCol="0">
            <a:spAutoFit/>
          </a:bodyPr>
          <a:lstStyle/>
          <a:p>
            <a:pPr indent="0">
              <a:buNone/>
            </a:pPr>
            <a:r>
              <a:rPr lang="zh-CN" altLang="en-US" sz="1000" dirty="0">
                <a:latin typeface="微软雅黑" panose="020B0503020204020204" charset="-122"/>
                <a:ea typeface="微软雅黑" panose="020B0503020204020204" charset="-122"/>
              </a:rPr>
              <a:t>袁飞</a:t>
            </a:r>
            <a:endParaRPr lang="zh-CN" altLang="zh-CN" sz="1000" dirty="0">
              <a:latin typeface="微软雅黑" panose="020B0503020204020204" charset="-122"/>
              <a:ea typeface="微软雅黑" panose="020B0503020204020204" charset="-122"/>
            </a:endParaRPr>
          </a:p>
        </p:txBody>
      </p:sp>
      <p:sp>
        <p:nvSpPr>
          <p:cNvPr id="9" name="文本框 8"/>
          <p:cNvSpPr txBox="1"/>
          <p:nvPr/>
        </p:nvSpPr>
        <p:spPr>
          <a:xfrm>
            <a:off x="2858340" y="1273153"/>
            <a:ext cx="694797" cy="245110"/>
          </a:xfrm>
          <a:prstGeom prst="rect">
            <a:avLst/>
          </a:prstGeom>
          <a:noFill/>
        </p:spPr>
        <p:txBody>
          <a:bodyPr wrap="square" rtlCol="0" anchor="t">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sym typeface="+mn-ea"/>
              </a:rPr>
              <a:t>合作企业</a:t>
            </a:r>
          </a:p>
        </p:txBody>
      </p:sp>
      <p:sp>
        <p:nvSpPr>
          <p:cNvPr id="13" name="文本框 12"/>
          <p:cNvSpPr txBox="1"/>
          <p:nvPr/>
        </p:nvSpPr>
        <p:spPr>
          <a:xfrm>
            <a:off x="3478300" y="1271847"/>
            <a:ext cx="1747296" cy="246221"/>
          </a:xfrm>
          <a:prstGeom prst="rect">
            <a:avLst/>
          </a:prstGeom>
          <a:noFill/>
        </p:spPr>
        <p:txBody>
          <a:bodyPr wrap="square" rtlCol="0" anchor="t">
            <a:spAutoFit/>
          </a:bodyPr>
          <a:lstStyle/>
          <a:p>
            <a:pPr lvl="0" algn="l">
              <a:buClrTx/>
              <a:buSzTx/>
              <a:buFontTx/>
            </a:pPr>
            <a:r>
              <a:rPr lang="zh-CN" altLang="en-US" sz="1000" dirty="0">
                <a:latin typeface="微软雅黑" panose="020B0503020204020204" charset="-122"/>
                <a:ea typeface="微软雅黑" panose="020B0503020204020204" charset="-122"/>
                <a:sym typeface="+mn-ea"/>
              </a:rPr>
              <a:t>深圳树米网络科技有限公司</a:t>
            </a:r>
          </a:p>
        </p:txBody>
      </p:sp>
      <p:sp>
        <p:nvSpPr>
          <p:cNvPr id="54" name="文本框 53"/>
          <p:cNvSpPr txBox="1"/>
          <p:nvPr/>
        </p:nvSpPr>
        <p:spPr>
          <a:xfrm>
            <a:off x="793594" y="8757493"/>
            <a:ext cx="1170247" cy="229870"/>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latin typeface="微软雅黑" panose="020B0503020204020204" charset="-122"/>
                <a:ea typeface="微软雅黑" panose="020B0503020204020204" charset="-122"/>
                <a:cs typeface="微软雅黑" panose="020B0503020204020204" charset="-122"/>
              </a:rPr>
              <a:t>3 </a:t>
            </a:r>
            <a:r>
              <a:rPr lang="zh-CN" altLang="en-US" sz="900" b="1" dirty="0">
                <a:latin typeface="微软雅黑" panose="020B0503020204020204" charset="-122"/>
                <a:ea typeface="微软雅黑" panose="020B0503020204020204" charset="-122"/>
                <a:cs typeface="微软雅黑" panose="020B0503020204020204" charset="-122"/>
              </a:rPr>
              <a:t>电化学工作站</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6" name="文本框 55"/>
          <p:cNvSpPr txBox="1"/>
          <p:nvPr/>
        </p:nvSpPr>
        <p:spPr>
          <a:xfrm>
            <a:off x="2522548" y="8757493"/>
            <a:ext cx="1812903" cy="229870"/>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latin typeface="微软雅黑" panose="020B0503020204020204" charset="-122"/>
                <a:ea typeface="微软雅黑" panose="020B0503020204020204" charset="-122"/>
                <a:cs typeface="微软雅黑" panose="020B0503020204020204" charset="-122"/>
              </a:rPr>
              <a:t>4</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自测量的电池</a:t>
            </a:r>
            <a:r>
              <a:rPr lang="zh-CN" altLang="en-US" sz="900" b="1" dirty="0">
                <a:latin typeface="微软雅黑" panose="020B0503020204020204" charset="-122"/>
                <a:ea typeface="微软雅黑" panose="020B0503020204020204" charset="-122"/>
                <a:cs typeface="微软雅黑" panose="020B0503020204020204" charset="-122"/>
              </a:rPr>
              <a:t>电化学阻抗谱</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7" name="图片 16">
            <a:extLst>
              <a:ext uri="{FF2B5EF4-FFF2-40B4-BE49-F238E27FC236}">
                <a16:creationId xmlns:a16="http://schemas.microsoft.com/office/drawing/2014/main" id="{E8072763-A444-10B6-A504-90308D237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200" y="308496"/>
            <a:ext cx="2020382" cy="1358573"/>
          </a:xfrm>
          <a:prstGeom prst="rect">
            <a:avLst/>
          </a:prstGeom>
        </p:spPr>
      </p:pic>
      <p:pic>
        <p:nvPicPr>
          <p:cNvPr id="34" name="图片 33">
            <a:extLst>
              <a:ext uri="{FF2B5EF4-FFF2-40B4-BE49-F238E27FC236}">
                <a16:creationId xmlns:a16="http://schemas.microsoft.com/office/drawing/2014/main" id="{435F65CC-EA8C-7E4D-A278-1E3867AE38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675" b="22789"/>
          <a:stretch/>
        </p:blipFill>
        <p:spPr>
          <a:xfrm>
            <a:off x="5205896" y="1249210"/>
            <a:ext cx="601199" cy="321856"/>
          </a:xfrm>
          <a:prstGeom prst="rect">
            <a:avLst/>
          </a:prstGeom>
        </p:spPr>
      </p:pic>
      <p:sp>
        <p:nvSpPr>
          <p:cNvPr id="35" name="副标题 2">
            <a:extLst>
              <a:ext uri="{FF2B5EF4-FFF2-40B4-BE49-F238E27FC236}">
                <a16:creationId xmlns:a16="http://schemas.microsoft.com/office/drawing/2014/main" id="{D2BC08FD-B0E3-CA2D-99C3-5080B30DE26C}"/>
              </a:ext>
            </a:extLst>
          </p:cNvPr>
          <p:cNvSpPr>
            <a:spLocks noGrp="1"/>
          </p:cNvSpPr>
          <p:nvPr/>
        </p:nvSpPr>
        <p:spPr>
          <a:xfrm>
            <a:off x="523200" y="2346001"/>
            <a:ext cx="5855595" cy="2821472"/>
          </a:xfrm>
          <a:prstGeom prst="rect">
            <a:avLst/>
          </a:prstGeom>
          <a:ln>
            <a:noFill/>
          </a:ln>
        </p:spPr>
        <p:txBody>
          <a:bodyPr vert="horz" lIns="91434" tIns="45717" rIns="91434" bIns="45717" rtlCol="0">
            <a:spAutoFit/>
          </a:bodyPr>
          <a:lstStyle>
            <a:lvl1pPr marL="0" indent="0" algn="ctr" defTabSz="685800" rtl="0" eaLnBrk="1" latinLnBrk="0" hangingPunct="1">
              <a:lnSpc>
                <a:spcPct val="90000"/>
              </a:lnSpc>
              <a:spcBef>
                <a:spcPts val="750"/>
              </a:spcBef>
              <a:buFont typeface="Arial" panose="020B0604020202020204" pitchFamily="34" charset="0"/>
              <a:buNone/>
              <a:defRPr sz="1350" kern="1200">
                <a:solidFill>
                  <a:schemeClr val="tx1">
                    <a:lumMod val="75000"/>
                    <a:lumOff val="25000"/>
                  </a:schemeClr>
                </a:solidFill>
                <a:effectLst/>
                <a:latin typeface="+mj-lt"/>
                <a:ea typeface="+mj-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indent="254000" algn="just" fontAlgn="auto">
              <a:lnSpc>
                <a:spcPct val="150000"/>
              </a:lnSpc>
              <a:spcBef>
                <a:spcPts val="0"/>
              </a:spcBef>
              <a:extLst>
                <a:ext uri="{35155182-B16C-46BC-9424-99874614C6A1}">
                  <wpsdc:indentchars xmlns="" xmlns:wpsdc="http://www.wps.cn/officeDocument/2017/drawingmlCustomData" val="200" checksum="3013784323"/>
                </a:ext>
              </a:extLst>
            </a:pPr>
            <a:r>
              <a:rPr lang="zh-CN" altLang="en-US" sz="995" dirty="0">
                <a:solidFill>
                  <a:schemeClr val="tx1"/>
                </a:solidFill>
                <a:latin typeface="微软雅黑" panose="020B0503020204020204" charset="-122"/>
                <a:ea typeface="微软雅黑" panose="020B0503020204020204" charset="-122"/>
                <a:sym typeface="+mn-ea"/>
              </a:rPr>
              <a:t>锂电池在新能源汽车等领域应用规模日渐庞大，对于电池健康状态的监测和管理无疑是一项重要的工作。本项目旨在利用电池的特征数据，通过深度神经网络（</a:t>
            </a:r>
            <a:r>
              <a:rPr lang="en-US" altLang="zh-CN" sz="995" dirty="0">
                <a:solidFill>
                  <a:schemeClr val="tx1"/>
                </a:solidFill>
                <a:latin typeface="微软雅黑" panose="020B0503020204020204" charset="-122"/>
                <a:ea typeface="微软雅黑" panose="020B0503020204020204" charset="-122"/>
                <a:sym typeface="+mn-ea"/>
              </a:rPr>
              <a:t>DNN</a:t>
            </a:r>
            <a:r>
              <a:rPr lang="zh-CN" altLang="en-US" sz="995" dirty="0">
                <a:solidFill>
                  <a:schemeClr val="tx1"/>
                </a:solidFill>
                <a:latin typeface="微软雅黑" panose="020B0503020204020204" charset="-122"/>
                <a:ea typeface="微软雅黑" panose="020B0503020204020204" charset="-122"/>
                <a:sym typeface="+mn-ea"/>
              </a:rPr>
              <a:t>）预测电池的容量并计算健康状态（</a:t>
            </a:r>
            <a:r>
              <a:rPr lang="en-US" altLang="zh-CN" sz="995" dirty="0">
                <a:solidFill>
                  <a:schemeClr val="tx1"/>
                </a:solidFill>
                <a:latin typeface="微软雅黑" panose="020B0503020204020204" charset="-122"/>
                <a:ea typeface="微软雅黑" panose="020B0503020204020204" charset="-122"/>
                <a:sym typeface="+mn-ea"/>
              </a:rPr>
              <a:t>SOH</a:t>
            </a:r>
            <a:r>
              <a:rPr lang="zh-CN" altLang="en-US" sz="995" dirty="0">
                <a:solidFill>
                  <a:schemeClr val="tx1"/>
                </a:solidFill>
                <a:latin typeface="微软雅黑" panose="020B0503020204020204" charset="-122"/>
                <a:ea typeface="微软雅黑" panose="020B0503020204020204" charset="-122"/>
                <a:sym typeface="+mn-ea"/>
              </a:rPr>
              <a:t>），并结合历史容量数据预测电池的剩余使用寿命（</a:t>
            </a:r>
            <a:r>
              <a:rPr lang="en-US" altLang="zh-CN" sz="995" dirty="0">
                <a:solidFill>
                  <a:schemeClr val="tx1"/>
                </a:solidFill>
                <a:latin typeface="微软雅黑" panose="020B0503020204020204" charset="-122"/>
                <a:ea typeface="微软雅黑" panose="020B0503020204020204" charset="-122"/>
                <a:sym typeface="+mn-ea"/>
              </a:rPr>
              <a:t>RUL</a:t>
            </a:r>
            <a:r>
              <a:rPr lang="zh-CN" altLang="en-US" sz="995" dirty="0">
                <a:solidFill>
                  <a:schemeClr val="tx1"/>
                </a:solidFill>
                <a:latin typeface="微软雅黑" panose="020B0503020204020204" charset="-122"/>
                <a:ea typeface="微软雅黑" panose="020B0503020204020204" charset="-122"/>
                <a:sym typeface="+mn-ea"/>
              </a:rPr>
              <a:t>）。项目创新性地结合锂电池的充放电曲线以及电化学阻抗谱（</a:t>
            </a:r>
            <a:r>
              <a:rPr lang="en-US" altLang="zh-CN" sz="995" dirty="0">
                <a:solidFill>
                  <a:schemeClr val="tx1"/>
                </a:solidFill>
                <a:latin typeface="微软雅黑" panose="020B0503020204020204" charset="-122"/>
                <a:ea typeface="微软雅黑" panose="020B0503020204020204" charset="-122"/>
                <a:sym typeface="+mn-ea"/>
              </a:rPr>
              <a:t>EIS</a:t>
            </a:r>
            <a:r>
              <a:rPr lang="zh-CN" altLang="en-US" sz="995" dirty="0">
                <a:solidFill>
                  <a:schemeClr val="tx1"/>
                </a:solidFill>
                <a:latin typeface="微软雅黑" panose="020B0503020204020204" charset="-122"/>
                <a:ea typeface="微软雅黑" panose="020B0503020204020204" charset="-122"/>
                <a:sym typeface="+mn-ea"/>
              </a:rPr>
              <a:t>）协同完成容量预测任务，在多个数据集上均取得较好的预测结果。</a:t>
            </a:r>
          </a:p>
          <a:p>
            <a:pPr indent="254000" algn="just" fontAlgn="auto">
              <a:lnSpc>
                <a:spcPct val="150000"/>
              </a:lnSpc>
              <a:spcBef>
                <a:spcPts val="0"/>
              </a:spcBef>
              <a:extLst>
                <a:ext uri="{35155182-B16C-46BC-9424-99874614C6A1}">
                  <wpsdc:indentchars xmlns:wpsdc="http://www.wps.cn/officeDocument/2017/drawingmlCustomData" xmlns="" val="200" checksum="3013784323"/>
                </a:ext>
              </a:extLst>
            </a:pPr>
            <a:r>
              <a:rPr lang="zh-CN" altLang="en-US" sz="995" dirty="0">
                <a:solidFill>
                  <a:schemeClr val="tx1"/>
                </a:solidFill>
                <a:latin typeface="微软雅黑" panose="020B0503020204020204" charset="-122"/>
                <a:ea typeface="微软雅黑" panose="020B0503020204020204" charset="-122"/>
                <a:sym typeface="+mn-ea"/>
              </a:rPr>
              <a:t>项目团队由材料学与电化学方向、微电子与芯片设计方向、计算机科学与工程方向的三个子团队构成。材料学与电化学团队使用电化学工作站对电池的充放电曲线与电化学阻抗谱进行测量并提供微观</a:t>
            </a:r>
            <a:r>
              <a:rPr lang="en-US" altLang="zh-CN" sz="995" dirty="0">
                <a:solidFill>
                  <a:schemeClr val="tx1"/>
                </a:solidFill>
                <a:latin typeface="微软雅黑" panose="020B0503020204020204" charset="-122"/>
                <a:ea typeface="微软雅黑" panose="020B0503020204020204" charset="-122"/>
                <a:sym typeface="+mn-ea"/>
              </a:rPr>
              <a:t>/</a:t>
            </a:r>
            <a:r>
              <a:rPr lang="zh-CN" altLang="en-US" sz="995" dirty="0">
                <a:solidFill>
                  <a:schemeClr val="tx1"/>
                </a:solidFill>
                <a:latin typeface="微软雅黑" panose="020B0503020204020204" charset="-122"/>
                <a:ea typeface="微软雅黑" panose="020B0503020204020204" charset="-122"/>
                <a:sym typeface="+mn-ea"/>
              </a:rPr>
              <a:t>宏观电化学机理的解释；微电子团队负责芯片的设计与制造，芯片集成了多种关键指标的测量功能；计算机团队利用测得的数据设计、验证模型并将模型部署至电池智慧管理平台上。</a:t>
            </a:r>
            <a:endParaRPr lang="en-US" altLang="zh-CN" sz="995" dirty="0">
              <a:solidFill>
                <a:schemeClr val="tx1"/>
              </a:solidFill>
              <a:latin typeface="微软雅黑" panose="020B0503020204020204" charset="-122"/>
              <a:ea typeface="微软雅黑" panose="020B0503020204020204" charset="-122"/>
              <a:sym typeface="+mn-ea"/>
            </a:endParaRPr>
          </a:p>
          <a:p>
            <a:pPr indent="254000" algn="just" fontAlgn="auto">
              <a:lnSpc>
                <a:spcPct val="150000"/>
              </a:lnSpc>
              <a:spcBef>
                <a:spcPts val="0"/>
              </a:spcBef>
              <a:extLst>
                <a:ext uri="{35155182-B16C-46BC-9424-99874614C6A1}">
                  <wpsdc:indentchars xmlns="" xmlns:wpsdc="http://www.wps.cn/officeDocument/2017/drawingmlCustomData" val="200" checksum="3013784323"/>
                </a:ext>
              </a:extLst>
            </a:pPr>
            <a:r>
              <a:rPr lang="zh-CN" altLang="en-US" sz="995" dirty="0">
                <a:solidFill>
                  <a:schemeClr val="tx1"/>
                </a:solidFill>
                <a:latin typeface="微软雅黑" panose="020B0503020204020204" charset="-122"/>
                <a:ea typeface="微软雅黑" panose="020B0503020204020204" charset="-122"/>
                <a:sym typeface="+mn-ea"/>
              </a:rPr>
              <a:t>项目团队测量多组</a:t>
            </a:r>
            <a:r>
              <a:rPr lang="en-US" altLang="zh-CN" sz="995" dirty="0">
                <a:solidFill>
                  <a:schemeClr val="tx1"/>
                </a:solidFill>
                <a:latin typeface="微软雅黑" panose="020B0503020204020204" charset="-122"/>
                <a:ea typeface="微软雅黑" panose="020B0503020204020204" charset="-122"/>
                <a:sym typeface="+mn-ea"/>
              </a:rPr>
              <a:t>18650</a:t>
            </a:r>
            <a:r>
              <a:rPr lang="zh-CN" altLang="en-US" sz="995" dirty="0">
                <a:solidFill>
                  <a:schemeClr val="tx1"/>
                </a:solidFill>
                <a:latin typeface="微软雅黑" panose="020B0503020204020204" charset="-122"/>
                <a:ea typeface="微软雅黑" panose="020B0503020204020204" charset="-122"/>
                <a:sym typeface="+mn-ea"/>
              </a:rPr>
              <a:t>锂电池及纽扣电池的充放电曲线、电化学阻抗谱及容量下降曲线。深度神经网络容量预测模型及时间窗口回归模型在上述数据集和开源数据集上均取得最大平均相对误差（</a:t>
            </a:r>
            <a:r>
              <a:rPr lang="en-US" altLang="zh-CN" sz="995" dirty="0">
                <a:solidFill>
                  <a:schemeClr val="tx1"/>
                </a:solidFill>
                <a:latin typeface="微软雅黑" panose="020B0503020204020204" charset="-122"/>
                <a:ea typeface="微软雅黑" panose="020B0503020204020204" charset="-122"/>
                <a:sym typeface="+mn-ea"/>
              </a:rPr>
              <a:t>MRE</a:t>
            </a:r>
            <a:r>
              <a:rPr lang="zh-CN" altLang="en-US" sz="995" dirty="0">
                <a:solidFill>
                  <a:schemeClr val="tx1"/>
                </a:solidFill>
                <a:latin typeface="微软雅黑" panose="020B0503020204020204" charset="-122"/>
                <a:ea typeface="微软雅黑" panose="020B0503020204020204" charset="-122"/>
                <a:sym typeface="+mn-ea"/>
              </a:rPr>
              <a:t>）小于</a:t>
            </a:r>
            <a:r>
              <a:rPr lang="en-US" altLang="zh-CN" sz="995" dirty="0">
                <a:solidFill>
                  <a:schemeClr val="tx1"/>
                </a:solidFill>
                <a:latin typeface="微软雅黑" panose="020B0503020204020204" charset="-122"/>
                <a:ea typeface="微软雅黑" panose="020B0503020204020204" charset="-122"/>
                <a:sym typeface="+mn-ea"/>
              </a:rPr>
              <a:t>2%</a:t>
            </a:r>
            <a:r>
              <a:rPr lang="zh-CN" altLang="en-US" sz="995" dirty="0">
                <a:solidFill>
                  <a:schemeClr val="tx1"/>
                </a:solidFill>
                <a:latin typeface="微软雅黑" panose="020B0503020204020204" charset="-122"/>
                <a:ea typeface="微软雅黑" panose="020B0503020204020204" charset="-122"/>
                <a:sym typeface="+mn-ea"/>
              </a:rPr>
              <a:t>的优良预测结果。同时，微电子团队设计出先进的测量芯片，计算机工程团队设计并开发嵌入预训练模型的电池健康管理平台。</a:t>
            </a:r>
          </a:p>
        </p:txBody>
      </p:sp>
      <p:sp>
        <p:nvSpPr>
          <p:cNvPr id="38" name="文本框 37">
            <a:extLst>
              <a:ext uri="{FF2B5EF4-FFF2-40B4-BE49-F238E27FC236}">
                <a16:creationId xmlns:a16="http://schemas.microsoft.com/office/drawing/2014/main" id="{A937A72C-AD1A-E0A4-4195-6FF86F1061BA}"/>
              </a:ext>
            </a:extLst>
          </p:cNvPr>
          <p:cNvSpPr txBox="1"/>
          <p:nvPr/>
        </p:nvSpPr>
        <p:spPr>
          <a:xfrm>
            <a:off x="3862271" y="6747382"/>
            <a:ext cx="2038953" cy="230832"/>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latin typeface="微软雅黑" panose="020B0503020204020204" charset="-122"/>
                <a:ea typeface="微软雅黑" panose="020B0503020204020204" charset="-122"/>
                <a:cs typeface="微软雅黑" panose="020B0503020204020204" charset="-122"/>
              </a:rPr>
              <a:t>2</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 跨学科团队协同合作</a:t>
            </a:r>
          </a:p>
        </p:txBody>
      </p:sp>
      <p:sp>
        <p:nvSpPr>
          <p:cNvPr id="41" name="文本框 40">
            <a:extLst>
              <a:ext uri="{FF2B5EF4-FFF2-40B4-BE49-F238E27FC236}">
                <a16:creationId xmlns:a16="http://schemas.microsoft.com/office/drawing/2014/main" id="{8CD1356A-7A1D-DB5E-F5C1-B80A1318DB8F}"/>
              </a:ext>
            </a:extLst>
          </p:cNvPr>
          <p:cNvSpPr txBox="1"/>
          <p:nvPr/>
        </p:nvSpPr>
        <p:spPr>
          <a:xfrm>
            <a:off x="887404" y="6747382"/>
            <a:ext cx="2094165" cy="230832"/>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900" b="1" dirty="0">
                <a:latin typeface="微软雅黑" panose="020B0503020204020204" charset="-122"/>
                <a:ea typeface="微软雅黑" panose="020B0503020204020204" charset="-122"/>
                <a:cs typeface="微软雅黑" panose="020B0503020204020204" charset="-122"/>
              </a:rPr>
              <a:t>电池全生命周期数字化管理</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4" name="图片 43">
            <a:extLst>
              <a:ext uri="{FF2B5EF4-FFF2-40B4-BE49-F238E27FC236}">
                <a16:creationId xmlns:a16="http://schemas.microsoft.com/office/drawing/2014/main" id="{E2BF44B8-2BE2-D722-F68A-59875C66C5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8768" b="8707"/>
          <a:stretch/>
        </p:blipFill>
        <p:spPr>
          <a:xfrm>
            <a:off x="523200" y="7263727"/>
            <a:ext cx="1711037" cy="1362614"/>
          </a:xfrm>
          <a:prstGeom prst="rect">
            <a:avLst/>
          </a:prstGeom>
        </p:spPr>
      </p:pic>
      <p:sp>
        <p:nvSpPr>
          <p:cNvPr id="48" name="文本框 47">
            <a:extLst>
              <a:ext uri="{FF2B5EF4-FFF2-40B4-BE49-F238E27FC236}">
                <a16:creationId xmlns:a16="http://schemas.microsoft.com/office/drawing/2014/main" id="{355E83E0-9549-AF0F-F95C-B91F18385B71}"/>
              </a:ext>
            </a:extLst>
          </p:cNvPr>
          <p:cNvSpPr txBox="1"/>
          <p:nvPr/>
        </p:nvSpPr>
        <p:spPr>
          <a:xfrm>
            <a:off x="4621719" y="8757493"/>
            <a:ext cx="1906469" cy="230832"/>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900" b="1" dirty="0">
                <a:latin typeface="微软雅黑" panose="020B0503020204020204" charset="-122"/>
                <a:ea typeface="微软雅黑" panose="020B0503020204020204" charset="-122"/>
                <a:cs typeface="微软雅黑" panose="020B0503020204020204" charset="-122"/>
              </a:rPr>
              <a:t>电池容量下降曲线与预测结果</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a:extLst>
              <a:ext uri="{FF2B5EF4-FFF2-40B4-BE49-F238E27FC236}">
                <a16:creationId xmlns:a16="http://schemas.microsoft.com/office/drawing/2014/main" id="{A0F5F10F-C06B-F2F4-DF45-9FFBF16EBDB7}"/>
              </a:ext>
            </a:extLst>
          </p:cNvPr>
          <p:cNvCxnSpPr>
            <a:cxnSpLocks/>
          </p:cNvCxnSpPr>
          <p:nvPr/>
        </p:nvCxnSpPr>
        <p:spPr>
          <a:xfrm>
            <a:off x="3931064" y="318904"/>
            <a:ext cx="0" cy="834982"/>
          </a:xfrm>
          <a:prstGeom prst="line">
            <a:avLst/>
          </a:prstGeom>
          <a:ln w="3175" cmpd="sng">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093053CF-EC89-2623-0EA6-B53A68F294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200" y="5262051"/>
            <a:ext cx="2772994" cy="1485533"/>
          </a:xfrm>
          <a:prstGeom prst="rect">
            <a:avLst/>
          </a:prstGeom>
        </p:spPr>
      </p:pic>
      <p:pic>
        <p:nvPicPr>
          <p:cNvPr id="10" name="图片 9">
            <a:extLst>
              <a:ext uri="{FF2B5EF4-FFF2-40B4-BE49-F238E27FC236}">
                <a16:creationId xmlns:a16="http://schemas.microsoft.com/office/drawing/2014/main" id="{A2B56742-23B7-38E6-86D3-F8383370CE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94188" y="5392548"/>
            <a:ext cx="2934000" cy="1129759"/>
          </a:xfrm>
          <a:prstGeom prst="rect">
            <a:avLst/>
          </a:prstGeom>
        </p:spPr>
      </p:pic>
      <p:pic>
        <p:nvPicPr>
          <p:cNvPr id="18" name="图片 17">
            <a:extLst>
              <a:ext uri="{FF2B5EF4-FFF2-40B4-BE49-F238E27FC236}">
                <a16:creationId xmlns:a16="http://schemas.microsoft.com/office/drawing/2014/main" id="{A2C6E584-1552-B518-EED2-4422BC61EE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4154" y="7149153"/>
            <a:ext cx="1911600" cy="1553828"/>
          </a:xfrm>
          <a:prstGeom prst="rect">
            <a:avLst/>
          </a:prstGeom>
        </p:spPr>
      </p:pic>
      <p:pic>
        <p:nvPicPr>
          <p:cNvPr id="20" name="图片 19">
            <a:extLst>
              <a:ext uri="{FF2B5EF4-FFF2-40B4-BE49-F238E27FC236}">
                <a16:creationId xmlns:a16="http://schemas.microsoft.com/office/drawing/2014/main" id="{17A80CF4-1140-8008-F194-248B06FE185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04895" y="7128833"/>
            <a:ext cx="2203200" cy="15741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61733" y="1966834"/>
            <a:ext cx="5143170" cy="313932"/>
          </a:xfrm>
          <a:noFill/>
          <a:extLst>
            <a:ext uri="{909E8E84-426E-40DD-AFC4-6F175D3DCCD1}">
              <a14:hiddenFill xmlns:a14="http://schemas.microsoft.com/office/drawing/2010/main">
                <a:solidFill>
                  <a:srgbClr val="FFFF00"/>
                </a:solidFill>
              </a14:hiddenFill>
            </a:ext>
          </a:extLst>
        </p:spPr>
        <p:txBody>
          <a:bodyPr>
            <a:spAutoFit/>
          </a:bodyPr>
          <a:lstStyle/>
          <a:p>
            <a:r>
              <a:rPr lang="en-US" altLang="zh-CN" sz="1600" b="1" dirty="0">
                <a:solidFill>
                  <a:schemeClr val="tx1"/>
                </a:solidFill>
                <a:latin typeface="微软雅黑" panose="020B0503020204020204" charset="-122"/>
                <a:ea typeface="微软雅黑" panose="020B0503020204020204" charset="-122"/>
              </a:rPr>
              <a:t>Battery Lifecycle Health Management System</a:t>
            </a:r>
          </a:p>
        </p:txBody>
      </p:sp>
      <p:sp>
        <p:nvSpPr>
          <p:cNvPr id="13" name="文本框 12"/>
          <p:cNvSpPr txBox="1"/>
          <p:nvPr/>
        </p:nvSpPr>
        <p:spPr>
          <a:xfrm>
            <a:off x="2966177" y="1588604"/>
            <a:ext cx="2435925" cy="246221"/>
          </a:xfrm>
          <a:prstGeom prst="rect">
            <a:avLst/>
          </a:prstGeom>
          <a:noFill/>
        </p:spPr>
        <p:txBody>
          <a:bodyPr wrap="square" rtlCol="0" anchor="t">
            <a:spAutoFit/>
          </a:bodyPr>
          <a:lstStyle/>
          <a:p>
            <a:pPr lvl="0" algn="l">
              <a:buClrTx/>
              <a:buSzTx/>
              <a:buFontTx/>
            </a:pPr>
            <a:r>
              <a:rPr lang="en-US" altLang="zh-CN" sz="1000" dirty="0">
                <a:latin typeface="微软雅黑" panose="020B0503020204020204" charset="-122"/>
                <a:ea typeface="微软雅黑" panose="020B0503020204020204" charset="-122"/>
                <a:sym typeface="+mn-ea"/>
              </a:rPr>
              <a:t>Shumi Network Technology Co., Ltd</a:t>
            </a:r>
            <a:endParaRPr lang="zh-CN" altLang="en-US" sz="1000" dirty="0">
              <a:latin typeface="微软雅黑" panose="020B0503020204020204" charset="-122"/>
              <a:ea typeface="微软雅黑" panose="020B0503020204020204" charset="-122"/>
              <a:sym typeface="+mn-ea"/>
            </a:endParaRPr>
          </a:p>
        </p:txBody>
      </p:sp>
      <p:sp>
        <p:nvSpPr>
          <p:cNvPr id="54" name="文本框 53"/>
          <p:cNvSpPr txBox="1"/>
          <p:nvPr/>
        </p:nvSpPr>
        <p:spPr>
          <a:xfrm>
            <a:off x="523200" y="8991955"/>
            <a:ext cx="1711037" cy="3693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Fig.3 Electrochemical workstation</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6" name="文本框 55"/>
          <p:cNvSpPr txBox="1"/>
          <p:nvPr/>
        </p:nvSpPr>
        <p:spPr>
          <a:xfrm>
            <a:off x="2522548" y="8991955"/>
            <a:ext cx="1812903" cy="3693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Fig.4</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 Self-measured EIS profiles of battery</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7" name="图片 16">
            <a:extLst>
              <a:ext uri="{FF2B5EF4-FFF2-40B4-BE49-F238E27FC236}">
                <a16:creationId xmlns:a16="http://schemas.microsoft.com/office/drawing/2014/main" id="{E8072763-A444-10B6-A504-90308D237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200" y="308496"/>
            <a:ext cx="2020382" cy="1358573"/>
          </a:xfrm>
          <a:prstGeom prst="rect">
            <a:avLst/>
          </a:prstGeom>
        </p:spPr>
      </p:pic>
      <p:sp>
        <p:nvSpPr>
          <p:cNvPr id="38" name="文本框 37">
            <a:extLst>
              <a:ext uri="{FF2B5EF4-FFF2-40B4-BE49-F238E27FC236}">
                <a16:creationId xmlns:a16="http://schemas.microsoft.com/office/drawing/2014/main" id="{A937A72C-AD1A-E0A4-4195-6FF86F1061BA}"/>
              </a:ext>
            </a:extLst>
          </p:cNvPr>
          <p:cNvSpPr txBox="1"/>
          <p:nvPr/>
        </p:nvSpPr>
        <p:spPr>
          <a:xfrm>
            <a:off x="3472008" y="7015685"/>
            <a:ext cx="2879570" cy="2308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Fig.2</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900" b="1" dirty="0">
                <a:latin typeface="微软雅黑" panose="020B0503020204020204" charset="-122"/>
                <a:ea typeface="微软雅黑" panose="020B0503020204020204" charset="-122"/>
                <a:cs typeface="微软雅黑" panose="020B0503020204020204" charset="-122"/>
              </a:rPr>
              <a:t>I</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nterdisciplinary team cooperation</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1" name="文本框 40">
            <a:extLst>
              <a:ext uri="{FF2B5EF4-FFF2-40B4-BE49-F238E27FC236}">
                <a16:creationId xmlns:a16="http://schemas.microsoft.com/office/drawing/2014/main" id="{8CD1356A-7A1D-DB5E-F5C1-B80A1318DB8F}"/>
              </a:ext>
            </a:extLst>
          </p:cNvPr>
          <p:cNvSpPr txBox="1"/>
          <p:nvPr/>
        </p:nvSpPr>
        <p:spPr>
          <a:xfrm>
            <a:off x="523200" y="7015685"/>
            <a:ext cx="2689750" cy="2308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1 Battery lifecycle disposal route</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4" name="图片 43">
            <a:extLst>
              <a:ext uri="{FF2B5EF4-FFF2-40B4-BE49-F238E27FC236}">
                <a16:creationId xmlns:a16="http://schemas.microsoft.com/office/drawing/2014/main" id="{E2BF44B8-2BE2-D722-F68A-59875C66C5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768" b="8707"/>
          <a:stretch/>
        </p:blipFill>
        <p:spPr>
          <a:xfrm>
            <a:off x="523200" y="7498189"/>
            <a:ext cx="1711037" cy="1362614"/>
          </a:xfrm>
          <a:prstGeom prst="rect">
            <a:avLst/>
          </a:prstGeom>
        </p:spPr>
      </p:pic>
      <p:sp>
        <p:nvSpPr>
          <p:cNvPr id="48" name="文本框 47">
            <a:extLst>
              <a:ext uri="{FF2B5EF4-FFF2-40B4-BE49-F238E27FC236}">
                <a16:creationId xmlns:a16="http://schemas.microsoft.com/office/drawing/2014/main" id="{355E83E0-9549-AF0F-F95C-B91F18385B71}"/>
              </a:ext>
            </a:extLst>
          </p:cNvPr>
          <p:cNvSpPr txBox="1"/>
          <p:nvPr/>
        </p:nvSpPr>
        <p:spPr>
          <a:xfrm>
            <a:off x="4621719" y="8991955"/>
            <a:ext cx="1906469" cy="3693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5 </a:t>
            </a:r>
            <a:r>
              <a:rPr lang="en-US" altLang="zh-CN" sz="900" b="1" dirty="0">
                <a:latin typeface="微软雅黑" panose="020B0503020204020204" charset="-122"/>
                <a:ea typeface="微软雅黑" panose="020B0503020204020204" charset="-122"/>
                <a:cs typeface="微软雅黑" panose="020B0503020204020204" charset="-122"/>
              </a:rPr>
              <a:t>Battery capacity decline curve and predicted results</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文本框 3">
            <a:extLst>
              <a:ext uri="{FF2B5EF4-FFF2-40B4-BE49-F238E27FC236}">
                <a16:creationId xmlns:a16="http://schemas.microsoft.com/office/drawing/2014/main" id="{7DDBFD12-6235-A4BB-F2F7-F0F932776A70}"/>
              </a:ext>
            </a:extLst>
          </p:cNvPr>
          <p:cNvSpPr txBox="1"/>
          <p:nvPr/>
        </p:nvSpPr>
        <p:spPr>
          <a:xfrm>
            <a:off x="2966178" y="303483"/>
            <a:ext cx="998332" cy="245094"/>
          </a:xfrm>
          <a:prstGeom prst="rect">
            <a:avLst/>
          </a:prstGeom>
          <a:noFill/>
        </p:spPr>
        <p:txBody>
          <a:bodyPr wrap="square" rtlCol="0">
            <a:spAutoFit/>
          </a:bodyPr>
          <a:lstStyle/>
          <a:p>
            <a:r>
              <a:rPr lang="en-US" altLang="zh-CN" sz="1000" b="1" dirty="0">
                <a:solidFill>
                  <a:schemeClr val="accent5">
                    <a:lumMod val="50000"/>
                  </a:schemeClr>
                </a:solidFill>
                <a:latin typeface="微软雅黑" panose="020B0503020204020204" charset="-122"/>
                <a:ea typeface="微软雅黑" panose="020B0503020204020204" charset="-122"/>
              </a:rPr>
              <a:t>TEAM </a:t>
            </a:r>
            <a:r>
              <a:rPr lang="zh-CN" altLang="en-US" sz="1000" b="1" dirty="0">
                <a:solidFill>
                  <a:schemeClr val="accent5">
                    <a:lumMod val="50000"/>
                  </a:schemeClr>
                </a:solidFill>
                <a:latin typeface="微软雅黑" panose="020B0503020204020204" charset="-122"/>
                <a:ea typeface="微软雅黑" panose="020B0503020204020204" charset="-122"/>
              </a:rPr>
              <a:t>  </a:t>
            </a:r>
          </a:p>
        </p:txBody>
      </p:sp>
      <p:sp>
        <p:nvSpPr>
          <p:cNvPr id="5" name="文本框 4">
            <a:extLst>
              <a:ext uri="{FF2B5EF4-FFF2-40B4-BE49-F238E27FC236}">
                <a16:creationId xmlns:a16="http://schemas.microsoft.com/office/drawing/2014/main" id="{67A95489-1942-5E14-BDFA-2B0744FFA022}"/>
              </a:ext>
            </a:extLst>
          </p:cNvPr>
          <p:cNvSpPr txBox="1"/>
          <p:nvPr/>
        </p:nvSpPr>
        <p:spPr>
          <a:xfrm>
            <a:off x="2966177" y="548577"/>
            <a:ext cx="1073207" cy="707886"/>
          </a:xfrm>
          <a:prstGeom prst="rect">
            <a:avLst/>
          </a:prstGeom>
          <a:noFill/>
        </p:spPr>
        <p:txBody>
          <a:bodyPr wrap="square" rtlCol="0">
            <a:spAutoFit/>
          </a:bodyPr>
          <a:lstStyle/>
          <a:p>
            <a:pPr indent="0">
              <a:buNone/>
            </a:pPr>
            <a:r>
              <a:rPr lang="en-US" altLang="zh-CN" sz="1000" dirty="0">
                <a:latin typeface="微软雅黑" panose="020B0503020204020204" charset="-122"/>
                <a:ea typeface="微软雅黑" panose="020B0503020204020204" charset="-122"/>
              </a:rPr>
              <a:t>Haoyu Wang</a:t>
            </a:r>
          </a:p>
          <a:p>
            <a:pPr indent="0">
              <a:buNone/>
            </a:pPr>
            <a:r>
              <a:rPr lang="en-US" sz="1000" dirty="0">
                <a:latin typeface="微软雅黑" panose="020B0503020204020204" charset="-122"/>
                <a:ea typeface="微软雅黑" panose="020B0503020204020204" charset="-122"/>
              </a:rPr>
              <a:t>Han Xu</a:t>
            </a:r>
          </a:p>
          <a:p>
            <a:pPr indent="0">
              <a:buNone/>
            </a:pPr>
            <a:r>
              <a:rPr lang="en-US" sz="1000" dirty="0" err="1">
                <a:latin typeface="微软雅黑" panose="020B0503020204020204" charset="-122"/>
                <a:ea typeface="微软雅黑" panose="020B0503020204020204" charset="-122"/>
              </a:rPr>
              <a:t>Zongrun</a:t>
            </a:r>
            <a:r>
              <a:rPr lang="en-US" sz="1000" dirty="0">
                <a:latin typeface="微软雅黑" panose="020B0503020204020204" charset="-122"/>
                <a:ea typeface="微软雅黑" panose="020B0503020204020204" charset="-122"/>
              </a:rPr>
              <a:t> Li</a:t>
            </a:r>
          </a:p>
          <a:p>
            <a:pPr indent="0">
              <a:buNone/>
            </a:pPr>
            <a:r>
              <a:rPr lang="en-US" sz="1000" dirty="0" err="1">
                <a:latin typeface="微软雅黑" panose="020B0503020204020204" charset="-122"/>
                <a:ea typeface="微软雅黑" panose="020B0503020204020204" charset="-122"/>
              </a:rPr>
              <a:t>Jiahao</a:t>
            </a:r>
            <a:r>
              <a:rPr lang="en-US" sz="1000" dirty="0">
                <a:latin typeface="微软雅黑" panose="020B0503020204020204" charset="-122"/>
                <a:ea typeface="微软雅黑" panose="020B0503020204020204" charset="-122"/>
              </a:rPr>
              <a:t> Xu*</a:t>
            </a:r>
          </a:p>
        </p:txBody>
      </p:sp>
      <p:cxnSp>
        <p:nvCxnSpPr>
          <p:cNvPr id="8" name="直接连接符 7">
            <a:extLst>
              <a:ext uri="{FF2B5EF4-FFF2-40B4-BE49-F238E27FC236}">
                <a16:creationId xmlns:a16="http://schemas.microsoft.com/office/drawing/2014/main" id="{E106EFC4-6867-F3BD-CFED-2A278AE1BEF5}"/>
              </a:ext>
            </a:extLst>
          </p:cNvPr>
          <p:cNvCxnSpPr>
            <a:cxnSpLocks/>
          </p:cNvCxnSpPr>
          <p:nvPr/>
        </p:nvCxnSpPr>
        <p:spPr>
          <a:xfrm>
            <a:off x="3964510" y="305498"/>
            <a:ext cx="0" cy="1005142"/>
          </a:xfrm>
          <a:prstGeom prst="line">
            <a:avLst/>
          </a:prstGeom>
          <a:ln w="3175" cmpd="sng">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10A6E17-666A-6F31-5814-A0152706697D}"/>
              </a:ext>
            </a:extLst>
          </p:cNvPr>
          <p:cNvSpPr txBox="1"/>
          <p:nvPr/>
        </p:nvSpPr>
        <p:spPr>
          <a:xfrm>
            <a:off x="4015367" y="282580"/>
            <a:ext cx="1137862" cy="398678"/>
          </a:xfrm>
          <a:prstGeom prst="rect">
            <a:avLst/>
          </a:prstGeom>
          <a:noFill/>
        </p:spPr>
        <p:txBody>
          <a:bodyPr wrap="square" rtlCol="0">
            <a:spAutoFit/>
          </a:bodyPr>
          <a:lstStyle/>
          <a:p>
            <a:r>
              <a:rPr lang="en-US" altLang="zh-CN" sz="1000" b="1" dirty="0">
                <a:solidFill>
                  <a:schemeClr val="accent5">
                    <a:lumMod val="50000"/>
                  </a:schemeClr>
                </a:solidFill>
                <a:latin typeface="微软雅黑" panose="020B0503020204020204" charset="-122"/>
                <a:ea typeface="微软雅黑" panose="020B0503020204020204" charset="-122"/>
              </a:rPr>
              <a:t>ACADEMIC </a:t>
            </a:r>
          </a:p>
          <a:p>
            <a:r>
              <a:rPr lang="en-US" altLang="zh-CN" sz="1000" b="1" dirty="0">
                <a:solidFill>
                  <a:schemeClr val="accent5">
                    <a:lumMod val="50000"/>
                  </a:schemeClr>
                </a:solidFill>
                <a:latin typeface="微软雅黑" panose="020B0503020204020204" charset="-122"/>
                <a:ea typeface="微软雅黑" panose="020B0503020204020204" charset="-122"/>
              </a:rPr>
              <a:t>ADVISOR</a:t>
            </a:r>
          </a:p>
        </p:txBody>
      </p:sp>
      <p:sp>
        <p:nvSpPr>
          <p:cNvPr id="18" name="文本框 17">
            <a:extLst>
              <a:ext uri="{FF2B5EF4-FFF2-40B4-BE49-F238E27FC236}">
                <a16:creationId xmlns:a16="http://schemas.microsoft.com/office/drawing/2014/main" id="{F7D9DD49-3DB2-820D-DEE0-A514921B7A04}"/>
              </a:ext>
            </a:extLst>
          </p:cNvPr>
          <p:cNvSpPr txBox="1"/>
          <p:nvPr/>
        </p:nvSpPr>
        <p:spPr>
          <a:xfrm>
            <a:off x="4015366" y="711180"/>
            <a:ext cx="1216109" cy="553998"/>
          </a:xfrm>
          <a:prstGeom prst="rect">
            <a:avLst/>
          </a:prstGeom>
          <a:noFill/>
        </p:spPr>
        <p:txBody>
          <a:bodyPr wrap="square" rtlCol="0">
            <a:spAutoFit/>
          </a:bodyPr>
          <a:lstStyle/>
          <a:p>
            <a:pPr indent="0">
              <a:buNone/>
            </a:pPr>
            <a:r>
              <a:rPr lang="en-US" altLang="zh-CN" sz="1000" dirty="0" err="1">
                <a:latin typeface="微软雅黑" panose="020B0503020204020204" charset="-122"/>
                <a:ea typeface="微软雅黑" panose="020B0503020204020204" charset="-122"/>
              </a:rPr>
              <a:t>Zhouguang</a:t>
            </a:r>
            <a:r>
              <a:rPr lang="en-US" altLang="zh-CN" sz="1000" dirty="0">
                <a:latin typeface="微软雅黑" panose="020B0503020204020204" charset="-122"/>
                <a:ea typeface="微软雅黑" panose="020B0503020204020204" charset="-122"/>
              </a:rPr>
              <a:t> Lu</a:t>
            </a:r>
          </a:p>
          <a:p>
            <a:pPr indent="0">
              <a:buNone/>
            </a:pPr>
            <a:r>
              <a:rPr lang="en-US" altLang="zh-CN" sz="1000" dirty="0">
                <a:latin typeface="微软雅黑" panose="020B0503020204020204" charset="-122"/>
                <a:ea typeface="微软雅黑" panose="020B0503020204020204" charset="-122"/>
              </a:rPr>
              <a:t>Yuan Gao</a:t>
            </a:r>
          </a:p>
          <a:p>
            <a:pPr indent="0">
              <a:buNone/>
            </a:pPr>
            <a:r>
              <a:rPr lang="en-US" altLang="zh-CN" sz="1000" dirty="0">
                <a:latin typeface="微软雅黑" panose="020B0503020204020204" charset="-122"/>
                <a:ea typeface="微软雅黑" panose="020B0503020204020204" charset="-122"/>
              </a:rPr>
              <a:t>Xuan Song</a:t>
            </a:r>
            <a:endParaRPr sz="1000" dirty="0">
              <a:latin typeface="微软雅黑" panose="020B0503020204020204" charset="-122"/>
              <a:ea typeface="微软雅黑" panose="020B0503020204020204" charset="-122"/>
            </a:endParaRPr>
          </a:p>
        </p:txBody>
      </p:sp>
      <p:sp>
        <p:nvSpPr>
          <p:cNvPr id="21" name="文本框 20">
            <a:extLst>
              <a:ext uri="{FF2B5EF4-FFF2-40B4-BE49-F238E27FC236}">
                <a16:creationId xmlns:a16="http://schemas.microsoft.com/office/drawing/2014/main" id="{E8C28662-37C9-F243-A334-2C5775B97BA2}"/>
              </a:ext>
            </a:extLst>
          </p:cNvPr>
          <p:cNvSpPr txBox="1"/>
          <p:nvPr/>
        </p:nvSpPr>
        <p:spPr>
          <a:xfrm>
            <a:off x="2966177" y="1358078"/>
            <a:ext cx="909787" cy="246221"/>
          </a:xfrm>
          <a:prstGeom prst="rect">
            <a:avLst/>
          </a:prstGeom>
          <a:noFill/>
        </p:spPr>
        <p:txBody>
          <a:bodyPr wrap="square">
            <a:spAutoFit/>
          </a:bodyPr>
          <a:lstStyle/>
          <a:p>
            <a:r>
              <a:rPr lang="en-US" altLang="zh-CN" sz="1000" b="1" dirty="0">
                <a:solidFill>
                  <a:schemeClr val="accent5">
                    <a:lumMod val="50000"/>
                  </a:schemeClr>
                </a:solidFill>
                <a:latin typeface="+mj-ea"/>
                <a:ea typeface="+mj-ea"/>
                <a:cs typeface="+mj-ea"/>
              </a:rPr>
              <a:t>SPONSOR</a:t>
            </a:r>
            <a:r>
              <a:rPr lang="zh-CN" altLang="en-US" sz="1000" b="1" dirty="0">
                <a:solidFill>
                  <a:schemeClr val="accent5">
                    <a:lumMod val="50000"/>
                  </a:schemeClr>
                </a:solidFill>
                <a:latin typeface="+mj-ea"/>
                <a:ea typeface="+mj-ea"/>
                <a:cs typeface="+mj-ea"/>
              </a:rPr>
              <a:t>：</a:t>
            </a:r>
            <a:endParaRPr lang="en-US" altLang="zh-CN" sz="1000" b="1" dirty="0">
              <a:solidFill>
                <a:schemeClr val="accent5">
                  <a:lumMod val="50000"/>
                </a:schemeClr>
              </a:solidFill>
              <a:latin typeface="+mj-ea"/>
              <a:ea typeface="+mj-ea"/>
              <a:cs typeface="+mj-ea"/>
            </a:endParaRPr>
          </a:p>
        </p:txBody>
      </p:sp>
      <p:sp>
        <p:nvSpPr>
          <p:cNvPr id="24" name="文本框 23">
            <a:extLst>
              <a:ext uri="{FF2B5EF4-FFF2-40B4-BE49-F238E27FC236}">
                <a16:creationId xmlns:a16="http://schemas.microsoft.com/office/drawing/2014/main" id="{EE241DF2-D6DB-DE4C-B889-324B332533D6}"/>
              </a:ext>
            </a:extLst>
          </p:cNvPr>
          <p:cNvSpPr txBox="1"/>
          <p:nvPr/>
        </p:nvSpPr>
        <p:spPr>
          <a:xfrm>
            <a:off x="5247245" y="280302"/>
            <a:ext cx="1131548" cy="398844"/>
          </a:xfrm>
          <a:prstGeom prst="rect">
            <a:avLst/>
          </a:prstGeom>
          <a:noFill/>
        </p:spPr>
        <p:txBody>
          <a:bodyPr wrap="square" rtlCol="0">
            <a:spAutoFit/>
          </a:bodyPr>
          <a:lstStyle/>
          <a:p>
            <a:r>
              <a:rPr lang="en-US" altLang="zh-CN" sz="1000" b="1" dirty="0">
                <a:solidFill>
                  <a:schemeClr val="accent5">
                    <a:lumMod val="50000"/>
                  </a:schemeClr>
                </a:solidFill>
                <a:latin typeface="微软雅黑" panose="020B0503020204020204" charset="-122"/>
                <a:ea typeface="微软雅黑" panose="020B0503020204020204" charset="-122"/>
              </a:rPr>
              <a:t>INDUSTRIAL ADVISOR</a:t>
            </a:r>
          </a:p>
        </p:txBody>
      </p:sp>
      <p:cxnSp>
        <p:nvCxnSpPr>
          <p:cNvPr id="27" name="直接连接符 26">
            <a:extLst>
              <a:ext uri="{FF2B5EF4-FFF2-40B4-BE49-F238E27FC236}">
                <a16:creationId xmlns:a16="http://schemas.microsoft.com/office/drawing/2014/main" id="{F6B34D3D-FC10-73D4-E325-65E88CF19124}"/>
              </a:ext>
            </a:extLst>
          </p:cNvPr>
          <p:cNvCxnSpPr>
            <a:cxnSpLocks/>
          </p:cNvCxnSpPr>
          <p:nvPr/>
        </p:nvCxnSpPr>
        <p:spPr>
          <a:xfrm>
            <a:off x="5153230" y="305498"/>
            <a:ext cx="0" cy="1005142"/>
          </a:xfrm>
          <a:prstGeom prst="line">
            <a:avLst/>
          </a:prstGeom>
          <a:ln w="3175" cmpd="sng">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2A0F79F-1F92-47B8-4160-36905DF23094}"/>
              </a:ext>
            </a:extLst>
          </p:cNvPr>
          <p:cNvSpPr txBox="1"/>
          <p:nvPr/>
        </p:nvSpPr>
        <p:spPr>
          <a:xfrm>
            <a:off x="5246114" y="711180"/>
            <a:ext cx="1216109" cy="245069"/>
          </a:xfrm>
          <a:prstGeom prst="rect">
            <a:avLst/>
          </a:prstGeom>
          <a:noFill/>
        </p:spPr>
        <p:txBody>
          <a:bodyPr wrap="square" rtlCol="0">
            <a:spAutoFit/>
          </a:bodyPr>
          <a:lstStyle/>
          <a:p>
            <a:pPr indent="0">
              <a:buNone/>
            </a:pPr>
            <a:r>
              <a:rPr lang="en-US" altLang="zh-CN" sz="1000" dirty="0">
                <a:latin typeface="微软雅黑" panose="020B0503020204020204" charset="-122"/>
                <a:ea typeface="微软雅黑" panose="020B0503020204020204" charset="-122"/>
              </a:rPr>
              <a:t>Fei Yuan</a:t>
            </a:r>
            <a:endParaRPr sz="1000" dirty="0">
              <a:latin typeface="微软雅黑" panose="020B0503020204020204" charset="-122"/>
              <a:ea typeface="微软雅黑" panose="020B0503020204020204" charset="-122"/>
            </a:endParaRPr>
          </a:p>
        </p:txBody>
      </p:sp>
      <p:pic>
        <p:nvPicPr>
          <p:cNvPr id="29" name="图片 28">
            <a:extLst>
              <a:ext uri="{FF2B5EF4-FFF2-40B4-BE49-F238E27FC236}">
                <a16:creationId xmlns:a16="http://schemas.microsoft.com/office/drawing/2014/main" id="{612999A1-B2AF-E7E8-6953-214CB2D6FFB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675" b="22789"/>
          <a:stretch/>
        </p:blipFill>
        <p:spPr>
          <a:xfrm>
            <a:off x="5402102" y="1548884"/>
            <a:ext cx="601199" cy="321856"/>
          </a:xfrm>
          <a:prstGeom prst="rect">
            <a:avLst/>
          </a:prstGeom>
        </p:spPr>
      </p:pic>
      <p:sp>
        <p:nvSpPr>
          <p:cNvPr id="35" name="副标题 2">
            <a:extLst>
              <a:ext uri="{FF2B5EF4-FFF2-40B4-BE49-F238E27FC236}">
                <a16:creationId xmlns:a16="http://schemas.microsoft.com/office/drawing/2014/main" id="{D2BC08FD-B0E3-CA2D-99C3-5080B30DE26C}"/>
              </a:ext>
            </a:extLst>
          </p:cNvPr>
          <p:cNvSpPr>
            <a:spLocks noGrp="1"/>
          </p:cNvSpPr>
          <p:nvPr/>
        </p:nvSpPr>
        <p:spPr>
          <a:xfrm>
            <a:off x="523200" y="2346001"/>
            <a:ext cx="5855595" cy="3154704"/>
          </a:xfrm>
          <a:prstGeom prst="rect">
            <a:avLst/>
          </a:prstGeom>
          <a:ln>
            <a:noFill/>
          </a:ln>
        </p:spPr>
        <p:txBody>
          <a:bodyPr vert="horz" lIns="91434" tIns="45717" rIns="91434" bIns="45717" rtlCol="0">
            <a:spAutoFit/>
          </a:bodyPr>
          <a:lstStyle>
            <a:lvl1pPr marL="0" indent="0" algn="ctr" defTabSz="685800" rtl="0" eaLnBrk="1" latinLnBrk="0" hangingPunct="1">
              <a:lnSpc>
                <a:spcPct val="90000"/>
              </a:lnSpc>
              <a:spcBef>
                <a:spcPts val="750"/>
              </a:spcBef>
              <a:buFont typeface="Arial" panose="020B0604020202020204" pitchFamily="34" charset="0"/>
              <a:buNone/>
              <a:defRPr sz="1350" kern="1200">
                <a:solidFill>
                  <a:schemeClr val="tx1">
                    <a:lumMod val="75000"/>
                    <a:lumOff val="25000"/>
                  </a:schemeClr>
                </a:solidFill>
                <a:effectLst/>
                <a:latin typeface="+mj-lt"/>
                <a:ea typeface="+mj-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indent="254000" algn="just" fontAlgn="auto">
              <a:lnSpc>
                <a:spcPct val="100000"/>
              </a:lnSpc>
              <a:spcBef>
                <a:spcPts val="0"/>
              </a:spcBef>
              <a:extLst>
                <a:ext uri="{35155182-B16C-46BC-9424-99874614C6A1}">
                  <wpsdc:indentchars xmlns="" xmlns:wpsdc="http://www.wps.cn/officeDocument/2017/drawingmlCustomData" val="200" checksum="3013784323"/>
                </a:ext>
              </a:extLst>
            </a:pPr>
            <a:r>
              <a:rPr lang="en-US" altLang="zh-CN" sz="995" dirty="0">
                <a:solidFill>
                  <a:schemeClr val="tx1"/>
                </a:solidFill>
                <a:latin typeface="微软雅黑" panose="020B0503020204020204" charset="-122"/>
                <a:ea typeface="微软雅黑" panose="020B0503020204020204" charset="-122"/>
                <a:sym typeface="+mn-ea"/>
              </a:rPr>
              <a:t>The scale of lithium-ion battery applications in fields such as new energy vehicles is rapidly expanding, making the monitoring and management of battery health crucial. The project aims to utilize battery characteristic data to predict the capacity with an approach of deep neural networks (DNNs), and to forecast the remaining useful life (RUL) by combining historical capacity data, subsequently. The project innovatively combines lithium-ion battery charge-discharge curves with electrochemical impedance spectroscopy (EIS) to accomplish capacity prediction tasks, achieving satisfactory results on multiple datasets.</a:t>
            </a:r>
          </a:p>
          <a:p>
            <a:pPr indent="254000" algn="just" fontAlgn="auto">
              <a:lnSpc>
                <a:spcPct val="100000"/>
              </a:lnSpc>
              <a:spcBef>
                <a:spcPts val="0"/>
              </a:spcBef>
              <a:extLst>
                <a:ext uri="{35155182-B16C-46BC-9424-99874614C6A1}">
                  <wpsdc:indentchars xmlns="" xmlns:wpsdc="http://www.wps.cn/officeDocument/2017/drawingmlCustomData" val="200" checksum="3013784323"/>
                </a:ext>
              </a:extLst>
            </a:pPr>
            <a:r>
              <a:rPr lang="en-US" altLang="zh-CN" sz="995" dirty="0">
                <a:solidFill>
                  <a:schemeClr val="tx1"/>
                </a:solidFill>
                <a:latin typeface="微软雅黑" panose="020B0503020204020204" charset="-122"/>
                <a:ea typeface="微软雅黑" panose="020B0503020204020204" charset="-122"/>
                <a:sym typeface="+mn-ea"/>
              </a:rPr>
              <a:t>Our team consists of three sub-teams: materials science and electrochemistry, microelectronics and chip design, and computer science and engineering. The materials science and electrochemistry team measures battery charge-discharge curves and EIS profiles with electrochemical workstations and provides micro/macro electrochemical mechanisms explanations. The microelectronics team is responsible for chip design and fabrication, integrating multiple measurement functions for key indicators. The computer team designs and validates models, and deploys them to the battery intelligent management platform.</a:t>
            </a:r>
          </a:p>
          <a:p>
            <a:pPr indent="254000" algn="just" fontAlgn="auto">
              <a:lnSpc>
                <a:spcPct val="100000"/>
              </a:lnSpc>
              <a:spcBef>
                <a:spcPts val="0"/>
              </a:spcBef>
              <a:extLst>
                <a:ext uri="{35155182-B16C-46BC-9424-99874614C6A1}">
                  <wpsdc:indentchars xmlns="" xmlns:wpsdc="http://www.wps.cn/officeDocument/2017/drawingmlCustomData" val="200" checksum="3013784323"/>
                </a:ext>
              </a:extLst>
            </a:pPr>
            <a:r>
              <a:rPr lang="en-US" altLang="zh-CN" sz="995" dirty="0">
                <a:solidFill>
                  <a:schemeClr val="tx1"/>
                </a:solidFill>
                <a:latin typeface="微软雅黑" panose="020B0503020204020204" charset="-122"/>
                <a:ea typeface="微软雅黑" panose="020B0503020204020204" charset="-122"/>
                <a:sym typeface="+mn-ea"/>
              </a:rPr>
              <a:t>We measure abundant charge-discharge curves, EIS profiles, and capacity degradation for multiple sets. The deep neural network capacity prediction model and time-window regression model achieve a remarkable performance, demonstrating their effectiveness and reliability. Meanwhile, the microelectronics team designs advanced measurement chips, and the computer engineering team deploys pre-trained models to a self-designed battery management platform.</a:t>
            </a:r>
            <a:endParaRPr lang="zh-CN" altLang="en-US" sz="995" dirty="0">
              <a:solidFill>
                <a:schemeClr val="tx1"/>
              </a:solidFill>
              <a:latin typeface="微软雅黑" panose="020B0503020204020204" charset="-122"/>
              <a:ea typeface="微软雅黑" panose="020B0503020204020204" charset="-122"/>
              <a:sym typeface="+mn-ea"/>
            </a:endParaRPr>
          </a:p>
        </p:txBody>
      </p:sp>
      <p:pic>
        <p:nvPicPr>
          <p:cNvPr id="7" name="图片 6">
            <a:extLst>
              <a:ext uri="{FF2B5EF4-FFF2-40B4-BE49-F238E27FC236}">
                <a16:creationId xmlns:a16="http://schemas.microsoft.com/office/drawing/2014/main" id="{33E210E3-CE49-88EB-7941-42FB5CDD64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44793" y="5699464"/>
            <a:ext cx="2934000" cy="1117462"/>
          </a:xfrm>
          <a:prstGeom prst="rect">
            <a:avLst/>
          </a:prstGeom>
        </p:spPr>
      </p:pic>
      <p:pic>
        <p:nvPicPr>
          <p:cNvPr id="11" name="图片 10">
            <a:extLst>
              <a:ext uri="{FF2B5EF4-FFF2-40B4-BE49-F238E27FC236}">
                <a16:creationId xmlns:a16="http://schemas.microsoft.com/office/drawing/2014/main" id="{662E55A7-16DB-66CD-2BBB-47BAD4C400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588" y="5529056"/>
            <a:ext cx="2700000" cy="1421053"/>
          </a:xfrm>
          <a:prstGeom prst="rect">
            <a:avLst/>
          </a:prstGeom>
        </p:spPr>
      </p:pic>
      <p:pic>
        <p:nvPicPr>
          <p:cNvPr id="12" name="图片 11">
            <a:extLst>
              <a:ext uri="{FF2B5EF4-FFF2-40B4-BE49-F238E27FC236}">
                <a16:creationId xmlns:a16="http://schemas.microsoft.com/office/drawing/2014/main" id="{5CC9A124-32A3-9469-9C18-FA901F2529B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4154" y="7383615"/>
            <a:ext cx="1911600" cy="1553828"/>
          </a:xfrm>
          <a:prstGeom prst="rect">
            <a:avLst/>
          </a:prstGeom>
        </p:spPr>
      </p:pic>
      <p:pic>
        <p:nvPicPr>
          <p:cNvPr id="15" name="图片 14">
            <a:extLst>
              <a:ext uri="{FF2B5EF4-FFF2-40B4-BE49-F238E27FC236}">
                <a16:creationId xmlns:a16="http://schemas.microsoft.com/office/drawing/2014/main" id="{0E620370-9D73-F7EB-EC2D-1F98644C92A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05671" y="7363295"/>
            <a:ext cx="2203200" cy="1574148"/>
          </a:xfrm>
          <a:prstGeom prst="rect">
            <a:avLst/>
          </a:prstGeom>
        </p:spPr>
      </p:pic>
    </p:spTree>
    <p:extLst>
      <p:ext uri="{BB962C8B-B14F-4D97-AF65-F5344CB8AC3E}">
        <p14:creationId xmlns:p14="http://schemas.microsoft.com/office/powerpoint/2010/main" val="37873253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658</Words>
  <Application>Microsoft Office PowerPoint</Application>
  <PresentationFormat>自定义</PresentationFormat>
  <Paragraphs>45</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微软雅黑</vt:lpstr>
      <vt:lpstr>Arial</vt:lpstr>
      <vt:lpstr>Arial Black</vt:lpstr>
      <vt:lpstr>Calibri</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此文本框内请放置一张小组高清合影照（要求必须让导师入镜，除非导师人在国外，否则导师必须参与，不参与的导师，同学可向我投诉，我来和导师沟通拍照事宜）</dc:title>
  <dc:creator>angel</dc:creator>
  <cp:lastModifiedBy>Haoyu Wang</cp:lastModifiedBy>
  <cp:revision>209</cp:revision>
  <dcterms:created xsi:type="dcterms:W3CDTF">2022-05-31T10:39:00Z</dcterms:created>
  <dcterms:modified xsi:type="dcterms:W3CDTF">2024-05-29T09:18:32Z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