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7" r:id="rId2"/>
    <p:sldId id="266" r:id="rId3"/>
    <p:sldId id="302" r:id="rId4"/>
    <p:sldId id="466" r:id="rId5"/>
    <p:sldId id="468" r:id="rId6"/>
    <p:sldId id="304" r:id="rId7"/>
    <p:sldId id="305" r:id="rId8"/>
    <p:sldId id="294" r:id="rId9"/>
    <p:sldId id="307" r:id="rId10"/>
    <p:sldId id="308" r:id="rId11"/>
    <p:sldId id="306" r:id="rId12"/>
    <p:sldId id="309" r:id="rId13"/>
    <p:sldId id="311" r:id="rId14"/>
    <p:sldId id="471" r:id="rId15"/>
    <p:sldId id="470" r:id="rId16"/>
    <p:sldId id="295" r:id="rId17"/>
    <p:sldId id="296" r:id="rId18"/>
    <p:sldId id="298" r:id="rId19"/>
    <p:sldId id="268" r:id="rId20"/>
    <p:sldId id="469" r:id="rId21"/>
    <p:sldId id="31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765"/>
    <a:srgbClr val="E9EBF5"/>
    <a:srgbClr val="0D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9529" autoAdjust="0"/>
  </p:normalViewPr>
  <p:slideViewPr>
    <p:cSldViewPr snapToGrid="0">
      <p:cViewPr varScale="1">
        <p:scale>
          <a:sx n="74" d="100"/>
          <a:sy n="74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327E3-E5E3-4CFE-A072-E114874690AB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ED580-066B-4221-8380-AF0165516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4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ED580-066B-4221-8380-AF01655166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比亚迪通过完全放电然后充电的方式</a:t>
            </a:r>
            <a:r>
              <a:rPr lang="en-US" altLang="zh-CN" dirty="0"/>
              <a:t>, </a:t>
            </a:r>
            <a:r>
              <a:rPr lang="zh-CN" altLang="en-US" dirty="0"/>
              <a:t>来计算电池当前最大容量</a:t>
            </a:r>
            <a:r>
              <a:rPr lang="en-US" altLang="zh-CN" dirty="0"/>
              <a:t>; </a:t>
            </a:r>
            <a:r>
              <a:rPr lang="zh-CN" altLang="en-US" dirty="0"/>
              <a:t>完全的充放电往往对电池伤害较大</a:t>
            </a:r>
            <a:r>
              <a:rPr lang="en-US" altLang="zh-CN" dirty="0"/>
              <a:t>, </a:t>
            </a:r>
            <a:r>
              <a:rPr lang="zh-CN" altLang="en-US" dirty="0"/>
              <a:t>所耗时间也比较长</a:t>
            </a:r>
            <a:r>
              <a:rPr lang="en-US" altLang="zh-CN" dirty="0"/>
              <a:t>. </a:t>
            </a:r>
            <a:r>
              <a:rPr lang="zh-CN" altLang="en-US" dirty="0"/>
              <a:t>我们希望能够利用充电曲线的一个较小的窗口来对</a:t>
            </a:r>
            <a:r>
              <a:rPr lang="en-US" altLang="zh-CN" dirty="0"/>
              <a:t>SOH</a:t>
            </a:r>
            <a:r>
              <a:rPr lang="zh-CN" altLang="en-US" dirty="0"/>
              <a:t>进行预测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ED580-066B-4221-8380-AF01655166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0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效果相对于</a:t>
            </a:r>
            <a:r>
              <a:rPr lang="en-US" altLang="zh-CN" dirty="0"/>
              <a:t>LSTM</a:t>
            </a:r>
            <a:r>
              <a:rPr lang="zh-CN" altLang="en-US" dirty="0"/>
              <a:t>较差，</a:t>
            </a:r>
            <a:r>
              <a:rPr lang="en-US" altLang="zh-CN" dirty="0"/>
              <a:t>CNN</a:t>
            </a:r>
            <a:r>
              <a:rPr lang="zh-CN" altLang="en-US" dirty="0"/>
              <a:t>直接使用图像处理；可以看到</a:t>
            </a:r>
            <a:r>
              <a:rPr lang="en-US" altLang="zh-CN" dirty="0"/>
              <a:t>LSTM</a:t>
            </a:r>
            <a:r>
              <a:rPr lang="zh-CN" altLang="en-US" dirty="0"/>
              <a:t>和</a:t>
            </a:r>
            <a:r>
              <a:rPr lang="en-US" altLang="zh-CN" dirty="0"/>
              <a:t>CNN</a:t>
            </a:r>
            <a:r>
              <a:rPr lang="zh-CN" altLang="en-US" dirty="0"/>
              <a:t>的复杂度都比较高，计算速度较慢。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ED580-066B-4221-8380-AF01655166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4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电化学阻抗谱 </a:t>
            </a:r>
            <a:r>
              <a:rPr lang="en-US" altLang="zh-CN" b="0" i="0" dirty="0">
                <a:effectLst/>
                <a:latin typeface="-apple-system"/>
              </a:rPr>
              <a:t>(EIS) </a:t>
            </a:r>
            <a:r>
              <a:rPr lang="zh-CN" altLang="en-US" b="0" i="0" dirty="0">
                <a:effectLst/>
                <a:latin typeface="-apple-system"/>
              </a:rPr>
              <a:t>通过测量电流对电压扰动的响应来获取宽频率范围内的阻抗，已知包含所有材料的丰富信息性质、界面现象和电化学反应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ED580-066B-4221-8380-AF01655166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0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38/s41467-023-38458-w" TargetMode="External"/><Relationship Id="rId3" Type="http://schemas.openxmlformats.org/officeDocument/2006/relationships/hyperlink" Target="https://doi.org/10.1016/j.egyr.2021.08.182" TargetMode="External"/><Relationship Id="rId7" Type="http://schemas.openxmlformats.org/officeDocument/2006/relationships/hyperlink" Target="https://doi.org/10.1109/jas.2023.12302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09/access.2020.2968939" TargetMode="External"/><Relationship Id="rId5" Type="http://schemas.openxmlformats.org/officeDocument/2006/relationships/hyperlink" Target="https://doi.org/10.3389/fmech.2021.719718" TargetMode="External"/><Relationship Id="rId4" Type="http://schemas.openxmlformats.org/officeDocument/2006/relationships/hyperlink" Target="https://doi.org/10.1016/j.egyr.2022.09.043" TargetMode="External"/><Relationship Id="rId9" Type="http://schemas.openxmlformats.org/officeDocument/2006/relationships/hyperlink" Target="https://doi.org/10.1038/s41467-020-15235-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6948" y="1381991"/>
            <a:ext cx="10198101" cy="1895302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电池生命周期管理系统（计科方向）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Deep Learning Framework for Enhanced Estimation of Lithium-Ion Batteries' Remaining Useful Lifetime Integrating Electrochemical Impedance Spectroscopy Data Analysis</a:t>
            </a:r>
            <a:endParaRPr lang="zh-CN" altLang="en-US" sz="4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996949" y="3956822"/>
            <a:ext cx="10198100" cy="11875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Comprehensive Design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Nov 25</a:t>
            </a:r>
            <a:r>
              <a:rPr lang="zh-CN" altLang="en-US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2023</a:t>
            </a:r>
            <a:endParaRPr lang="en-US" sz="28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4045" y="5607790"/>
            <a:ext cx="2961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计算机科学与技术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王浩羽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指导老师：宋轩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887" y="3655527"/>
            <a:ext cx="8658225" cy="133985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3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DE9AFB1-836D-DA4F-3D91-DE16C344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Relative Work – Machine Learning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65D108-1259-B62B-3B19-CC35034F1714}"/>
              </a:ext>
            </a:extLst>
          </p:cNvPr>
          <p:cNvSpPr txBox="1"/>
          <p:nvPr/>
        </p:nvSpPr>
        <p:spPr>
          <a:xfrm>
            <a:off x="313401" y="1287138"/>
            <a:ext cx="7785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Machine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Learning Model 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 RUL prediction and SOH prediction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8C4380-DD13-70E7-6923-CA6FBC53A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13320"/>
              </p:ext>
            </p:extLst>
          </p:nvPr>
        </p:nvGraphicFramePr>
        <p:xfrm>
          <a:off x="2032000" y="2501900"/>
          <a:ext cx="8127999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0327">
                  <a:extLst>
                    <a:ext uri="{9D8B030D-6E8A-4147-A177-3AD203B41FA5}">
                      <a16:colId xmlns:a16="http://schemas.microsoft.com/office/drawing/2014/main" val="537960562"/>
                    </a:ext>
                  </a:extLst>
                </a:gridCol>
                <a:gridCol w="3359020">
                  <a:extLst>
                    <a:ext uri="{9D8B030D-6E8A-4147-A177-3AD203B41FA5}">
                      <a16:colId xmlns:a16="http://schemas.microsoft.com/office/drawing/2014/main" val="2319265874"/>
                    </a:ext>
                  </a:extLst>
                </a:gridCol>
                <a:gridCol w="3348652">
                  <a:extLst>
                    <a:ext uri="{9D8B030D-6E8A-4147-A177-3AD203B41FA5}">
                      <a16:colId xmlns:a16="http://schemas.microsoft.com/office/drawing/2014/main" val="654894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RUL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SOH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88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input</a:t>
                      </a:r>
                      <a:endParaRPr lang="zh-CN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series of charging curve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single charging curve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7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output</a:t>
                      </a:r>
                      <a:endParaRPr lang="zh-CN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series of RUL</a:t>
                      </a:r>
                    </a:p>
                    <a:p>
                      <a:pPr algn="ctr"/>
                      <a:r>
                        <a:rPr lang="en-US" altLang="zh-CN" dirty="0"/>
                        <a:t>Or a single RUL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single SOH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0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model</a:t>
                      </a:r>
                      <a:endParaRPr lang="zh-CN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RNN, LSTM, CNN, DNN, 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ANN, DNN, 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complexity</a:t>
                      </a:r>
                    </a:p>
                    <a:p>
                      <a:pPr algn="ctr"/>
                      <a:r>
                        <a:rPr lang="en-US" altLang="zh-CN" b="1" dirty="0"/>
                        <a:t>and cost</a:t>
                      </a:r>
                      <a:endParaRPr lang="zh-CN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Higher and more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Lower and less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3471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Relative Work – EIS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3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266C15-B476-E3E6-125C-404FDF6C4AF7}"/>
                  </a:ext>
                </a:extLst>
              </p:cNvPr>
              <p:cNvSpPr txBox="1"/>
              <p:nvPr/>
            </p:nvSpPr>
            <p:spPr>
              <a:xfrm>
                <a:off x="877077" y="966676"/>
                <a:ext cx="993443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EIS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(Electrochemical Impedance Spectroscopy)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电化学阻抗谱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Features: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𝑜h𝑚</m:t>
                        </m:r>
                      </m:sub>
                    </m:sSub>
                  </m:oMath>
                </a14:m>
                <a:r>
                  <a:rPr lang="en-US" altLang="zh-CN" dirty="0"/>
                  <a:t>	: Ohm Resistance 				</a:t>
                </a:r>
                <a:r>
                  <a:rPr lang="zh-CN" altLang="en-US" dirty="0"/>
                  <a:t>欧姆阻抗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𝑆𝐸𝐼</m:t>
                        </m:r>
                      </m:sub>
                    </m:sSub>
                  </m:oMath>
                </a14:m>
                <a:r>
                  <a:rPr lang="en-US" altLang="zh-CN" dirty="0"/>
                  <a:t>	: Solid Electrolyte Interface Resistance 	</a:t>
                </a:r>
                <a:r>
                  <a:rPr lang="zh-CN" altLang="en-US" dirty="0"/>
                  <a:t>固体电解质界面阻抗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altLang="zh-CN" dirty="0"/>
                  <a:t>	: Charge Transfer Resistance 		</a:t>
                </a:r>
                <a:r>
                  <a:rPr lang="zh-CN" altLang="en-US" dirty="0"/>
                  <a:t>电荷传递阻抗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266C15-B476-E3E6-125C-404FDF6C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7" y="966676"/>
                <a:ext cx="9934433" cy="1754326"/>
              </a:xfrm>
              <a:prstGeom prst="rect">
                <a:avLst/>
              </a:prstGeom>
              <a:blipFill>
                <a:blip r:embed="rId4"/>
                <a:stretch>
                  <a:fillRect l="-552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0352C181-C1AE-C197-084E-39CC7934B0B9}"/>
              </a:ext>
            </a:extLst>
          </p:cNvPr>
          <p:cNvSpPr txBox="1"/>
          <p:nvPr/>
        </p:nvSpPr>
        <p:spPr>
          <a:xfrm>
            <a:off x="7738187" y="6150610"/>
            <a:ext cx="2345659" cy="277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Image source: Ph.D..</a:t>
            </a:r>
            <a:r>
              <a:rPr lang="en-US" altLang="zh-CN" sz="1200" dirty="0" err="1"/>
              <a:t>Jiahao</a:t>
            </a:r>
            <a:r>
              <a:rPr lang="en-US" altLang="zh-CN" sz="1200" dirty="0"/>
              <a:t> Xu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954FE3-F925-EC01-F593-C8A1AAF8E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801" y="3008090"/>
            <a:ext cx="4982547" cy="37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29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DE9AFB1-836D-DA4F-3D91-DE16C344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Relative Work – EIS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65D108-1259-B62B-3B19-CC35034F1714}"/>
              </a:ext>
            </a:extLst>
          </p:cNvPr>
          <p:cNvSpPr txBox="1"/>
          <p:nvPr/>
        </p:nvSpPr>
        <p:spPr>
          <a:xfrm>
            <a:off x="1300537" y="1920983"/>
            <a:ext cx="1018274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EIS</a:t>
            </a:r>
          </a:p>
          <a:p>
            <a:pPr lvl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real-time, non-invasive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information-rich: materials properties, interfacial phenomena and electrochemical reactions. </a:t>
            </a: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hitherto underused in battery diagnosis</a:t>
            </a:r>
          </a:p>
        </p:txBody>
      </p:sp>
    </p:spTree>
    <p:extLst>
      <p:ext uri="{BB962C8B-B14F-4D97-AF65-F5344CB8AC3E}">
        <p14:creationId xmlns:p14="http://schemas.microsoft.com/office/powerpoint/2010/main" val="13310146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DE9AFB1-836D-DA4F-3D91-DE16C344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Exploration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52FB82-3DFB-DDB9-5BFA-EB75EAF1483B}"/>
              </a:ext>
            </a:extLst>
          </p:cNvPr>
          <p:cNvSpPr txBox="1"/>
          <p:nvPr/>
        </p:nvSpPr>
        <p:spPr>
          <a:xfrm>
            <a:off x="351790" y="5445372"/>
            <a:ext cx="104740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Dataset resource: </a:t>
            </a:r>
            <a:r>
              <a:rPr lang="zh-CN" altLang="en-US" sz="1400" dirty="0"/>
              <a:t>https:// doi.org/10.5281/zenodo.3633835.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Ref. Zhang, Y., Tang, Q., Zhang, Y., Wang, J., Stimming, U., &amp; Lee, A. A. (2020). Identifying degradation patterns of lithium ion batteries from impedance spectroscopy using machine learning. Nature Communications, 11(1). https://doi.org/10.1038/s41467-020-15235-7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31A5FD-8556-B299-D36F-55230C8C308F}"/>
              </a:ext>
            </a:extLst>
          </p:cNvPr>
          <p:cNvSpPr txBox="1"/>
          <p:nvPr/>
        </p:nvSpPr>
        <p:spPr>
          <a:xfrm>
            <a:off x="1753397" y="1287138"/>
            <a:ext cx="80660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82765"/>
                </a:solidFill>
              </a:rPr>
              <a:t>Capacity data</a:t>
            </a:r>
            <a:r>
              <a:rPr lang="en-US" altLang="zh-CN" sz="2400" b="1" dirty="0">
                <a:solidFill>
                  <a:srgbClr val="082765"/>
                </a:solidFill>
              </a:rPr>
              <a:t>:</a:t>
            </a:r>
          </a:p>
          <a:p>
            <a:endParaRPr lang="en-US" altLang="zh-CN" sz="2400" b="1" dirty="0">
              <a:solidFill>
                <a:srgbClr val="08276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25</a:t>
            </a:r>
            <a:r>
              <a:rPr lang="zh-CN" altLang="en-US" dirty="0"/>
              <a:t>℃ </a:t>
            </a:r>
            <a:r>
              <a:rPr lang="en-US" altLang="zh-CN" dirty="0"/>
              <a:t>=&gt; 8 batteries; 35</a:t>
            </a:r>
            <a:r>
              <a:rPr lang="zh-CN" altLang="en-US" dirty="0"/>
              <a:t>℃ </a:t>
            </a:r>
            <a:r>
              <a:rPr lang="en-US" altLang="zh-CN" dirty="0"/>
              <a:t>and 45</a:t>
            </a:r>
            <a:r>
              <a:rPr lang="zh-CN" altLang="en-US" dirty="0"/>
              <a:t>℃ </a:t>
            </a:r>
            <a:r>
              <a:rPr lang="en-US" altLang="zh-CN" dirty="0"/>
              <a:t>=&gt; 2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200 – 350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each cycle, Voltage, Current and Capacity with time are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18635F-C27D-9402-A205-C418C056D8C4}"/>
              </a:ext>
            </a:extLst>
          </p:cNvPr>
          <p:cNvSpPr txBox="1"/>
          <p:nvPr/>
        </p:nvSpPr>
        <p:spPr>
          <a:xfrm>
            <a:off x="1753396" y="3360346"/>
            <a:ext cx="750490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82765"/>
                </a:solidFill>
              </a:rPr>
              <a:t>EIS data</a:t>
            </a:r>
            <a:r>
              <a:rPr lang="en-US" altLang="zh-CN" sz="2400" b="1" dirty="0">
                <a:solidFill>
                  <a:srgbClr val="082765"/>
                </a:solidFill>
              </a:rPr>
              <a:t>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200 – 350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each cycle, frequency, Re(Z), </a:t>
            </a:r>
            <a:r>
              <a:rPr lang="en-US" altLang="zh-CN" dirty="0" err="1"/>
              <a:t>Im</a:t>
            </a:r>
            <a:r>
              <a:rPr lang="en-US" altLang="zh-CN" dirty="0"/>
              <a:t>(Z) with time are provided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6139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DE9AFB1-836D-DA4F-3D91-DE16C344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Exploration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1D0319-8697-65CF-F7CA-8F2F8013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59" y="2412048"/>
            <a:ext cx="4767524" cy="37385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7D3640E-0FB2-3C5E-3A94-244CAA300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29" y="2412048"/>
            <a:ext cx="5019144" cy="399917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B522584-070B-7DAC-8FEA-B09A7C1BD541}"/>
              </a:ext>
            </a:extLst>
          </p:cNvPr>
          <p:cNvSpPr txBox="1"/>
          <p:nvPr/>
        </p:nvSpPr>
        <p:spPr>
          <a:xfrm>
            <a:off x="770659" y="989572"/>
            <a:ext cx="106506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82765"/>
                </a:solidFill>
              </a:rPr>
              <a:t>Capacity data</a:t>
            </a:r>
          </a:p>
          <a:p>
            <a:endParaRPr lang="en-US" altLang="zh-CN" sz="2400" b="1" dirty="0">
              <a:solidFill>
                <a:srgbClr val="082765"/>
              </a:solidFill>
            </a:endParaRPr>
          </a:p>
          <a:p>
            <a:r>
              <a:rPr lang="en-US" altLang="zh-CN" sz="2400" b="1" dirty="0"/>
              <a:t>		Cycle 1                         			Cycle 1-350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1346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DE9AFB1-836D-DA4F-3D91-DE16C344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Exploration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31A5FD-8556-B299-D36F-55230C8C308F}"/>
              </a:ext>
            </a:extLst>
          </p:cNvPr>
          <p:cNvSpPr txBox="1"/>
          <p:nvPr/>
        </p:nvSpPr>
        <p:spPr>
          <a:xfrm>
            <a:off x="768928" y="1287138"/>
            <a:ext cx="106506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82765"/>
                </a:solidFill>
              </a:rPr>
              <a:t>EIS data</a:t>
            </a:r>
          </a:p>
          <a:p>
            <a:r>
              <a:rPr lang="en-US" altLang="zh-CN" sz="2800" b="1" dirty="0"/>
              <a:t>		Cycle 1                         			Cycle 1-350</a:t>
            </a:r>
            <a:endParaRPr lang="zh-CN" altLang="en-US" sz="28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AE967C-B8F6-7940-5579-3527FCAAF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8" y="2417866"/>
            <a:ext cx="4715509" cy="36848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A5C01AB-DD4F-A201-9805-8393AFD5C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60" y="2423371"/>
            <a:ext cx="4708450" cy="37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3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Objectives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677A4D6-2B99-E35B-0BB2-A5F77812A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60" y="1270236"/>
            <a:ext cx="9853280" cy="431752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Expected key results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（milestone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9A8584-ADE5-4522-A5B0-DFF8CC4385C6}"/>
              </a:ext>
            </a:extLst>
          </p:cNvPr>
          <p:cNvSpPr txBox="1"/>
          <p:nvPr/>
        </p:nvSpPr>
        <p:spPr>
          <a:xfrm>
            <a:off x="1300537" y="1920983"/>
            <a:ext cx="1018274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Milestones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correlation between EIS features and SOH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 1: DNN model for SOH prediction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 2: Time Series Forecasting Model for Regression of SOH(t)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Reference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1152" y="1199399"/>
            <a:ext cx="1141408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/>
              <a:t>1．</a:t>
            </a:r>
            <a:r>
              <a:rPr lang="en-US" altLang="zh-CN" dirty="0"/>
              <a:t>Wang, S., Jin, S., Bai, D., Fan, Y., Shi, H., &amp; Fernandez, C. (2021). A critical review of improved deep learning methods for the remaining useful life prediction of lithium-ion batteries. Energy Reports, 7, 5562–5574. </a:t>
            </a:r>
            <a:r>
              <a:rPr lang="en-US" altLang="zh-CN" dirty="0">
                <a:hlinkClick r:id="rId3"/>
              </a:rPr>
              <a:t>https://doi.org/10.1016/j.egyr.2021.08.182</a:t>
            </a:r>
            <a:endParaRPr lang="en-US" altLang="zh-CN" dirty="0"/>
          </a:p>
          <a:p>
            <a:r>
              <a:rPr dirty="0"/>
              <a:t>2．</a:t>
            </a:r>
            <a:r>
              <a:rPr lang="en-US" altLang="zh-CN" dirty="0"/>
              <a:t>Ansari, S., </a:t>
            </a:r>
            <a:r>
              <a:rPr lang="en-US" altLang="zh-CN" dirty="0" err="1"/>
              <a:t>Ayob</a:t>
            </a:r>
            <a:r>
              <a:rPr lang="en-US" altLang="zh-CN" dirty="0"/>
              <a:t>, A., Hossain </a:t>
            </a:r>
            <a:r>
              <a:rPr lang="en-US" altLang="zh-CN" dirty="0" err="1"/>
              <a:t>Lipu</a:t>
            </a:r>
            <a:r>
              <a:rPr lang="en-US" altLang="zh-CN" dirty="0"/>
              <a:t>, M. S., Hussain, A., &amp; Saad, M. H. M. (2022). Remaining useful life prediction for lithium-ion battery storage system: A comprehensive review of methods, key factors, issues and future outlook. Energy Reports, 8, 12153–12185. </a:t>
            </a:r>
            <a:r>
              <a:rPr lang="en-US" altLang="zh-CN" dirty="0">
                <a:hlinkClick r:id="rId4"/>
              </a:rPr>
              <a:t>https://doi.org/10.1016/j.egyr.2022.09.043</a:t>
            </a:r>
            <a:endParaRPr lang="en-US" altLang="zh-CN" dirty="0"/>
          </a:p>
          <a:p>
            <a:r>
              <a:rPr dirty="0"/>
              <a:t>3．</a:t>
            </a:r>
            <a:r>
              <a:rPr lang="en-US" altLang="zh-CN" dirty="0"/>
              <a:t>Wang, S., Jin, S., Deng, D., &amp; Fernandez, C. (2021). A Critical Review of Online Battery Remaining Useful Lifetime Prediction Methods. Frontiers in Mechanical Engineering, 7. </a:t>
            </a:r>
            <a:r>
              <a:rPr lang="en-US" altLang="zh-CN" dirty="0">
                <a:hlinkClick r:id="rId5"/>
              </a:rPr>
              <a:t>https://doi.org/10.3389/fmech.2021.719718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Park, K., Choi, Y., Choi, W. J., Ryu, H.-Y., &amp; Kim, H. (2020). LSTM-Based Battery Remaining Useful Life Prediction With Multi-Channel Charging Profiles. IEEE Access, 8, 20786–20798. </a:t>
            </a:r>
            <a:r>
              <a:rPr lang="en-US" altLang="zh-CN" dirty="0">
                <a:hlinkClick r:id="rId6"/>
              </a:rPr>
              <a:t>https://doi.org/10.1109/access.2020.2968939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en-US" altLang="zh-CN" dirty="0"/>
              <a:t>Xu, Q., Wu, M., Khoo, E., Chen, Z., &amp; Li, X. (2023). A Hybrid Ensemble Deep Learning Approach for Early Prediction of Battery Remaining Useful Life. IEEE/CAA Journal of </a:t>
            </a:r>
            <a:r>
              <a:rPr lang="en-US" altLang="zh-CN" dirty="0" err="1"/>
              <a:t>Automatica</a:t>
            </a:r>
            <a:r>
              <a:rPr lang="en-US" altLang="zh-CN" dirty="0"/>
              <a:t> </a:t>
            </a:r>
            <a:r>
              <a:rPr lang="en-US" altLang="zh-CN" dirty="0" err="1"/>
              <a:t>Sinica</a:t>
            </a:r>
            <a:r>
              <a:rPr lang="en-US" altLang="zh-CN" dirty="0"/>
              <a:t>, 10(1), 177–187.</a:t>
            </a:r>
          </a:p>
          <a:p>
            <a:r>
              <a:rPr lang="en-US" altLang="zh-CN" dirty="0">
                <a:hlinkClick r:id="rId7"/>
              </a:rPr>
              <a:t>https://doi.org/10.1109/jas.2023.123024</a:t>
            </a:r>
            <a:endParaRPr lang="en-US" altLang="zh-CN" dirty="0"/>
          </a:p>
          <a:p>
            <a:r>
              <a:rPr dirty="0"/>
              <a:t>6．</a:t>
            </a:r>
            <a:r>
              <a:rPr lang="en-US" altLang="zh-CN" dirty="0"/>
              <a:t>Lu, J., Xiong, R., Tian, J., Wang, C., &amp; Sun, F. (2023). Deep learning to estimate lithium-ion battery state of health without additional degradation experiments. Nature Communications, 14(1). </a:t>
            </a:r>
            <a:r>
              <a:rPr lang="en-US" altLang="zh-CN" dirty="0">
                <a:hlinkClick r:id="rId8"/>
              </a:rPr>
              <a:t>https://doi.org/10.1038/s41467-023-38458-w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．</a:t>
            </a:r>
            <a:r>
              <a:rPr lang="en-US" altLang="zh-CN" dirty="0"/>
              <a:t>Zhang, Y., Tang, Q., Zhang, Y., Wang, J., Stimming, U., &amp; Lee, A. A. (2020). Identifying degradation patterns of lithium ion batteries from impedance spectroscopy using machine learning. Nature Communications, 11(1). </a:t>
            </a:r>
            <a:r>
              <a:rPr lang="en-US" altLang="zh-CN" dirty="0">
                <a:hlinkClick r:id="rId9"/>
              </a:rPr>
              <a:t>https://doi.org/10.1038/s41467-020-15235-7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54618" y="2111128"/>
            <a:ext cx="2954420" cy="923257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Q&amp;A</a:t>
            </a:r>
            <a:endParaRPr lang="zh-CN" altLang="en-US" sz="6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3554617" y="3210111"/>
            <a:ext cx="2954421" cy="83807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48946-3C7B-27DF-C8B6-279BA1609968}"/>
              </a:ext>
            </a:extLst>
          </p:cNvPr>
          <p:cNvSpPr txBox="1"/>
          <p:nvPr/>
        </p:nvSpPr>
        <p:spPr>
          <a:xfrm>
            <a:off x="7647709" y="3971697"/>
            <a:ext cx="29144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1800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答辩人：王浩羽</a:t>
            </a:r>
            <a:endParaRPr lang="en-US" altLang="zh-CN" sz="1800" b="1" dirty="0">
              <a:solidFill>
                <a:srgbClr val="0827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/>
            <a:endParaRPr lang="en-US" altLang="zh-CN" sz="1800" b="1" dirty="0">
              <a:solidFill>
                <a:srgbClr val="0827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/>
            <a:r>
              <a:rPr lang="zh-CN" altLang="en-US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</a:t>
            </a:r>
            <a:r>
              <a:rPr lang="en-US" altLang="zh-CN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:2023</a:t>
            </a:r>
            <a:r>
              <a:rPr lang="zh-CN" altLang="en-US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</a:t>
            </a:r>
            <a:r>
              <a:rPr lang="zh-CN" altLang="en-US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en-US" altLang="zh-CN" b="1" dirty="0">
              <a:solidFill>
                <a:srgbClr val="0827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/>
            <a:endParaRPr lang="en-US" altLang="zh-CN" sz="1800" b="1" dirty="0">
              <a:solidFill>
                <a:srgbClr val="0827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/>
            <a:r>
              <a:rPr lang="zh-CN" altLang="en-US" sz="1800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</a:t>
            </a:r>
            <a:r>
              <a:rPr lang="zh-CN" altLang="en-US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800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博士生张家祺</a:t>
            </a:r>
            <a:endParaRPr lang="en-US" altLang="zh-CN" sz="1800" b="1" dirty="0">
              <a:solidFill>
                <a:srgbClr val="0827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/>
            <a:r>
              <a:rPr lang="zh-CN" altLang="en-US" sz="1800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博士生许家豪</a:t>
            </a:r>
            <a:endParaRPr lang="en-US" altLang="zh-CN" sz="1200" dirty="0">
              <a:solidFill>
                <a:srgbClr val="0827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3550" y="127416"/>
            <a:ext cx="191878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Outline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26684" y="1368391"/>
            <a:ext cx="7860030" cy="469808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Background and Significance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Relative Work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Data Exploration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Objectives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Milestones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Reference</a:t>
            </a:r>
            <a:endParaRPr lang="en-US" altLang="zh-CN" sz="29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Q&amp;A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FF134410-4E10-7684-AF05-54A3EECD9BDA}"/>
              </a:ext>
            </a:extLst>
          </p:cNvPr>
          <p:cNvGrpSpPr/>
          <p:nvPr/>
        </p:nvGrpSpPr>
        <p:grpSpPr>
          <a:xfrm>
            <a:off x="6361916" y="3480955"/>
            <a:ext cx="1368821" cy="1246494"/>
            <a:chOff x="8022844" y="3561128"/>
            <a:chExt cx="1368821" cy="124649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1D956DC-9E1E-452A-D853-5E5213444DEB}"/>
                </a:ext>
              </a:extLst>
            </p:cNvPr>
            <p:cNvSpPr/>
            <p:nvPr/>
          </p:nvSpPr>
          <p:spPr>
            <a:xfrm>
              <a:off x="8385465" y="3561128"/>
              <a:ext cx="1006200" cy="124649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070830B-0808-A0A5-B8AB-734EEBDF4907}"/>
                </a:ext>
              </a:extLst>
            </p:cNvPr>
            <p:cNvSpPr/>
            <p:nvPr/>
          </p:nvSpPr>
          <p:spPr>
            <a:xfrm>
              <a:off x="8022844" y="3561128"/>
              <a:ext cx="1291890" cy="1246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Objectives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359BCB8-E861-C206-B869-0E2ECC837D79}"/>
              </a:ext>
            </a:extLst>
          </p:cNvPr>
          <p:cNvGrpSpPr/>
          <p:nvPr/>
        </p:nvGrpSpPr>
        <p:grpSpPr>
          <a:xfrm>
            <a:off x="1485664" y="1363075"/>
            <a:ext cx="9220671" cy="805912"/>
            <a:chOff x="1028700" y="4654588"/>
            <a:chExt cx="9220671" cy="805912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4D3518A7-1A3D-69F9-EB7E-58AB61EEB9DC}"/>
                </a:ext>
              </a:extLst>
            </p:cNvPr>
            <p:cNvCxnSpPr>
              <a:cxnSpLocks/>
            </p:cNvCxnSpPr>
            <p:nvPr/>
          </p:nvCxnSpPr>
          <p:spPr>
            <a:xfrm>
              <a:off x="1787237" y="5195696"/>
              <a:ext cx="25561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8019B38-EDB0-1F6E-42CE-74D443DFE80C}"/>
                </a:ext>
              </a:extLst>
            </p:cNvPr>
            <p:cNvSpPr txBox="1"/>
            <p:nvPr/>
          </p:nvSpPr>
          <p:spPr>
            <a:xfrm>
              <a:off x="9220671" y="4937280"/>
              <a:ext cx="10287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SOH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0DAF568-F085-F194-64E9-80B2A8F95C6D}"/>
                </a:ext>
              </a:extLst>
            </p:cNvPr>
            <p:cNvSpPr txBox="1"/>
            <p:nvPr/>
          </p:nvSpPr>
          <p:spPr>
            <a:xfrm>
              <a:off x="1787237" y="4654588"/>
              <a:ext cx="25561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feature extraction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0C6BB9F-3882-7061-AFC8-30AB09AA9A23}"/>
                </a:ext>
              </a:extLst>
            </p:cNvPr>
            <p:cNvSpPr txBox="1"/>
            <p:nvPr/>
          </p:nvSpPr>
          <p:spPr>
            <a:xfrm>
              <a:off x="4533903" y="4995641"/>
              <a:ext cx="26773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Pivotal Features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6BF013-3D9E-9B0F-8345-4FC2C81C88F4}"/>
                </a:ext>
              </a:extLst>
            </p:cNvPr>
            <p:cNvSpPr txBox="1"/>
            <p:nvPr/>
          </p:nvSpPr>
          <p:spPr>
            <a:xfrm>
              <a:off x="7401794" y="4734031"/>
              <a:ext cx="158981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correlation</a:t>
              </a:r>
              <a:endParaRPr lang="zh-CN" altLang="en-US" sz="24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0941A68-EBAF-066B-9B5F-014BE2FA99D6}"/>
                </a:ext>
              </a:extLst>
            </p:cNvPr>
            <p:cNvCxnSpPr>
              <a:cxnSpLocks/>
            </p:cNvCxnSpPr>
            <p:nvPr/>
          </p:nvCxnSpPr>
          <p:spPr>
            <a:xfrm>
              <a:off x="7401794" y="5226474"/>
              <a:ext cx="159870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F3EB18E-9314-88BD-4BAD-6293A40B0C9E}"/>
                </a:ext>
              </a:extLst>
            </p:cNvPr>
            <p:cNvSpPr txBox="1"/>
            <p:nvPr/>
          </p:nvSpPr>
          <p:spPr>
            <a:xfrm>
              <a:off x="1028700" y="4921309"/>
              <a:ext cx="7585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EIS</a:t>
              </a:r>
              <a:endParaRPr lang="zh-CN" altLang="en-US" sz="1600" dirty="0"/>
            </a:p>
          </p:txBody>
        </p:sp>
      </p:grp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EF3F099-74F6-AD8A-6737-E9FC3747DC4B}"/>
              </a:ext>
            </a:extLst>
          </p:cNvPr>
          <p:cNvSpPr/>
          <p:nvPr/>
        </p:nvSpPr>
        <p:spPr>
          <a:xfrm>
            <a:off x="5966774" y="2386137"/>
            <a:ext cx="400051" cy="10948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E46CA8-5452-9F16-3CA6-9527CE8FD007}"/>
              </a:ext>
            </a:extLst>
          </p:cNvPr>
          <p:cNvGrpSpPr/>
          <p:nvPr/>
        </p:nvGrpSpPr>
        <p:grpSpPr>
          <a:xfrm>
            <a:off x="2067134" y="3593418"/>
            <a:ext cx="4584828" cy="1015663"/>
            <a:chOff x="3128689" y="3429000"/>
            <a:chExt cx="4584828" cy="101566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6DB45C-205F-68CD-31B8-D3BDC07C1964}"/>
                </a:ext>
              </a:extLst>
            </p:cNvPr>
            <p:cNvSpPr txBox="1"/>
            <p:nvPr/>
          </p:nvSpPr>
          <p:spPr>
            <a:xfrm>
              <a:off x="3128689" y="3429000"/>
              <a:ext cx="255616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Charging curve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  <a:p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EIS features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52AB2B5-23D1-F93D-F521-26D4135011FC}"/>
                </a:ext>
              </a:extLst>
            </p:cNvPr>
            <p:cNvCxnSpPr>
              <a:cxnSpLocks/>
            </p:cNvCxnSpPr>
            <p:nvPr/>
          </p:nvCxnSpPr>
          <p:spPr>
            <a:xfrm>
              <a:off x="5486164" y="3429000"/>
              <a:ext cx="0" cy="10156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E6E8163-39E5-4D05-421A-ACB9B600761C}"/>
                </a:ext>
              </a:extLst>
            </p:cNvPr>
            <p:cNvCxnSpPr>
              <a:cxnSpLocks/>
            </p:cNvCxnSpPr>
            <p:nvPr/>
          </p:nvCxnSpPr>
          <p:spPr>
            <a:xfrm>
              <a:off x="5681626" y="3915232"/>
              <a:ext cx="7503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FCFF3B7-34FC-E217-592E-F7A41F7FF963}"/>
                </a:ext>
              </a:extLst>
            </p:cNvPr>
            <p:cNvSpPr txBox="1"/>
            <p:nvPr/>
          </p:nvSpPr>
          <p:spPr>
            <a:xfrm>
              <a:off x="6684817" y="3653622"/>
              <a:ext cx="10287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SOH</a:t>
              </a:r>
              <a:endParaRPr lang="zh-CN" altLang="en-US" sz="1600" dirty="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10E1A6B0-E017-20AF-7F13-F48CA2587CF6}"/>
              </a:ext>
            </a:extLst>
          </p:cNvPr>
          <p:cNvSpPr txBox="1"/>
          <p:nvPr/>
        </p:nvSpPr>
        <p:spPr>
          <a:xfrm>
            <a:off x="8088450" y="3815414"/>
            <a:ext cx="2988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276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 1: </a:t>
            </a:r>
            <a:r>
              <a:rPr lang="en-US" altLang="zh-CN" sz="2800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827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67236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Objectives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FCFF3B7-34FC-E217-592E-F7A41F7FF963}"/>
              </a:ext>
            </a:extLst>
          </p:cNvPr>
          <p:cNvSpPr txBox="1"/>
          <p:nvPr/>
        </p:nvSpPr>
        <p:spPr>
          <a:xfrm>
            <a:off x="6531426" y="1473774"/>
            <a:ext cx="13206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SOH series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BCC07F-2607-9CEE-1415-AE709854BB16}"/>
              </a:ext>
            </a:extLst>
          </p:cNvPr>
          <p:cNvSpPr txBox="1"/>
          <p:nvPr/>
        </p:nvSpPr>
        <p:spPr>
          <a:xfrm>
            <a:off x="1515287" y="1543951"/>
            <a:ext cx="1174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BMS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CE327A2-29A2-C107-F9EC-115FAC6E3522}"/>
              </a:ext>
            </a:extLst>
          </p:cNvPr>
          <p:cNvCxnSpPr>
            <a:cxnSpLocks/>
          </p:cNvCxnSpPr>
          <p:nvPr/>
        </p:nvCxnSpPr>
        <p:spPr>
          <a:xfrm>
            <a:off x="2834812" y="1811432"/>
            <a:ext cx="34267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5D9CD1B-BFCE-6174-8E8E-4950AA3405AD}"/>
              </a:ext>
            </a:extLst>
          </p:cNvPr>
          <p:cNvSpPr txBox="1"/>
          <p:nvPr/>
        </p:nvSpPr>
        <p:spPr>
          <a:xfrm>
            <a:off x="3819544" y="1282341"/>
            <a:ext cx="1753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276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 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827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D77C12-7BE3-95AA-0B78-180E32471CAE}"/>
              </a:ext>
            </a:extLst>
          </p:cNvPr>
          <p:cNvSpPr txBox="1"/>
          <p:nvPr/>
        </p:nvSpPr>
        <p:spPr>
          <a:xfrm>
            <a:off x="2834812" y="1977329"/>
            <a:ext cx="3426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Period Measurement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B8CAB25-2800-F22E-7908-4D09AA9FE548}"/>
              </a:ext>
            </a:extLst>
          </p:cNvPr>
          <p:cNvCxnSpPr>
            <a:cxnSpLocks/>
          </p:cNvCxnSpPr>
          <p:nvPr/>
        </p:nvCxnSpPr>
        <p:spPr>
          <a:xfrm>
            <a:off x="8394293" y="919820"/>
            <a:ext cx="0" cy="211501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1B9F3C1-627D-6304-A0A8-4A85C6899230}"/>
              </a:ext>
            </a:extLst>
          </p:cNvPr>
          <p:cNvSpPr txBox="1"/>
          <p:nvPr/>
        </p:nvSpPr>
        <p:spPr>
          <a:xfrm>
            <a:off x="8844880" y="1042886"/>
            <a:ext cx="1139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SOH(0)</a:t>
            </a:r>
          </a:p>
          <a:p>
            <a:r>
              <a:rPr lang="en-US" altLang="zh-CN" sz="1600" b="1" dirty="0"/>
              <a:t>SOH(t1)</a:t>
            </a:r>
          </a:p>
          <a:p>
            <a:r>
              <a:rPr lang="en-US" altLang="zh-CN" sz="1600" b="1" dirty="0"/>
              <a:t>SOH(t2)</a:t>
            </a:r>
          </a:p>
          <a:p>
            <a:r>
              <a:rPr lang="en-US" altLang="zh-CN" sz="1600" b="1" dirty="0"/>
              <a:t>     .</a:t>
            </a:r>
          </a:p>
          <a:p>
            <a:r>
              <a:rPr lang="en-US" altLang="zh-CN" sz="1600" b="1" dirty="0"/>
              <a:t>     .</a:t>
            </a:r>
          </a:p>
          <a:p>
            <a:r>
              <a:rPr lang="en-US" altLang="zh-CN" sz="1600" b="1" dirty="0"/>
              <a:t>     .</a:t>
            </a:r>
          </a:p>
          <a:p>
            <a:r>
              <a:rPr lang="en-US" altLang="zh-CN" sz="1600" b="1" dirty="0"/>
              <a:t>SOH(now)</a:t>
            </a:r>
            <a:endParaRPr lang="zh-CN" altLang="en-US" sz="1600" b="1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A30F5E22-D68C-C7AE-911D-66E6B81042DB}"/>
              </a:ext>
            </a:extLst>
          </p:cNvPr>
          <p:cNvSpPr/>
          <p:nvPr/>
        </p:nvSpPr>
        <p:spPr>
          <a:xfrm>
            <a:off x="6889717" y="2858769"/>
            <a:ext cx="281924" cy="8220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929A5E7-D8E8-A8E1-D67F-1FF61A8CD769}"/>
              </a:ext>
            </a:extLst>
          </p:cNvPr>
          <p:cNvSpPr txBox="1"/>
          <p:nvPr/>
        </p:nvSpPr>
        <p:spPr>
          <a:xfrm>
            <a:off x="1500742" y="3079595"/>
            <a:ext cx="5311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2: Time Series Forecasting Model</a:t>
            </a:r>
            <a:endParaRPr lang="zh-CN" altLang="en-US" sz="2000" b="1" dirty="0">
              <a:solidFill>
                <a:srgbClr val="0827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5D34DE-2109-1A8E-12DD-8E054F899313}"/>
              </a:ext>
            </a:extLst>
          </p:cNvPr>
          <p:cNvSpPr txBox="1"/>
          <p:nvPr/>
        </p:nvSpPr>
        <p:spPr>
          <a:xfrm>
            <a:off x="6096000" y="3924573"/>
            <a:ext cx="5552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SOH = SOH(t), 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is time or cycle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AF435EBB-A0D5-594D-9B50-C76D953F7D2F}"/>
              </a:ext>
            </a:extLst>
          </p:cNvPr>
          <p:cNvSpPr/>
          <p:nvPr/>
        </p:nvSpPr>
        <p:spPr>
          <a:xfrm>
            <a:off x="6909815" y="4630024"/>
            <a:ext cx="281924" cy="8220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50D6CC7-12DD-64E2-0758-C2C526E5B907}"/>
              </a:ext>
            </a:extLst>
          </p:cNvPr>
          <p:cNvSpPr txBox="1"/>
          <p:nvPr/>
        </p:nvSpPr>
        <p:spPr>
          <a:xfrm>
            <a:off x="6121718" y="5624744"/>
            <a:ext cx="2140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Current RUL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CD439B0-3FBB-065E-6608-3B8175BDA272}"/>
              </a:ext>
            </a:extLst>
          </p:cNvPr>
          <p:cNvSpPr txBox="1"/>
          <p:nvPr/>
        </p:nvSpPr>
        <p:spPr>
          <a:xfrm>
            <a:off x="1922615" y="4842257"/>
            <a:ext cx="4889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Given failure threshold, such as 80%</a:t>
            </a:r>
            <a:endParaRPr lang="zh-CN" altLang="en-US" sz="2000" b="1" dirty="0">
              <a:solidFill>
                <a:srgbClr val="0827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410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Background and Significance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356870" y="1548765"/>
            <a:ext cx="7860030" cy="4503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zh-CN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4CBBAC4-0A9D-E8A7-B637-FEAAC731FB96}"/>
              </a:ext>
            </a:extLst>
          </p:cNvPr>
          <p:cNvGrpSpPr/>
          <p:nvPr/>
        </p:nvGrpSpPr>
        <p:grpSpPr>
          <a:xfrm>
            <a:off x="2469294" y="871517"/>
            <a:ext cx="7253411" cy="2928958"/>
            <a:chOff x="2307211" y="3782824"/>
            <a:chExt cx="7253411" cy="292895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94E2457-6EEE-EE8B-C387-64628104E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7211" y="3782824"/>
              <a:ext cx="7253411" cy="292895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A5DA6E-7939-BE21-EB5C-46F3744F4510}"/>
                </a:ext>
              </a:extLst>
            </p:cNvPr>
            <p:cNvSpPr/>
            <p:nvPr/>
          </p:nvSpPr>
          <p:spPr>
            <a:xfrm>
              <a:off x="2822840" y="3920595"/>
              <a:ext cx="4572000" cy="12157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spcAft>
                  <a:spcPts val="1200"/>
                </a:spcAft>
              </a:pPr>
              <a:r>
                <a:rPr lang="zh-CN" altLang="en-US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预计新能源汽车销量占比</a:t>
              </a:r>
              <a:r>
                <a:rPr lang="en-US" altLang="zh-CN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:2025</a:t>
              </a:r>
              <a:r>
                <a:rPr lang="zh-CN" altLang="en-US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2030</a:t>
              </a:r>
              <a:r>
                <a:rPr lang="zh-CN" altLang="en-US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</a:p>
            <a:p>
              <a:pPr marL="285750" indent="-285750">
                <a:spcAft>
                  <a:spcPts val="1200"/>
                </a:spcAft>
              </a:pPr>
              <a:r>
                <a:rPr lang="zh-CN" altLang="en-US" sz="13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全球电动车锂离子电池消耗量</a:t>
              </a:r>
              <a:r>
                <a:rPr lang="zh-CN" altLang="en-US" sz="1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年增长率</a:t>
              </a:r>
              <a:r>
                <a:rPr lang="en-US" altLang="zh-CN" sz="1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26%</a:t>
              </a:r>
            </a:p>
            <a:p>
              <a:r>
                <a:rPr lang="en-US" altLang="zh-CN" sz="1400" dirty="0"/>
                <a:t>《</a:t>
              </a:r>
              <a:r>
                <a:rPr lang="zh-CN" altLang="en-US" sz="1400" dirty="0"/>
                <a:t>新能源汽车产业发展规划</a:t>
              </a:r>
              <a:r>
                <a:rPr lang="en-US" altLang="zh-CN" sz="1400" dirty="0"/>
                <a:t>2021-2035》</a:t>
              </a:r>
              <a:endParaRPr lang="zh-CN" altLang="en-US" sz="1400" u="sng" dirty="0"/>
            </a:p>
            <a:p>
              <a:pPr marL="285750" indent="-285750">
                <a:spcAft>
                  <a:spcPts val="1200"/>
                </a:spcAft>
              </a:pPr>
              <a:endParaRPr lang="en-US" altLang="zh-CN" sz="13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B40EE2D-AAC1-54A1-A606-6CFD0F8DD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281" y="3586899"/>
            <a:ext cx="5650522" cy="29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372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Background and Significance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356870" y="1548765"/>
            <a:ext cx="7860030" cy="4503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zh-CN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3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3BF8A-CD68-D6C0-3F00-FEE64B12F79B}"/>
              </a:ext>
            </a:extLst>
          </p:cNvPr>
          <p:cNvSpPr txBox="1"/>
          <p:nvPr/>
        </p:nvSpPr>
        <p:spPr>
          <a:xfrm>
            <a:off x="467301" y="1712141"/>
            <a:ext cx="5812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Aging phenomenon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1800" kern="1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performance of Li-ion batteries will </a:t>
            </a:r>
            <a:r>
              <a:rPr lang="en-US" altLang="zh-CN" sz="1800" b="1" kern="1200" dirty="0">
                <a:solidFill>
                  <a:srgbClr val="08276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decrease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with time (calendar aging) and use (cycle aging)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73E763-468C-5B2E-904A-87EB54798E93}"/>
              </a:ext>
            </a:extLst>
          </p:cNvPr>
          <p:cNvSpPr txBox="1"/>
          <p:nvPr/>
        </p:nvSpPr>
        <p:spPr>
          <a:xfrm>
            <a:off x="467300" y="3034031"/>
            <a:ext cx="5628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Influence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increase operating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reduce the service life of the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affect the safe operation of the equipment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1A60E9-F83F-5527-68FC-E2E4DDD1E6A0}"/>
              </a:ext>
            </a:extLst>
          </p:cNvPr>
          <p:cNvSpPr txBox="1"/>
          <p:nvPr/>
        </p:nvSpPr>
        <p:spPr>
          <a:xfrm>
            <a:off x="6787692" y="4986069"/>
            <a:ext cx="5453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Image source: Park, K., Choi, Y., Choi, W. J., Ryu, H.-Y., &amp; Kim, H. (2020). LSTM-Based Battery Remaining Useful Life Prediction With Multi-Channel Charging Profiles. IEEE Access, 8, 20786–20798. </a:t>
            </a:r>
            <a:endParaRPr lang="zh-CN" altLang="en-US" sz="12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09EA4B-23F8-D333-D46D-8FA5CE48F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741" y="1103054"/>
            <a:ext cx="4509714" cy="36283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861CC6-D0E5-2D3B-A4F3-8A45759D3D85}"/>
              </a:ext>
            </a:extLst>
          </p:cNvPr>
          <p:cNvSpPr txBox="1"/>
          <p:nvPr/>
        </p:nvSpPr>
        <p:spPr>
          <a:xfrm>
            <a:off x="467301" y="4709069"/>
            <a:ext cx="5812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Research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Depending on a mass of </a:t>
            </a:r>
            <a:r>
              <a:rPr lang="en-US" altLang="zh-CN" b="1" dirty="0">
                <a:solidFill>
                  <a:srgbClr val="0827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historical data</a:t>
            </a: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Lifetime is different according to different use scenarios and production process</a:t>
            </a:r>
          </a:p>
        </p:txBody>
      </p:sp>
    </p:spTree>
    <p:extLst>
      <p:ext uri="{BB962C8B-B14F-4D97-AF65-F5344CB8AC3E}">
        <p14:creationId xmlns:p14="http://schemas.microsoft.com/office/powerpoint/2010/main" val="2230912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Background and Significance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1D6D79-8654-0FF4-64F7-2B2515F49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56970" r="10628" b="7070"/>
          <a:stretch/>
        </p:blipFill>
        <p:spPr bwMode="auto">
          <a:xfrm>
            <a:off x="244424" y="1287139"/>
            <a:ext cx="4275622" cy="18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AF8FAB-96DB-1F26-D06D-4C6F6B8BF882}"/>
              </a:ext>
            </a:extLst>
          </p:cNvPr>
          <p:cNvSpPr txBox="1"/>
          <p:nvPr/>
        </p:nvSpPr>
        <p:spPr>
          <a:xfrm>
            <a:off x="7542816" y="3447802"/>
            <a:ext cx="237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working environment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C7B483-D27D-4DFB-4A62-9E5A194FBD3A}"/>
              </a:ext>
            </a:extLst>
          </p:cNvPr>
          <p:cNvSpPr txBox="1"/>
          <p:nvPr/>
        </p:nvSpPr>
        <p:spPr>
          <a:xfrm>
            <a:off x="6824859" y="2249394"/>
            <a:ext cx="4158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The </a:t>
            </a:r>
            <a:r>
              <a:rPr lang="en-US" altLang="zh-CN" sz="2400" dirty="0"/>
              <a:t>current </a:t>
            </a:r>
            <a:r>
              <a:rPr lang="zh-CN" altLang="en-US" sz="2400" dirty="0"/>
              <a:t>health of electric vehicles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A690A3D-8231-B5D8-A650-C6A1F4FEF4E5}"/>
              </a:ext>
            </a:extLst>
          </p:cNvPr>
          <p:cNvSpPr/>
          <p:nvPr/>
        </p:nvSpPr>
        <p:spPr>
          <a:xfrm>
            <a:off x="7086110" y="3317177"/>
            <a:ext cx="265954" cy="1266284"/>
          </a:xfrm>
          <a:prstGeom prst="downArrow">
            <a:avLst>
              <a:gd name="adj1" fmla="val 42185"/>
              <a:gd name="adj2" fmla="val 9297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BB05E8-0819-0269-D9FA-70BD01DB20A6}"/>
              </a:ext>
            </a:extLst>
          </p:cNvPr>
          <p:cNvCxnSpPr>
            <a:cxnSpLocks/>
          </p:cNvCxnSpPr>
          <p:nvPr/>
        </p:nvCxnSpPr>
        <p:spPr>
          <a:xfrm>
            <a:off x="4928638" y="2472219"/>
            <a:ext cx="1454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583DDB5-0BB4-0005-C9F8-BD97ECF5F33A}"/>
              </a:ext>
            </a:extLst>
          </p:cNvPr>
          <p:cNvSpPr txBox="1"/>
          <p:nvPr/>
        </p:nvSpPr>
        <p:spPr>
          <a:xfrm>
            <a:off x="5109730" y="1928450"/>
            <a:ext cx="109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Assess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9C0D72-38B8-55F9-A720-090D7485B800}"/>
              </a:ext>
            </a:extLst>
          </p:cNvPr>
          <p:cNvSpPr txBox="1"/>
          <p:nvPr/>
        </p:nvSpPr>
        <p:spPr>
          <a:xfrm>
            <a:off x="5812358" y="3617079"/>
            <a:ext cx="1273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Estimate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E78B75-365C-12A6-9194-803BCECBB879}"/>
              </a:ext>
            </a:extLst>
          </p:cNvPr>
          <p:cNvSpPr txBox="1"/>
          <p:nvPr/>
        </p:nvSpPr>
        <p:spPr>
          <a:xfrm>
            <a:off x="7537624" y="3832955"/>
            <a:ext cx="1579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Usage habits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D9F3E21-C9C0-3B63-AF62-939AACD54692}"/>
              </a:ext>
            </a:extLst>
          </p:cNvPr>
          <p:cNvSpPr txBox="1"/>
          <p:nvPr/>
        </p:nvSpPr>
        <p:spPr>
          <a:xfrm>
            <a:off x="4357765" y="5003146"/>
            <a:ext cx="4934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remaining Useful Lifetime (RUL)</a:t>
            </a:r>
            <a:endParaRPr lang="zh-CN" altLang="en-US" sz="24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7DBF770-0045-BC19-F9FE-69DAA77E7F78}"/>
              </a:ext>
            </a:extLst>
          </p:cNvPr>
          <p:cNvGrpSpPr/>
          <p:nvPr/>
        </p:nvGrpSpPr>
        <p:grpSpPr>
          <a:xfrm flipH="1">
            <a:off x="4287476" y="3310778"/>
            <a:ext cx="1808523" cy="630209"/>
            <a:chOff x="8684029" y="3170329"/>
            <a:chExt cx="1977044" cy="965253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46A7235-90F8-375C-CAE1-0F8D55945C3C}"/>
                </a:ext>
              </a:extLst>
            </p:cNvPr>
            <p:cNvSpPr/>
            <p:nvPr/>
          </p:nvSpPr>
          <p:spPr>
            <a:xfrm>
              <a:off x="8821882" y="3170329"/>
              <a:ext cx="1839191" cy="965253"/>
            </a:xfrm>
            <a:custGeom>
              <a:avLst/>
              <a:gdLst>
                <a:gd name="connsiteX0" fmla="*/ 0 w 1839191"/>
                <a:gd name="connsiteY0" fmla="*/ 154762 h 965253"/>
                <a:gd name="connsiteX1" fmla="*/ 966354 w 1839191"/>
                <a:gd name="connsiteY1" fmla="*/ 61244 h 965253"/>
                <a:gd name="connsiteX2" fmla="*/ 1839191 w 1839191"/>
                <a:gd name="connsiteY2" fmla="*/ 965253 h 96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9191" h="965253">
                  <a:moveTo>
                    <a:pt x="0" y="154762"/>
                  </a:moveTo>
                  <a:cubicBezTo>
                    <a:pt x="329911" y="40462"/>
                    <a:pt x="659822" y="-73838"/>
                    <a:pt x="966354" y="61244"/>
                  </a:cubicBezTo>
                  <a:cubicBezTo>
                    <a:pt x="1272886" y="196326"/>
                    <a:pt x="1705841" y="795535"/>
                    <a:pt x="1839191" y="965253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7FAC476-F70A-12CD-2C63-99FB9D2F4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4029" y="3309556"/>
              <a:ext cx="172143" cy="918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2456FBD-E936-4EBA-75B7-BA0E4B18C195}"/>
              </a:ext>
            </a:extLst>
          </p:cNvPr>
          <p:cNvSpPr txBox="1"/>
          <p:nvPr/>
        </p:nvSpPr>
        <p:spPr>
          <a:xfrm>
            <a:off x="2447709" y="3803378"/>
            <a:ext cx="1910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History Data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71520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Relative Work - Concepts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266C15-B476-E3E6-125C-404FDF6C4AF7}"/>
                  </a:ext>
                </a:extLst>
              </p:cNvPr>
              <p:cNvSpPr txBox="1"/>
              <p:nvPr/>
            </p:nvSpPr>
            <p:spPr>
              <a:xfrm>
                <a:off x="877077" y="1363338"/>
                <a:ext cx="9934433" cy="4854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Concepts: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SOH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State of Health </a:t>
                </a:r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𝑆𝑂𝐻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𝑐𝑢𝑟𝑟𝑒𝑛𝑡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𝑖𝑛𝑖𝑡𝑖𝑎𝑙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altLang="zh-CN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: The maximum capacity of battery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RUL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(Remaining Useful Lifetime), unit: cycle or time;</a:t>
                </a: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RUL is defined as the time at which equipment performance first or first arrival time drops to the failure threshold.</a:t>
                </a: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Generally, end of battery service life is 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80%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of the initial value;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266C15-B476-E3E6-125C-404FDF6C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7" y="1363338"/>
                <a:ext cx="9934433" cy="4854855"/>
              </a:xfrm>
              <a:prstGeom prst="rect">
                <a:avLst/>
              </a:prstGeom>
              <a:blipFill>
                <a:blip r:embed="rId3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2232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Relative Work - Concepts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3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266C15-B476-E3E6-125C-404FDF6C4AF7}"/>
              </a:ext>
            </a:extLst>
          </p:cNvPr>
          <p:cNvSpPr txBox="1"/>
          <p:nvPr/>
        </p:nvSpPr>
        <p:spPr>
          <a:xfrm>
            <a:off x="877077" y="966676"/>
            <a:ext cx="993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Features: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Charge Cycle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充放电周期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Charging Curve / Discharging Curve of Voltage, Current and Temperature</a:t>
            </a:r>
          </a:p>
          <a:p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C57A5B5-339A-D08D-EE8A-0DED58378AC4}"/>
              </a:ext>
            </a:extLst>
          </p:cNvPr>
          <p:cNvGrpSpPr/>
          <p:nvPr/>
        </p:nvGrpSpPr>
        <p:grpSpPr>
          <a:xfrm>
            <a:off x="92181" y="2646881"/>
            <a:ext cx="12007638" cy="3244443"/>
            <a:chOff x="103497" y="2896467"/>
            <a:chExt cx="12629182" cy="3383574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46480D1-7402-A7D2-8C59-7E03BEB94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97" y="2904088"/>
              <a:ext cx="4328535" cy="3375953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C687319-532A-90A1-5F75-F695FD3B3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8579" y="2904088"/>
              <a:ext cx="4359018" cy="332260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F229C71-AB7B-CB66-FB61-D34129FEA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4627" y="2896467"/>
              <a:ext cx="4298052" cy="3330229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352C181-C1AE-C197-084E-39CC7934B0B9}"/>
              </a:ext>
            </a:extLst>
          </p:cNvPr>
          <p:cNvSpPr txBox="1"/>
          <p:nvPr/>
        </p:nvSpPr>
        <p:spPr>
          <a:xfrm>
            <a:off x="5286782" y="6084027"/>
            <a:ext cx="5453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Image source: Park, K., Choi, Y., Choi, W. J., Ryu, H.-Y., &amp; Kim, H. (2020). LSTM-Based Battery Remaining Useful Life Prediction With Multi-Channel Charging Profiles. IEEE Access, 8, 20786–20798.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48436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DE9AFB1-836D-DA4F-3D91-DE16C344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Relative Work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65D108-1259-B62B-3B19-CC35034F1714}"/>
              </a:ext>
            </a:extLst>
          </p:cNvPr>
          <p:cNvSpPr txBox="1"/>
          <p:nvPr/>
        </p:nvSpPr>
        <p:spPr>
          <a:xfrm>
            <a:off x="1969619" y="1862931"/>
            <a:ext cx="8252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RUL prediction with charging curve of time 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Model-based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Data-driven-based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Hybrid-based techniques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SOH prediction with charging curve of specific charge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RUL / SOH prediction with EIS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DE9AFB1-836D-DA4F-3D91-DE16C344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Relative Work - RUL prediction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65D108-1259-B62B-3B19-CC35034F1714}"/>
              </a:ext>
            </a:extLst>
          </p:cNvPr>
          <p:cNvSpPr txBox="1"/>
          <p:nvPr/>
        </p:nvSpPr>
        <p:spPr>
          <a:xfrm>
            <a:off x="1209140" y="1552888"/>
            <a:ext cx="73290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Model-based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Physics-based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Equivalent circuit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Empirical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Data-driven-based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Adaptive filtering	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自适应过滤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Random process	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随机过程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Hybrid-based techniques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7E0289-F328-60DE-68C8-CC0DE76E4736}"/>
              </a:ext>
            </a:extLst>
          </p:cNvPr>
          <p:cNvSpPr txBox="1"/>
          <p:nvPr/>
        </p:nvSpPr>
        <p:spPr>
          <a:xfrm>
            <a:off x="6208949" y="1363338"/>
            <a:ext cx="2162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Mathematics</a:t>
            </a:r>
          </a:p>
          <a:p>
            <a:r>
              <a:rPr lang="en-US" altLang="zh-CN" dirty="0"/>
              <a:t>Experimental results</a:t>
            </a:r>
          </a:p>
          <a:p>
            <a:r>
              <a:rPr lang="en-US" altLang="zh-CN" dirty="0"/>
              <a:t>Empirical data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1DF3276-ADDB-F972-F555-1D20B3636582}"/>
              </a:ext>
            </a:extLst>
          </p:cNvPr>
          <p:cNvCxnSpPr>
            <a:cxnSpLocks/>
          </p:cNvCxnSpPr>
          <p:nvPr/>
        </p:nvCxnSpPr>
        <p:spPr>
          <a:xfrm>
            <a:off x="5222030" y="1805855"/>
            <a:ext cx="7018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ACBFB4A-EF70-AD03-25DB-FEFAB662173F}"/>
              </a:ext>
            </a:extLst>
          </p:cNvPr>
          <p:cNvSpPr txBox="1"/>
          <p:nvPr/>
        </p:nvSpPr>
        <p:spPr>
          <a:xfrm>
            <a:off x="9730124" y="1468533"/>
            <a:ext cx="21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complexity and computational cost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49E19B-EDA3-4BC8-54D8-4AF8235472FF}"/>
              </a:ext>
            </a:extLst>
          </p:cNvPr>
          <p:cNvCxnSpPr>
            <a:cxnSpLocks/>
          </p:cNvCxnSpPr>
          <p:nvPr/>
        </p:nvCxnSpPr>
        <p:spPr>
          <a:xfrm>
            <a:off x="8692654" y="1805855"/>
            <a:ext cx="6659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DE88FC-F003-EDD8-87DA-B786BB944529}"/>
              </a:ext>
            </a:extLst>
          </p:cNvPr>
          <p:cNvCxnSpPr>
            <a:cxnSpLocks/>
          </p:cNvCxnSpPr>
          <p:nvPr/>
        </p:nvCxnSpPr>
        <p:spPr>
          <a:xfrm>
            <a:off x="5923906" y="3675088"/>
            <a:ext cx="7018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BF5CABE-AE54-8C68-4B50-E4B37FBC2E1A}"/>
              </a:ext>
            </a:extLst>
          </p:cNvPr>
          <p:cNvSpPr txBox="1"/>
          <p:nvPr/>
        </p:nvSpPr>
        <p:spPr>
          <a:xfrm>
            <a:off x="6958586" y="3445713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Simple and</a:t>
            </a:r>
            <a:r>
              <a:rPr lang="zh-CN" altLang="en-US" dirty="0"/>
              <a:t> </a:t>
            </a:r>
            <a:r>
              <a:rPr lang="en-US" altLang="zh-CN" dirty="0"/>
              <a:t>Effective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0531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1449</Words>
  <Application>Microsoft Office PowerPoint</Application>
  <PresentationFormat>宽屏</PresentationFormat>
  <Paragraphs>203</Paragraphs>
  <Slides>21</Slides>
  <Notes>4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-apple-system</vt:lpstr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电池生命周期管理系统（计科方向）  Advanced Deep Learning Framework for Enhanced Estimation of Lithium-Ion Batteries' Remaining Useful Lifetime Integrating Electrochemical Impedance Spectroscopy Data Analysis</vt:lpstr>
      <vt:lpstr>Outline</vt:lpstr>
      <vt:lpstr>Background and Significance</vt:lpstr>
      <vt:lpstr>Background and Significance</vt:lpstr>
      <vt:lpstr>Background and Significance</vt:lpstr>
      <vt:lpstr>Relative Work - Concepts</vt:lpstr>
      <vt:lpstr>Relative Work - Concepts</vt:lpstr>
      <vt:lpstr>Relative Work</vt:lpstr>
      <vt:lpstr>Relative Work - RUL prediction</vt:lpstr>
      <vt:lpstr>Relative Work – Machine Learning</vt:lpstr>
      <vt:lpstr>Relative Work – EIS</vt:lpstr>
      <vt:lpstr>Relative Work – EIS</vt:lpstr>
      <vt:lpstr>Data Exploration</vt:lpstr>
      <vt:lpstr>Data Exploration</vt:lpstr>
      <vt:lpstr>Data Exploration</vt:lpstr>
      <vt:lpstr>Objectives</vt:lpstr>
      <vt:lpstr>Expected key results（milestones）</vt:lpstr>
      <vt:lpstr>Reference</vt:lpstr>
      <vt:lpstr>Q&amp;A</vt:lpstr>
      <vt:lpstr>Objectives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Haoyu Wang</cp:lastModifiedBy>
  <cp:revision>140</cp:revision>
  <dcterms:created xsi:type="dcterms:W3CDTF">2018-03-09T10:15:00Z</dcterms:created>
  <dcterms:modified xsi:type="dcterms:W3CDTF">2023-11-25T00:51:19Z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