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6" r:id="rId4"/>
    <p:sldId id="294" r:id="rId5"/>
    <p:sldId id="295" r:id="rId6"/>
    <p:sldId id="297" r:id="rId7"/>
    <p:sldId id="302" r:id="rId8"/>
    <p:sldId id="298" r:id="rId9"/>
    <p:sldId id="300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3974" y="1012760"/>
            <a:ext cx="10580345" cy="1792422"/>
          </a:xfrm>
        </p:spPr>
        <p:txBody>
          <a:bodyPr>
            <a:noAutofit/>
          </a:bodyPr>
          <a:lstStyle/>
          <a:p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项目名称（中英文）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50" y="3659777"/>
            <a:ext cx="10198100" cy="113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Comprehensive Design </a:t>
            </a:r>
            <a:endParaRPr lang="en-US" altLang="zh-CN" sz="39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Mar **</a:t>
            </a:r>
            <a:r>
              <a:rPr lang="zh-CN" altLang="en-US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</a:t>
            </a:r>
            <a:r>
              <a:rPr lang="en-US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endParaRPr lang="en-US" sz="39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2409" y="5023576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此处键入：所有项目成员姓名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8" y="2946400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375920" y="1359535"/>
            <a:ext cx="7860030" cy="3502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 and Significance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Objectives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Progress report</a:t>
            </a:r>
            <a:endParaRPr lang="en-US" sz="29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0940" y="1464310"/>
            <a:ext cx="7188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撰写原则：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多以图片、图示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形式展示，减少大篇幅的文字说明！汇报时间最长不超过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分钟，请提前做好汇报演练，控制好时间！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背景和意义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的阐述需要清晰的说明项目的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的内容！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为什么我们要做这个项目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，基于哪些背景需求，解决了这些需求有什么意义，这些意义才是我们科研工作的研究价值。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Objectives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365" y="1722755"/>
            <a:ext cx="6360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撰写原则：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多以图片、图示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形式展示，减少大篇幅的文字说明！汇报时间最长不超过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分钟，请提前做好汇报演练，控制好时间！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的阐述需要清晰的说明项目的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的内容！为了达到项目的研究价值，我们需要在项目开展的过程中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设定哪些目标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，达到这些目标就可以实现科研工作的研究价值。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1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Plan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2575" y="912495"/>
            <a:ext cx="82499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撰写原则：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多以图片、图示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形式展示，减少大篇幅的文字说明！汇报时间最长不超过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分钟，请提前做好汇报演练，控制好时间！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b="1" u="sng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计划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的阐述需要清晰的说明项目的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when和who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的内容！每一个里程碑需要哪些人来完成？在什么时间内完成？需要具体细化项目计划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，进而每个项目成员明确自已的研究目标，此目标即为每个人的项目研究任务，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可用来提炼出每个人的论文选题。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440305" y="2856865"/>
          <a:ext cx="7362190" cy="1028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/>
                <a:gridCol w="1504315"/>
                <a:gridCol w="1257935"/>
                <a:gridCol w="1838833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Personal Thesis Topic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Specific 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atters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Owner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Time F</a:t>
                      </a:r>
                      <a:r>
                        <a:rPr lang="zh-CN" altLang="en-US"/>
                        <a:t>rame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项目成员姓名：</a:t>
                      </a:r>
                      <a:r>
                        <a:rPr lang="en-US" altLang="zh-CN" sz="1800">
                          <a:sym typeface="+mn-ea"/>
                        </a:rPr>
                        <a:t>Personal Thesis Topic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项目成员姓名：</a:t>
                      </a:r>
                      <a:r>
                        <a:rPr lang="en-US" altLang="zh-CN" sz="1800">
                          <a:sym typeface="+mn-ea"/>
                        </a:rPr>
                        <a:t>Personal Thesis Topic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N.</a:t>
                      </a:r>
                      <a:r>
                        <a:rPr lang="zh-CN" altLang="en-US" sz="1800">
                          <a:sym typeface="+mn-ea"/>
                        </a:rPr>
                        <a:t>项目成员姓名：</a:t>
                      </a:r>
                      <a:r>
                        <a:rPr lang="en-US" altLang="zh-CN" sz="1800">
                          <a:sym typeface="+mn-ea"/>
                        </a:rPr>
                        <a:t>Personal Thesis Topic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u="sng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备注：该单元格键入每个项目成员负责的论文选题（“一人一题”原则）</a:t>
                      </a:r>
                      <a:endParaRPr lang="zh-CN" altLang="en-US" sz="1800" b="1" u="sng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4195" y="3245485"/>
            <a:ext cx="158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以表格的形式展示计划的关键信息，举例如右侧表格所示</a:t>
            </a:r>
            <a:endParaRPr lang="zh-CN" altLang="en-US" b="1" u="sng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365" y="1722755"/>
            <a:ext cx="6360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撰写原则：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多以图片、图示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形式展示，减少大篇幅的文字说明！汇报时间最长不超过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分钟，请提前做好汇报演练，控制好时间！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的阐述需要清晰的说明项目的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的内容！为了达到项目的研究价值，我们需要在项目开展的过程中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设定哪些目标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，达到这些目标就可以实现科研工作的研究价值。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152" y="1199399"/>
            <a:ext cx="11414087" cy="47999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dirty="0"/>
              <a:t>1．图书类：[序号] 作者. 书名[M]. 版次. 出版地：出版单位，出版年份：起止页码.</a:t>
            </a:r>
            <a:endParaRPr dirty="0"/>
          </a:p>
          <a:p>
            <a:r>
              <a:rPr dirty="0"/>
              <a:t>2．期刊类：[序号] 作者. 文章题目[J]. 期刊名, 出版年份，卷号(期数):起止页码.</a:t>
            </a:r>
            <a:endParaRPr dirty="0"/>
          </a:p>
          <a:p>
            <a:r>
              <a:rPr dirty="0"/>
              <a:t>3．会议论文集类：[序号] 作者. 文章题目[A].主编.论文集名[C], 出版地：出版单位，出版年份:起止页码.</a:t>
            </a:r>
            <a:endParaRPr dirty="0"/>
          </a:p>
          <a:p>
            <a:r>
              <a:rPr dirty="0"/>
              <a:t>4．学位论文类：[序号] 作者. 论文题目[D].保存地：保存单位，年份.</a:t>
            </a:r>
            <a:endParaRPr dirty="0"/>
          </a:p>
          <a:p>
            <a:r>
              <a:rPr dirty="0"/>
              <a:t>5．报告类：[序号] 报告者. 报告题目[R].报告地：报告会主办单位，报告年份.</a:t>
            </a:r>
            <a:endParaRPr dirty="0"/>
          </a:p>
          <a:p>
            <a:r>
              <a:rPr dirty="0"/>
              <a:t>6．专利类：[序号] 专利所有者. 专利名称：专利国别，专利号[P].发布日期.</a:t>
            </a:r>
            <a:endParaRPr dirty="0"/>
          </a:p>
          <a:p>
            <a:r>
              <a:rPr dirty="0"/>
              <a:t>7．国际、国家标准类：[序号] 标准代号. 标准名称[S].出版地：出版单位，出版年份.</a:t>
            </a:r>
            <a:endParaRPr dirty="0"/>
          </a:p>
          <a:p>
            <a:r>
              <a:rPr dirty="0"/>
              <a:t>8．报纸文章类：[序号] 作者. 文章题目[N].报纸名，出版日期（版次）.	</a:t>
            </a:r>
            <a:endParaRPr dirty="0"/>
          </a:p>
          <a:p>
            <a:r>
              <a:rPr dirty="0"/>
              <a:t>9．电子文献类：[序号] 作者.文献题目[电子文献及载体类型标识].电子文献的可获取地址，发表或更新日期/引用日期（可以只选择一项）.</a:t>
            </a:r>
            <a:endParaRPr dirty="0"/>
          </a:p>
          <a:p>
            <a:r>
              <a:rPr dirty="0"/>
              <a:t>电子参考文献建议标识：</a:t>
            </a:r>
            <a:endParaRPr dirty="0"/>
          </a:p>
          <a:p>
            <a:r>
              <a:rPr dirty="0"/>
              <a:t>［DB/OL］——联机网上数据库(database online)</a:t>
            </a:r>
            <a:endParaRPr dirty="0"/>
          </a:p>
          <a:p>
            <a:r>
              <a:rPr dirty="0"/>
              <a:t>［DB/MT］——磁带数据库(database on magnetic tape)</a:t>
            </a:r>
            <a:endParaRPr dirty="0"/>
          </a:p>
          <a:p>
            <a:r>
              <a:rPr dirty="0"/>
              <a:t>［M/CD］ ——光盘图书(monograph on CD-ROM)</a:t>
            </a:r>
            <a:endParaRPr dirty="0"/>
          </a:p>
          <a:p>
            <a:r>
              <a:rPr dirty="0"/>
              <a:t>［CP/DK］——磁盘软件(computer program on disk)</a:t>
            </a:r>
            <a:endParaRPr dirty="0"/>
          </a:p>
          <a:p>
            <a:r>
              <a:rPr dirty="0"/>
              <a:t>［J/OL］ ——网上期刊(serial online)</a:t>
            </a:r>
            <a:endParaRPr dirty="0"/>
          </a:p>
          <a:p>
            <a:r>
              <a:rPr dirty="0"/>
              <a:t>［EB/OL］——网上电子公告(electronic bulletin board online)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7456170" y="4225290"/>
            <a:ext cx="3246120" cy="14763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平时研究工作中，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养成及时整理参考文献的能力</a:t>
            </a:r>
            <a:r>
              <a:rPr lang="zh-CN" altLang="en-US"/>
              <a:t>，便于后面论文的撰写！可参考《南方科技大学本科生毕业设计（论文）撰写规范》，如本页所示！</a:t>
            </a:r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 rot="2760000">
            <a:off x="6851650" y="3917315"/>
            <a:ext cx="727075" cy="262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Q&amp;A</a:t>
            </a:r>
            <a:endParaRPr lang="en-US" altLang="zh-CN" sz="3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56335" y="1836420"/>
            <a:ext cx="7891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开题当天，将有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3-5位助理教授及以上级别的专家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来评审选题的可行性，提问时间控制在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分钟之内，成员多的组时间可适当延长，最长不超过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分钟，专家依次提问，每个项目组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成员都要至少回答一次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专家的提问，请提前做好准备，开题前请认真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思考专家会从哪些角度提出问题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9058" y="2361119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</a:t>
            </a:r>
            <a:r>
              <a:rPr lang="zh-CN" altLang="en-US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！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3" y="2995295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Calibri</vt:lpstr>
      <vt:lpstr>Office 主题​​</vt:lpstr>
      <vt:lpstr>项目名称（中英文）</vt:lpstr>
      <vt:lpstr>Outline</vt:lpstr>
      <vt:lpstr>Background and Significance</vt:lpstr>
      <vt:lpstr>Objectives</vt:lpstr>
      <vt:lpstr>Plan </vt:lpstr>
      <vt:lpstr>Progress report</vt:lpstr>
      <vt:lpstr>Reference</vt:lpstr>
      <vt:lpstr>Q&amp;A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angel</cp:lastModifiedBy>
  <cp:revision>111</cp:revision>
  <dcterms:created xsi:type="dcterms:W3CDTF">2018-03-09T10:15:00Z</dcterms:created>
  <dcterms:modified xsi:type="dcterms:W3CDTF">2024-01-12T10:42:04Z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