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6" r:id="rId3"/>
    <p:sldId id="317" r:id="rId4"/>
    <p:sldId id="303" r:id="rId5"/>
    <p:sldId id="294" r:id="rId6"/>
    <p:sldId id="304" r:id="rId7"/>
    <p:sldId id="305" r:id="rId8"/>
    <p:sldId id="306" r:id="rId9"/>
    <p:sldId id="308" r:id="rId10"/>
    <p:sldId id="309" r:id="rId11"/>
    <p:sldId id="310" r:id="rId12"/>
    <p:sldId id="311" r:id="rId13"/>
    <p:sldId id="307" r:id="rId14"/>
    <p:sldId id="313" r:id="rId15"/>
    <p:sldId id="314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D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38/s41467-023-38458-w" TargetMode="External"/><Relationship Id="rId3" Type="http://schemas.openxmlformats.org/officeDocument/2006/relationships/hyperlink" Target="https://doi.org/10.1016/j.egyr.2021.08.182" TargetMode="External"/><Relationship Id="rId7" Type="http://schemas.openxmlformats.org/officeDocument/2006/relationships/hyperlink" Target="https://doi.org/10.1109/jas.2023.12302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09/access.2020.2968939" TargetMode="External"/><Relationship Id="rId5" Type="http://schemas.openxmlformats.org/officeDocument/2006/relationships/hyperlink" Target="https://doi.org/10.3389/fmech.2021.719718" TargetMode="External"/><Relationship Id="rId4" Type="http://schemas.openxmlformats.org/officeDocument/2006/relationships/hyperlink" Target="https://doi.org/10.1016/j.egyr.2022.09.043" TargetMode="External"/><Relationship Id="rId9" Type="http://schemas.openxmlformats.org/officeDocument/2006/relationships/hyperlink" Target="https://doi.org/10.1038/s41467-020-15235-7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663" y="1278542"/>
            <a:ext cx="10580345" cy="1190138"/>
          </a:xfrm>
        </p:spPr>
        <p:txBody>
          <a:bodyPr>
            <a:noAutofit/>
          </a:bodyPr>
          <a:lstStyle/>
          <a:p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电池生命周期管理系统</a:t>
            </a:r>
            <a:endParaRPr lang="zh-CN" altLang="en-US" sz="4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996950" y="3659777"/>
            <a:ext cx="10198100" cy="11386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Comprehensive Design </a:t>
            </a:r>
          </a:p>
          <a:p>
            <a:pPr>
              <a:lnSpc>
                <a:spcPct val="150000"/>
              </a:lnSpc>
            </a:pPr>
            <a:r>
              <a:rPr lang="en-US" altLang="zh-CN" sz="3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Mar 15</a:t>
            </a:r>
            <a:r>
              <a:rPr lang="zh-CN" altLang="en-US" sz="3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lang="en-US" altLang="zh-CN" sz="3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202</a:t>
            </a:r>
            <a:r>
              <a:rPr lang="en-US" sz="39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7833" y="5106704"/>
            <a:ext cx="3647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小组成员：王浩羽、李宗润、徐涵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指导老师：卢周广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888" y="2946400"/>
            <a:ext cx="8658225" cy="133985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Experimental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402171" y="1136799"/>
            <a:ext cx="7910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Step2: </a:t>
            </a:r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CapaDeepNet</a:t>
            </a:r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Integrative Deep Neural Net of Charging Profiles and Electrochemical Impedance Spectroscopy for Precise Battery Capacity Prediction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70D150-1761-4689-56BA-B629FD428B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90" y="999889"/>
            <a:ext cx="2437420" cy="2687399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471D649-B661-4CD3-89D8-DBB441C47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15474"/>
              </p:ext>
            </p:extLst>
          </p:nvPr>
        </p:nvGraphicFramePr>
        <p:xfrm>
          <a:off x="501568" y="3111648"/>
          <a:ext cx="4990770" cy="3188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749">
                  <a:extLst>
                    <a:ext uri="{9D8B030D-6E8A-4147-A177-3AD203B41FA5}">
                      <a16:colId xmlns:a16="http://schemas.microsoft.com/office/drawing/2014/main" val="1122187977"/>
                    </a:ext>
                  </a:extLst>
                </a:gridCol>
                <a:gridCol w="1339627">
                  <a:extLst>
                    <a:ext uri="{9D8B030D-6E8A-4147-A177-3AD203B41FA5}">
                      <a16:colId xmlns:a16="http://schemas.microsoft.com/office/drawing/2014/main" val="1094098693"/>
                    </a:ext>
                  </a:extLst>
                </a:gridCol>
                <a:gridCol w="1444697">
                  <a:extLst>
                    <a:ext uri="{9D8B030D-6E8A-4147-A177-3AD203B41FA5}">
                      <a16:colId xmlns:a16="http://schemas.microsoft.com/office/drawing/2014/main" val="2270607531"/>
                    </a:ext>
                  </a:extLst>
                </a:gridCol>
                <a:gridCol w="1444697">
                  <a:extLst>
                    <a:ext uri="{9D8B030D-6E8A-4147-A177-3AD203B41FA5}">
                      <a16:colId xmlns:a16="http://schemas.microsoft.com/office/drawing/2014/main" val="1673751869"/>
                    </a:ext>
                  </a:extLst>
                </a:gridCol>
              </a:tblGrid>
              <a:tr h="3893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in-dim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out-dim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65192623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30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092695968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605556702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410222221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488912672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128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62474861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825066242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759275077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733124217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690359927"/>
                  </a:ext>
                </a:extLst>
              </a:tr>
              <a:tr h="279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93543894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8311D0C-2B9E-E676-5810-8542645F16D6}"/>
              </a:ext>
            </a:extLst>
          </p:cNvPr>
          <p:cNvSpPr txBox="1"/>
          <p:nvPr/>
        </p:nvSpPr>
        <p:spPr>
          <a:xfrm>
            <a:off x="402171" y="2539722"/>
            <a:ext cx="2483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DeepNet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Structure: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67D5A4-0EB1-E6E7-9DE1-5BB6CB6ECBF9}"/>
              </a:ext>
            </a:extLst>
          </p:cNvPr>
          <p:cNvSpPr txBox="1"/>
          <p:nvPr/>
        </p:nvSpPr>
        <p:spPr>
          <a:xfrm>
            <a:off x="6040971" y="2573750"/>
            <a:ext cx="2483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Hyper Params: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Epoch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Batch Size</a:t>
            </a:r>
            <a:r>
              <a:rPr lang="zh-CN" altLang="en-US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9199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Experimental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402170" y="1028076"/>
            <a:ext cx="404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Step2: </a:t>
            </a:r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CapaDeepNet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Results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DE37A1-C28C-FF23-05D1-43BB0BA8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8" y="3146058"/>
            <a:ext cx="4180563" cy="22829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2579EE-2F60-B60F-41FE-E00079F6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24" y="3345030"/>
            <a:ext cx="4391492" cy="22829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315B10-888D-8AD5-84D2-88568C991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07" y="890698"/>
            <a:ext cx="4481610" cy="24472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1BF40B-712E-7725-0179-9F0309397FD9}"/>
              </a:ext>
            </a:extLst>
          </p:cNvPr>
          <p:cNvSpPr txBox="1"/>
          <p:nvPr/>
        </p:nvSpPr>
        <p:spPr>
          <a:xfrm>
            <a:off x="1480457" y="5743306"/>
            <a:ext cx="328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Battery 0: Training Data</a:t>
            </a: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(training and validation)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8B3F03-6989-4918-7EFA-020BC3AFBC81}"/>
              </a:ext>
            </a:extLst>
          </p:cNvPr>
          <p:cNvSpPr txBox="1"/>
          <p:nvPr/>
        </p:nvSpPr>
        <p:spPr>
          <a:xfrm>
            <a:off x="7165670" y="5881806"/>
            <a:ext cx="354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Battery 1 and 2: Evaluation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6F29293-7938-2C57-E1A1-E13120A85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8" y="1471998"/>
            <a:ext cx="4117860" cy="15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65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Experimental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402172" y="1136799"/>
            <a:ext cx="614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Step3: </a:t>
            </a:r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TimeWindow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LinearSOH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Regression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BE54F9-2FEC-0927-2039-946106CF072E}"/>
              </a:ext>
            </a:extLst>
          </p:cNvPr>
          <p:cNvSpPr txBox="1"/>
          <p:nvPr/>
        </p:nvSpPr>
        <p:spPr>
          <a:xfrm>
            <a:off x="1416968" y="5614476"/>
            <a:ext cx="274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Target: 80% capacity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E1DD06-B575-59DE-35ED-8FC0F6F6E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101" y="940162"/>
            <a:ext cx="2288539" cy="28658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7CD5F69-CD39-DA31-6A54-F306BDC6E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6" y="2287847"/>
            <a:ext cx="3925103" cy="31497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5F6777F-D625-93FF-3EE0-29CBBCCBE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3" y="2322720"/>
            <a:ext cx="3873831" cy="310863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5433694-2AF0-1CDE-2BB7-A8A5D7C5302D}"/>
              </a:ext>
            </a:extLst>
          </p:cNvPr>
          <p:cNvSpPr txBox="1"/>
          <p:nvPr/>
        </p:nvSpPr>
        <p:spPr>
          <a:xfrm>
            <a:off x="5233246" y="5611923"/>
            <a:ext cx="392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Difficulty: Capacity Regeneration</a:t>
            </a:r>
          </a:p>
        </p:txBody>
      </p:sp>
    </p:spTree>
    <p:extLst>
      <p:ext uri="{BB962C8B-B14F-4D97-AF65-F5344CB8AC3E}">
        <p14:creationId xmlns:p14="http://schemas.microsoft.com/office/powerpoint/2010/main" val="23012621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Experimental Results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402172" y="1136799"/>
            <a:ext cx="525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Step3: </a:t>
            </a:r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TimeWindow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u="sng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LinearSOH</a:t>
            </a: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Regression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2490408-9B55-7AE5-CA12-165317D4F41F}"/>
              </a:ext>
            </a:extLst>
          </p:cNvPr>
          <p:cNvGrpSpPr/>
          <p:nvPr/>
        </p:nvGrpSpPr>
        <p:grpSpPr>
          <a:xfrm>
            <a:off x="4504775" y="1659527"/>
            <a:ext cx="3683262" cy="5070838"/>
            <a:chOff x="3309129" y="1555693"/>
            <a:chExt cx="3633980" cy="5619921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5865E0E-B32A-6BB0-C4DC-E4078561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129" y="1555693"/>
              <a:ext cx="3633979" cy="187330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6EE92B7-3DFA-135D-D3E2-AD6D3458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129" y="5302307"/>
              <a:ext cx="3633979" cy="187330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D507ABE-CBF7-B557-06BB-5D69BE9CB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130" y="3429000"/>
              <a:ext cx="3633979" cy="1873307"/>
            </a:xfrm>
            <a:prstGeom prst="rect">
              <a:avLst/>
            </a:prstGeom>
          </p:spPr>
        </p:pic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AE79A4A-552C-FBFA-A55C-864CD1AA1CE0}"/>
              </a:ext>
            </a:extLst>
          </p:cNvPr>
          <p:cNvSpPr txBox="1"/>
          <p:nvPr/>
        </p:nvSpPr>
        <p:spPr>
          <a:xfrm>
            <a:off x="402172" y="1995726"/>
            <a:ext cx="3376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Training data: </a:t>
            </a: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capacity of a time window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EDFC94D-DEBB-19C0-4042-8B96B83FF648}"/>
              </a:ext>
            </a:extLst>
          </p:cNvPr>
          <p:cNvSpPr txBox="1"/>
          <p:nvPr/>
        </p:nvSpPr>
        <p:spPr>
          <a:xfrm>
            <a:off x="8594167" y="5649126"/>
            <a:ext cx="133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600-700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6240CF-937A-27CD-89D2-50F4C6FBB18A}"/>
              </a:ext>
            </a:extLst>
          </p:cNvPr>
          <p:cNvSpPr txBox="1"/>
          <p:nvPr/>
        </p:nvSpPr>
        <p:spPr>
          <a:xfrm>
            <a:off x="8594167" y="4006594"/>
            <a:ext cx="133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550-650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F167156-5820-DA99-7204-D8E361A618D1}"/>
              </a:ext>
            </a:extLst>
          </p:cNvPr>
          <p:cNvSpPr txBox="1"/>
          <p:nvPr/>
        </p:nvSpPr>
        <p:spPr>
          <a:xfrm>
            <a:off x="8594167" y="2380506"/>
            <a:ext cx="1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500-600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F25FEE-4E07-17B7-39A6-DFCBE5CE3568}"/>
              </a:ext>
            </a:extLst>
          </p:cNvPr>
          <p:cNvSpPr txBox="1"/>
          <p:nvPr/>
        </p:nvSpPr>
        <p:spPr>
          <a:xfrm>
            <a:off x="402172" y="3131652"/>
            <a:ext cx="349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 Window Size: 100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Step: 50</a:t>
            </a:r>
          </a:p>
        </p:txBody>
      </p:sp>
    </p:spTree>
    <p:extLst>
      <p:ext uri="{BB962C8B-B14F-4D97-AF65-F5344CB8AC3E}">
        <p14:creationId xmlns:p14="http://schemas.microsoft.com/office/powerpoint/2010/main" val="21331577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Future Works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835622" y="1475246"/>
            <a:ext cx="10119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To enhance the accuracy and applicability of our model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Expanding Battery Testing Scope: Testing and Analysis across Various Battery Types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Refined Feature Extraction from Electrochemical Impedance Spectroscopy (EIS)  curves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D8B9F3-19C1-FD3F-D757-B04316814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005176"/>
              </p:ext>
            </p:extLst>
          </p:nvPr>
        </p:nvGraphicFramePr>
        <p:xfrm>
          <a:off x="1027143" y="3327502"/>
          <a:ext cx="9375642" cy="275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69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Plan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Time F</a:t>
                      </a:r>
                      <a:r>
                        <a:rPr lang="zh-CN" altLang="en-US" dirty="0"/>
                        <a:t>rame</a:t>
                      </a: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6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Evaluate proposed methods on 6 datasets we already had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3.18 – 3.31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6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Refine EIS features extracting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 – 4.14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035482"/>
                  </a:ext>
                </a:extLst>
              </a:tr>
              <a:tr h="45226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Evaluate with refined methods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4.15-4.28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098619"/>
                  </a:ext>
                </a:extLst>
              </a:tr>
              <a:tr h="45226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Prepare materials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4.29 - </a:t>
                      </a:r>
                      <a:endParaRPr lang="zh-CN" altLang="en-US" sz="1800" b="0" u="none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35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930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2295" y="127905"/>
            <a:ext cx="6389370" cy="579755"/>
          </a:xfrm>
        </p:spPr>
        <p:txBody>
          <a:bodyPr anchor="ctr" anchorCtr="0"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Reference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1152" y="1199399"/>
            <a:ext cx="1141408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/>
              <a:t>1．</a:t>
            </a:r>
            <a:r>
              <a:rPr lang="en-US" altLang="zh-CN" dirty="0"/>
              <a:t>Wang, S., Jin, S., Bai, D., Fan, Y., Shi, H., &amp; Fernandez, C. (2021). A critical review of improved deep learning methods for the remaining useful life prediction of lithium-ion batteries. Energy Reports, 7, 5562–5574. </a:t>
            </a:r>
            <a:r>
              <a:rPr lang="en-US" altLang="zh-CN" dirty="0">
                <a:hlinkClick r:id="rId3"/>
              </a:rPr>
              <a:t>https://doi.org/10.1016/j.egyr.2021.08.182</a:t>
            </a:r>
            <a:endParaRPr lang="en-US" altLang="zh-CN" dirty="0"/>
          </a:p>
          <a:p>
            <a:r>
              <a:rPr dirty="0"/>
              <a:t>2．</a:t>
            </a:r>
            <a:r>
              <a:rPr lang="en-US" altLang="zh-CN" dirty="0"/>
              <a:t>Ansari, S., </a:t>
            </a:r>
            <a:r>
              <a:rPr lang="en-US" altLang="zh-CN" dirty="0" err="1"/>
              <a:t>Ayob</a:t>
            </a:r>
            <a:r>
              <a:rPr lang="en-US" altLang="zh-CN" dirty="0"/>
              <a:t>, A., Hossain </a:t>
            </a:r>
            <a:r>
              <a:rPr lang="en-US" altLang="zh-CN" dirty="0" err="1"/>
              <a:t>Lipu</a:t>
            </a:r>
            <a:r>
              <a:rPr lang="en-US" altLang="zh-CN" dirty="0"/>
              <a:t>, M. S., Hussain, A., &amp; Saad, M. H. M. (2022). Remaining useful life prediction for lithium-ion battery storage system: A comprehensive review of methods, key factors, issues and future outlook. Energy Reports, 8, 12153–12185. </a:t>
            </a:r>
            <a:r>
              <a:rPr lang="en-US" altLang="zh-CN" dirty="0">
                <a:hlinkClick r:id="rId4"/>
              </a:rPr>
              <a:t>https://doi.org/10.1016/j.egyr.2022.09.043</a:t>
            </a:r>
            <a:endParaRPr lang="en-US" altLang="zh-CN" dirty="0"/>
          </a:p>
          <a:p>
            <a:r>
              <a:rPr dirty="0"/>
              <a:t>3．</a:t>
            </a:r>
            <a:r>
              <a:rPr lang="en-US" altLang="zh-CN" dirty="0"/>
              <a:t>Wang, S., Jin, S., Deng, D., &amp; Fernandez, C. (2021). A Critical Review of Online Battery Remaining Useful Lifetime Prediction Methods. Frontiers in Mechanical Engineering, 7. </a:t>
            </a:r>
            <a:r>
              <a:rPr lang="en-US" altLang="zh-CN" dirty="0">
                <a:hlinkClick r:id="rId5"/>
              </a:rPr>
              <a:t>https://doi.org/10.3389/fmech.2021.719718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en-US" altLang="zh-CN" dirty="0"/>
              <a:t>Park, K., Choi, Y., Choi, W. J., Ryu, H.-Y., &amp; Kim, H. (2020). LSTM-Based Battery Remaining Useful Life Prediction With Multi-Channel Charging Profiles. IEEE Access, 8, 20786–20798. </a:t>
            </a:r>
            <a:r>
              <a:rPr lang="en-US" altLang="zh-CN" dirty="0">
                <a:hlinkClick r:id="rId6"/>
              </a:rPr>
              <a:t>https://doi.org/10.1109/access.2020.2968939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en-US" altLang="zh-CN" dirty="0"/>
              <a:t>Xu, Q., Wu, M., Khoo, E., Chen, Z., &amp; Li, X. (2023). A Hybrid Ensemble Deep Learning Approach for Early Prediction of Battery Remaining Useful Life. IEEE/CAA Journal of </a:t>
            </a:r>
            <a:r>
              <a:rPr lang="en-US" altLang="zh-CN" dirty="0" err="1"/>
              <a:t>Automatica</a:t>
            </a:r>
            <a:r>
              <a:rPr lang="en-US" altLang="zh-CN" dirty="0"/>
              <a:t> </a:t>
            </a:r>
            <a:r>
              <a:rPr lang="en-US" altLang="zh-CN" dirty="0" err="1"/>
              <a:t>Sinica</a:t>
            </a:r>
            <a:r>
              <a:rPr lang="en-US" altLang="zh-CN" dirty="0"/>
              <a:t>, 10(1), 177–187.</a:t>
            </a:r>
          </a:p>
          <a:p>
            <a:r>
              <a:rPr lang="en-US" altLang="zh-CN" dirty="0">
                <a:hlinkClick r:id="rId7"/>
              </a:rPr>
              <a:t>https://doi.org/10.1109/jas.2023.123024</a:t>
            </a:r>
            <a:endParaRPr lang="en-US" altLang="zh-CN" dirty="0"/>
          </a:p>
          <a:p>
            <a:r>
              <a:rPr dirty="0"/>
              <a:t>6．</a:t>
            </a:r>
            <a:r>
              <a:rPr lang="en-US" altLang="zh-CN" dirty="0"/>
              <a:t>Lu, J., Xiong, R., Tian, J., Wang, C., &amp; Sun, F. (2023). Deep learning to estimate lithium-ion battery state of health without additional degradation experiments. Nature Communications, 14(1). </a:t>
            </a:r>
            <a:r>
              <a:rPr lang="en-US" altLang="zh-CN" dirty="0">
                <a:hlinkClick r:id="rId8"/>
              </a:rPr>
              <a:t>https://doi.org/10.1038/s41467-023-38458-w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．</a:t>
            </a:r>
            <a:r>
              <a:rPr lang="en-US" altLang="zh-CN" dirty="0"/>
              <a:t>Zhang, Y., Tang, Q., Zhang, Y., Wang, J., Stimming, U., &amp; Lee, A. A. (2020). Identifying degradation patterns of lithium ion batteries from impedance spectroscopy using machine learning. Nature Communications, 11(1). </a:t>
            </a:r>
            <a:r>
              <a:rPr lang="en-US" altLang="zh-CN" dirty="0">
                <a:hlinkClick r:id="rId9"/>
              </a:rPr>
              <a:t>https://doi.org/10.1038/s41467-020-15235-7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9058" y="2361119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THANK YOU</a:t>
            </a:r>
            <a:r>
              <a:rPr lang="zh-CN" altLang="en-US" sz="6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！</a:t>
            </a:r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3113723" y="2995295"/>
            <a:ext cx="5964555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43550" y="127416"/>
            <a:ext cx="191878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Outline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375920" y="1359535"/>
            <a:ext cx="7860030" cy="3502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en-US" altLang="zh-CN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 and Significance</a:t>
            </a: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Objectives</a:t>
            </a: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</a:t>
            </a: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9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Progress report</a:t>
            </a:r>
            <a:endParaRPr lang="en-US" sz="29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37637"/>
            <a:ext cx="12192000" cy="5182724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800" b="1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6FA940-BF17-93D6-E524-4A0991DB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13" y="1525523"/>
            <a:ext cx="6230104" cy="1532727"/>
          </a:xfr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Science Part</a:t>
            </a:r>
            <a:b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王浩羽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A5C43D-96BD-B578-C29F-0A04C2B7FA4F}"/>
              </a:ext>
            </a:extLst>
          </p:cNvPr>
          <p:cNvSpPr txBox="1"/>
          <p:nvPr/>
        </p:nvSpPr>
        <p:spPr>
          <a:xfrm>
            <a:off x="7301346" y="1525523"/>
            <a:ext cx="3365770" cy="3700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Goals and Objectives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Proposed Methods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Data Exploration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Data Processing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Experimental Results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</a:rPr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3668576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7416"/>
            <a:ext cx="12192000" cy="579748"/>
          </a:xfrm>
        </p:spPr>
        <p:txBody>
          <a:bodyPr>
            <a:no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Outline –</a:t>
            </a:r>
            <a:r>
              <a:rPr lang="zh-CN" altLang="en-US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Computer Science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1185149" y="1223107"/>
            <a:ext cx="7860030" cy="4411785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Goals and Objectives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Proposed Methods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Data Exploration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Data Processing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Experimental Results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Future Works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Goals and Objectives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9364" y="1648353"/>
            <a:ext cx="5722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Based on charging curves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 EIS curves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 battery Remaining Useful Life (RUL)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Capacity decreases to 80% of original capacity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FF2CA4-2F1D-AE4B-E762-3CD2A87F7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79" y="3548628"/>
            <a:ext cx="4409334" cy="30807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C3B5C6-35B4-1BC8-CFCA-E8104ED1AE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82" y="1055873"/>
            <a:ext cx="3881335" cy="1913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2ED79E-B8DD-94B9-13C8-180CB150C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573" y="911976"/>
            <a:ext cx="1909287" cy="18957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Proposed Methods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4148" y="1415095"/>
            <a:ext cx="295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Predict SOH(t)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A84F3C-948D-34EA-6463-39D06FD74A73}"/>
              </a:ext>
            </a:extLst>
          </p:cNvPr>
          <p:cNvGrpSpPr/>
          <p:nvPr/>
        </p:nvGrpSpPr>
        <p:grpSpPr>
          <a:xfrm>
            <a:off x="682831" y="2757438"/>
            <a:ext cx="9981209" cy="3255594"/>
            <a:chOff x="166255" y="2810877"/>
            <a:chExt cx="9981209" cy="325559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D0D03D7-2C3D-E167-F972-2F0ED73E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7721" y="2810878"/>
              <a:ext cx="2599743" cy="325559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C03720F-3AEB-B91F-E783-A600358E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55" y="2810878"/>
              <a:ext cx="4153930" cy="325559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0CFCC6D-3FD4-70FD-C3E7-F2CFF835D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7572" y="2810877"/>
              <a:ext cx="2952762" cy="3255594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1381886" y="1415095"/>
            <a:ext cx="275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 Processing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BC1600-5554-ED61-6DA3-603EB4C05626}"/>
              </a:ext>
            </a:extLst>
          </p:cNvPr>
          <p:cNvSpPr txBox="1"/>
          <p:nvPr/>
        </p:nvSpPr>
        <p:spPr>
          <a:xfrm>
            <a:off x="8211127" y="1412778"/>
            <a:ext cx="230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Estimate RUL</a:t>
            </a:r>
          </a:p>
        </p:txBody>
      </p:sp>
    </p:spTree>
    <p:extLst>
      <p:ext uri="{BB962C8B-B14F-4D97-AF65-F5344CB8AC3E}">
        <p14:creationId xmlns:p14="http://schemas.microsoft.com/office/powerpoint/2010/main" val="28107168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Exploration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823745" y="1061514"/>
            <a:ext cx="518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Datasets: 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 battery already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 battery in future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8CEDCA1-B075-ADE3-19E4-327C049B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02968"/>
              </p:ext>
            </p:extLst>
          </p:nvPr>
        </p:nvGraphicFramePr>
        <p:xfrm>
          <a:off x="1483919" y="2587145"/>
          <a:ext cx="8461665" cy="3633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3121">
                  <a:extLst>
                    <a:ext uri="{9D8B030D-6E8A-4147-A177-3AD203B41FA5}">
                      <a16:colId xmlns:a16="http://schemas.microsoft.com/office/drawing/2014/main" val="3815016043"/>
                    </a:ext>
                  </a:extLst>
                </a:gridCol>
                <a:gridCol w="2249661">
                  <a:extLst>
                    <a:ext uri="{9D8B030D-6E8A-4147-A177-3AD203B41FA5}">
                      <a16:colId xmlns:a16="http://schemas.microsoft.com/office/drawing/2014/main" val="1190302406"/>
                    </a:ext>
                  </a:extLst>
                </a:gridCol>
                <a:gridCol w="1733797">
                  <a:extLst>
                    <a:ext uri="{9D8B030D-6E8A-4147-A177-3AD203B41FA5}">
                      <a16:colId xmlns:a16="http://schemas.microsoft.com/office/drawing/2014/main" val="3443717068"/>
                    </a:ext>
                  </a:extLst>
                </a:gridCol>
                <a:gridCol w="1650670">
                  <a:extLst>
                    <a:ext uri="{9D8B030D-6E8A-4147-A177-3AD203B41FA5}">
                      <a16:colId xmlns:a16="http://schemas.microsoft.com/office/drawing/2014/main" val="1281454427"/>
                    </a:ext>
                  </a:extLst>
                </a:gridCol>
                <a:gridCol w="1484416">
                  <a:extLst>
                    <a:ext uri="{9D8B030D-6E8A-4147-A177-3AD203B41FA5}">
                      <a16:colId xmlns:a16="http://schemas.microsoft.com/office/drawing/2014/main" val="378575642"/>
                    </a:ext>
                  </a:extLst>
                </a:gridCol>
              </a:tblGrid>
              <a:tr h="827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battery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charging protocol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CC current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CV voltage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cycle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041020409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CC-CV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4.2V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584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43407441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CC-CV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2.0A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4.2V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642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215058070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CC-CV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4.2V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584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945638081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CC-CV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4.2V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679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736385706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CC-CV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4.2V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920</a:t>
                      </a:r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318376812"/>
                  </a:ext>
                </a:extLst>
              </a:tr>
              <a:tr h="467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CC-CV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3.0A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4.2V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18898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033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Exploration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校徽"/>
          <p:cNvPicPr>
            <a:picLocks noChangeAspect="1"/>
          </p:cNvPicPr>
          <p:nvPr/>
        </p:nvPicPr>
        <p:blipFill>
          <a:blip r:embed="rId2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402172" y="1136799"/>
            <a:ext cx="2459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Data in datasets: </a:t>
            </a:r>
          </a:p>
          <a:p>
            <a:endParaRPr lang="en-US" altLang="zh-CN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FBF87F-0AC8-D704-4B98-A82E33DAA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4" y="2206916"/>
            <a:ext cx="4209685" cy="20748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88699C-F06E-B88A-6F3E-6A05DFF0C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280" y="1968877"/>
            <a:ext cx="2569133" cy="25509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50FCA94-CF8F-1ED6-273F-9C8012C10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83" y="2069415"/>
            <a:ext cx="3507053" cy="245037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0BE54F9-2FEC-0927-2039-946106CF072E}"/>
              </a:ext>
            </a:extLst>
          </p:cNvPr>
          <p:cNvSpPr txBox="1"/>
          <p:nvPr/>
        </p:nvSpPr>
        <p:spPr>
          <a:xfrm>
            <a:off x="707417" y="4909919"/>
            <a:ext cx="3380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Battery charging curves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 curve per cycle)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BFF3719-5CE5-2EA5-F2FE-7410C6955F18}"/>
              </a:ext>
            </a:extLst>
          </p:cNvPr>
          <p:cNvSpPr txBox="1"/>
          <p:nvPr/>
        </p:nvSpPr>
        <p:spPr>
          <a:xfrm>
            <a:off x="5120280" y="4906265"/>
            <a:ext cx="2749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Battery EIS curves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(1 curve per 10 cycle)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48DB606-8E2E-9D5E-6877-AF9A18E8FFA7}"/>
              </a:ext>
            </a:extLst>
          </p:cNvPr>
          <p:cNvSpPr txBox="1"/>
          <p:nvPr/>
        </p:nvSpPr>
        <p:spPr>
          <a:xfrm>
            <a:off x="8856640" y="5044764"/>
            <a:ext cx="256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Discharging capacity</a:t>
            </a:r>
          </a:p>
        </p:txBody>
      </p:sp>
    </p:spTree>
    <p:extLst>
      <p:ext uri="{BB962C8B-B14F-4D97-AF65-F5344CB8AC3E}">
        <p14:creationId xmlns:p14="http://schemas.microsoft.com/office/powerpoint/2010/main" val="8306674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70" y="127635"/>
            <a:ext cx="12178030" cy="579755"/>
          </a:xfrm>
        </p:spPr>
        <p:txBody>
          <a:bodyPr anchor="ctr" anchorCtr="0">
            <a:normAutofit/>
          </a:bodyPr>
          <a:lstStyle/>
          <a:p>
            <a:r>
              <a:rPr lang="en-US" altLang="zh-CN" sz="3100" b="1" dirty="0">
                <a:solidFill>
                  <a:srgbClr val="00206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Processing</a:t>
            </a:r>
          </a:p>
        </p:txBody>
      </p:sp>
      <p:sp>
        <p:nvSpPr>
          <p:cNvPr id="6" name="矩形 5"/>
          <p:cNvSpPr/>
          <p:nvPr/>
        </p:nvSpPr>
        <p:spPr>
          <a:xfrm>
            <a:off x="-13970" y="707390"/>
            <a:ext cx="12219940" cy="76200"/>
          </a:xfrm>
          <a:prstGeom prst="rect">
            <a:avLst/>
          </a:prstGeom>
          <a:solidFill>
            <a:srgbClr val="00206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56ECD5-BD2D-A5BE-1652-A14721D56D81}"/>
              </a:ext>
            </a:extLst>
          </p:cNvPr>
          <p:cNvSpPr txBox="1"/>
          <p:nvPr/>
        </p:nvSpPr>
        <p:spPr>
          <a:xfrm>
            <a:off x="402171" y="1136799"/>
            <a:ext cx="36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Step1: Data Processing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E477EC3-805A-AEA2-CF7A-BDE3FBDD6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4" y="833785"/>
            <a:ext cx="5408140" cy="2660102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313780-726E-4B80-1A70-4218F03B5A52}"/>
              </a:ext>
            </a:extLst>
          </p:cNvPr>
          <p:cNvGrpSpPr/>
          <p:nvPr/>
        </p:nvGrpSpPr>
        <p:grpSpPr>
          <a:xfrm>
            <a:off x="4436505" y="3493887"/>
            <a:ext cx="6530358" cy="2868032"/>
            <a:chOff x="1014113" y="4219858"/>
            <a:chExt cx="5917430" cy="238987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E18D802-396E-3DE4-E706-0B62A1590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219858"/>
              <a:ext cx="835543" cy="2389874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348E137-8725-AAFC-91E0-3E7A4A17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113" y="4219858"/>
              <a:ext cx="4845223" cy="2389874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27D92D2-B35B-E816-414F-ADA6C114E8AA}"/>
              </a:ext>
            </a:extLst>
          </p:cNvPr>
          <p:cNvSpPr txBox="1"/>
          <p:nvPr/>
        </p:nvSpPr>
        <p:spPr>
          <a:xfrm>
            <a:off x="7481405" y="5607830"/>
            <a:ext cx="169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CV Current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154488-63EF-44C7-019F-EC3CB99EBD8A}"/>
              </a:ext>
            </a:extLst>
          </p:cNvPr>
          <p:cNvSpPr txBox="1"/>
          <p:nvPr/>
        </p:nvSpPr>
        <p:spPr>
          <a:xfrm>
            <a:off x="4809016" y="1010612"/>
            <a:ext cx="109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CC Voltage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6F0853-145E-F84F-D9B8-75B89DED4B07}"/>
              </a:ext>
            </a:extLst>
          </p:cNvPr>
          <p:cNvSpPr txBox="1"/>
          <p:nvPr/>
        </p:nvSpPr>
        <p:spPr>
          <a:xfrm>
            <a:off x="4854539" y="3734695"/>
            <a:ext cx="11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CC</a:t>
            </a:r>
          </a:p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Voltage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F477A5-17DA-7CEC-316C-B34398E52582}"/>
              </a:ext>
            </a:extLst>
          </p:cNvPr>
          <p:cNvSpPr txBox="1"/>
          <p:nvPr/>
        </p:nvSpPr>
        <p:spPr>
          <a:xfrm>
            <a:off x="7481404" y="2738470"/>
            <a:ext cx="174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CV Current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510D4D-ED90-686E-46AF-C3D3D1B60C73}"/>
              </a:ext>
            </a:extLst>
          </p:cNvPr>
          <p:cNvSpPr txBox="1"/>
          <p:nvPr/>
        </p:nvSpPr>
        <p:spPr>
          <a:xfrm>
            <a:off x="382069" y="4057860"/>
            <a:ext cx="3857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Sample points number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CC -&gt; U: 4.0V ~ 4.2V; I=2.0A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CV -&gt; I: 2.0A ~ 0.5A; U=4.2V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3569171-896F-BF13-2A16-441D1A2796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4" y="1506131"/>
            <a:ext cx="1790423" cy="2289744"/>
          </a:xfrm>
          <a:prstGeom prst="rect">
            <a:avLst/>
          </a:prstGeom>
        </p:spPr>
      </p:pic>
      <p:pic>
        <p:nvPicPr>
          <p:cNvPr id="9" name="图片 8" descr="校徽"/>
          <p:cNvPicPr>
            <a:picLocks noChangeAspect="1"/>
          </p:cNvPicPr>
          <p:nvPr/>
        </p:nvPicPr>
        <p:blipFill>
          <a:blip r:embed="rId6"/>
          <a:srcRect l="21146" t="9697" r="22583" b="12705"/>
          <a:stretch>
            <a:fillRect/>
          </a:stretch>
        </p:blipFill>
        <p:spPr>
          <a:xfrm>
            <a:off x="10811510" y="5556250"/>
            <a:ext cx="1028700" cy="102044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5CBEE12-87BD-FC6C-D944-E7C0E92969DE}"/>
              </a:ext>
            </a:extLst>
          </p:cNvPr>
          <p:cNvSpPr txBox="1"/>
          <p:nvPr/>
        </p:nvSpPr>
        <p:spPr>
          <a:xfrm>
            <a:off x="382069" y="5330831"/>
            <a:ext cx="3067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Sample points number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CC Voltage: 20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CV Current: 10</a:t>
            </a:r>
          </a:p>
        </p:txBody>
      </p:sp>
    </p:spTree>
    <p:extLst>
      <p:ext uri="{BB962C8B-B14F-4D97-AF65-F5344CB8AC3E}">
        <p14:creationId xmlns:p14="http://schemas.microsoft.com/office/powerpoint/2010/main" val="18134399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881</Words>
  <Application>Microsoft Office PowerPoint</Application>
  <PresentationFormat>宽屏</PresentationFormat>
  <Paragraphs>215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Tahoma</vt:lpstr>
      <vt:lpstr>Times New Roman</vt:lpstr>
      <vt:lpstr>Office 主题​​</vt:lpstr>
      <vt:lpstr>电池生命周期管理系统</vt:lpstr>
      <vt:lpstr>Outline</vt:lpstr>
      <vt:lpstr>Computer Science Part  王浩羽</vt:lpstr>
      <vt:lpstr>Outline – Computer Science</vt:lpstr>
      <vt:lpstr>Goals and Objectives</vt:lpstr>
      <vt:lpstr>Proposed Methods</vt:lpstr>
      <vt:lpstr>Data Exploration</vt:lpstr>
      <vt:lpstr>Data Exploration</vt:lpstr>
      <vt:lpstr>Data Processing</vt:lpstr>
      <vt:lpstr>Experimental Results</vt:lpstr>
      <vt:lpstr>Experimental Results</vt:lpstr>
      <vt:lpstr>Experimental Results</vt:lpstr>
      <vt:lpstr>Experimental Results</vt:lpstr>
      <vt:lpstr>Future Works</vt:lpstr>
      <vt:lpstr>Reference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Haoyu Wang</cp:lastModifiedBy>
  <cp:revision>138</cp:revision>
  <dcterms:created xsi:type="dcterms:W3CDTF">2018-03-09T10:15:00Z</dcterms:created>
  <dcterms:modified xsi:type="dcterms:W3CDTF">2024-03-15T05:05:20Z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