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304" r:id="rId3"/>
    <p:sldId id="320" r:id="rId4"/>
    <p:sldId id="326" r:id="rId5"/>
    <p:sldId id="305" r:id="rId6"/>
    <p:sldId id="306" r:id="rId7"/>
    <p:sldId id="308" r:id="rId8"/>
    <p:sldId id="310" r:id="rId9"/>
    <p:sldId id="325" r:id="rId10"/>
    <p:sldId id="294" r:id="rId11"/>
    <p:sldId id="316" r:id="rId12"/>
    <p:sldId id="315" r:id="rId13"/>
    <p:sldId id="317" r:id="rId14"/>
    <p:sldId id="318" r:id="rId15"/>
    <p:sldId id="319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0D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663" y="1278542"/>
            <a:ext cx="10580345" cy="1190138"/>
          </a:xfrm>
        </p:spPr>
        <p:txBody>
          <a:bodyPr>
            <a:noAutofit/>
          </a:bodyPr>
          <a:lstStyle/>
          <a:p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电池生命周期管理系统</a:t>
            </a:r>
            <a:endParaRPr lang="zh-CN" altLang="en-US" sz="4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996950" y="3272814"/>
            <a:ext cx="10198100" cy="13086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简要工作汇报</a:t>
            </a:r>
            <a:r>
              <a:rPr lang="en-US" altLang="zh-CN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April 28</a:t>
            </a:r>
            <a:r>
              <a:rPr lang="zh-CN" altLang="en-US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202</a:t>
            </a:r>
            <a:r>
              <a:rPr lang="en-US" sz="2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47949" y="5193147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王浩羽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6888" y="2946400"/>
            <a:ext cx="8658225" cy="133985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3633835 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数据集 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– EIS 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测量点（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State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）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2F69D75-B428-DD8D-15C1-A9B6C0AC4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8" y="1414779"/>
            <a:ext cx="7173399" cy="418390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147C4AB-4866-BC15-36F4-138E0A8FA735}"/>
              </a:ext>
            </a:extLst>
          </p:cNvPr>
          <p:cNvSpPr txBox="1"/>
          <p:nvPr/>
        </p:nvSpPr>
        <p:spPr>
          <a:xfrm>
            <a:off x="7349236" y="1878499"/>
            <a:ext cx="466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本数据集在每一个充放电循环中，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对于每个电池，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测量了共计九个状态（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State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）的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EIS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曲线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注：某些电池并未测量全部的九个状态，仅测量了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1-6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55A0414-32B4-98B6-B662-E8C6187D40A3}"/>
              </a:ext>
            </a:extLst>
          </p:cNvPr>
          <p:cNvSpPr txBox="1"/>
          <p:nvPr/>
        </p:nvSpPr>
        <p:spPr>
          <a:xfrm>
            <a:off x="751114" y="5990113"/>
            <a:ext cx="88025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数据来源：</a:t>
            </a:r>
            <a:r>
              <a:rPr lang="en-US" altLang="zh-CN" sz="1100" dirty="0"/>
              <a:t> https://zenodo.org/records/3633835</a:t>
            </a:r>
          </a:p>
          <a:p>
            <a:r>
              <a:rPr lang="zh-CN" altLang="en-US" sz="1100" dirty="0"/>
              <a:t>图片引用自：</a:t>
            </a:r>
            <a:r>
              <a:rPr lang="en-US" altLang="zh-CN" sz="1100" dirty="0"/>
              <a:t>Identifying degradation patterns of lithium ion batteries from impedance spectroscopy using machine learning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5106381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3633835 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数据集 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– Capacity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147C4AB-4866-BC15-36F4-138E0A8FA735}"/>
              </a:ext>
            </a:extLst>
          </p:cNvPr>
          <p:cNvSpPr txBox="1"/>
          <p:nvPr/>
        </p:nvSpPr>
        <p:spPr>
          <a:xfrm>
            <a:off x="141370" y="1084142"/>
            <a:ext cx="513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本数据集包含</a:t>
            </a:r>
            <a:r>
              <a:rPr lang="en-US" altLang="zh-CN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块</a:t>
            </a:r>
            <a:r>
              <a:rPr lang="en-US" altLang="zh-CN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25</a:t>
            </a:r>
            <a:r>
              <a:rPr lang="zh-CN" altLang="en-US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℃ 、</a:t>
            </a:r>
            <a:r>
              <a:rPr lang="en-US" altLang="zh-CN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块</a:t>
            </a:r>
            <a:r>
              <a:rPr lang="en-US" altLang="zh-CN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35</a:t>
            </a:r>
            <a:r>
              <a:rPr lang="zh-CN" altLang="en-US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℃ 、</a:t>
            </a:r>
            <a:r>
              <a:rPr lang="en-US" altLang="zh-CN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块</a:t>
            </a:r>
            <a:r>
              <a:rPr lang="en-US" altLang="zh-CN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45</a:t>
            </a:r>
            <a:r>
              <a:rPr lang="zh-CN" altLang="en-US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℃的电池</a:t>
            </a:r>
            <a:endParaRPr lang="en-US" altLang="zh-CN" sz="16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我们只观察</a:t>
            </a:r>
            <a:r>
              <a:rPr lang="en-US" altLang="zh-CN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25</a:t>
            </a:r>
            <a:r>
              <a:rPr lang="zh-CN" altLang="en-US" sz="1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℃下的八块电池的容量下降</a:t>
            </a:r>
            <a:endParaRPr lang="en-US" altLang="zh-CN" sz="16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82EEC6-5C80-0633-5B75-E6D8893CC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0" y="2459478"/>
            <a:ext cx="2425311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A23800-F7BD-7389-901A-19311C968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11" y="2459478"/>
            <a:ext cx="2425310" cy="18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C39CB3-E20D-9D63-6376-3AC2F651D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22" y="2459478"/>
            <a:ext cx="2425310" cy="18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1A7184-B781-D598-3C9D-ED5843E9A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32" y="2459478"/>
            <a:ext cx="2425310" cy="18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C8C915-EF51-F61F-4989-C846CC1847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8" y="4570122"/>
            <a:ext cx="2425311" cy="18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4D099C-FF53-11DC-7762-EF6C90AF12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11" y="4570122"/>
            <a:ext cx="2425310" cy="180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06FDC78-068E-4021-4C00-80EE1CDF24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21" y="4570122"/>
            <a:ext cx="2425310" cy="18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36DB942-954D-93BA-4E2D-82C4EF4136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31" y="4570122"/>
            <a:ext cx="2425310" cy="1800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75B5030-C152-CA2A-74F8-125EADB27E3A}"/>
              </a:ext>
            </a:extLst>
          </p:cNvPr>
          <p:cNvSpPr txBox="1"/>
          <p:nvPr/>
        </p:nvSpPr>
        <p:spPr>
          <a:xfrm>
            <a:off x="1522883" y="4230134"/>
            <a:ext cx="771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		          2                                     3                                      4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DD8C6B-D529-7385-593A-1D8187F189B4}"/>
              </a:ext>
            </a:extLst>
          </p:cNvPr>
          <p:cNvSpPr txBox="1"/>
          <p:nvPr/>
        </p:nvSpPr>
        <p:spPr>
          <a:xfrm>
            <a:off x="1522882" y="6430071"/>
            <a:ext cx="771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</a:t>
            </a:r>
            <a:r>
              <a:rPr lang="en-US" altLang="zh-CN" dirty="0"/>
              <a:t> 		          6                                     7                                      8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6462AA-72AA-55EB-63E7-29F637B9D4FF}"/>
              </a:ext>
            </a:extLst>
          </p:cNvPr>
          <p:cNvSpPr txBox="1"/>
          <p:nvPr/>
        </p:nvSpPr>
        <p:spPr>
          <a:xfrm>
            <a:off x="5736239" y="1036345"/>
            <a:ext cx="5883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发现容量曲线并不都十分具有参考意义：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在初期发生断崖式下滑；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采样点过少；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只有电池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曲线较为具有实验价值。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因为电池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图谱有反常部分，故我们选取电池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进行实验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27724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3633835 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数据集 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– 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电池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EIS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4598A3-74B7-8CEA-966F-AF126AA84E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9" y="2078303"/>
            <a:ext cx="2060606" cy="16030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D32865-001A-B443-394C-41ABC1007E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68" y="2078303"/>
            <a:ext cx="2086506" cy="16030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32D378-5E99-F321-83DE-4F264B862C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87" y="2066470"/>
            <a:ext cx="2086506" cy="16030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94E19A-393B-B149-72F4-A64D9E082A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06" y="2079315"/>
            <a:ext cx="2059304" cy="1602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262FA01-12A6-224F-7226-DC25C94DBE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89" y="4463927"/>
            <a:ext cx="2059304" cy="1602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44191DA-1BFF-5AC9-EC95-EE1DF1F1A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9" y="4463927"/>
            <a:ext cx="2059304" cy="1602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7F4B359-2578-B783-A76B-A53C4FF00D9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85" y="4463927"/>
            <a:ext cx="2085189" cy="1602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F6A95EE-24A7-368C-E7DD-8354C3CDDEE3}"/>
              </a:ext>
            </a:extLst>
          </p:cNvPr>
          <p:cNvSpPr txBox="1"/>
          <p:nvPr/>
        </p:nvSpPr>
        <p:spPr>
          <a:xfrm>
            <a:off x="3981450" y="384377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B269D96-D3A5-B6AE-D93A-77CFBA3F737C}"/>
              </a:ext>
            </a:extLst>
          </p:cNvPr>
          <p:cNvSpPr txBox="1"/>
          <p:nvPr/>
        </p:nvSpPr>
        <p:spPr>
          <a:xfrm>
            <a:off x="1252750" y="384377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2886B7-0DB0-E74E-3910-1D78ECC36C8A}"/>
              </a:ext>
            </a:extLst>
          </p:cNvPr>
          <p:cNvSpPr txBox="1"/>
          <p:nvPr/>
        </p:nvSpPr>
        <p:spPr>
          <a:xfrm>
            <a:off x="9347283" y="38360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4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0A6B07-A732-1FEA-A216-FCF5830FA9D6}"/>
              </a:ext>
            </a:extLst>
          </p:cNvPr>
          <p:cNvSpPr txBox="1"/>
          <p:nvPr/>
        </p:nvSpPr>
        <p:spPr>
          <a:xfrm>
            <a:off x="6710151" y="629589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9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CBD429-5401-963A-4458-D2D2FF384B0E}"/>
              </a:ext>
            </a:extLst>
          </p:cNvPr>
          <p:cNvSpPr txBox="1"/>
          <p:nvPr/>
        </p:nvSpPr>
        <p:spPr>
          <a:xfrm>
            <a:off x="6710151" y="38360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3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1288CE-4A32-F6CF-409E-E588D128E13B}"/>
              </a:ext>
            </a:extLst>
          </p:cNvPr>
          <p:cNvSpPr txBox="1"/>
          <p:nvPr/>
        </p:nvSpPr>
        <p:spPr>
          <a:xfrm>
            <a:off x="1159726" y="629589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5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5B84A1-2A1A-8ACC-95AC-A4A7CDB10C98}"/>
              </a:ext>
            </a:extLst>
          </p:cNvPr>
          <p:cNvSpPr txBox="1"/>
          <p:nvPr/>
        </p:nvSpPr>
        <p:spPr>
          <a:xfrm>
            <a:off x="3934938" y="629589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6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9ACDF0-FBFE-A2CB-54C4-B33551470CA4}"/>
              </a:ext>
            </a:extLst>
          </p:cNvPr>
          <p:cNvSpPr txBox="1"/>
          <p:nvPr/>
        </p:nvSpPr>
        <p:spPr>
          <a:xfrm>
            <a:off x="628258" y="994757"/>
            <a:ext cx="8800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观察电池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在不同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State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EIS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图谱，因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State1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State5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EIS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谱线较为清晰且可解释性较好。</a:t>
            </a:r>
            <a:endParaRPr lang="en-US" altLang="zh-CN" sz="14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又因为根据原论文表述，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State5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实验结果为最佳。</a:t>
            </a:r>
            <a:endParaRPr lang="en-US" altLang="zh-CN" sz="14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故选取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State5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EIS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曲线进行进一步实验</a:t>
            </a:r>
            <a:endParaRPr lang="en-US" altLang="zh-CN" sz="14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11514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3633835 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数据集 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– 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电池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：容量下降曲线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9ACDF0-FBFE-A2CB-54C4-B33551470CA4}"/>
              </a:ext>
            </a:extLst>
          </p:cNvPr>
          <p:cNvSpPr txBox="1"/>
          <p:nvPr/>
        </p:nvSpPr>
        <p:spPr>
          <a:xfrm>
            <a:off x="657947" y="1363345"/>
            <a:ext cx="88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其百分之八十点如图所示，因此我们只关注前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125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次循环的实验数据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5E99AA-55F5-B65D-3689-4A8B310AC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09" y="2133136"/>
            <a:ext cx="6330097" cy="35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70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3633835 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数据集 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– 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电池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：特征值与预测结果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7CEC97E-A8BC-5E78-7253-A0FA110B4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495" y="2710699"/>
            <a:ext cx="4817443" cy="30666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BE458E3-B0D7-6AA0-689D-76F5E50B0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3" y="2710699"/>
            <a:ext cx="4811940" cy="30666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2DC5D1-61BA-D303-67B9-6F6DF4122B30}"/>
              </a:ext>
            </a:extLst>
          </p:cNvPr>
          <p:cNvSpPr txBox="1"/>
          <p:nvPr/>
        </p:nvSpPr>
        <p:spPr>
          <a:xfrm>
            <a:off x="1137063" y="1175633"/>
            <a:ext cx="886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观察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EIS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发现实部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vs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频率有良好的特征；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8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而虚部</a:t>
            </a:r>
            <a:r>
              <a:rPr lang="en-US" altLang="zh-CN" sz="18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vs</a:t>
            </a:r>
            <a:r>
              <a:rPr lang="zh-CN" altLang="en-US" sz="18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频率有较多重叠的部分。</a:t>
            </a:r>
            <a:endParaRPr lang="en-US" altLang="zh-CN" sz="18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简单起见，仅选取实部作为特征值（长度为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）输入到预测模型中</a:t>
            </a:r>
            <a:endParaRPr lang="en-US" altLang="zh-CN" sz="18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5696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3633835 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数据集 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– 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电池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：特征值与预测结果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C30BE3-3B5A-125B-C432-F8726E29C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45" y="1938937"/>
            <a:ext cx="6458411" cy="36173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2DC5D1-61BA-D303-67B9-6F6DF4122B30}"/>
              </a:ext>
            </a:extLst>
          </p:cNvPr>
          <p:cNvSpPr txBox="1"/>
          <p:nvPr/>
        </p:nvSpPr>
        <p:spPr>
          <a:xfrm>
            <a:off x="1475510" y="1117084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预测结果如图所示</a:t>
            </a:r>
            <a:endParaRPr lang="en-US" altLang="zh-CN" sz="18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9194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09058" y="2361119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THANK YOU</a:t>
            </a:r>
            <a:r>
              <a:rPr lang="zh-CN" altLang="en-US" sz="6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！</a:t>
            </a:r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3113723" y="2995295"/>
            <a:ext cx="5964555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Proposed Methods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（原方法）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74148" y="1415095"/>
            <a:ext cx="295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 SOH(t)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A84F3C-948D-34EA-6463-39D06FD74A73}"/>
              </a:ext>
            </a:extLst>
          </p:cNvPr>
          <p:cNvGrpSpPr/>
          <p:nvPr/>
        </p:nvGrpSpPr>
        <p:grpSpPr>
          <a:xfrm>
            <a:off x="682831" y="2757438"/>
            <a:ext cx="9981209" cy="3255594"/>
            <a:chOff x="166255" y="2810877"/>
            <a:chExt cx="9981209" cy="325559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D0D03D7-2C3D-E167-F972-2F0ED73E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7721" y="2810878"/>
              <a:ext cx="2599743" cy="325559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C03720F-3AEB-B91F-E783-A600358E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55" y="2810878"/>
              <a:ext cx="4153930" cy="325559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0CFCC6D-3FD4-70FD-C3E7-F2CFF835D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7572" y="2810877"/>
              <a:ext cx="2952762" cy="3255594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1381886" y="1415095"/>
            <a:ext cx="275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 Processing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BC1600-5554-ED61-6DA3-603EB4C05626}"/>
              </a:ext>
            </a:extLst>
          </p:cNvPr>
          <p:cNvSpPr txBox="1"/>
          <p:nvPr/>
        </p:nvSpPr>
        <p:spPr>
          <a:xfrm>
            <a:off x="8211127" y="1412778"/>
            <a:ext cx="230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Step3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Estimate RUL</a:t>
            </a:r>
          </a:p>
        </p:txBody>
      </p:sp>
    </p:spTree>
    <p:extLst>
      <p:ext uri="{BB962C8B-B14F-4D97-AF65-F5344CB8AC3E}">
        <p14:creationId xmlns:p14="http://schemas.microsoft.com/office/powerpoint/2010/main" val="28107168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Proposed Methods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（目前采取的方法）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146D7C-684F-7421-6DF7-0DDCBB7C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53" y="2227617"/>
            <a:ext cx="1565554" cy="32186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EEAAD0-0BC1-F6D8-54CE-39289A395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06" y="2227617"/>
            <a:ext cx="2259229" cy="28892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3286B6-FDA0-612C-8B29-657D93D22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99" y="2227617"/>
            <a:ext cx="1565554" cy="321862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BA595BB-66EC-9C5D-F806-DE0E9381048C}"/>
              </a:ext>
            </a:extLst>
          </p:cNvPr>
          <p:cNvSpPr txBox="1"/>
          <p:nvPr/>
        </p:nvSpPr>
        <p:spPr>
          <a:xfrm>
            <a:off x="2387148" y="1050769"/>
            <a:ext cx="275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 Processing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E5D24CF-9711-3326-15F9-6AAA952F4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35" y="2227617"/>
            <a:ext cx="2259229" cy="288929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58617EB-FE96-D74C-7671-5BBCA6DA520E}"/>
              </a:ext>
            </a:extLst>
          </p:cNvPr>
          <p:cNvSpPr txBox="1"/>
          <p:nvPr/>
        </p:nvSpPr>
        <p:spPr>
          <a:xfrm>
            <a:off x="6791072" y="1050769"/>
            <a:ext cx="295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 SOH(t)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5F63127-E456-1423-53AE-ECA40C9966F7}"/>
              </a:ext>
            </a:extLst>
          </p:cNvPr>
          <p:cNvSpPr txBox="1"/>
          <p:nvPr/>
        </p:nvSpPr>
        <p:spPr>
          <a:xfrm>
            <a:off x="1019782" y="5889000"/>
            <a:ext cx="1006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因数据集的限制，</a:t>
            </a:r>
            <a:endParaRPr lang="en-US" altLang="zh-CN" sz="14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充放电曲线和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EIS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单独做：我们的数据集只做充放电曲线；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3633835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数据集只做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EIS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en-US" altLang="zh-CN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NASA</a:t>
            </a:r>
            <a:r>
              <a:rPr lang="zh-CN" altLang="en-US" sz="1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数据集暂且弃用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4965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37637"/>
            <a:ext cx="12192000" cy="5182724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6FA940-BF17-93D6-E524-4A0991DB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3809"/>
            <a:ext cx="12192000" cy="646331"/>
          </a:xfr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我们测量的数据集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6521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Exploration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823745" y="1061514"/>
            <a:ext cx="518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Datasets: 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 battery already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 battery in future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8CEDCA1-B075-ADE3-19E4-327C049B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93296"/>
              </p:ext>
            </p:extLst>
          </p:nvPr>
        </p:nvGraphicFramePr>
        <p:xfrm>
          <a:off x="1483919" y="2587145"/>
          <a:ext cx="8461665" cy="3633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3121">
                  <a:extLst>
                    <a:ext uri="{9D8B030D-6E8A-4147-A177-3AD203B41FA5}">
                      <a16:colId xmlns:a16="http://schemas.microsoft.com/office/drawing/2014/main" val="3815016043"/>
                    </a:ext>
                  </a:extLst>
                </a:gridCol>
                <a:gridCol w="2249661">
                  <a:extLst>
                    <a:ext uri="{9D8B030D-6E8A-4147-A177-3AD203B41FA5}">
                      <a16:colId xmlns:a16="http://schemas.microsoft.com/office/drawing/2014/main" val="1190302406"/>
                    </a:ext>
                  </a:extLst>
                </a:gridCol>
                <a:gridCol w="1733797">
                  <a:extLst>
                    <a:ext uri="{9D8B030D-6E8A-4147-A177-3AD203B41FA5}">
                      <a16:colId xmlns:a16="http://schemas.microsoft.com/office/drawing/2014/main" val="3443717068"/>
                    </a:ext>
                  </a:extLst>
                </a:gridCol>
                <a:gridCol w="1650670">
                  <a:extLst>
                    <a:ext uri="{9D8B030D-6E8A-4147-A177-3AD203B41FA5}">
                      <a16:colId xmlns:a16="http://schemas.microsoft.com/office/drawing/2014/main" val="1281454427"/>
                    </a:ext>
                  </a:extLst>
                </a:gridCol>
                <a:gridCol w="1484416">
                  <a:extLst>
                    <a:ext uri="{9D8B030D-6E8A-4147-A177-3AD203B41FA5}">
                      <a16:colId xmlns:a16="http://schemas.microsoft.com/office/drawing/2014/main" val="378575642"/>
                    </a:ext>
                  </a:extLst>
                </a:gridCol>
              </a:tblGrid>
              <a:tr h="827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battery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charging protocol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CC current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CV voltage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cycle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041020409"/>
                  </a:ext>
                </a:extLst>
              </a:tr>
              <a:tr h="46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CC-CV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2.0A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4.2V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859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243407441"/>
                  </a:ext>
                </a:extLst>
              </a:tr>
              <a:tr h="46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CC-CV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2.0A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4.2V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869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215058070"/>
                  </a:ext>
                </a:extLst>
              </a:tr>
              <a:tr h="46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CC-CV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2.0A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4.2V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945638081"/>
                  </a:ext>
                </a:extLst>
              </a:tr>
              <a:tr h="46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CC-CV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3.0A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4.2V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894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736385706"/>
                  </a:ext>
                </a:extLst>
              </a:tr>
              <a:tr h="46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CC-CV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3.0A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4.2V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844</a:t>
                      </a:r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318376812"/>
                  </a:ext>
                </a:extLst>
              </a:tr>
              <a:tr h="46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CC-CV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3.0A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4.2V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920</a:t>
                      </a:r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18898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03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Exploration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402172" y="1136799"/>
            <a:ext cx="2459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 in datasets: 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FBF87F-0AC8-D704-4B98-A82E33DAA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2206916"/>
            <a:ext cx="4209685" cy="20748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0FCA94-CF8F-1ED6-273F-9C8012C10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73" y="1590912"/>
            <a:ext cx="4519852" cy="315801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0BE54F9-2FEC-0927-2039-946106CF072E}"/>
              </a:ext>
            </a:extLst>
          </p:cNvPr>
          <p:cNvSpPr txBox="1"/>
          <p:nvPr/>
        </p:nvSpPr>
        <p:spPr>
          <a:xfrm>
            <a:off x="707417" y="4909919"/>
            <a:ext cx="3380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Battery charging curves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 curve per cycle)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48DB606-8E2E-9D5E-6877-AF9A18E8FFA7}"/>
              </a:ext>
            </a:extLst>
          </p:cNvPr>
          <p:cNvSpPr txBox="1"/>
          <p:nvPr/>
        </p:nvSpPr>
        <p:spPr>
          <a:xfrm>
            <a:off x="7294295" y="5048418"/>
            <a:ext cx="256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Discharging capacity</a:t>
            </a:r>
          </a:p>
        </p:txBody>
      </p:sp>
    </p:spTree>
    <p:extLst>
      <p:ext uri="{BB962C8B-B14F-4D97-AF65-F5344CB8AC3E}">
        <p14:creationId xmlns:p14="http://schemas.microsoft.com/office/powerpoint/2010/main" val="8306674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Processing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402171" y="1136799"/>
            <a:ext cx="36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Step1: Data Processing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052014-F732-B496-0D06-74E6376377D0}"/>
              </a:ext>
            </a:extLst>
          </p:cNvPr>
          <p:cNvGrpSpPr/>
          <p:nvPr/>
        </p:nvGrpSpPr>
        <p:grpSpPr>
          <a:xfrm>
            <a:off x="4269099" y="3534643"/>
            <a:ext cx="6530358" cy="2868032"/>
            <a:chOff x="4436505" y="3493887"/>
            <a:chExt cx="6530358" cy="286803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4313780-726E-4B80-1A70-4218F03B5A52}"/>
                </a:ext>
              </a:extLst>
            </p:cNvPr>
            <p:cNvGrpSpPr/>
            <p:nvPr/>
          </p:nvGrpSpPr>
          <p:grpSpPr>
            <a:xfrm>
              <a:off x="4436505" y="3493887"/>
              <a:ext cx="6530358" cy="2868032"/>
              <a:chOff x="1014113" y="4219858"/>
              <a:chExt cx="5917430" cy="2389874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EE18D802-396E-3DE4-E706-0B62A1590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4219858"/>
                <a:ext cx="835543" cy="2389874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4348E137-8725-AAFC-91E0-3E7A4A1720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13" y="4219858"/>
                <a:ext cx="4845223" cy="2389874"/>
              </a:xfrm>
              <a:prstGeom prst="rect">
                <a:avLst/>
              </a:prstGeom>
            </p:spPr>
          </p:pic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27D92D2-B35B-E816-414F-ADA6C114E8AA}"/>
                </a:ext>
              </a:extLst>
            </p:cNvPr>
            <p:cNvSpPr txBox="1"/>
            <p:nvPr/>
          </p:nvSpPr>
          <p:spPr>
            <a:xfrm>
              <a:off x="7481405" y="5607830"/>
              <a:ext cx="1690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CV Current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16F0853-145E-F84F-D9B8-75B89DED4B07}"/>
                </a:ext>
              </a:extLst>
            </p:cNvPr>
            <p:cNvSpPr txBox="1"/>
            <p:nvPr/>
          </p:nvSpPr>
          <p:spPr>
            <a:xfrm>
              <a:off x="4854539" y="3734695"/>
              <a:ext cx="114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CC</a:t>
              </a:r>
            </a:p>
            <a:p>
              <a:r>
                <a:rPr lang="en-US" altLang="zh-CN" b="1" u="sng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Voltage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3785A4-3230-CF9C-5BCC-1458C020DDB2}"/>
              </a:ext>
            </a:extLst>
          </p:cNvPr>
          <p:cNvGrpSpPr/>
          <p:nvPr/>
        </p:nvGrpSpPr>
        <p:grpSpPr>
          <a:xfrm>
            <a:off x="4269099" y="833785"/>
            <a:ext cx="5408140" cy="2660102"/>
            <a:chOff x="4389004" y="833785"/>
            <a:chExt cx="5408140" cy="266010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E477EC3-805A-AEA2-CF7A-BDE3FBDD6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004" y="833785"/>
              <a:ext cx="5408140" cy="266010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154488-63EF-44C7-019F-EC3CB99EBD8A}"/>
                </a:ext>
              </a:extLst>
            </p:cNvPr>
            <p:cNvSpPr txBox="1"/>
            <p:nvPr/>
          </p:nvSpPr>
          <p:spPr>
            <a:xfrm>
              <a:off x="4809016" y="1010612"/>
              <a:ext cx="1098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CC Voltage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FF477A5-17DA-7CEC-316C-B34398E52582}"/>
                </a:ext>
              </a:extLst>
            </p:cNvPr>
            <p:cNvSpPr txBox="1"/>
            <p:nvPr/>
          </p:nvSpPr>
          <p:spPr>
            <a:xfrm>
              <a:off x="7481404" y="2738470"/>
              <a:ext cx="174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CV Current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2510D4D-ED90-686E-46AF-C3D3D1B60C73}"/>
              </a:ext>
            </a:extLst>
          </p:cNvPr>
          <p:cNvSpPr txBox="1"/>
          <p:nvPr/>
        </p:nvSpPr>
        <p:spPr>
          <a:xfrm>
            <a:off x="382069" y="4057860"/>
            <a:ext cx="3857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Sample points number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CC -&gt; U: 4.0V ~ 4.2V; I=2.0A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CV -&gt; I: 2.0A ~ 0.5A; U=4.2V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3569171-896F-BF13-2A16-441D1A2796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4" y="1506131"/>
            <a:ext cx="1790423" cy="2289744"/>
          </a:xfrm>
          <a:prstGeom prst="rect">
            <a:avLst/>
          </a:prstGeom>
        </p:spPr>
      </p:pic>
      <p:pic>
        <p:nvPicPr>
          <p:cNvPr id="9" name="图片 8" descr="校徽"/>
          <p:cNvPicPr>
            <a:picLocks noChangeAspect="1"/>
          </p:cNvPicPr>
          <p:nvPr/>
        </p:nvPicPr>
        <p:blipFill>
          <a:blip r:embed="rId6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15CBEE12-87BD-FC6C-D944-E7C0E92969DE}"/>
              </a:ext>
            </a:extLst>
          </p:cNvPr>
          <p:cNvSpPr txBox="1"/>
          <p:nvPr/>
        </p:nvSpPr>
        <p:spPr>
          <a:xfrm>
            <a:off x="382069" y="5330831"/>
            <a:ext cx="3067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Sample points number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CC Voltage: 20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CV Current: 10</a:t>
            </a:r>
          </a:p>
        </p:txBody>
      </p:sp>
    </p:spTree>
    <p:extLst>
      <p:ext uri="{BB962C8B-B14F-4D97-AF65-F5344CB8AC3E}">
        <p14:creationId xmlns:p14="http://schemas.microsoft.com/office/powerpoint/2010/main" val="18134399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Experimental Results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402170" y="1028076"/>
            <a:ext cx="404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Step2: </a:t>
            </a:r>
            <a:r>
              <a:rPr lang="en-US" altLang="zh-CN" b="1" u="sng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CapaDeepNet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Results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DE37A1-C28C-FF23-05D1-43BB0BA8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8" y="2196544"/>
            <a:ext cx="4180563" cy="22829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2579EE-2F60-B60F-41FE-E00079F62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24" y="3345030"/>
            <a:ext cx="4391492" cy="22829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315B10-888D-8AD5-84D2-88568C991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07" y="890698"/>
            <a:ext cx="4481610" cy="24472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31BF40B-712E-7725-0179-9F0309397FD9}"/>
              </a:ext>
            </a:extLst>
          </p:cNvPr>
          <p:cNvSpPr txBox="1"/>
          <p:nvPr/>
        </p:nvSpPr>
        <p:spPr>
          <a:xfrm>
            <a:off x="1480457" y="4793792"/>
            <a:ext cx="328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Battery 0: Training Data</a:t>
            </a: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(training and validation)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8B3F03-6989-4918-7EFA-020BC3AFBC81}"/>
              </a:ext>
            </a:extLst>
          </p:cNvPr>
          <p:cNvSpPr txBox="1"/>
          <p:nvPr/>
        </p:nvSpPr>
        <p:spPr>
          <a:xfrm>
            <a:off x="7165670" y="5881806"/>
            <a:ext cx="354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Battery 1 and 2: Evaluation</a:t>
            </a:r>
          </a:p>
        </p:txBody>
      </p:sp>
    </p:spTree>
    <p:extLst>
      <p:ext uri="{BB962C8B-B14F-4D97-AF65-F5344CB8AC3E}">
        <p14:creationId xmlns:p14="http://schemas.microsoft.com/office/powerpoint/2010/main" val="753365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37637"/>
            <a:ext cx="12192000" cy="5182724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6FA940-BF17-93D6-E524-4A0991DB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3809"/>
            <a:ext cx="12192000" cy="646331"/>
          </a:xfr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3633835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8388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593</Words>
  <Application>Microsoft Office PowerPoint</Application>
  <PresentationFormat>宽屏</PresentationFormat>
  <Paragraphs>129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Tahoma</vt:lpstr>
      <vt:lpstr>Times New Roman</vt:lpstr>
      <vt:lpstr>Office 主题​​</vt:lpstr>
      <vt:lpstr>电池生命周期管理系统</vt:lpstr>
      <vt:lpstr>Proposed Methods（原方法）</vt:lpstr>
      <vt:lpstr>Proposed Methods（目前采取的方法）</vt:lpstr>
      <vt:lpstr>我们测量的数据集</vt:lpstr>
      <vt:lpstr>Data Exploration</vt:lpstr>
      <vt:lpstr>Data Exploration</vt:lpstr>
      <vt:lpstr>Data Processing</vt:lpstr>
      <vt:lpstr>Experimental Results</vt:lpstr>
      <vt:lpstr>3633835 数据集</vt:lpstr>
      <vt:lpstr>3633835 数据集 – EIS 测量点（State）</vt:lpstr>
      <vt:lpstr>3633835 数据集 – Capacity</vt:lpstr>
      <vt:lpstr>3633835 数据集 – 电池5：EIS</vt:lpstr>
      <vt:lpstr>3633835 数据集 – 电池5：容量下降曲线</vt:lpstr>
      <vt:lpstr>3633835 数据集 – 电池5：特征值与预测结果</vt:lpstr>
      <vt:lpstr>3633835 数据集 – 电池5：特征值与预测结果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Haoyu Wang</cp:lastModifiedBy>
  <cp:revision>148</cp:revision>
  <dcterms:created xsi:type="dcterms:W3CDTF">2018-03-09T10:15:00Z</dcterms:created>
  <dcterms:modified xsi:type="dcterms:W3CDTF">2024-04-27T16:18:24Z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