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50" r:id="rId2"/>
    <p:sldId id="319" r:id="rId3"/>
    <p:sldId id="465" r:id="rId4"/>
    <p:sldId id="466" r:id="rId5"/>
    <p:sldId id="470" r:id="rId6"/>
    <p:sldId id="261" r:id="rId7"/>
    <p:sldId id="468" r:id="rId8"/>
    <p:sldId id="257" r:id="rId9"/>
    <p:sldId id="478" r:id="rId10"/>
    <p:sldId id="479" r:id="rId11"/>
    <p:sldId id="32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F43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5026" autoAdjust="0"/>
  </p:normalViewPr>
  <p:slideViewPr>
    <p:cSldViewPr snapToGrid="0" showGuides="1">
      <p:cViewPr varScale="1">
        <p:scale>
          <a:sx n="83" d="100"/>
          <a:sy n="83" d="100"/>
        </p:scale>
        <p:origin x="638" y="62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335B-5E85-40BC-A974-CBB3F59A19D3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2E652-556F-48D8-AA6B-F2BC9266D7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月底，全国汽车保有量</a:t>
            </a:r>
            <a:r>
              <a:rPr lang="en-US" altLang="zh-CN" dirty="0"/>
              <a:t>4.06</a:t>
            </a:r>
            <a:r>
              <a:rPr lang="zh-CN" altLang="en-US" dirty="0"/>
              <a:t>亿辆，其中新能源汽车</a:t>
            </a:r>
            <a:r>
              <a:rPr lang="en-US" altLang="zh-CN" dirty="0"/>
              <a:t>1001</a:t>
            </a:r>
            <a:r>
              <a:rPr lang="zh-CN" altLang="en-US" dirty="0"/>
              <a:t>万辆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D6402-5198-4584-9AFE-F352FD2DA5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12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动态监控：</a:t>
            </a:r>
            <a:r>
              <a:rPr lang="zh-CN" altLang="en-US" sz="12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物联网</a:t>
            </a:r>
            <a:r>
              <a:rPr lang="en-US" altLang="zh-CN" sz="12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(IoT)</a:t>
            </a:r>
            <a:r>
              <a:rPr lang="zh-CN" altLang="en-US" sz="12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通讯协议，海量车辆信息动态采集，工况预警和监控，电池包健康状态监控、寿命预测、残值评估。</a:t>
            </a:r>
            <a:endParaRPr lang="en-US" altLang="zh-CN" sz="1200" b="0" i="0" dirty="0">
              <a:solidFill>
                <a:srgbClr val="555555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风险预警：</a:t>
            </a:r>
            <a:r>
              <a:rPr lang="zh-CN" altLang="en-US" sz="12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基于海量数据，大数据机器学习和深度神经网络算法，训练和优化预警模型，动态识别潜在风险，闭环管理。</a:t>
            </a:r>
            <a:endParaRPr lang="en-US" altLang="zh-CN" sz="1200" b="0" i="0" dirty="0">
              <a:solidFill>
                <a:srgbClr val="555555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统计分析：</a:t>
            </a:r>
            <a:r>
              <a:rPr lang="zh-CN" altLang="en-US" sz="12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平台通过对电池运行工况、使用分布、故障类型等多维度交互分析，建立后市场反馈与产品改善优化升级服务。</a:t>
            </a:r>
            <a:endParaRPr lang="en-US" altLang="zh-CN" sz="1200" dirty="0">
              <a:solidFill>
                <a:srgbClr val="55555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信息追溯：</a:t>
            </a:r>
            <a:r>
              <a:rPr lang="zh-CN" altLang="en-US" sz="12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电池档案信息库，包含运行信息、全生命周期的健康轨迹、及历史故障维修信息。自动对接生产管理</a:t>
            </a:r>
            <a:r>
              <a:rPr lang="en-US" altLang="zh-CN" sz="12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(MES)</a:t>
            </a:r>
            <a:r>
              <a:rPr lang="zh-CN" altLang="en-US" sz="12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、售后管理等其它系统，实现对电池生产、市场运行、退出市场的全生命周期的精准追踪管理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2E652-556F-48D8-AA6B-F2BC9266D7C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F7C2-3E02-4F56-8C1F-67BFB934A3AA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1D3-CF1A-4BEC-BF6E-BC1A22A821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6240" y="3417088"/>
            <a:ext cx="12694920" cy="25317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52751" y="2594156"/>
            <a:ext cx="928651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电池全生命周期健康管理</a:t>
            </a:r>
            <a:endParaRPr kumimoji="0" lang="en-US" altLang="zh-CN" sz="60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                                   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组员：王浩羽 李宗润 徐涵</a:t>
            </a:r>
            <a:endParaRPr kumimoji="0" lang="en-US" altLang="zh-CN" sz="24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10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                                </a:t>
            </a:r>
            <a:endParaRPr kumimoji="0" lang="en-US" altLang="zh-CN" sz="24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2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任意多边形: 形状 25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017" y="187725"/>
            <a:ext cx="4801314" cy="6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 王浩羽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6095" y="978595"/>
            <a:ext cx="11606593" cy="461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研究目标：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电池健康监控机器学习模型设计及相关软件开发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研究内容：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）通过机器学习模型，根据电池易于测量的参数（电压、电流、温度等）预测电池剩余寿命；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）开发电池健康监控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，可以实时查看电池数据及预测结果；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预期成果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有效的机器学习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模型及配套软件</a:t>
            </a:r>
          </a:p>
        </p:txBody>
      </p:sp>
    </p:spTree>
    <p:extLst>
      <p:ext uri="{BB962C8B-B14F-4D97-AF65-F5344CB8AC3E}">
        <p14:creationId xmlns:p14="http://schemas.microsoft.com/office/powerpoint/2010/main" val="139257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240" y="2683340"/>
            <a:ext cx="12694920" cy="25317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2624934"/>
            <a:ext cx="2557110" cy="1608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感谢</a:t>
            </a:r>
            <a:endParaRPr kumimoji="0" lang="en-US" altLang="zh-CN" sz="60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观看与收听</a:t>
            </a: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22" y="560850"/>
            <a:ext cx="2831940" cy="520356"/>
          </a:xfrm>
          <a:prstGeom prst="rect">
            <a:avLst/>
          </a:prstGeom>
        </p:spPr>
      </p:pic>
      <p:sp>
        <p:nvSpPr>
          <p:cNvPr id="23" name="任意多边形: 形状 22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5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6" name="任意多边形: 形状 25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9" name="任意多边形: 形状 28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8280" y="1014771"/>
            <a:ext cx="1615440" cy="16154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7283" y="2849880"/>
            <a:ext cx="1877437" cy="1515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研究背景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/>
          <a:srcRect t="36370" b="14628"/>
          <a:stretch>
            <a:fillRect/>
          </a:stretch>
        </p:blipFill>
        <p:spPr>
          <a:xfrm>
            <a:off x="1688496" y="1819116"/>
            <a:ext cx="8547460" cy="20672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30166" y="669532"/>
            <a:ext cx="7731668" cy="1061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锂电池最大市场，目前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多个国家或地区已经宣布退出燃油车时间表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2021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年全球新能源汽车销量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650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万辆（占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9%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），同期增长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108%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上半年中国销售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万辆，同比大增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121%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，欧洲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114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万辆，北美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4384" y="3876980"/>
            <a:ext cx="7253411" cy="2928958"/>
            <a:chOff x="2095473" y="3876980"/>
            <a:chExt cx="7253411" cy="29289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5473" y="3876980"/>
              <a:ext cx="7253411" cy="292895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666976" y="4000505"/>
              <a:ext cx="4572000" cy="12157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spcAft>
                  <a:spcPts val="1200"/>
                </a:spcAft>
              </a:pPr>
              <a:r>
                <a:rPr lang="zh-CN" altLang="en-US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预计新能源汽车销量占比</a:t>
              </a:r>
              <a:r>
                <a:rPr lang="en-US" altLang="zh-CN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:2025</a:t>
              </a:r>
              <a:r>
                <a:rPr lang="zh-CN" altLang="en-US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r>
                <a:rPr lang="zh-CN" altLang="en-US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2030</a:t>
              </a:r>
              <a:r>
                <a:rPr lang="zh-CN" altLang="en-US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</a:p>
            <a:p>
              <a:pPr marL="285750" indent="-285750">
                <a:spcAft>
                  <a:spcPts val="1200"/>
                </a:spcAft>
              </a:pPr>
              <a:r>
                <a:rPr lang="zh-CN" altLang="en-US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全球电动车锂离子电池消耗量</a:t>
              </a:r>
              <a:r>
                <a:rPr lang="zh-CN" altLang="en-US" sz="1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年增长率</a:t>
              </a:r>
              <a:r>
                <a:rPr lang="en-US" altLang="zh-CN" sz="1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26%</a:t>
              </a:r>
            </a:p>
            <a:p>
              <a:r>
                <a:rPr lang="en-US" altLang="zh-CN" sz="1400" dirty="0"/>
                <a:t>《</a:t>
              </a:r>
              <a:r>
                <a:rPr lang="zh-CN" altLang="en-US" sz="1400" dirty="0"/>
                <a:t>新能源汽车产业发展规划</a:t>
              </a:r>
              <a:r>
                <a:rPr lang="en-US" altLang="zh-CN" sz="1400" dirty="0"/>
                <a:t>2021-2035》</a:t>
              </a:r>
              <a:endParaRPr lang="zh-CN" altLang="en-US" sz="1400" dirty="0"/>
            </a:p>
            <a:p>
              <a:pPr marL="285750" indent="-285750">
                <a:spcAft>
                  <a:spcPts val="1200"/>
                </a:spcAft>
              </a:pPr>
              <a:endParaRPr lang="en-US" altLang="zh-CN" sz="13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058" y="3929042"/>
            <a:ext cx="4493062" cy="29289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34226" y="10160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电动汽车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25" y="3089123"/>
            <a:ext cx="6206776" cy="337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550861" y="910414"/>
            <a:ext cx="9090279" cy="175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电池的下一个超万亿美金市场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年中国发布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关于加快推动新型储能发展的指导意见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年，装机规模达到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30GW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2030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年全面市场化发展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9123"/>
            <a:ext cx="5355080" cy="36043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34226" y="1644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储能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8280" y="1014771"/>
            <a:ext cx="1615440" cy="16154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7287" y="2849880"/>
            <a:ext cx="1877438" cy="1515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</a:t>
            </a:r>
            <a:r>
              <a:rPr lang="en-US" altLang="zh-CN" sz="6000" spc="100" dirty="0">
                <a:solidFill>
                  <a:schemeClr val="accent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endParaRPr kumimoji="0" lang="en-US" altLang="zh-CN" sz="6000" b="0" i="0" u="none" strike="noStrike" kern="1200" cap="none" spc="1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  <a:ea typeface="思源黑体 CN Bold" panose="020B0800000000000000" pitchFamily="34" charset="-122"/>
                <a:cs typeface="Open Sans" panose="020B0606030504020204" pitchFamily="34" charset="0"/>
              </a:rPr>
              <a:t>项目计划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23592" y="1233744"/>
            <a:ext cx="7698405" cy="5039513"/>
            <a:chOff x="2423592" y="736788"/>
            <a:chExt cx="7698405" cy="5039513"/>
          </a:xfrm>
        </p:grpSpPr>
        <p:sp>
          <p:nvSpPr>
            <p:cNvPr id="2" name="流程图: 接点 1"/>
            <p:cNvSpPr/>
            <p:nvPr/>
          </p:nvSpPr>
          <p:spPr>
            <a:xfrm>
              <a:off x="5097246" y="3106308"/>
              <a:ext cx="2088232" cy="1296144"/>
            </a:xfrm>
            <a:prstGeom prst="flowChartConnector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5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电池全生命周期健康管理</a:t>
              </a:r>
            </a:p>
          </p:txBody>
        </p:sp>
        <p:sp>
          <p:nvSpPr>
            <p:cNvPr id="3" name="流程图: 接点 2"/>
            <p:cNvSpPr/>
            <p:nvPr/>
          </p:nvSpPr>
          <p:spPr>
            <a:xfrm>
              <a:off x="7536160" y="3974941"/>
              <a:ext cx="2232248" cy="1296144"/>
            </a:xfrm>
            <a:prstGeom prst="flowChartConnector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5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电池智慧云脑管理平台</a:t>
              </a:r>
            </a:p>
          </p:txBody>
        </p:sp>
        <p:sp>
          <p:nvSpPr>
            <p:cNvPr id="4" name="流程图: 接点 3"/>
            <p:cNvSpPr/>
            <p:nvPr/>
          </p:nvSpPr>
          <p:spPr>
            <a:xfrm>
              <a:off x="2423592" y="3974941"/>
              <a:ext cx="2376265" cy="1296144"/>
            </a:xfrm>
            <a:prstGeom prst="flowChartConnector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5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电池</a:t>
              </a:r>
              <a:endParaRPr lang="en-US" altLang="zh-CN" sz="25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5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管理芯片</a:t>
              </a:r>
            </a:p>
          </p:txBody>
        </p:sp>
        <p:sp>
          <p:nvSpPr>
            <p:cNvPr id="5" name="流程图: 接点 4"/>
            <p:cNvSpPr/>
            <p:nvPr/>
          </p:nvSpPr>
          <p:spPr>
            <a:xfrm>
              <a:off x="4799856" y="1310645"/>
              <a:ext cx="2520280" cy="1296144"/>
            </a:xfrm>
            <a:prstGeom prst="flowChartConnector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5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电池</a:t>
              </a:r>
              <a:endParaRPr lang="en-US" altLang="zh-CN" sz="25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5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快速评估</a:t>
              </a:r>
            </a:p>
          </p:txBody>
        </p:sp>
        <p:cxnSp>
          <p:nvCxnSpPr>
            <p:cNvPr id="6" name="直接箭头连接符 5"/>
            <p:cNvCxnSpPr>
              <a:stCxn id="5" idx="3"/>
              <a:endCxn id="4" idx="0"/>
            </p:cNvCxnSpPr>
            <p:nvPr/>
          </p:nvCxnSpPr>
          <p:spPr>
            <a:xfrm flipH="1">
              <a:off x="3611725" y="2416973"/>
              <a:ext cx="1557217" cy="1557968"/>
            </a:xfrm>
            <a:prstGeom prst="straightConnector1">
              <a:avLst/>
            </a:prstGeom>
            <a:ln w="635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3" idx="2"/>
            </p:cNvCxnSpPr>
            <p:nvPr/>
          </p:nvCxnSpPr>
          <p:spPr>
            <a:xfrm>
              <a:off x="4799856" y="4607273"/>
              <a:ext cx="2736304" cy="15740"/>
            </a:xfrm>
            <a:prstGeom prst="straightConnector1">
              <a:avLst/>
            </a:prstGeom>
            <a:ln w="635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3" idx="0"/>
              <a:endCxn id="5" idx="5"/>
            </p:cNvCxnSpPr>
            <p:nvPr/>
          </p:nvCxnSpPr>
          <p:spPr>
            <a:xfrm flipH="1" flipV="1">
              <a:off x="6951050" y="2416973"/>
              <a:ext cx="1701234" cy="1557968"/>
            </a:xfrm>
            <a:prstGeom prst="straightConnector1">
              <a:avLst/>
            </a:prstGeom>
            <a:ln w="635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箭头: 下 8"/>
            <p:cNvSpPr/>
            <p:nvPr/>
          </p:nvSpPr>
          <p:spPr>
            <a:xfrm>
              <a:off x="5807968" y="2675249"/>
              <a:ext cx="720080" cy="360040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84165" y="736788"/>
              <a:ext cx="2607979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材料系 李宗润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464801" y="5299247"/>
              <a:ext cx="2657196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5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计算机系 王浩羽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95600" y="5299247"/>
              <a:ext cx="2304256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5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微电子 徐涵</a:t>
              </a:r>
              <a:endPara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箭头: 下 12"/>
            <p:cNvSpPr/>
            <p:nvPr/>
          </p:nvSpPr>
          <p:spPr>
            <a:xfrm rot="13987502">
              <a:off x="4586668" y="3970398"/>
              <a:ext cx="720080" cy="360040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下 13"/>
            <p:cNvSpPr/>
            <p:nvPr/>
          </p:nvSpPr>
          <p:spPr>
            <a:xfrm rot="7936986">
              <a:off x="7064692" y="3942966"/>
              <a:ext cx="720080" cy="360040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817923" y="28084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项目组员协同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51399" y="211313"/>
            <a:ext cx="47200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电池全生命周期健康管理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424348" y="6066572"/>
            <a:ext cx="5343304" cy="4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动态监控</a:t>
            </a:r>
            <a:r>
              <a:rPr lang="zh-CN" altLang="en-US" sz="2400" b="1" dirty="0">
                <a:solidFill>
                  <a:srgbClr val="5555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风险预警</a:t>
            </a:r>
            <a:r>
              <a:rPr lang="zh-CN" altLang="en-US" sz="2400" b="1" dirty="0">
                <a:solidFill>
                  <a:srgbClr val="5555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统计分析</a:t>
            </a:r>
            <a:r>
              <a:rPr lang="zh-CN" altLang="en-US" sz="2400" b="1" dirty="0">
                <a:solidFill>
                  <a:srgbClr val="5555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信息追溯</a:t>
            </a:r>
            <a:endParaRPr lang="zh-CN" altLang="en-US" sz="2400" b="0" i="0" dirty="0">
              <a:solidFill>
                <a:srgbClr val="555555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084A49-4E88-7D97-03AF-DA231444E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443"/>
            <a:ext cx="12192000" cy="4917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017" y="187725"/>
            <a:ext cx="4801314" cy="6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材料科学与工程系 李宗润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6095" y="978595"/>
            <a:ext cx="11606593" cy="461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研究目标：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电池快速评估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研究内容：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）电池综合性能快速评价：通过电流、电压、阻抗、温度等综合指标，构建电池能量、功率和寿命的快速评估方法；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）电池失效分析：过充、过放、过流、过热、漏气及短路；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预期成果：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eSIM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卡和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BMS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兼容的电池性能快速评价方法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017" y="187725"/>
            <a:ext cx="394208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深港微电子学院 徐涵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6095" y="978595"/>
            <a:ext cx="11606593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研究目标：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电池健康监控硬件系统设计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研究内容：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）采集电压电流等参数的电池管理系统电路，该系统可以对电池的电压、电流、温度等状态参数进行采集及监测；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）电池的健康状态的参数SOC，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等参数计算；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预期成果：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能对电池健康进行监控的硬件系统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c0MjAxOWNhYTIyODI5YjU3ODQ5NWQ5N2JmODdjMTAifQ=="/>
</p:tagLst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602</Words>
  <Application>Microsoft Office PowerPoint</Application>
  <PresentationFormat>宽屏</PresentationFormat>
  <Paragraphs>63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思源黑体 CN Bold</vt:lpstr>
      <vt:lpstr>思源黑体 CN Heavy</vt:lpstr>
      <vt:lpstr>思源黑体 CN Light</vt:lpstr>
      <vt:lpstr>微软雅黑</vt:lpstr>
      <vt:lpstr>Arial</vt:lpstr>
      <vt:lpstr>Open Sans</vt:lpstr>
      <vt:lpstr>Times New Roman</vt:lpstr>
      <vt:lpstr>Wingdings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zongrun li</cp:lastModifiedBy>
  <cp:revision>101</cp:revision>
  <dcterms:created xsi:type="dcterms:W3CDTF">2019-12-17T11:56:00Z</dcterms:created>
  <dcterms:modified xsi:type="dcterms:W3CDTF">2023-11-17T06:55:27Z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0C700DD7B2FE4FB58EEC1AFE26931501_12</vt:lpwstr>
  </property>
</Properties>
</file>