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2"/>
    <p:sldId id="266" r:id="rId3"/>
    <p:sldId id="302" r:id="rId4"/>
    <p:sldId id="304" r:id="rId5"/>
    <p:sldId id="305" r:id="rId6"/>
    <p:sldId id="306" r:id="rId7"/>
    <p:sldId id="294" r:id="rId8"/>
    <p:sldId id="295" r:id="rId9"/>
    <p:sldId id="296" r:id="rId10"/>
    <p:sldId id="297" r:id="rId11"/>
    <p:sldId id="298" r:id="rId12"/>
    <p:sldId id="300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0D4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FB88-C66D-4D4F-992A-21D8B5C2FC83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5827" y="501235"/>
            <a:ext cx="10580345" cy="2807231"/>
          </a:xfrm>
        </p:spPr>
        <p:txBody>
          <a:bodyPr>
            <a:no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电池生命周期管理系统（计科方向）</a:t>
            </a:r>
            <a:b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4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Data-driven Prediction of the Remaining Useful Lifetime for Lithium-Ion Batteries: Integrating Machine Learning with Electrochemical Impedance Spectroscopy Analysis</a:t>
            </a:r>
            <a:endParaRPr lang="zh-CN" altLang="en-US" sz="4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996949" y="3956822"/>
            <a:ext cx="10198100" cy="11875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Comprehensive Design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Nov 25</a:t>
            </a:r>
            <a:r>
              <a:rPr lang="zh-CN" altLang="en-US" sz="28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，</a:t>
            </a:r>
            <a:r>
              <a:rPr lang="en-US" altLang="zh-CN" sz="28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2023</a:t>
            </a:r>
            <a:endParaRPr lang="en-US" sz="28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03808" y="5597399"/>
            <a:ext cx="306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计算机科学与技术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王浩羽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66887" y="3655527"/>
            <a:ext cx="8658225" cy="133985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2295" y="127905"/>
            <a:ext cx="6389370" cy="579755"/>
          </a:xfrm>
        </p:spPr>
        <p:txBody>
          <a:bodyPr vert="horz" lIns="91440" tIns="45720" rIns="91440" bIns="45720" rtlCol="0" anchor="ctr" anchorCtr="0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3100" b="1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Plan</a:t>
            </a:r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52575" y="912495"/>
            <a:ext cx="82499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撰写原则：</a:t>
            </a:r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多以图片、图示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形式展示，减少大篇幅的文字说明！汇报时间最长不超过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分钟，请提前做好汇报演练，控制好时间！</a:t>
            </a:r>
          </a:p>
          <a:p>
            <a:endParaRPr lang="zh-CN" altLang="en-US" b="1" u="sng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计划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的阐述需要清晰的说明项目的</a:t>
            </a:r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when和who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的内容！每一个里程碑需要哪些人来完成？在什么时间内完成？需要具体细化项目计划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，进而每个项目成员明确自已的研究目标，此目标即为每个人的项目研究任务，</a:t>
            </a:r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可用来提炼出每个人的论文选题。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2440305" y="2856865"/>
          <a:ext cx="7362063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8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Personal Thesis Topic</a:t>
                      </a: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Specific </a:t>
                      </a:r>
                      <a:r>
                        <a:rPr lang="en-US" altLang="zh-CN"/>
                        <a:t>M</a:t>
                      </a:r>
                      <a:r>
                        <a:rPr lang="zh-CN" altLang="en-US"/>
                        <a:t>atters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Owner</a:t>
                      </a:r>
                      <a:endParaRPr lang="zh-CN" altLang="en-US"/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Time F</a:t>
                      </a:r>
                      <a:r>
                        <a:rPr lang="zh-CN" altLang="en-US"/>
                        <a:t>rame</a:t>
                      </a: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1.</a:t>
                      </a:r>
                      <a:r>
                        <a:rPr lang="zh-CN" altLang="en-US" dirty="0"/>
                        <a:t>项目成员姓名：</a:t>
                      </a:r>
                      <a:r>
                        <a:rPr lang="en-US" altLang="zh-CN" sz="1800" dirty="0">
                          <a:sym typeface="+mn-ea"/>
                        </a:rPr>
                        <a:t>Personal Thesis Topic</a:t>
                      </a:r>
                      <a:r>
                        <a:rPr lang="zh-CN" altLang="en-US" sz="1800" dirty="0">
                          <a:sym typeface="+mn-ea"/>
                        </a:rPr>
                        <a:t>；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2.</a:t>
                      </a:r>
                      <a:r>
                        <a:rPr lang="zh-CN" altLang="en-US" sz="1800" dirty="0">
                          <a:sym typeface="+mn-ea"/>
                        </a:rPr>
                        <a:t>项目成员姓名：</a:t>
                      </a:r>
                      <a:r>
                        <a:rPr lang="en-US" altLang="zh-CN" sz="1800" dirty="0">
                          <a:sym typeface="+mn-ea"/>
                        </a:rPr>
                        <a:t>Personal Thesis Topic</a:t>
                      </a:r>
                      <a:r>
                        <a:rPr lang="zh-CN" altLang="en-US" sz="1800" dirty="0">
                          <a:sym typeface="+mn-ea"/>
                        </a:rPr>
                        <a:t>；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...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N.</a:t>
                      </a:r>
                      <a:r>
                        <a:rPr lang="zh-CN" altLang="en-US" sz="1800" dirty="0">
                          <a:sym typeface="+mn-ea"/>
                        </a:rPr>
                        <a:t>项目成员姓名：</a:t>
                      </a:r>
                      <a:r>
                        <a:rPr lang="en-US" altLang="zh-CN" sz="1800" dirty="0">
                          <a:sym typeface="+mn-ea"/>
                        </a:rPr>
                        <a:t>Personal Thesis Topic</a:t>
                      </a:r>
                      <a:r>
                        <a:rPr lang="zh-CN" altLang="en-US" sz="1800" dirty="0">
                          <a:sym typeface="+mn-ea"/>
                        </a:rPr>
                        <a:t>；</a:t>
                      </a:r>
                      <a:endParaRPr lang="en-US" altLang="zh-CN" sz="1800" dirty="0"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u="sng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备注：该单元格键入每个项目成员负责的论文选题（“一人一题”原则）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44195" y="3245485"/>
            <a:ext cx="15817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b="1" u="sng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以表格的形式展示计划的关键信息，举例如右侧表格所示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2295" y="127905"/>
            <a:ext cx="6389370" cy="579755"/>
          </a:xfrm>
        </p:spPr>
        <p:txBody>
          <a:bodyPr anchor="ctr" anchorCtr="0">
            <a:no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Reference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31152" y="1199399"/>
            <a:ext cx="11414087" cy="4799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dirty="0"/>
              <a:t>1．图书类：[序号] 作者. 书名[M]. 版次. 出版地：出版单位，出版年份：起止页码.</a:t>
            </a:r>
          </a:p>
          <a:p>
            <a:r>
              <a:rPr dirty="0"/>
              <a:t>2．期刊类：[序号] 作者. 文章题目[J]. 期刊名, 出版年份，卷号(期数):起止页码.</a:t>
            </a:r>
          </a:p>
          <a:p>
            <a:r>
              <a:rPr dirty="0"/>
              <a:t>3．会议论文集类：[序号] 作者. 文章题目[A].主编.论文集名[C], 出版地：出版单位，出版年份:起止页码.</a:t>
            </a:r>
          </a:p>
          <a:p>
            <a:r>
              <a:rPr dirty="0"/>
              <a:t>4．学位论文类：[序号] 作者. 论文题目[D].保存地：保存单位，年份.</a:t>
            </a:r>
          </a:p>
          <a:p>
            <a:r>
              <a:rPr dirty="0"/>
              <a:t>5．报告类：[序号] 报告者. 报告题目[R].报告地：报告会主办单位，报告年份.</a:t>
            </a:r>
          </a:p>
          <a:p>
            <a:r>
              <a:rPr dirty="0"/>
              <a:t>6．专利类：[序号] 专利所有者. 专利名称：专利国别，专利号[P].发布日期.</a:t>
            </a:r>
          </a:p>
          <a:p>
            <a:r>
              <a:rPr dirty="0"/>
              <a:t>7．国际、国家标准类：[序号] 标准代号. 标准名称[S].出版地：出版单位，出版年份.</a:t>
            </a:r>
          </a:p>
          <a:p>
            <a:r>
              <a:rPr dirty="0"/>
              <a:t>8．报纸文章类：[序号] 作者. 文章题目[N].报纸名，出版日期（版次）.	</a:t>
            </a:r>
          </a:p>
          <a:p>
            <a:r>
              <a:rPr dirty="0"/>
              <a:t>9．电子文献类：[序号] 作者.文献题目[电子文献及载体类型标识].电子文献的可获取地址，发表或更新日期/引用日期（可以只选择一项）.</a:t>
            </a:r>
          </a:p>
          <a:p>
            <a:r>
              <a:rPr dirty="0"/>
              <a:t>电子参考文献建议标识：</a:t>
            </a:r>
          </a:p>
          <a:p>
            <a:r>
              <a:rPr dirty="0"/>
              <a:t>［DB/OL］——联机网上数据库(database online)</a:t>
            </a:r>
          </a:p>
          <a:p>
            <a:r>
              <a:rPr dirty="0"/>
              <a:t>［DB/MT］——磁带数据库(database on magnetic tape)</a:t>
            </a:r>
          </a:p>
          <a:p>
            <a:r>
              <a:rPr dirty="0"/>
              <a:t>［M/CD］ ——光盘图书(monograph on CD-ROM)</a:t>
            </a:r>
          </a:p>
          <a:p>
            <a:r>
              <a:rPr dirty="0"/>
              <a:t>［CP/DK］——磁盘软件(computer program on disk)</a:t>
            </a:r>
          </a:p>
          <a:p>
            <a:r>
              <a:rPr dirty="0"/>
              <a:t>［J/OL］ ——网上期刊(serial online)</a:t>
            </a:r>
          </a:p>
          <a:p>
            <a:r>
              <a:rPr dirty="0"/>
              <a:t>［EB/OL］——网上电子公告(electronic bulletin board online)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456170" y="4225290"/>
            <a:ext cx="3246120" cy="147637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平时研究工作中，</a:t>
            </a:r>
            <a:r>
              <a:rPr lang="zh-CN" altLang="en-US" b="1" u="sng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养成及时整理参考文献的能力</a:t>
            </a:r>
            <a:r>
              <a:rPr lang="zh-CN" altLang="en-US"/>
              <a:t>，便于后面论文的撰写！可参考《南方科技大学本科生毕业设计（论文）撰写规范》，如本页所示！</a:t>
            </a:r>
          </a:p>
        </p:txBody>
      </p:sp>
      <p:sp>
        <p:nvSpPr>
          <p:cNvPr id="5" name="左箭头 4"/>
          <p:cNvSpPr/>
          <p:nvPr/>
        </p:nvSpPr>
        <p:spPr>
          <a:xfrm rot="2760000">
            <a:off x="6851650" y="3917315"/>
            <a:ext cx="727075" cy="2628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2295" y="127905"/>
            <a:ext cx="6389370" cy="579755"/>
          </a:xfrm>
        </p:spPr>
        <p:txBody>
          <a:bodyPr anchor="ctr" anchorCtr="0">
            <a:no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Q&amp;A</a:t>
            </a:r>
            <a:endParaRPr lang="en-US" altLang="zh-CN" sz="31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56335" y="1836420"/>
            <a:ext cx="78911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开题当天，将有</a:t>
            </a:r>
            <a:r>
              <a:rPr lang="zh-CN" altLang="en-US" b="1" u="sng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3-5位助理教授及以上级别的专家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来评审选题的可行性，提问时间控制在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分钟之内，成员多的组时间可适当延长，最长不超过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分钟，专家依次提问，每个项目组</a:t>
            </a:r>
            <a:r>
              <a:rPr lang="zh-CN" altLang="en-US" b="1" u="sng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成员都要至少回答一次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专家的提问，请提前做好准备，开题前请认真</a:t>
            </a:r>
            <a:r>
              <a:rPr lang="zh-CN" altLang="en-US" b="1" u="sng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思考专家会从哪些角度提出问题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！</a:t>
            </a: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18790" y="2572781"/>
            <a:ext cx="2954420" cy="923257"/>
          </a:xfrm>
        </p:spPr>
        <p:txBody>
          <a:bodyPr>
            <a:noAutofit/>
          </a:bodyPr>
          <a:lstStyle/>
          <a:p>
            <a:r>
              <a:rPr lang="en-US" altLang="zh-CN" sz="66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Q&amp;A</a:t>
            </a:r>
            <a:endParaRPr lang="zh-CN" altLang="en-US" sz="66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 flipV="1">
            <a:off x="4618789" y="3671764"/>
            <a:ext cx="2954421" cy="83807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43550" y="127416"/>
            <a:ext cx="1918780" cy="579748"/>
          </a:xfrm>
        </p:spPr>
        <p:txBody>
          <a:bodyPr>
            <a:no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Outline</a:t>
            </a:r>
          </a:p>
        </p:txBody>
      </p:sp>
      <p:sp>
        <p:nvSpPr>
          <p:cNvPr id="12" name="标题 1"/>
          <p:cNvSpPr txBox="1"/>
          <p:nvPr/>
        </p:nvSpPr>
        <p:spPr>
          <a:xfrm>
            <a:off x="678362" y="1452529"/>
            <a:ext cx="7860030" cy="4698081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9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Background and Significance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9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Relative Work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9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Objectives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9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Expected key results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9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Plan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9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Reference</a:t>
            </a:r>
            <a:endParaRPr lang="en-US" altLang="zh-CN" sz="29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Q&amp;A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7642"/>
            <a:ext cx="12192000" cy="579748"/>
          </a:xfrm>
        </p:spPr>
        <p:txBody>
          <a:bodyPr>
            <a:no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Background and Significance</a:t>
            </a:r>
            <a:endParaRPr lang="en-US" altLang="zh-CN" sz="3100" b="1" dirty="0">
              <a:solidFill>
                <a:srgbClr val="00206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2" name="标题 1"/>
          <p:cNvSpPr txBox="1"/>
          <p:nvPr/>
        </p:nvSpPr>
        <p:spPr>
          <a:xfrm>
            <a:off x="356870" y="1548765"/>
            <a:ext cx="7860030" cy="45034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endParaRPr lang="en-US" altLang="zh-CN" sz="28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903BF8A-CD68-D6C0-3F00-FEE64B12F79B}"/>
              </a:ext>
            </a:extLst>
          </p:cNvPr>
          <p:cNvSpPr txBox="1"/>
          <p:nvPr/>
        </p:nvSpPr>
        <p:spPr>
          <a:xfrm>
            <a:off x="267062" y="1964025"/>
            <a:ext cx="47115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Aging phenomenon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The performance of Li-ion batteries will decrease with time (calendar aging) and use (cycle aging)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73E763-468C-5B2E-904A-87EB54798E93}"/>
              </a:ext>
            </a:extLst>
          </p:cNvPr>
          <p:cNvSpPr txBox="1"/>
          <p:nvPr/>
        </p:nvSpPr>
        <p:spPr>
          <a:xfrm>
            <a:off x="267062" y="4118736"/>
            <a:ext cx="48873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Influence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increase operating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reduce the service life of the equipment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affect the safe operation of the equipment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61A60E9-F83F-5527-68FC-E2E4DDD1E6A0}"/>
              </a:ext>
            </a:extLst>
          </p:cNvPr>
          <p:cNvSpPr txBox="1"/>
          <p:nvPr/>
        </p:nvSpPr>
        <p:spPr>
          <a:xfrm>
            <a:off x="5259821" y="5970940"/>
            <a:ext cx="5453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Image source: Park, K., Choi, Y., Choi, W. J., Ryu, H.-Y., &amp; Kim, H. (2020). LSTM-Based Battery Remaining Useful Life Prediction With Multi-Channel Charging Profiles. IEEE Access, 8, 20786–20798. </a:t>
            </a:r>
            <a:endParaRPr lang="zh-CN" altLang="en-US" sz="12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209EA4B-23F8-D333-D46D-8FA5CE48F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018" y="1363338"/>
            <a:ext cx="5727492" cy="460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3721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7642"/>
            <a:ext cx="12192000" cy="579748"/>
          </a:xfrm>
        </p:spPr>
        <p:txBody>
          <a:bodyPr>
            <a:no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Background and Significance</a:t>
            </a:r>
            <a:endParaRPr lang="en-US" altLang="zh-CN" sz="3100" b="1" dirty="0">
              <a:solidFill>
                <a:srgbClr val="00206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D266C15-B476-E3E6-125C-404FDF6C4AF7}"/>
                  </a:ext>
                </a:extLst>
              </p:cNvPr>
              <p:cNvSpPr txBox="1"/>
              <p:nvPr/>
            </p:nvSpPr>
            <p:spPr>
              <a:xfrm>
                <a:off x="877077" y="1363338"/>
                <a:ext cx="9934433" cy="4854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Concepts:</a:t>
                </a: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SOH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：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State of Health </a:t>
                </a:r>
                <a:endParaRPr lang="en-US" altLang="zh-CN" b="0" i="1" dirty="0">
                  <a:latin typeface="Cambria Math" panose="02040503050406030204" pitchFamily="18" charset="0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𝑆𝑂𝐻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𝑐𝑢𝑟𝑟𝑒𝑛𝑡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𝑖𝑛𝑖𝑡𝑖𝑎𝑙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</m:t>
                      </m:r>
                    </m:oMath>
                  </m:oMathPara>
                </a14:m>
                <a:endParaRPr lang="en-US" altLang="zh-CN" b="0" dirty="0">
                  <a:latin typeface="微软雅黑" panose="020B0503020204020204" pitchFamily="34" charset="-122"/>
                  <a:ea typeface="Cambria Math" panose="02040503050406030204" pitchFamily="18" charset="0"/>
                </a:endParaRPr>
              </a:p>
              <a:p>
                <a:pPr lvl="1"/>
                <a:endParaRPr lang="en-US" altLang="zh-CN" b="0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: The maximum capacity of battery</a:t>
                </a: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RUL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(Remaining Useful Lifetime), unit: cycle or time;</a:t>
                </a:r>
              </a:p>
              <a:p>
                <a:pPr lvl="1"/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RUL is defined as the time at which equipment performance first or first arrival time drops to the failure threshold.</a:t>
                </a:r>
              </a:p>
              <a:p>
                <a:pPr lvl="1"/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Generally, end of battery service life is </a:t>
                </a:r>
                <a:r>
                  <a:rPr lang="en-US" altLang="zh-CN" sz="2000" b="1" dirty="0">
                    <a:solidFill>
                      <a:srgbClr val="002060"/>
                    </a:solidFill>
                    <a:latin typeface="Times New Roman" panose="02020603050405020304" charset="0"/>
                    <a:ea typeface="微软雅黑" panose="020B0503020204020204" pitchFamily="34" charset="-122"/>
                    <a:cs typeface="Times New Roman" panose="02020603050405020304" charset="0"/>
                  </a:rPr>
                  <a:t>80%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of the initial value;</a:t>
                </a:r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D266C15-B476-E3E6-125C-404FDF6C4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77" y="1363338"/>
                <a:ext cx="9934433" cy="4854855"/>
              </a:xfrm>
              <a:prstGeom prst="rect">
                <a:avLst/>
              </a:prstGeom>
              <a:blipFill>
                <a:blip r:embed="rId3"/>
                <a:stretch>
                  <a:fillRect l="-5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22325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7642"/>
            <a:ext cx="12192000" cy="579748"/>
          </a:xfrm>
        </p:spPr>
        <p:txBody>
          <a:bodyPr>
            <a:no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Background and Significance</a:t>
            </a:r>
            <a:endParaRPr lang="en-US" altLang="zh-CN" sz="3100" b="1" dirty="0">
              <a:solidFill>
                <a:srgbClr val="00206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D266C15-B476-E3E6-125C-404FDF6C4AF7}"/>
              </a:ext>
            </a:extLst>
          </p:cNvPr>
          <p:cNvSpPr txBox="1"/>
          <p:nvPr/>
        </p:nvSpPr>
        <p:spPr>
          <a:xfrm>
            <a:off x="877077" y="966676"/>
            <a:ext cx="99344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Features: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Charge 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Charging Curve / Discharging Curve of Voltage, Current and Temperature</a:t>
            </a:r>
          </a:p>
          <a:p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C57A5B5-339A-D08D-EE8A-0DED58378AC4}"/>
              </a:ext>
            </a:extLst>
          </p:cNvPr>
          <p:cNvGrpSpPr/>
          <p:nvPr/>
        </p:nvGrpSpPr>
        <p:grpSpPr>
          <a:xfrm>
            <a:off x="92181" y="2646881"/>
            <a:ext cx="12007638" cy="3244443"/>
            <a:chOff x="103497" y="2896467"/>
            <a:chExt cx="12629182" cy="3383574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746480D1-7402-A7D2-8C59-7E03BEB94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497" y="2904088"/>
              <a:ext cx="4328535" cy="3375953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5C687319-532A-90A1-5F75-F695FD3B3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8579" y="2904088"/>
              <a:ext cx="4359018" cy="3322608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1F229C71-AB7B-CB66-FB61-D34129FEA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34627" y="2896467"/>
              <a:ext cx="4298052" cy="3330229"/>
            </a:xfrm>
            <a:prstGeom prst="rect">
              <a:avLst/>
            </a:prstGeom>
          </p:spPr>
        </p:pic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0352C181-C1AE-C197-084E-39CC7934B0B9}"/>
              </a:ext>
            </a:extLst>
          </p:cNvPr>
          <p:cNvSpPr txBox="1"/>
          <p:nvPr/>
        </p:nvSpPr>
        <p:spPr>
          <a:xfrm>
            <a:off x="5286782" y="6084027"/>
            <a:ext cx="5453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Image source: Park, K., Choi, Y., Choi, W. J., Ryu, H.-Y., &amp; Kim, H. (2020). LSTM-Based Battery Remaining Useful Life Prediction With Multi-Channel Charging Profiles. IEEE Access, 8, 20786–20798.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9484360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7642"/>
            <a:ext cx="12192000" cy="579748"/>
          </a:xfrm>
        </p:spPr>
        <p:txBody>
          <a:bodyPr>
            <a:no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Background and Significance</a:t>
            </a:r>
            <a:endParaRPr lang="en-US" altLang="zh-CN" sz="3100" b="1" dirty="0">
              <a:solidFill>
                <a:srgbClr val="00206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D266C15-B476-E3E6-125C-404FDF6C4AF7}"/>
                  </a:ext>
                </a:extLst>
              </p:cNvPr>
              <p:cNvSpPr txBox="1"/>
              <p:nvPr/>
            </p:nvSpPr>
            <p:spPr>
              <a:xfrm>
                <a:off x="877077" y="966676"/>
                <a:ext cx="993443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EIS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(Electrochemical Impedance Spectroscopy)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电化学阻抗谱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Features: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𝑜h𝑚</m:t>
                        </m:r>
                      </m:sub>
                    </m:sSub>
                  </m:oMath>
                </a14:m>
                <a:r>
                  <a:rPr lang="en-US" altLang="zh-CN" dirty="0"/>
                  <a:t>	: Ohm Resistance 				</a:t>
                </a:r>
                <a:r>
                  <a:rPr lang="zh-CN" altLang="en-US" dirty="0"/>
                  <a:t>欧姆阻抗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𝑆𝐸𝐼</m:t>
                        </m:r>
                      </m:sub>
                    </m:sSub>
                  </m:oMath>
                </a14:m>
                <a:r>
                  <a:rPr lang="en-US" altLang="zh-CN" dirty="0"/>
                  <a:t>	: Solid Electrolyte Interface Resistance 	</a:t>
                </a:r>
                <a:r>
                  <a:rPr lang="zh-CN" altLang="en-US" dirty="0"/>
                  <a:t>固体电解质界面阻抗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𝑐𝑡</m:t>
                        </m:r>
                      </m:sub>
                    </m:sSub>
                  </m:oMath>
                </a14:m>
                <a:r>
                  <a:rPr lang="en-US" altLang="zh-CN" dirty="0"/>
                  <a:t>	: Charge Transfer Resistance 		</a:t>
                </a:r>
                <a:r>
                  <a:rPr lang="zh-CN" altLang="en-US" dirty="0"/>
                  <a:t>电荷传递阻抗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D266C15-B476-E3E6-125C-404FDF6C4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77" y="966676"/>
                <a:ext cx="9934433" cy="1754326"/>
              </a:xfrm>
              <a:prstGeom prst="rect">
                <a:avLst/>
              </a:prstGeom>
              <a:blipFill>
                <a:blip r:embed="rId3"/>
                <a:stretch>
                  <a:fillRect l="-552" t="-2091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0352C181-C1AE-C197-084E-39CC7934B0B9}"/>
              </a:ext>
            </a:extLst>
          </p:cNvPr>
          <p:cNvSpPr txBox="1"/>
          <p:nvPr/>
        </p:nvSpPr>
        <p:spPr>
          <a:xfrm>
            <a:off x="7738187" y="6150610"/>
            <a:ext cx="2345659" cy="277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Image source: Ph.D..</a:t>
            </a:r>
            <a:r>
              <a:rPr lang="en-US" altLang="zh-CN" sz="1200" dirty="0" err="1"/>
              <a:t>Jiahao</a:t>
            </a:r>
            <a:r>
              <a:rPr lang="en-US" altLang="zh-CN" sz="1200" dirty="0"/>
              <a:t> Xu</a:t>
            </a:r>
            <a:endParaRPr lang="zh-CN" altLang="en-US" sz="1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954FE3-F925-EC01-F593-C8A1AAF8E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801" y="3008090"/>
            <a:ext cx="4982547" cy="372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306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2DE9AFB1-836D-DA4F-3D91-DE16C3441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7642"/>
            <a:ext cx="12192000" cy="579748"/>
          </a:xfrm>
        </p:spPr>
        <p:txBody>
          <a:bodyPr>
            <a:no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Relative Work</a:t>
            </a:r>
            <a:endParaRPr lang="en-US" altLang="zh-CN" sz="3100" b="1" dirty="0">
              <a:solidFill>
                <a:srgbClr val="00206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65D108-1259-B62B-3B19-CC35034F1714}"/>
              </a:ext>
            </a:extLst>
          </p:cNvPr>
          <p:cNvSpPr txBox="1"/>
          <p:nvPr/>
        </p:nvSpPr>
        <p:spPr>
          <a:xfrm>
            <a:off x="877077" y="1363338"/>
            <a:ext cx="99344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RUL prediction: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Model-based techniques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Data-driven-based techniques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Hybrid-based techniques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SOH prediction: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2295" y="127905"/>
            <a:ext cx="638937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Objectives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2295" y="127905"/>
            <a:ext cx="6389370" cy="579755"/>
          </a:xfrm>
        </p:spPr>
        <p:txBody>
          <a:bodyPr anchor="ctr" anchorCtr="0">
            <a:no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Expected key results</a:t>
            </a:r>
            <a:r>
              <a:rPr lang="zh-CN" altLang="en-US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（milestone</a:t>
            </a:r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s</a:t>
            </a:r>
            <a:r>
              <a:rPr lang="zh-CN" altLang="en-US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）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897</Words>
  <Application>Microsoft Office PowerPoint</Application>
  <PresentationFormat>宽屏</PresentationFormat>
  <Paragraphs>94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电池生命周期管理系统（计科方向）  Data-driven Prediction of the Remaining Useful Lifetime for Lithium-Ion Batteries: Integrating Machine Learning with Electrochemical Impedance Spectroscopy Analysis</vt:lpstr>
      <vt:lpstr>Outline</vt:lpstr>
      <vt:lpstr>Background and Significance</vt:lpstr>
      <vt:lpstr>Background and Significance</vt:lpstr>
      <vt:lpstr>Background and Significance</vt:lpstr>
      <vt:lpstr>Background and Significance</vt:lpstr>
      <vt:lpstr>Relative Work</vt:lpstr>
      <vt:lpstr>Objectives</vt:lpstr>
      <vt:lpstr>Expected key results（milestones）</vt:lpstr>
      <vt:lpstr>Plan </vt:lpstr>
      <vt:lpstr>Reference</vt:lpstr>
      <vt:lpstr>Q&amp;A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第一届光学知识竞赛</dc:title>
  <dc:creator>郑金涛</dc:creator>
  <cp:lastModifiedBy>Haoyu Wang</cp:lastModifiedBy>
  <cp:revision>118</cp:revision>
  <dcterms:created xsi:type="dcterms:W3CDTF">2018-03-09T10:15:00Z</dcterms:created>
  <dcterms:modified xsi:type="dcterms:W3CDTF">2023-11-22T15:57:12Z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2052-11.8.2.8361</vt:lpwstr>
  </property>
</Properties>
</file>