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8" r:id="rId2"/>
    <p:sldId id="259" r:id="rId3"/>
  </p:sldIdLst>
  <p:sldSz cx="6858000" cy="9902825"/>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190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i" initials="Yogi" lastIdx="1" clrIdx="0"/>
  <p:cmAuthor id="2" name="angel"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0" autoAdjust="0"/>
    <p:restoredTop sz="94685" autoAdjust="0"/>
  </p:normalViewPr>
  <p:slideViewPr>
    <p:cSldViewPr snapToGrid="0" showGuides="1">
      <p:cViewPr varScale="1">
        <p:scale>
          <a:sx n="63" d="100"/>
          <a:sy n="63" d="100"/>
        </p:scale>
        <p:origin x="3080" y="60"/>
      </p:cViewPr>
      <p:guideLst>
        <p:guide orient="horz" pos="3016"/>
        <p:guide pos="190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2023/5/24</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2356781" y="1279525"/>
            <a:ext cx="2392087"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57250" y="1910482"/>
            <a:ext cx="5143500" cy="3158236"/>
          </a:xfrm>
        </p:spPr>
        <p:txBody>
          <a:bodyPr anchor="b">
            <a:normAutofit/>
          </a:bodyPr>
          <a:lstStyle>
            <a:lvl1pPr algn="ctr">
              <a:lnSpc>
                <a:spcPct val="130000"/>
              </a:lnSpc>
              <a:defRPr sz="45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857250" y="5201683"/>
            <a:ext cx="5143500" cy="2391077"/>
          </a:xfrm>
        </p:spPr>
        <p:txBody>
          <a:bodyPr>
            <a:normAutofit/>
          </a:bodyPr>
          <a:lstStyle>
            <a:lvl1pPr marL="0" indent="0" algn="ctr">
              <a:buNone/>
              <a:defRPr sz="1350">
                <a:solidFill>
                  <a:schemeClr val="tx1">
                    <a:lumMod val="75000"/>
                    <a:lumOff val="25000"/>
                  </a:schemeClr>
                </a:solidFill>
                <a:effectLst/>
                <a:latin typeface="+mj-lt"/>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471488" y="796480"/>
            <a:ext cx="5915025" cy="802767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4331" y="373219"/>
            <a:ext cx="5915025" cy="1914238"/>
          </a:xfrm>
        </p:spPr>
        <p:txBody>
          <a:bodyPr anchor="ctr" anchorCtr="0">
            <a:normAutofit/>
          </a:bodyPr>
          <a:lstStyle>
            <a:lvl1pPr>
              <a:defRPr sz="18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364331" y="2636375"/>
            <a:ext cx="5915025" cy="6283743"/>
          </a:xfrm>
        </p:spPr>
        <p:txBody>
          <a:bodyPr>
            <a:normAutofit/>
          </a:bodyPr>
          <a:lstStyle>
            <a:lvl1pPr>
              <a:defRPr sz="1500">
                <a:solidFill>
                  <a:schemeClr val="tx1">
                    <a:lumMod val="75000"/>
                    <a:lumOff val="25000"/>
                  </a:schemeClr>
                </a:solidFill>
              </a:defRPr>
            </a:lvl1pPr>
            <a:lvl2pPr>
              <a:defRPr sz="135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5416967"/>
            <a:ext cx="4118372" cy="1171676"/>
          </a:xfrm>
        </p:spPr>
        <p:txBody>
          <a:bodyPr anchor="b">
            <a:normAutofit/>
          </a:bodyPr>
          <a:lstStyle>
            <a:lvl1pPr>
              <a:defRPr sz="3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467916" y="6657316"/>
            <a:ext cx="4118372" cy="935131"/>
          </a:xfrm>
        </p:spPr>
        <p:txBody>
          <a:bodyPr>
            <a:normAutofit/>
          </a:bodyPr>
          <a:lstStyle>
            <a:lvl1pPr marL="0" indent="0">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4331" y="373219"/>
            <a:ext cx="5915025" cy="1914238"/>
          </a:xfrm>
        </p:spPr>
        <p:txBody>
          <a:bodyPr>
            <a:normAutofit/>
          </a:bodyPr>
          <a:lstStyle>
            <a:lvl1pPr>
              <a:defRPr sz="18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364331" y="2636375"/>
            <a:ext cx="2914650" cy="6283743"/>
          </a:xfrm>
        </p:spPr>
        <p:txBody>
          <a:bodyPr>
            <a:normAutofit/>
          </a:bodyPr>
          <a:lstStyle>
            <a:lvl1pPr>
              <a:lnSpc>
                <a:spcPct val="150000"/>
              </a:lnSpc>
              <a:defRPr sz="1500">
                <a:solidFill>
                  <a:schemeClr val="tx1">
                    <a:lumMod val="75000"/>
                    <a:lumOff val="25000"/>
                  </a:schemeClr>
                </a:solidFill>
              </a:defRPr>
            </a:lvl1pPr>
            <a:lvl2pPr>
              <a:lnSpc>
                <a:spcPct val="150000"/>
              </a:lnSpc>
              <a:defRPr sz="1350">
                <a:solidFill>
                  <a:schemeClr val="tx1">
                    <a:lumMod val="75000"/>
                    <a:lumOff val="25000"/>
                  </a:schemeClr>
                </a:solidFill>
              </a:defRPr>
            </a:lvl2pPr>
            <a:lvl3pPr>
              <a:lnSpc>
                <a:spcPct val="150000"/>
              </a:lnSpc>
              <a:defRPr sz="1200">
                <a:solidFill>
                  <a:schemeClr val="tx1">
                    <a:lumMod val="75000"/>
                    <a:lumOff val="25000"/>
                  </a:schemeClr>
                </a:solidFill>
              </a:defRPr>
            </a:lvl3pPr>
            <a:lvl4pPr>
              <a:lnSpc>
                <a:spcPct val="150000"/>
              </a:lnSpc>
              <a:defRPr sz="1200">
                <a:solidFill>
                  <a:schemeClr val="tx1">
                    <a:lumMod val="75000"/>
                    <a:lumOff val="25000"/>
                  </a:schemeClr>
                </a:solidFill>
              </a:defRPr>
            </a:lvl4pPr>
            <a:lvl5pPr>
              <a:lnSpc>
                <a:spcPct val="150000"/>
              </a:lnSpc>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3364706" y="2636375"/>
            <a:ext cx="2914650" cy="6283743"/>
          </a:xfrm>
        </p:spPr>
        <p:txBody>
          <a:bodyPr>
            <a:normAutofit/>
          </a:bodyPr>
          <a:lstStyle>
            <a:lvl1pPr>
              <a:lnSpc>
                <a:spcPct val="150000"/>
              </a:lnSpc>
              <a:defRPr sz="1500">
                <a:solidFill>
                  <a:schemeClr val="tx1">
                    <a:lumMod val="75000"/>
                    <a:lumOff val="25000"/>
                  </a:schemeClr>
                </a:solidFill>
              </a:defRPr>
            </a:lvl1pPr>
            <a:lvl2pPr>
              <a:lnSpc>
                <a:spcPct val="150000"/>
              </a:lnSpc>
              <a:defRPr sz="1350">
                <a:solidFill>
                  <a:schemeClr val="tx1">
                    <a:lumMod val="75000"/>
                    <a:lumOff val="25000"/>
                  </a:schemeClr>
                </a:solidFill>
              </a:defRPr>
            </a:lvl2pPr>
            <a:lvl3pPr>
              <a:lnSpc>
                <a:spcPct val="150000"/>
              </a:lnSpc>
              <a:defRPr sz="1200">
                <a:solidFill>
                  <a:schemeClr val="tx1">
                    <a:lumMod val="75000"/>
                    <a:lumOff val="25000"/>
                  </a:schemeClr>
                </a:solidFill>
              </a:defRPr>
            </a:lvl3pPr>
            <a:lvl4pPr>
              <a:lnSpc>
                <a:spcPct val="150000"/>
              </a:lnSpc>
              <a:defRPr sz="1200">
                <a:solidFill>
                  <a:schemeClr val="tx1">
                    <a:lumMod val="75000"/>
                    <a:lumOff val="25000"/>
                  </a:schemeClr>
                </a:solidFill>
              </a:defRPr>
            </a:lvl4pPr>
            <a:lvl5pPr>
              <a:lnSpc>
                <a:spcPct val="150000"/>
              </a:lnSpc>
              <a:defRPr sz="12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527275"/>
            <a:ext cx="5915025" cy="1914238"/>
          </a:xfrm>
        </p:spPr>
        <p:txBody>
          <a:bodyPr/>
          <a:lstStyle/>
          <a:p>
            <a:r>
              <a:rPr lang="zh-CN" altLang="en-US"/>
              <a:t>单击此处编辑母版标题样式</a:t>
            </a:r>
          </a:p>
        </p:txBody>
      </p:sp>
      <p:sp>
        <p:nvSpPr>
          <p:cNvPr id="3" name="文本占位符 2"/>
          <p:cNvSpPr>
            <a:spLocks noGrp="1"/>
          </p:cNvSpPr>
          <p:nvPr>
            <p:ph type="body" idx="1"/>
          </p:nvPr>
        </p:nvSpPr>
        <p:spPr>
          <a:xfrm>
            <a:off x="472381" y="2519889"/>
            <a:ext cx="2901255" cy="118980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472381" y="3777187"/>
            <a:ext cx="2901255" cy="516127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3471863" y="2519889"/>
            <a:ext cx="2915543" cy="118980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3471863" y="3777187"/>
            <a:ext cx="2915543" cy="516127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2023/5/24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71488" y="3994682"/>
            <a:ext cx="5915025" cy="1914238"/>
          </a:xfrm>
        </p:spPr>
        <p:txBody>
          <a:bodyPr>
            <a:normAutofit/>
          </a:bodyPr>
          <a:lstStyle>
            <a:lvl1pPr algn="ctr">
              <a:defRPr sz="36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63795" y="183400"/>
            <a:ext cx="2342925" cy="2310840"/>
          </a:xfrm>
        </p:spPr>
        <p:txBody>
          <a:bodyPr anchor="ctr" anchorCtr="0">
            <a:normAutofit/>
          </a:bodyPr>
          <a:lstStyle>
            <a:lvl1pPr>
              <a:defRPr sz="18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2916000" y="1106688"/>
            <a:ext cx="3272273" cy="735686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dirty="0"/>
          </a:p>
        </p:txBody>
      </p:sp>
      <p:sp>
        <p:nvSpPr>
          <p:cNvPr id="4" name="文本占位符 3"/>
          <p:cNvSpPr>
            <a:spLocks noGrp="1"/>
          </p:cNvSpPr>
          <p:nvPr>
            <p:ph type="body" sz="half" idx="2"/>
          </p:nvPr>
        </p:nvSpPr>
        <p:spPr>
          <a:xfrm>
            <a:off x="366653" y="2971080"/>
            <a:ext cx="2342925" cy="5504293"/>
          </a:xfrm>
        </p:spPr>
        <p:txBody>
          <a:bodyPr>
            <a:normAutofit/>
          </a:bodyPr>
          <a:lstStyle>
            <a:lvl1pPr marL="0" indent="0">
              <a:lnSpc>
                <a:spcPct val="150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2023/5/24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417909" y="627228"/>
            <a:ext cx="0" cy="200914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26272" y="527275"/>
            <a:ext cx="860240" cy="8392843"/>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471488" y="527275"/>
            <a:ext cx="4994976" cy="8392843"/>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527275"/>
            <a:ext cx="5915025" cy="191423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71488" y="2636375"/>
            <a:ext cx="5915025" cy="628374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71488" y="9179170"/>
            <a:ext cx="1543050" cy="527275"/>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t>2023/5/24</a:t>
            </a:fld>
            <a:endParaRPr lang="zh-CN" altLang="en-US"/>
          </a:p>
        </p:txBody>
      </p:sp>
      <p:sp>
        <p:nvSpPr>
          <p:cNvPr id="5" name="页脚占位符 4"/>
          <p:cNvSpPr>
            <a:spLocks noGrp="1"/>
          </p:cNvSpPr>
          <p:nvPr>
            <p:ph type="ftr" sz="quarter" idx="3"/>
          </p:nvPr>
        </p:nvSpPr>
        <p:spPr>
          <a:xfrm>
            <a:off x="2271713" y="9179170"/>
            <a:ext cx="2314575" cy="527275"/>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9179170"/>
            <a:ext cx="1543050" cy="527275"/>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53605" y="2121784"/>
            <a:ext cx="5143170" cy="343513"/>
          </a:xfrm>
          <a:noFill/>
          <a:extLst>
            <a:ext uri="{909E8E84-426E-40DD-AFC4-6F175D3DCCD1}">
              <a14:hiddenFill xmlns:a14="http://schemas.microsoft.com/office/drawing/2010/main">
                <a:solidFill>
                  <a:srgbClr val="FFFF00"/>
                </a:solidFill>
              </a14:hiddenFill>
            </a:ext>
          </a:extLst>
        </p:spPr>
        <p:txBody>
          <a:bodyPr>
            <a:normAutofit/>
          </a:bodyPr>
          <a:lstStyle/>
          <a:p>
            <a:r>
              <a:rPr lang="zh-CN" altLang="en-US" sz="1200" b="1" dirty="0">
                <a:solidFill>
                  <a:schemeClr val="tx1"/>
                </a:solidFill>
                <a:latin typeface="微软雅黑" panose="020B0503020204020204" charset="-122"/>
                <a:ea typeface="微软雅黑" panose="020B0503020204020204" charset="-122"/>
              </a:rPr>
              <a:t>应用于硬质合金铣刀的工艺窗口优化以及损伤规律探究</a:t>
            </a:r>
            <a:endParaRPr lang="zh-CN" altLang="en-US" sz="12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3555992" y="562864"/>
            <a:ext cx="914341" cy="245110"/>
          </a:xfrm>
          <a:prstGeom prst="rect">
            <a:avLst/>
          </a:prstGeom>
          <a:noFill/>
        </p:spPr>
        <p:txBody>
          <a:bodyPr wrap="square" rtlCol="0">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rPr>
              <a:t>项目小组  </a:t>
            </a:r>
          </a:p>
        </p:txBody>
      </p:sp>
      <p:sp>
        <p:nvSpPr>
          <p:cNvPr id="7" name="文本框 6"/>
          <p:cNvSpPr txBox="1"/>
          <p:nvPr/>
        </p:nvSpPr>
        <p:spPr>
          <a:xfrm>
            <a:off x="3555992" y="810104"/>
            <a:ext cx="914341" cy="398780"/>
          </a:xfrm>
          <a:prstGeom prst="rect">
            <a:avLst/>
          </a:prstGeom>
          <a:noFill/>
        </p:spPr>
        <p:txBody>
          <a:bodyPr wrap="square" rtlCol="0">
            <a:spAutoFit/>
          </a:bodyPr>
          <a:lstStyle/>
          <a:p>
            <a:pPr indent="0">
              <a:buNone/>
            </a:pPr>
            <a:r>
              <a:rPr lang="zh-CN" altLang="en-US" sz="1000" dirty="0">
                <a:latin typeface="微软雅黑" panose="020B0503020204020204" charset="-122"/>
                <a:ea typeface="微软雅黑" panose="020B0503020204020204" charset="-122"/>
              </a:rPr>
              <a:t>何孟俯</a:t>
            </a:r>
            <a:endParaRPr lang="en-US" altLang="zh-CN" sz="1000" dirty="0">
              <a:latin typeface="微软雅黑" panose="020B0503020204020204" charset="-122"/>
              <a:ea typeface="微软雅黑" panose="020B0503020204020204" charset="-122"/>
            </a:endParaRPr>
          </a:p>
          <a:p>
            <a:pPr indent="0">
              <a:buNone/>
            </a:pPr>
            <a:r>
              <a:rPr lang="zh-CN" altLang="en-US" sz="1000" dirty="0">
                <a:latin typeface="微软雅黑" panose="020B0503020204020204" charset="-122"/>
                <a:ea typeface="微软雅黑" panose="020B0503020204020204" charset="-122"/>
              </a:rPr>
              <a:t>苏田森</a:t>
            </a:r>
            <a:endParaRPr lang="en-US" altLang="zh-CN" sz="1000" dirty="0">
              <a:latin typeface="微软雅黑" panose="020B0503020204020204" charset="-122"/>
              <a:ea typeface="微软雅黑" panose="020B0503020204020204" charset="-122"/>
            </a:endParaRPr>
          </a:p>
        </p:txBody>
      </p:sp>
      <p:cxnSp>
        <p:nvCxnSpPr>
          <p:cNvPr id="8" name="直接连接符 7"/>
          <p:cNvCxnSpPr>
            <a:cxnSpLocks/>
          </p:cNvCxnSpPr>
          <p:nvPr/>
        </p:nvCxnSpPr>
        <p:spPr>
          <a:xfrm>
            <a:off x="5465949" y="564712"/>
            <a:ext cx="0" cy="1367455"/>
          </a:xfrm>
          <a:prstGeom prst="line">
            <a:avLst/>
          </a:prstGeom>
          <a:ln w="3175" cmpd="sng">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465949" y="582308"/>
            <a:ext cx="914341" cy="245110"/>
          </a:xfrm>
          <a:prstGeom prst="rect">
            <a:avLst/>
          </a:prstGeom>
          <a:noFill/>
        </p:spPr>
        <p:txBody>
          <a:bodyPr wrap="square" rtlCol="0">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rPr>
              <a:t>学术导师</a:t>
            </a:r>
          </a:p>
        </p:txBody>
      </p:sp>
      <p:sp>
        <p:nvSpPr>
          <p:cNvPr id="12" name="文本框 11"/>
          <p:cNvSpPr txBox="1"/>
          <p:nvPr/>
        </p:nvSpPr>
        <p:spPr>
          <a:xfrm>
            <a:off x="5465949" y="836136"/>
            <a:ext cx="914341" cy="245110"/>
          </a:xfrm>
          <a:prstGeom prst="rect">
            <a:avLst/>
          </a:prstGeom>
          <a:noFill/>
        </p:spPr>
        <p:txBody>
          <a:bodyPr wrap="square" rtlCol="0">
            <a:spAutoFit/>
          </a:bodyPr>
          <a:lstStyle/>
          <a:p>
            <a:pPr indent="0">
              <a:buNone/>
            </a:pPr>
            <a:r>
              <a:rPr lang="zh-CN" altLang="en-US" sz="1000" dirty="0">
                <a:latin typeface="微软雅黑" panose="020B0503020204020204" charset="-122"/>
                <a:ea typeface="微软雅黑" panose="020B0503020204020204" charset="-122"/>
              </a:rPr>
              <a:t>张  璧 </a:t>
            </a:r>
          </a:p>
        </p:txBody>
      </p:sp>
      <p:sp>
        <p:nvSpPr>
          <p:cNvPr id="14" name="文本框 13"/>
          <p:cNvSpPr txBox="1"/>
          <p:nvPr/>
        </p:nvSpPr>
        <p:spPr>
          <a:xfrm>
            <a:off x="5442456" y="1137262"/>
            <a:ext cx="914341" cy="245110"/>
          </a:xfrm>
          <a:prstGeom prst="rect">
            <a:avLst/>
          </a:prstGeom>
          <a:noFill/>
        </p:spPr>
        <p:txBody>
          <a:bodyPr wrap="square" rtlCol="0">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rPr>
              <a:t>企业导师</a:t>
            </a:r>
          </a:p>
        </p:txBody>
      </p:sp>
      <p:sp>
        <p:nvSpPr>
          <p:cNvPr id="15" name="文本框 14"/>
          <p:cNvSpPr txBox="1"/>
          <p:nvPr/>
        </p:nvSpPr>
        <p:spPr>
          <a:xfrm>
            <a:off x="5442456" y="1391091"/>
            <a:ext cx="914341" cy="245110"/>
          </a:xfrm>
          <a:prstGeom prst="rect">
            <a:avLst/>
          </a:prstGeom>
          <a:noFill/>
        </p:spPr>
        <p:txBody>
          <a:bodyPr wrap="square" rtlCol="0">
            <a:spAutoFit/>
          </a:bodyPr>
          <a:lstStyle/>
          <a:p>
            <a:pPr indent="0">
              <a:buNone/>
            </a:pPr>
            <a:r>
              <a:rPr lang="zh-CN" altLang="en-US" sz="1000" dirty="0">
                <a:latin typeface="微软雅黑" panose="020B0503020204020204" charset="-122"/>
                <a:ea typeface="微软雅黑" panose="020B0503020204020204" charset="-122"/>
              </a:rPr>
              <a:t>任冠辉</a:t>
            </a:r>
            <a:endParaRPr lang="zh-CN" altLang="zh-CN" sz="1000" dirty="0">
              <a:latin typeface="微软雅黑" panose="020B0503020204020204" charset="-122"/>
              <a:ea typeface="微软雅黑" panose="020B0503020204020204" charset="-122"/>
            </a:endParaRPr>
          </a:p>
        </p:txBody>
      </p:sp>
      <p:sp>
        <p:nvSpPr>
          <p:cNvPr id="20" name="副标题 2"/>
          <p:cNvSpPr>
            <a:spLocks noGrp="1"/>
          </p:cNvSpPr>
          <p:nvPr/>
        </p:nvSpPr>
        <p:spPr>
          <a:xfrm>
            <a:off x="524696" y="2414750"/>
            <a:ext cx="5855595" cy="3026851"/>
          </a:xfrm>
          <a:prstGeom prst="rect">
            <a:avLst/>
          </a:prstGeom>
          <a:ln>
            <a:noFill/>
          </a:ln>
        </p:spPr>
        <p:txBody>
          <a:bodyPr vert="horz" lIns="91434" tIns="45717" rIns="91434" bIns="45717" rtlCol="0"/>
          <a:lstStyle>
            <a:lvl1pPr marL="0" indent="0" algn="ctr" defTabSz="685800" rtl="0" eaLnBrk="1" latinLnBrk="0" hangingPunct="1">
              <a:lnSpc>
                <a:spcPct val="90000"/>
              </a:lnSpc>
              <a:spcBef>
                <a:spcPts val="750"/>
              </a:spcBef>
              <a:buFont typeface="Arial" panose="020B0604020202020204" pitchFamily="34" charset="0"/>
              <a:buNone/>
              <a:defRPr sz="1350" kern="1200">
                <a:solidFill>
                  <a:schemeClr val="tx1">
                    <a:lumMod val="75000"/>
                    <a:lumOff val="25000"/>
                  </a:schemeClr>
                </a:solidFill>
                <a:effectLst/>
                <a:latin typeface="+mj-lt"/>
                <a:ea typeface="+mj-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indent="254000" algn="just" fontAlgn="auto">
              <a:lnSpc>
                <a:spcPct val="150000"/>
              </a:lnSpc>
              <a:spcBef>
                <a:spcPts val="0"/>
              </a:spcBef>
              <a:extLst>
                <a:ext uri="{35155182-B16C-46BC-9424-99874614C6A1}">
                  <wpsdc:indentchars xmlns:wpsdc="http://www.wps.cn/officeDocument/2017/drawingmlCustomData" xmlns="" val="200" checksum="3013784323"/>
                </a:ext>
              </a:extLst>
            </a:pPr>
            <a:r>
              <a:rPr lang="zh-CN" altLang="en-US" sz="995" dirty="0">
                <a:solidFill>
                  <a:schemeClr val="tx1"/>
                </a:solidFill>
                <a:latin typeface="微软雅黑" panose="020B0503020204020204" charset="-122"/>
                <a:ea typeface="微软雅黑" panose="020B0503020204020204" charset="-122"/>
                <a:sym typeface="+mn-ea"/>
              </a:rPr>
              <a:t>由碳化钨和金属钴组成的硬质合金在各种精密机械加工中被广泛应用，具有高硬度和低化学活性的优点。磨床砂轮是加工硬质合金的主要工具，为了应对硬质合金的高硬度特性，通常采用树脂金刚石砂轮进行高效磨削。目前，国产硬质合金铣刀在市场份额上相对较小，大部分销售份额被国外厂商占据。国产硬质合金铣刀存在刀具寿命不稳定的问题，并且传统的铣刀加工工艺流程很少考虑亚表面损伤的问题。</a:t>
            </a:r>
          </a:p>
          <a:p>
            <a:pPr indent="254000" algn="just" fontAlgn="auto">
              <a:lnSpc>
                <a:spcPct val="150000"/>
              </a:lnSpc>
              <a:spcBef>
                <a:spcPts val="0"/>
              </a:spcBef>
              <a:extLst>
                <a:ext uri="{35155182-B16C-46BC-9424-99874614C6A1}">
                  <wpsdc:indentchars xmlns:wpsdc="http://www.wps.cn/officeDocument/2017/drawingmlCustomData" xmlns="" val="200" checksum="3013784323"/>
                </a:ext>
              </a:extLst>
            </a:pPr>
            <a:r>
              <a:rPr lang="zh-CN" altLang="en-US" sz="995" dirty="0">
                <a:solidFill>
                  <a:schemeClr val="tx1"/>
                </a:solidFill>
                <a:latin typeface="微软雅黑" panose="020B0503020204020204" charset="-122"/>
                <a:ea typeface="微软雅黑" panose="020B0503020204020204" charset="-122"/>
                <a:sym typeface="+mn-ea"/>
              </a:rPr>
              <a:t>本项目针对铣刀磨削工艺进行了优化，涉及砂轮的选择、铣刀参数的确定、五轴磨床的磨削流程、刀具亚表面深度的观测以及烧伤点元素分析等方面。我们使用了超景深显微镜、激光共聚焦显微镜、扫描电镜（SEM）等仪器来检测磨削结果。通过增加工艺步骤和确定磨削因素对表面粗糙度和亚表面深度的影响，初步优化了铣刀工艺流程。</a:t>
            </a:r>
          </a:p>
          <a:p>
            <a:pPr indent="254000" algn="just" fontAlgn="auto">
              <a:lnSpc>
                <a:spcPct val="150000"/>
              </a:lnSpc>
              <a:spcBef>
                <a:spcPts val="0"/>
              </a:spcBef>
              <a:extLst>
                <a:ext uri="{35155182-B16C-46BC-9424-99874614C6A1}">
                  <wpsdc:indentchars xmlns:wpsdc="http://www.wps.cn/officeDocument/2017/drawingmlCustomData" xmlns="" val="200" checksum="3013784323"/>
                </a:ext>
              </a:extLst>
            </a:pPr>
            <a:r>
              <a:rPr lang="zh-CN" altLang="en-US" sz="995" dirty="0">
                <a:solidFill>
                  <a:schemeClr val="tx1"/>
                </a:solidFill>
                <a:latin typeface="微软雅黑" panose="020B0503020204020204" charset="-122"/>
                <a:ea typeface="微软雅黑" panose="020B0503020204020204" charset="-122"/>
                <a:sym typeface="+mn-ea"/>
              </a:rPr>
              <a:t>本项目针对不同的铣刀刃口改变了磨削参数，并进行了粗糙度检测。我们根据不同的磨削参数对刀具进行了模具钢的实验，得到了刀具表面和被加工表面之间的对应关系。同时，我们还观测了不同表面粗糙度下的亚表面损伤，并得出了亚表面损伤随参数变化的趋势。</a:t>
            </a:r>
          </a:p>
        </p:txBody>
      </p:sp>
      <p:sp>
        <p:nvSpPr>
          <p:cNvPr id="9" name="文本框 8"/>
          <p:cNvSpPr txBox="1"/>
          <p:nvPr/>
        </p:nvSpPr>
        <p:spPr>
          <a:xfrm>
            <a:off x="3551615" y="1193974"/>
            <a:ext cx="690880" cy="245110"/>
          </a:xfrm>
          <a:prstGeom prst="rect">
            <a:avLst/>
          </a:prstGeom>
          <a:noFill/>
        </p:spPr>
        <p:txBody>
          <a:bodyPr wrap="none" rtlCol="0" anchor="t">
            <a:spAutoFit/>
          </a:bodyPr>
          <a:lstStyle/>
          <a:p>
            <a:r>
              <a:rPr lang="zh-CN" altLang="en-US" sz="1000" b="1" dirty="0">
                <a:solidFill>
                  <a:schemeClr val="accent5">
                    <a:lumMod val="50000"/>
                  </a:schemeClr>
                </a:solidFill>
                <a:latin typeface="微软雅黑" panose="020B0503020204020204" charset="-122"/>
                <a:ea typeface="微软雅黑" panose="020B0503020204020204" charset="-122"/>
                <a:sym typeface="+mn-ea"/>
              </a:rPr>
              <a:t>合作企业</a:t>
            </a:r>
          </a:p>
        </p:txBody>
      </p:sp>
      <p:sp>
        <p:nvSpPr>
          <p:cNvPr id="13" name="文本框 12"/>
          <p:cNvSpPr txBox="1"/>
          <p:nvPr/>
        </p:nvSpPr>
        <p:spPr>
          <a:xfrm>
            <a:off x="3535477" y="1448025"/>
            <a:ext cx="1126915" cy="553085"/>
          </a:xfrm>
          <a:prstGeom prst="rect">
            <a:avLst/>
          </a:prstGeom>
          <a:noFill/>
        </p:spPr>
        <p:txBody>
          <a:bodyPr wrap="square" rtlCol="0" anchor="t">
            <a:spAutoFit/>
          </a:bodyPr>
          <a:lstStyle/>
          <a:p>
            <a:pPr lvl="0" algn="l">
              <a:buClrTx/>
              <a:buSzTx/>
              <a:buFontTx/>
            </a:pPr>
            <a:r>
              <a:rPr lang="zh-CN" altLang="en-US" sz="1000" dirty="0">
                <a:latin typeface="微软雅黑" panose="020B0503020204020204" charset="-122"/>
                <a:ea typeface="微软雅黑" panose="020B0503020204020204" charset="-122"/>
                <a:sym typeface="+mn-ea"/>
              </a:rPr>
              <a:t>深圳市鑫金泉精密技术有限公司</a:t>
            </a:r>
          </a:p>
          <a:p>
            <a:pPr lvl="0" algn="l">
              <a:buClrTx/>
              <a:buSzTx/>
              <a:buFontTx/>
            </a:pPr>
            <a:endParaRPr lang="zh-CN" altLang="en-US" sz="1000" dirty="0">
              <a:latin typeface="微软雅黑" panose="020B0503020204020204" charset="-122"/>
              <a:ea typeface="微软雅黑" panose="020B0503020204020204" charset="-122"/>
              <a:sym typeface="+mn-ea"/>
            </a:endParaRPr>
          </a:p>
        </p:txBody>
      </p:sp>
      <p:sp>
        <p:nvSpPr>
          <p:cNvPr id="54" name="文本框 53"/>
          <p:cNvSpPr txBox="1"/>
          <p:nvPr/>
        </p:nvSpPr>
        <p:spPr>
          <a:xfrm>
            <a:off x="287157" y="7543393"/>
            <a:ext cx="2955101" cy="229870"/>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 表面粗糙度随磨削速度变化图</a:t>
            </a:r>
          </a:p>
        </p:txBody>
      </p:sp>
      <p:graphicFrame>
        <p:nvGraphicFramePr>
          <p:cNvPr id="27" name="表格 26"/>
          <p:cNvGraphicFramePr/>
          <p:nvPr/>
        </p:nvGraphicFramePr>
        <p:xfrm>
          <a:off x="3314046" y="6033869"/>
          <a:ext cx="3484245" cy="1471930"/>
        </p:xfrm>
        <a:graphic>
          <a:graphicData uri="http://schemas.openxmlformats.org/drawingml/2006/table">
            <a:tbl>
              <a:tblPr firstRow="1" bandRow="1">
                <a:tableStyleId>{5C22544A-7EE6-4342-B048-85BDC9FD1C3A}</a:tableStyleId>
              </a:tblPr>
              <a:tblGrid>
                <a:gridCol w="271145">
                  <a:extLst>
                    <a:ext uri="{9D8B030D-6E8A-4147-A177-3AD203B41FA5}">
                      <a16:colId xmlns:a16="http://schemas.microsoft.com/office/drawing/2014/main" val="20000"/>
                    </a:ext>
                  </a:extLst>
                </a:gridCol>
                <a:gridCol w="661035">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012190">
                  <a:extLst>
                    <a:ext uri="{9D8B030D-6E8A-4147-A177-3AD203B41FA5}">
                      <a16:colId xmlns:a16="http://schemas.microsoft.com/office/drawing/2014/main" val="20003"/>
                    </a:ext>
                  </a:extLst>
                </a:gridCol>
              </a:tblGrid>
              <a:tr h="283210">
                <a:tc>
                  <a:txBody>
                    <a:bodyPr/>
                    <a:lstStyle/>
                    <a:p>
                      <a:pPr>
                        <a:buNone/>
                      </a:pPr>
                      <a:endParaRPr lang="zh-CN" altLang="en-US" sz="1000" dirty="0"/>
                    </a:p>
                  </a:txBody>
                  <a:tcPr marL="91434" marR="91434" marT="45717" marB="45717">
                    <a:solidFill>
                      <a:srgbClr val="00206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000" dirty="0"/>
                        <a:t>指标</a:t>
                      </a:r>
                    </a:p>
                  </a:txBody>
                  <a:tcPr marL="91434" marR="91434" marT="45717" marB="45717">
                    <a:solidFill>
                      <a:srgbClr val="002060"/>
                    </a:solidFill>
                  </a:tcPr>
                </a:tc>
                <a:tc>
                  <a:txBody>
                    <a:bodyPr/>
                    <a:lstStyle/>
                    <a:p>
                      <a:pPr>
                        <a:buNone/>
                      </a:pPr>
                      <a:r>
                        <a:rPr lang="zh-CN" altLang="en-US" sz="1000" dirty="0"/>
                        <a:t>趋势</a:t>
                      </a:r>
                    </a:p>
                  </a:txBody>
                  <a:tcPr marL="91434" marR="91434" marT="45717" marB="45717">
                    <a:solidFill>
                      <a:srgbClr val="002060"/>
                    </a:solidFill>
                  </a:tcPr>
                </a:tc>
                <a:tc>
                  <a:txBody>
                    <a:bodyPr/>
                    <a:lstStyle/>
                    <a:p>
                      <a:pPr>
                        <a:buNone/>
                      </a:pPr>
                      <a:r>
                        <a:rPr lang="zh-CN" altLang="en-US" sz="1000" dirty="0"/>
                        <a:t>效果</a:t>
                      </a:r>
                    </a:p>
                  </a:txBody>
                  <a:tcPr marL="91434" marR="91434" marT="45717" marB="45717">
                    <a:solidFill>
                      <a:srgbClr val="002060"/>
                    </a:solidFill>
                  </a:tcPr>
                </a:tc>
                <a:extLst>
                  <a:ext uri="{0D108BD9-81ED-4DB2-BD59-A6C34878D82A}">
                    <a16:rowId xmlns:a16="http://schemas.microsoft.com/office/drawing/2014/main" val="10000"/>
                  </a:ext>
                </a:extLst>
              </a:tr>
              <a:tr h="396240">
                <a:tc>
                  <a:txBody>
                    <a:bodyPr/>
                    <a:lstStyle/>
                    <a:p>
                      <a:pPr>
                        <a:buNone/>
                      </a:pPr>
                      <a:r>
                        <a:rPr lang="en-US" altLang="zh-CN" sz="1000" dirty="0"/>
                        <a:t>1</a:t>
                      </a:r>
                      <a:endParaRPr lang="zh-CN" altLang="en-US" sz="1000" dirty="0"/>
                    </a:p>
                  </a:txBody>
                  <a:tcPr marL="91434" marR="91434"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000" dirty="0"/>
                        <a:t>表面粗糙度</a:t>
                      </a:r>
                      <a:endParaRPr lang="zh-CN" altLang="zh-CN" sz="1000" dirty="0"/>
                    </a:p>
                  </a:txBody>
                  <a:tcPr marL="91434" marR="91434" marT="45717" marB="45717"/>
                </a:tc>
                <a:tc>
                  <a:txBody>
                    <a:bodyPr/>
                    <a:lstStyle/>
                    <a:p>
                      <a:r>
                        <a:rPr lang="zh-CN" altLang="en-US" sz="1000" dirty="0"/>
                        <a:t>随速度先减小后增大，存在最小值。</a:t>
                      </a:r>
                      <a:endParaRPr lang="zh-CN" sz="1000" dirty="0"/>
                    </a:p>
                  </a:txBody>
                  <a:tcPr marL="91434" marR="91434" marT="45717" marB="45717"/>
                </a:tc>
                <a:tc>
                  <a:txBody>
                    <a:bodyPr/>
                    <a:lstStyle/>
                    <a:p>
                      <a:r>
                        <a:rPr lang="zh-CN" altLang="en-US" sz="1000" dirty="0"/>
                        <a:t>决定了被加工表面粗糙度。</a:t>
                      </a:r>
                      <a:endParaRPr lang="zh-CN" sz="1000" dirty="0"/>
                    </a:p>
                  </a:txBody>
                  <a:tcPr marL="91434" marR="91434" marT="45717" marB="45717"/>
                </a:tc>
                <a:extLst>
                  <a:ext uri="{0D108BD9-81ED-4DB2-BD59-A6C34878D82A}">
                    <a16:rowId xmlns:a16="http://schemas.microsoft.com/office/drawing/2014/main" val="10001"/>
                  </a:ext>
                </a:extLst>
              </a:tr>
              <a:tr h="396240">
                <a:tc>
                  <a:txBody>
                    <a:bodyPr/>
                    <a:lstStyle/>
                    <a:p>
                      <a:pPr>
                        <a:buNone/>
                      </a:pPr>
                      <a:r>
                        <a:rPr lang="en-US" altLang="zh-CN" sz="1000" dirty="0"/>
                        <a:t>2</a:t>
                      </a:r>
                      <a:endParaRPr lang="zh-CN" altLang="en-US" sz="1000" dirty="0"/>
                    </a:p>
                  </a:txBody>
                  <a:tcPr marL="91434" marR="91434"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000" dirty="0"/>
                        <a:t>WC</a:t>
                      </a:r>
                      <a:r>
                        <a:rPr lang="zh-CN" altLang="en-US" sz="1000" dirty="0"/>
                        <a:t>破碎程度</a:t>
                      </a:r>
                    </a:p>
                  </a:txBody>
                  <a:tcPr marL="91434" marR="91434" marT="45717" marB="45717"/>
                </a:tc>
                <a:tc>
                  <a:txBody>
                    <a:bodyPr/>
                    <a:lstStyle/>
                    <a:p>
                      <a:r>
                        <a:rPr lang="zh-CN" altLang="en-US" sz="1000" dirty="0"/>
                        <a:t>随速度先减小后增大，趋势基本和粗糙度一致。</a:t>
                      </a:r>
                    </a:p>
                  </a:txBody>
                  <a:tcPr marL="91434" marR="91434" marT="45717" marB="45717"/>
                </a:tc>
                <a:tc>
                  <a:txBody>
                    <a:bodyPr/>
                    <a:lstStyle/>
                    <a:p>
                      <a:r>
                        <a:rPr lang="zh-CN" altLang="en-US" sz="1000" dirty="0"/>
                        <a:t>代表着亚表面裂纹密集程度。</a:t>
                      </a:r>
                    </a:p>
                  </a:txBody>
                  <a:tcPr marL="91434" marR="91434" marT="45717" marB="45717"/>
                </a:tc>
                <a:extLst>
                  <a:ext uri="{0D108BD9-81ED-4DB2-BD59-A6C34878D82A}">
                    <a16:rowId xmlns:a16="http://schemas.microsoft.com/office/drawing/2014/main" val="10002"/>
                  </a:ext>
                </a:extLst>
              </a:tr>
              <a:tr h="396240">
                <a:tc>
                  <a:txBody>
                    <a:bodyPr/>
                    <a:lstStyle/>
                    <a:p>
                      <a:pPr>
                        <a:buNone/>
                      </a:pPr>
                      <a:r>
                        <a:rPr lang="en-US" altLang="zh-CN" sz="1000" dirty="0"/>
                        <a:t>3</a:t>
                      </a:r>
                      <a:endParaRPr lang="zh-CN" altLang="en-US" sz="1000" dirty="0"/>
                    </a:p>
                  </a:txBody>
                  <a:tcPr marL="91434" marR="91434"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en-US" sz="1000" dirty="0"/>
                        <a:t>涂覆层</a:t>
                      </a:r>
                    </a:p>
                  </a:txBody>
                  <a:tcPr marL="91434" marR="91434" marT="45717" marB="45717"/>
                </a:tc>
                <a:tc>
                  <a:txBody>
                    <a:bodyPr/>
                    <a:lstStyle/>
                    <a:p>
                      <a:r>
                        <a:rPr lang="zh-CN" altLang="en-US" sz="1000" dirty="0"/>
                        <a:t>低速时不存在，随着速度增加逐渐变薄。</a:t>
                      </a:r>
                    </a:p>
                  </a:txBody>
                  <a:tcPr marL="91434" marR="91434" marT="45717" marB="45717"/>
                </a:tc>
                <a:tc>
                  <a:txBody>
                    <a:bodyPr/>
                    <a:lstStyle/>
                    <a:p>
                      <a:r>
                        <a:rPr lang="zh-CN" altLang="en-US" sz="1000" dirty="0"/>
                        <a:t>一定程度上保护亚表面。</a:t>
                      </a:r>
                    </a:p>
                  </a:txBody>
                  <a:tcPr marL="91434" marR="91434" marT="45717" marB="45717"/>
                </a:tc>
                <a:extLst>
                  <a:ext uri="{0D108BD9-81ED-4DB2-BD59-A6C34878D82A}">
                    <a16:rowId xmlns:a16="http://schemas.microsoft.com/office/drawing/2014/main" val="10003"/>
                  </a:ext>
                </a:extLst>
              </a:tr>
            </a:tbl>
          </a:graphicData>
        </a:graphic>
      </p:graphicFrame>
      <p:sp>
        <p:nvSpPr>
          <p:cNvPr id="28" name="文本框 27"/>
          <p:cNvSpPr txBox="1"/>
          <p:nvPr/>
        </p:nvSpPr>
        <p:spPr>
          <a:xfrm>
            <a:off x="3978545" y="5804355"/>
            <a:ext cx="1968069" cy="229870"/>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表</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硬质合金表面质量观测及效果</a:t>
            </a:r>
          </a:p>
        </p:txBody>
      </p:sp>
      <p:grpSp>
        <p:nvGrpSpPr>
          <p:cNvPr id="2" name="组合 1"/>
          <p:cNvGrpSpPr/>
          <p:nvPr/>
        </p:nvGrpSpPr>
        <p:grpSpPr>
          <a:xfrm>
            <a:off x="524696" y="7966199"/>
            <a:ext cx="6052432" cy="1350558"/>
            <a:chOff x="826" y="12546"/>
            <a:chExt cx="9532" cy="2127"/>
          </a:xfrm>
        </p:grpSpPr>
        <p:pic>
          <p:nvPicPr>
            <p:cNvPr id="47" name="图片 46"/>
            <p:cNvPicPr>
              <a:picLocks noChangeAspect="1"/>
            </p:cNvPicPr>
            <p:nvPr/>
          </p:nvPicPr>
          <p:blipFill>
            <a:blip r:embed="rId2"/>
            <a:stretch>
              <a:fillRect/>
            </a:stretch>
          </p:blipFill>
          <p:spPr>
            <a:xfrm>
              <a:off x="7158" y="12546"/>
              <a:ext cx="3201" cy="2124"/>
            </a:xfrm>
            <a:prstGeom prst="rect">
              <a:avLst/>
            </a:prstGeom>
          </p:spPr>
        </p:pic>
        <p:pic>
          <p:nvPicPr>
            <p:cNvPr id="51" name="图片 50"/>
            <p:cNvPicPr>
              <a:picLocks noChangeAspect="1"/>
            </p:cNvPicPr>
            <p:nvPr/>
          </p:nvPicPr>
          <p:blipFill>
            <a:blip r:embed="rId3"/>
            <a:stretch>
              <a:fillRect/>
            </a:stretch>
          </p:blipFill>
          <p:spPr>
            <a:xfrm>
              <a:off x="3974" y="12549"/>
              <a:ext cx="3184" cy="2121"/>
            </a:xfrm>
            <a:prstGeom prst="rect">
              <a:avLst/>
            </a:prstGeom>
          </p:spPr>
        </p:pic>
        <p:pic>
          <p:nvPicPr>
            <p:cNvPr id="55" name="图片 54"/>
            <p:cNvPicPr>
              <a:picLocks noChangeAspect="1"/>
            </p:cNvPicPr>
            <p:nvPr/>
          </p:nvPicPr>
          <p:blipFill>
            <a:blip r:embed="rId4"/>
            <a:stretch>
              <a:fillRect/>
            </a:stretch>
          </p:blipFill>
          <p:spPr>
            <a:xfrm>
              <a:off x="826" y="12549"/>
              <a:ext cx="3182" cy="2125"/>
            </a:xfrm>
            <a:prstGeom prst="rect">
              <a:avLst/>
            </a:prstGeom>
          </p:spPr>
        </p:pic>
      </p:grpSp>
      <p:sp>
        <p:nvSpPr>
          <p:cNvPr id="56" name="文本框 55"/>
          <p:cNvSpPr txBox="1"/>
          <p:nvPr/>
        </p:nvSpPr>
        <p:spPr>
          <a:xfrm>
            <a:off x="1883501" y="9320700"/>
            <a:ext cx="2955101" cy="229870"/>
          </a:xfrm>
          <a:prstGeom prst="rect">
            <a:avLst/>
          </a:prstGeom>
          <a:noFill/>
        </p:spPr>
        <p:txBody>
          <a:bodyPr wrap="square" rtlCol="0">
            <a:spAutoFit/>
          </a:bodyPr>
          <a:lstStyle/>
          <a:p>
            <a:pPr algn="ct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900" b="1" dirty="0">
                <a:solidFill>
                  <a:schemeClr val="tx1"/>
                </a:solidFill>
                <a:latin typeface="微软雅黑" panose="020B0503020204020204" charset="-122"/>
                <a:ea typeface="微软雅黑" panose="020B0503020204020204" charset="-122"/>
                <a:cs typeface="微软雅黑" panose="020B0503020204020204" charset="-122"/>
              </a:rPr>
              <a:t> 亚表面损伤随磨削速度变化图</a:t>
            </a:r>
          </a:p>
        </p:txBody>
      </p:sp>
      <p:pic>
        <p:nvPicPr>
          <p:cNvPr id="58" name="图片 57"/>
          <p:cNvPicPr>
            <a:picLocks noChangeAspect="1"/>
          </p:cNvPicPr>
          <p:nvPr/>
        </p:nvPicPr>
        <p:blipFill>
          <a:blip r:embed="rId5"/>
          <a:stretch>
            <a:fillRect/>
          </a:stretch>
        </p:blipFill>
        <p:spPr>
          <a:xfrm>
            <a:off x="80860" y="5383820"/>
            <a:ext cx="3161462" cy="2168386"/>
          </a:xfrm>
          <a:prstGeom prst="rect">
            <a:avLst/>
          </a:prstGeom>
        </p:spPr>
      </p:pic>
      <p:pic>
        <p:nvPicPr>
          <p:cNvPr id="4" name="图片 3"/>
          <p:cNvPicPr>
            <a:picLocks noChangeAspect="1"/>
          </p:cNvPicPr>
          <p:nvPr/>
        </p:nvPicPr>
        <p:blipFill rotWithShape="1">
          <a:blip r:embed="rId6" cstate="print">
            <a:extLst>
              <a:ext uri="{28A0092B-C50C-407E-A947-70E740481C1C}">
                <a14:useLocalDpi xmlns:a14="http://schemas.microsoft.com/office/drawing/2010/main" val="0"/>
              </a:ext>
            </a:extLst>
          </a:blip>
          <a:srcRect r="14382"/>
          <a:stretch>
            <a:fillRect/>
          </a:stretch>
        </p:blipFill>
        <p:spPr>
          <a:xfrm>
            <a:off x="506120" y="441724"/>
            <a:ext cx="2968598" cy="1560264"/>
          </a:xfrm>
          <a:prstGeom prst="rect">
            <a:avLst/>
          </a:prstGeom>
        </p:spPr>
      </p:pic>
      <p:pic>
        <p:nvPicPr>
          <p:cNvPr id="10" name="图片 9">
            <a:extLst>
              <a:ext uri="{FF2B5EF4-FFF2-40B4-BE49-F238E27FC236}">
                <a16:creationId xmlns:a16="http://schemas.microsoft.com/office/drawing/2014/main" id="{7EA469C0-6845-1A60-BEE1-65F875A35114}"/>
              </a:ext>
            </a:extLst>
          </p:cNvPr>
          <p:cNvPicPr>
            <a:picLocks noChangeAspect="1"/>
          </p:cNvPicPr>
          <p:nvPr/>
        </p:nvPicPr>
        <p:blipFill>
          <a:blip r:embed="rId7"/>
          <a:stretch>
            <a:fillRect/>
          </a:stretch>
        </p:blipFill>
        <p:spPr>
          <a:xfrm>
            <a:off x="4575102" y="1316529"/>
            <a:ext cx="778658" cy="5658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3285" y="2077072"/>
            <a:ext cx="5282861" cy="429867"/>
          </a:xfrm>
        </p:spPr>
        <p:txBody>
          <a:bodyPr>
            <a:noAutofit/>
          </a:bodyPr>
          <a:lstStyle/>
          <a:p>
            <a:r>
              <a:rPr lang="en-US" altLang="zh-CN" sz="1400" b="1" dirty="0">
                <a:solidFill>
                  <a:schemeClr val="accent5">
                    <a:lumMod val="50000"/>
                  </a:schemeClr>
                </a:solidFill>
                <a:latin typeface="+mj-ea"/>
                <a:cs typeface="Times New Roman" panose="02020603050405020304" charset="0"/>
              </a:rPr>
              <a:t>Optimization of Process for Carbide Milling Cutter and Investigation of  Subsurface Damage </a:t>
            </a:r>
          </a:p>
        </p:txBody>
      </p:sp>
      <p:grpSp>
        <p:nvGrpSpPr>
          <p:cNvPr id="9" name="组合 8"/>
          <p:cNvGrpSpPr/>
          <p:nvPr/>
        </p:nvGrpSpPr>
        <p:grpSpPr>
          <a:xfrm>
            <a:off x="3340107" y="478442"/>
            <a:ext cx="1073207" cy="826717"/>
            <a:chOff x="5307" y="1233"/>
            <a:chExt cx="1548" cy="1302"/>
          </a:xfrm>
        </p:grpSpPr>
        <p:sp>
          <p:nvSpPr>
            <p:cNvPr id="6" name="文本框 5"/>
            <p:cNvSpPr txBox="1"/>
            <p:nvPr/>
          </p:nvSpPr>
          <p:spPr>
            <a:xfrm>
              <a:off x="5310" y="1233"/>
              <a:ext cx="1440" cy="386"/>
            </a:xfrm>
            <a:prstGeom prst="rect">
              <a:avLst/>
            </a:prstGeom>
            <a:noFill/>
          </p:spPr>
          <p:txBody>
            <a:bodyPr wrap="square" rtlCol="0">
              <a:spAutoFit/>
            </a:bodyPr>
            <a:lstStyle/>
            <a:p>
              <a:r>
                <a:rPr lang="en-US" altLang="zh-CN" sz="1000" b="1" dirty="0">
                  <a:solidFill>
                    <a:schemeClr val="accent5">
                      <a:lumMod val="50000"/>
                    </a:schemeClr>
                  </a:solidFill>
                  <a:latin typeface="微软雅黑" panose="020B0503020204020204" charset="-122"/>
                  <a:ea typeface="微软雅黑" panose="020B0503020204020204" charset="-122"/>
                </a:rPr>
                <a:t>TEAM </a:t>
              </a:r>
              <a:r>
                <a:rPr lang="zh-CN" altLang="en-US" sz="1000" b="1" dirty="0">
                  <a:solidFill>
                    <a:schemeClr val="accent5">
                      <a:lumMod val="50000"/>
                    </a:schemeClr>
                  </a:solidFill>
                  <a:latin typeface="微软雅黑" panose="020B0503020204020204" charset="-122"/>
                  <a:ea typeface="微软雅黑" panose="020B0503020204020204" charset="-122"/>
                </a:rPr>
                <a:t>  </a:t>
              </a:r>
            </a:p>
          </p:txBody>
        </p:sp>
        <p:sp>
          <p:nvSpPr>
            <p:cNvPr id="7" name="文本框 6"/>
            <p:cNvSpPr txBox="1"/>
            <p:nvPr/>
          </p:nvSpPr>
          <p:spPr>
            <a:xfrm>
              <a:off x="5307" y="1664"/>
              <a:ext cx="1548" cy="871"/>
            </a:xfrm>
            <a:prstGeom prst="rect">
              <a:avLst/>
            </a:prstGeom>
            <a:noFill/>
          </p:spPr>
          <p:txBody>
            <a:bodyPr wrap="square" rtlCol="0">
              <a:spAutoFit/>
            </a:bodyPr>
            <a:lstStyle/>
            <a:p>
              <a:pPr indent="0">
                <a:buNone/>
              </a:pPr>
              <a:endParaRPr lang="en-US" altLang="zh-CN" sz="1000" dirty="0">
                <a:solidFill>
                  <a:schemeClr val="accent5">
                    <a:lumMod val="50000"/>
                  </a:schemeClr>
                </a:solidFill>
                <a:latin typeface="微软雅黑" panose="020B0503020204020204" charset="-122"/>
                <a:ea typeface="微软雅黑" panose="020B0503020204020204" charset="-122"/>
              </a:endParaRPr>
            </a:p>
            <a:p>
              <a:pPr indent="0">
                <a:buNone/>
              </a:pPr>
              <a:r>
                <a:rPr lang="en-US" altLang="zh-CN" sz="1000" dirty="0" err="1">
                  <a:latin typeface="微软雅黑" panose="020B0503020204020204" charset="-122"/>
                  <a:ea typeface="微软雅黑" panose="020B0503020204020204" charset="-122"/>
                </a:rPr>
                <a:t>Mengfu</a:t>
              </a:r>
              <a:r>
                <a:rPr lang="en-US" altLang="zh-CN" sz="1000" dirty="0">
                  <a:latin typeface="微软雅黑" panose="020B0503020204020204" charset="-122"/>
                  <a:ea typeface="微软雅黑" panose="020B0503020204020204" charset="-122"/>
                </a:rPr>
                <a:t> He</a:t>
              </a:r>
            </a:p>
            <a:p>
              <a:pPr indent="0">
                <a:buNone/>
              </a:pPr>
              <a:r>
                <a:rPr lang="en-US" altLang="zh-CN" sz="1000" dirty="0" err="1">
                  <a:latin typeface="微软雅黑" panose="020B0503020204020204" charset="-122"/>
                  <a:ea typeface="微软雅黑" panose="020B0503020204020204" charset="-122"/>
                </a:rPr>
                <a:t>Tiansen</a:t>
              </a:r>
              <a:r>
                <a:rPr lang="en-US" altLang="zh-CN" sz="1000" dirty="0">
                  <a:latin typeface="微软雅黑" panose="020B0503020204020204" charset="-122"/>
                  <a:ea typeface="微软雅黑" panose="020B0503020204020204" charset="-122"/>
                </a:rPr>
                <a:t> </a:t>
              </a:r>
              <a:r>
                <a:rPr lang="en-US" altLang="zh-CN" sz="1000" dirty="0" err="1">
                  <a:latin typeface="微软雅黑" panose="020B0503020204020204" charset="-122"/>
                  <a:ea typeface="微软雅黑" panose="020B0503020204020204" charset="-122"/>
                </a:rPr>
                <a:t>Su</a:t>
              </a:r>
              <a:endParaRPr sz="1000" dirty="0">
                <a:latin typeface="微软雅黑" panose="020B0503020204020204" charset="-122"/>
                <a:ea typeface="微软雅黑" panose="020B0503020204020204" charset="-122"/>
              </a:endParaRPr>
            </a:p>
          </p:txBody>
        </p:sp>
      </p:grpSp>
      <p:cxnSp>
        <p:nvCxnSpPr>
          <p:cNvPr id="8" name="直接连接符 7"/>
          <p:cNvCxnSpPr/>
          <p:nvPr/>
        </p:nvCxnSpPr>
        <p:spPr>
          <a:xfrm>
            <a:off x="4392360" y="355260"/>
            <a:ext cx="0" cy="1567080"/>
          </a:xfrm>
          <a:prstGeom prst="line">
            <a:avLst/>
          </a:prstGeom>
          <a:ln w="3175" cmpd="sng">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391375" y="447964"/>
            <a:ext cx="1629021" cy="698481"/>
            <a:chOff x="5415" y="1185"/>
            <a:chExt cx="1440" cy="1978"/>
          </a:xfrm>
        </p:grpSpPr>
        <p:sp>
          <p:nvSpPr>
            <p:cNvPr id="11" name="文本框 10"/>
            <p:cNvSpPr txBox="1"/>
            <p:nvPr/>
          </p:nvSpPr>
          <p:spPr>
            <a:xfrm>
              <a:off x="5415" y="1185"/>
              <a:ext cx="1440" cy="1129"/>
            </a:xfrm>
            <a:prstGeom prst="rect">
              <a:avLst/>
            </a:prstGeom>
            <a:noFill/>
          </p:spPr>
          <p:txBody>
            <a:bodyPr wrap="square" rtlCol="0">
              <a:spAutoFit/>
            </a:bodyPr>
            <a:lstStyle/>
            <a:p>
              <a:r>
                <a:rPr lang="en-US" altLang="zh-CN" sz="1000" b="1" dirty="0">
                  <a:solidFill>
                    <a:schemeClr val="accent5">
                      <a:lumMod val="50000"/>
                    </a:schemeClr>
                  </a:solidFill>
                  <a:latin typeface="微软雅黑" panose="020B0503020204020204" charset="-122"/>
                  <a:ea typeface="微软雅黑" panose="020B0503020204020204" charset="-122"/>
                </a:rPr>
                <a:t>ACADEMIC </a:t>
              </a:r>
            </a:p>
            <a:p>
              <a:r>
                <a:rPr lang="en-US" altLang="zh-CN" sz="1000" b="1" dirty="0">
                  <a:solidFill>
                    <a:schemeClr val="accent5">
                      <a:lumMod val="50000"/>
                    </a:schemeClr>
                  </a:solidFill>
                  <a:latin typeface="微软雅黑" panose="020B0503020204020204" charset="-122"/>
                  <a:ea typeface="微软雅黑" panose="020B0503020204020204" charset="-122"/>
                </a:rPr>
                <a:t>ADVISOR</a:t>
              </a:r>
            </a:p>
          </p:txBody>
        </p:sp>
        <p:sp>
          <p:nvSpPr>
            <p:cNvPr id="12" name="文本框 11"/>
            <p:cNvSpPr txBox="1"/>
            <p:nvPr/>
          </p:nvSpPr>
          <p:spPr>
            <a:xfrm>
              <a:off x="5415" y="2469"/>
              <a:ext cx="1075" cy="694"/>
            </a:xfrm>
            <a:prstGeom prst="rect">
              <a:avLst/>
            </a:prstGeom>
            <a:noFill/>
          </p:spPr>
          <p:txBody>
            <a:bodyPr wrap="square" rtlCol="0">
              <a:spAutoFit/>
            </a:bodyPr>
            <a:lstStyle/>
            <a:p>
              <a:pPr indent="0">
                <a:buNone/>
              </a:pPr>
              <a:r>
                <a:rPr lang="en-US" altLang="zh-CN" sz="1000" dirty="0">
                  <a:latin typeface="微软雅黑" panose="020B0503020204020204" charset="-122"/>
                  <a:ea typeface="微软雅黑" panose="020B0503020204020204" charset="-122"/>
                </a:rPr>
                <a:t>Bi Zhang</a:t>
              </a:r>
              <a:endParaRPr sz="1000" dirty="0">
                <a:latin typeface="微软雅黑" panose="020B0503020204020204" charset="-122"/>
                <a:ea typeface="微软雅黑" panose="020B0503020204020204" charset="-122"/>
              </a:endParaRPr>
            </a:p>
          </p:txBody>
        </p:sp>
      </p:grpSp>
      <p:cxnSp>
        <p:nvCxnSpPr>
          <p:cNvPr id="16" name="直接连接符 15"/>
          <p:cNvCxnSpPr/>
          <p:nvPr/>
        </p:nvCxnSpPr>
        <p:spPr>
          <a:xfrm>
            <a:off x="5504047" y="352085"/>
            <a:ext cx="0" cy="1567080"/>
          </a:xfrm>
          <a:prstGeom prst="line">
            <a:avLst/>
          </a:prstGeom>
          <a:ln w="3175" cmpd="sng">
            <a:solidFill>
              <a:schemeClr val="accent5">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副标题 2"/>
          <p:cNvSpPr>
            <a:spLocks noGrp="1"/>
          </p:cNvSpPr>
          <p:nvPr/>
        </p:nvSpPr>
        <p:spPr>
          <a:xfrm>
            <a:off x="504060" y="2563589"/>
            <a:ext cx="5820672" cy="3313347"/>
          </a:xfrm>
          <a:prstGeom prst="rect">
            <a:avLst/>
          </a:prstGeom>
          <a:ln>
            <a:noFill/>
          </a:ln>
        </p:spPr>
        <p:txBody>
          <a:bodyPr vert="horz" lIns="91434" tIns="45717" rIns="91434" bIns="45717" rtlCol="0">
            <a:noAutofit/>
          </a:bodyPr>
          <a:lstStyle>
            <a:lvl1pPr marL="0" indent="0" algn="ctr" defTabSz="685800" rtl="0" eaLnBrk="1" latinLnBrk="0" hangingPunct="1">
              <a:lnSpc>
                <a:spcPct val="90000"/>
              </a:lnSpc>
              <a:spcBef>
                <a:spcPts val="750"/>
              </a:spcBef>
              <a:buFont typeface="Arial" panose="020B0604020202020204" pitchFamily="34" charset="0"/>
              <a:buNone/>
              <a:defRPr sz="1350" kern="1200">
                <a:solidFill>
                  <a:schemeClr val="tx1">
                    <a:lumMod val="75000"/>
                    <a:lumOff val="25000"/>
                  </a:schemeClr>
                </a:solidFill>
                <a:effectLst/>
                <a:latin typeface="+mj-lt"/>
                <a:ea typeface="+mj-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fontAlgn="auto">
              <a:lnSpc>
                <a:spcPts val="1200"/>
              </a:lnSpc>
              <a:spcBef>
                <a:spcPts val="0"/>
              </a:spcBef>
            </a:pPr>
            <a:r>
              <a:rPr lang="en-US" sz="1000" dirty="0">
                <a:solidFill>
                  <a:schemeClr val="tx1"/>
                </a:solidFill>
                <a:latin typeface="微软雅黑" panose="020B0503020204020204" charset="-122"/>
                <a:ea typeface="微软雅黑" panose="020B0503020204020204" charset="-122"/>
                <a:cs typeface="Times New Roman" panose="02020603050405020304" charset="0"/>
              </a:rPr>
              <a:t>Cemented carbide, composed of tungsten carbide and cobalt, is widely utilized in various precision machining applications due to its high hardness and low chemical reactivity. Grinding wheel is the primary method employed for machining cemented carbide. To address the challenge of its high hardness, resin diamond wheels are commonly employed for efficient grinding. However, the domestic market share of cemented carbide milling cutters is relatively small, with foreign manufacturers capturing the majority of sales. Domestic cemented carbide milling cutters suffer from issues such as unstable tool life, and traditional milling cutter machining processes often neglect the problem of subsurface damages.</a:t>
            </a:r>
          </a:p>
          <a:p>
            <a:pPr algn="just" fontAlgn="auto">
              <a:lnSpc>
                <a:spcPts val="1200"/>
              </a:lnSpc>
              <a:spcBef>
                <a:spcPts val="0"/>
              </a:spcBef>
            </a:pPr>
            <a:r>
              <a:rPr lang="en-US" sz="1000" dirty="0">
                <a:solidFill>
                  <a:schemeClr val="tx1"/>
                </a:solidFill>
                <a:latin typeface="微软雅黑" panose="020B0503020204020204" charset="-122"/>
                <a:ea typeface="微软雅黑" panose="020B0503020204020204" charset="-122"/>
                <a:cs typeface="Times New Roman" panose="02020603050405020304" charset="0"/>
              </a:rPr>
              <a:t>This study focuses on optimizing the grinding process of milling cutters by considering factors such as grinding wheel selection, determination of milling cutter parameters, grinding process optimization, tool subsurface observation, and stain element analysis. The grinding results are analyzed using instruments such as ultra-deep field microscopes, laser confocal instruments, and SEM scanning electron microscopes. By introducing additional process steps and investigating the influence of grinding factors on surface roughness and subsurface damage depth, the milling cutter process flow is optimized.</a:t>
            </a:r>
          </a:p>
          <a:p>
            <a:pPr algn="just" fontAlgn="auto">
              <a:lnSpc>
                <a:spcPts val="1200"/>
              </a:lnSpc>
              <a:spcBef>
                <a:spcPts val="0"/>
              </a:spcBef>
            </a:pPr>
            <a:r>
              <a:rPr lang="en-US" sz="1000" dirty="0">
                <a:solidFill>
                  <a:schemeClr val="tx1"/>
                </a:solidFill>
                <a:latin typeface="微软雅黑" panose="020B0503020204020204" charset="-122"/>
                <a:ea typeface="微软雅黑" panose="020B0503020204020204" charset="-122"/>
                <a:cs typeface="Times New Roman" panose="02020603050405020304" charset="0"/>
              </a:rPr>
              <a:t>Furthermore, this project introduces variations in grinding parameters based on different cutting edges of the milling cutter and conducts roughness testing accordingly. Different grinding parameters are applied in corresponding grinding experiments using die steel, allowing for the establishment of a relationship between the tool surface and the machined surface. Additionally, observations are made on subsurface damage for different surface roughness values, revealing the trend of subsurface damage with respect to the parameter variations.</a:t>
            </a:r>
          </a:p>
        </p:txBody>
      </p:sp>
      <p:grpSp>
        <p:nvGrpSpPr>
          <p:cNvPr id="4" name="组合 3"/>
          <p:cNvGrpSpPr/>
          <p:nvPr/>
        </p:nvGrpSpPr>
        <p:grpSpPr>
          <a:xfrm>
            <a:off x="5504047" y="447963"/>
            <a:ext cx="1614946" cy="702185"/>
            <a:chOff x="5385" y="1122"/>
            <a:chExt cx="1440" cy="2169"/>
          </a:xfrm>
        </p:grpSpPr>
        <p:sp>
          <p:nvSpPr>
            <p:cNvPr id="26" name="文本框 25"/>
            <p:cNvSpPr txBox="1"/>
            <p:nvPr/>
          </p:nvSpPr>
          <p:spPr>
            <a:xfrm>
              <a:off x="5385" y="1122"/>
              <a:ext cx="1440" cy="1232"/>
            </a:xfrm>
            <a:prstGeom prst="rect">
              <a:avLst/>
            </a:prstGeom>
            <a:noFill/>
          </p:spPr>
          <p:txBody>
            <a:bodyPr wrap="square" rtlCol="0">
              <a:spAutoFit/>
            </a:bodyPr>
            <a:lstStyle/>
            <a:p>
              <a:r>
                <a:rPr lang="en-US" altLang="zh-CN" sz="1000" b="1" dirty="0">
                  <a:solidFill>
                    <a:schemeClr val="accent5">
                      <a:lumMod val="50000"/>
                    </a:schemeClr>
                  </a:solidFill>
                  <a:latin typeface="微软雅黑" panose="020B0503020204020204" charset="-122"/>
                  <a:ea typeface="微软雅黑" panose="020B0503020204020204" charset="-122"/>
                </a:rPr>
                <a:t>INDUSTRIAL ADVISOR</a:t>
              </a:r>
            </a:p>
          </p:txBody>
        </p:sp>
        <p:sp>
          <p:nvSpPr>
            <p:cNvPr id="28" name="文本框 27"/>
            <p:cNvSpPr txBox="1"/>
            <p:nvPr/>
          </p:nvSpPr>
          <p:spPr>
            <a:xfrm>
              <a:off x="5395" y="2534"/>
              <a:ext cx="973" cy="757"/>
            </a:xfrm>
            <a:prstGeom prst="rect">
              <a:avLst/>
            </a:prstGeom>
            <a:noFill/>
          </p:spPr>
          <p:txBody>
            <a:bodyPr wrap="square" rtlCol="0">
              <a:spAutoFit/>
            </a:bodyPr>
            <a:lstStyle/>
            <a:p>
              <a:pPr indent="0">
                <a:buNone/>
              </a:pPr>
              <a:r>
                <a:rPr lang="en-US" altLang="zh-CN" sz="1000" dirty="0" err="1">
                  <a:latin typeface="微软雅黑" panose="020B0503020204020204" charset="-122"/>
                  <a:ea typeface="微软雅黑" panose="020B0503020204020204" charset="-122"/>
                </a:rPr>
                <a:t>Guanhui</a:t>
              </a:r>
              <a:r>
                <a:rPr lang="en-US" altLang="zh-CN" sz="1000" dirty="0">
                  <a:latin typeface="微软雅黑" panose="020B0503020204020204" charset="-122"/>
                  <a:ea typeface="微软雅黑" panose="020B0503020204020204" charset="-122"/>
                </a:rPr>
                <a:t> Ren</a:t>
              </a:r>
              <a:endParaRPr sz="1000" dirty="0">
                <a:latin typeface="微软雅黑" panose="020B0503020204020204" charset="-122"/>
                <a:ea typeface="微软雅黑" panose="020B0503020204020204" charset="-122"/>
              </a:endParaRPr>
            </a:p>
          </p:txBody>
        </p:sp>
      </p:grpSp>
      <p:grpSp>
        <p:nvGrpSpPr>
          <p:cNvPr id="32" name="组合 31"/>
          <p:cNvGrpSpPr/>
          <p:nvPr/>
        </p:nvGrpSpPr>
        <p:grpSpPr>
          <a:xfrm>
            <a:off x="1022723" y="1833029"/>
            <a:ext cx="4998269" cy="275572"/>
            <a:chOff x="1674" y="3289"/>
            <a:chExt cx="7525" cy="434"/>
          </a:xfrm>
        </p:grpSpPr>
        <p:sp>
          <p:nvSpPr>
            <p:cNvPr id="33" name="文本框 32"/>
            <p:cNvSpPr txBox="1"/>
            <p:nvPr/>
          </p:nvSpPr>
          <p:spPr>
            <a:xfrm>
              <a:off x="1674" y="3289"/>
              <a:ext cx="7525" cy="434"/>
            </a:xfrm>
            <a:prstGeom prst="rect">
              <a:avLst/>
            </a:prstGeom>
            <a:noFill/>
          </p:spPr>
          <p:txBody>
            <a:bodyPr wrap="square" rtlCol="0">
              <a:spAutoFit/>
            </a:bodyPr>
            <a:lstStyle/>
            <a:p>
              <a:pPr algn="ctr"/>
              <a:r>
                <a:rPr lang="en-US" altLang="zh-CN" sz="1200" b="1" dirty="0">
                  <a:solidFill>
                    <a:schemeClr val="accent5">
                      <a:lumMod val="50000"/>
                    </a:schemeClr>
                  </a:solidFill>
                  <a:latin typeface="+mj-ea"/>
                  <a:ea typeface="+mj-ea"/>
                  <a:cs typeface="+mj-ea"/>
                </a:rPr>
                <a:t>SPONSOR</a:t>
              </a:r>
              <a:r>
                <a:rPr lang="zh-CN" altLang="en-US" sz="1200" b="1" dirty="0">
                  <a:solidFill>
                    <a:schemeClr val="accent5">
                      <a:lumMod val="50000"/>
                    </a:schemeClr>
                  </a:solidFill>
                  <a:latin typeface="+mj-ea"/>
                  <a:ea typeface="+mj-ea"/>
                  <a:cs typeface="+mj-ea"/>
                </a:rPr>
                <a:t>：</a:t>
              </a:r>
              <a:r>
                <a:rPr lang="en-US" altLang="zh-CN" sz="1200" b="1" dirty="0">
                  <a:solidFill>
                    <a:schemeClr val="accent5">
                      <a:lumMod val="50000"/>
                    </a:schemeClr>
                  </a:solidFill>
                  <a:latin typeface="+mj-ea"/>
                  <a:ea typeface="+mj-ea"/>
                  <a:cs typeface="+mj-ea"/>
                </a:rPr>
                <a:t>Frontier Manufacturing Science Laboratory</a:t>
              </a:r>
            </a:p>
          </p:txBody>
        </p:sp>
        <p:cxnSp>
          <p:nvCxnSpPr>
            <p:cNvPr id="34" name="直接连接符 33"/>
            <p:cNvCxnSpPr/>
            <p:nvPr/>
          </p:nvCxnSpPr>
          <p:spPr>
            <a:xfrm>
              <a:off x="2600" y="3662"/>
              <a:ext cx="567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8" name="矩形 47"/>
          <p:cNvSpPr/>
          <p:nvPr/>
        </p:nvSpPr>
        <p:spPr>
          <a:xfrm>
            <a:off x="315795" y="205776"/>
            <a:ext cx="2809061" cy="151591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746109" y="6092025"/>
            <a:ext cx="2722134" cy="229870"/>
          </a:xfrm>
          <a:prstGeom prst="rect">
            <a:avLst/>
          </a:prstGeom>
          <a:noFill/>
        </p:spPr>
        <p:txBody>
          <a:bodyPr wrap="square" rtlCol="0">
            <a:spAutoFit/>
          </a:bodyPr>
          <a:lstStyle/>
          <a:p>
            <a:pPr algn="just"/>
            <a:r>
              <a:rPr lang="en-US" altLang="zh-CN" sz="900" b="1" dirty="0">
                <a:solidFill>
                  <a:schemeClr val="tx1"/>
                </a:solidFill>
                <a:latin typeface="微软雅黑" panose="020B0503020204020204" charset="-122"/>
                <a:ea typeface="微软雅黑" panose="020B0503020204020204" charset="-122"/>
                <a:sym typeface="+mn-ea"/>
              </a:rPr>
              <a:t>Table.1 </a:t>
            </a:r>
            <a:r>
              <a:rPr lang="en-US" altLang="zh-CN" sz="900" b="1" dirty="0">
                <a:solidFill>
                  <a:schemeClr val="tx1"/>
                </a:solidFill>
                <a:latin typeface="微软雅黑" panose="020B0503020204020204" charset="-122"/>
                <a:ea typeface="微软雅黑" panose="020B0503020204020204" charset="-122"/>
              </a:rPr>
              <a:t>Evaluation indicators and effects</a:t>
            </a:r>
          </a:p>
        </p:txBody>
      </p:sp>
      <p:pic>
        <p:nvPicPr>
          <p:cNvPr id="5" name="图片 4"/>
          <p:cNvPicPr>
            <a:picLocks noChangeAspect="1"/>
          </p:cNvPicPr>
          <p:nvPr/>
        </p:nvPicPr>
        <p:blipFill>
          <a:blip r:embed="rId2"/>
          <a:stretch>
            <a:fillRect/>
          </a:stretch>
        </p:blipFill>
        <p:spPr>
          <a:xfrm>
            <a:off x="232273" y="6171364"/>
            <a:ext cx="3017242" cy="2038489"/>
          </a:xfrm>
          <a:prstGeom prst="rect">
            <a:avLst/>
          </a:prstGeom>
        </p:spPr>
      </p:pic>
      <p:grpSp>
        <p:nvGrpSpPr>
          <p:cNvPr id="2" name="组合 1"/>
          <p:cNvGrpSpPr/>
          <p:nvPr/>
        </p:nvGrpSpPr>
        <p:grpSpPr>
          <a:xfrm>
            <a:off x="463740" y="8376383"/>
            <a:ext cx="5961633" cy="1251505"/>
            <a:chOff x="478" y="13295"/>
            <a:chExt cx="9979" cy="2261"/>
          </a:xfrm>
        </p:grpSpPr>
        <p:pic>
          <p:nvPicPr>
            <p:cNvPr id="17" name="图片 16"/>
            <p:cNvPicPr>
              <a:picLocks noChangeAspect="1"/>
            </p:cNvPicPr>
            <p:nvPr/>
          </p:nvPicPr>
          <p:blipFill>
            <a:blip r:embed="rId3"/>
            <a:stretch>
              <a:fillRect/>
            </a:stretch>
          </p:blipFill>
          <p:spPr>
            <a:xfrm>
              <a:off x="478" y="13298"/>
              <a:ext cx="3395" cy="2259"/>
            </a:xfrm>
            <a:prstGeom prst="rect">
              <a:avLst/>
            </a:prstGeom>
          </p:spPr>
        </p:pic>
        <p:pic>
          <p:nvPicPr>
            <p:cNvPr id="19" name="图片 18"/>
            <p:cNvPicPr>
              <a:picLocks noChangeAspect="1"/>
            </p:cNvPicPr>
            <p:nvPr/>
          </p:nvPicPr>
          <p:blipFill>
            <a:blip r:embed="rId4"/>
            <a:stretch>
              <a:fillRect/>
            </a:stretch>
          </p:blipFill>
          <p:spPr>
            <a:xfrm>
              <a:off x="3791" y="13295"/>
              <a:ext cx="3361" cy="2248"/>
            </a:xfrm>
            <a:prstGeom prst="rect">
              <a:avLst/>
            </a:prstGeom>
          </p:spPr>
        </p:pic>
        <p:pic>
          <p:nvPicPr>
            <p:cNvPr id="22" name="图片 21"/>
            <p:cNvPicPr>
              <a:picLocks noChangeAspect="1"/>
            </p:cNvPicPr>
            <p:nvPr/>
          </p:nvPicPr>
          <p:blipFill>
            <a:blip r:embed="rId5"/>
            <a:stretch>
              <a:fillRect/>
            </a:stretch>
          </p:blipFill>
          <p:spPr>
            <a:xfrm>
              <a:off x="7097" y="13298"/>
              <a:ext cx="3361" cy="2242"/>
            </a:xfrm>
            <a:prstGeom prst="rect">
              <a:avLst/>
            </a:prstGeom>
          </p:spPr>
        </p:pic>
      </p:grpSp>
      <p:sp>
        <p:nvSpPr>
          <p:cNvPr id="37" name="文本框 36"/>
          <p:cNvSpPr txBox="1"/>
          <p:nvPr/>
        </p:nvSpPr>
        <p:spPr>
          <a:xfrm>
            <a:off x="-97945" y="8173064"/>
            <a:ext cx="3487813" cy="229870"/>
          </a:xfrm>
          <a:prstGeom prst="rect">
            <a:avLst/>
          </a:prstGeom>
          <a:noFill/>
        </p:spPr>
        <p:txBody>
          <a:bodyPr wrap="square" rtlCol="0">
            <a:spAutoFit/>
          </a:bodyPr>
          <a:lstStyle/>
          <a:p>
            <a:pPr algn="ct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Fig.1 Surface roughness variation with grinding speed</a:t>
            </a:r>
          </a:p>
        </p:txBody>
      </p:sp>
      <p:sp>
        <p:nvSpPr>
          <p:cNvPr id="38" name="文本框 37"/>
          <p:cNvSpPr txBox="1"/>
          <p:nvPr/>
        </p:nvSpPr>
        <p:spPr>
          <a:xfrm>
            <a:off x="1659367" y="9628664"/>
            <a:ext cx="3487813" cy="229870"/>
          </a:xfrm>
          <a:prstGeom prst="rect">
            <a:avLst/>
          </a:prstGeom>
          <a:noFill/>
        </p:spPr>
        <p:txBody>
          <a:bodyPr wrap="square" rtlCol="0">
            <a:spAutoFit/>
          </a:bodyPr>
          <a:lstStyle/>
          <a:p>
            <a:pPr algn="ctr"/>
            <a:r>
              <a:rPr lang="en-US" altLang="zh-CN" sz="900" b="1" dirty="0">
                <a:solidFill>
                  <a:schemeClr val="tx1"/>
                </a:solidFill>
                <a:latin typeface="微软雅黑" panose="020B0503020204020204" charset="-122"/>
                <a:ea typeface="微软雅黑" panose="020B0503020204020204" charset="-122"/>
                <a:cs typeface="微软雅黑" panose="020B0503020204020204" charset="-122"/>
              </a:rPr>
              <a:t>Fig.2 Subsurface damage variation with grinding speed</a:t>
            </a:r>
          </a:p>
        </p:txBody>
      </p:sp>
      <p:graphicFrame>
        <p:nvGraphicFramePr>
          <p:cNvPr id="40" name="表格 39"/>
          <p:cNvGraphicFramePr/>
          <p:nvPr/>
        </p:nvGraphicFramePr>
        <p:xfrm>
          <a:off x="3308598" y="6304955"/>
          <a:ext cx="3402965" cy="1889760"/>
        </p:xfrm>
        <a:graphic>
          <a:graphicData uri="http://schemas.openxmlformats.org/drawingml/2006/table">
            <a:tbl>
              <a:tblPr firstRow="1" bandRow="1">
                <a:tableStyleId>{5C22544A-7EE6-4342-B048-85BDC9FD1C3A}</a:tableStyleId>
              </a:tblPr>
              <a:tblGrid>
                <a:gridCol w="227330">
                  <a:extLst>
                    <a:ext uri="{9D8B030D-6E8A-4147-A177-3AD203B41FA5}">
                      <a16:colId xmlns:a16="http://schemas.microsoft.com/office/drawing/2014/main" val="20000"/>
                    </a:ext>
                  </a:extLst>
                </a:gridCol>
                <a:gridCol w="836930">
                  <a:extLst>
                    <a:ext uri="{9D8B030D-6E8A-4147-A177-3AD203B41FA5}">
                      <a16:colId xmlns:a16="http://schemas.microsoft.com/office/drawing/2014/main" val="20001"/>
                    </a:ext>
                  </a:extLst>
                </a:gridCol>
                <a:gridCol w="1329690">
                  <a:extLst>
                    <a:ext uri="{9D8B030D-6E8A-4147-A177-3AD203B41FA5}">
                      <a16:colId xmlns:a16="http://schemas.microsoft.com/office/drawing/2014/main" val="20002"/>
                    </a:ext>
                  </a:extLst>
                </a:gridCol>
                <a:gridCol w="1009015">
                  <a:extLst>
                    <a:ext uri="{9D8B030D-6E8A-4147-A177-3AD203B41FA5}">
                      <a16:colId xmlns:a16="http://schemas.microsoft.com/office/drawing/2014/main" val="20003"/>
                    </a:ext>
                  </a:extLst>
                </a:gridCol>
              </a:tblGrid>
              <a:tr h="243840">
                <a:tc>
                  <a:txBody>
                    <a:bodyPr/>
                    <a:lstStyle/>
                    <a:p>
                      <a:pPr>
                        <a:buNone/>
                      </a:pPr>
                      <a:endParaRPr lang="zh-CN" altLang="en-US" sz="1000" dirty="0"/>
                    </a:p>
                  </a:txBody>
                  <a:tcPr marL="91434" marR="91434" marT="45717" marB="45717">
                    <a:solidFill>
                      <a:srgbClr val="00206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000" dirty="0"/>
                        <a:t>Index</a:t>
                      </a:r>
                      <a:endParaRPr lang="zh-CN" altLang="en-US" sz="1000" dirty="0"/>
                    </a:p>
                  </a:txBody>
                  <a:tcPr marL="91434" marR="91434" marT="45717" marB="45717">
                    <a:solidFill>
                      <a:srgbClr val="002060"/>
                    </a:solidFill>
                  </a:tcPr>
                </a:tc>
                <a:tc>
                  <a:txBody>
                    <a:bodyPr/>
                    <a:lstStyle/>
                    <a:p>
                      <a:pPr>
                        <a:buNone/>
                      </a:pPr>
                      <a:r>
                        <a:rPr lang="en-US" altLang="zh-CN" sz="1000" dirty="0"/>
                        <a:t>Variation trend</a:t>
                      </a:r>
                      <a:endParaRPr lang="zh-CN" altLang="en-US" sz="1000" dirty="0"/>
                    </a:p>
                  </a:txBody>
                  <a:tcPr marL="91434" marR="91434" marT="45717" marB="45717">
                    <a:solidFill>
                      <a:srgbClr val="002060"/>
                    </a:solidFill>
                  </a:tcPr>
                </a:tc>
                <a:tc>
                  <a:txBody>
                    <a:bodyPr/>
                    <a:lstStyle/>
                    <a:p>
                      <a:pPr>
                        <a:buNone/>
                      </a:pPr>
                      <a:r>
                        <a:rPr lang="en-US" altLang="zh-CN" sz="1000" dirty="0"/>
                        <a:t>Function</a:t>
                      </a:r>
                      <a:endParaRPr lang="zh-CN" altLang="en-US" sz="1000" dirty="0"/>
                    </a:p>
                  </a:txBody>
                  <a:tcPr marL="91434" marR="91434" marT="45717" marB="45717">
                    <a:solidFill>
                      <a:srgbClr val="002060"/>
                    </a:solidFill>
                  </a:tcPr>
                </a:tc>
                <a:extLst>
                  <a:ext uri="{0D108BD9-81ED-4DB2-BD59-A6C34878D82A}">
                    <a16:rowId xmlns:a16="http://schemas.microsoft.com/office/drawing/2014/main" val="10000"/>
                  </a:ext>
                </a:extLst>
              </a:tr>
              <a:tr h="548640">
                <a:tc>
                  <a:txBody>
                    <a:bodyPr/>
                    <a:lstStyle/>
                    <a:p>
                      <a:pPr>
                        <a:buNone/>
                      </a:pPr>
                      <a:r>
                        <a:rPr lang="en-US" altLang="zh-CN" sz="1000" dirty="0"/>
                        <a:t>1</a:t>
                      </a:r>
                      <a:endParaRPr lang="zh-CN" altLang="en-US" sz="1000" dirty="0"/>
                    </a:p>
                  </a:txBody>
                  <a:tcPr marL="91434" marR="91434"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000" dirty="0"/>
                        <a:t>Surface roughness</a:t>
                      </a:r>
                      <a:endParaRPr lang="zh-CN" altLang="zh-CN" sz="1000" dirty="0"/>
                    </a:p>
                  </a:txBody>
                  <a:tcPr marL="91434" marR="91434" marT="45717" marB="45717"/>
                </a:tc>
                <a:tc>
                  <a:txBody>
                    <a:bodyPr/>
                    <a:lstStyle/>
                    <a:p>
                      <a:r>
                        <a:rPr lang="en-US" altLang="zh-CN" sz="1000" dirty="0"/>
                        <a:t>As the velocity decreases and it increases.</a:t>
                      </a:r>
                      <a:endParaRPr lang="zh-CN" sz="1000" dirty="0"/>
                    </a:p>
                  </a:txBody>
                  <a:tcPr marL="91434" marR="91434" marT="45717" marB="45717"/>
                </a:tc>
                <a:tc>
                  <a:txBody>
                    <a:bodyPr/>
                    <a:lstStyle/>
                    <a:p>
                      <a:r>
                        <a:rPr lang="en-US" altLang="zh-CN" sz="1000" dirty="0"/>
                        <a:t>It determines the roughness</a:t>
                      </a:r>
                      <a:endParaRPr lang="zh-CN" sz="1000" dirty="0"/>
                    </a:p>
                  </a:txBody>
                  <a:tcPr marL="91434" marR="91434" marT="45717" marB="45717"/>
                </a:tc>
                <a:extLst>
                  <a:ext uri="{0D108BD9-81ED-4DB2-BD59-A6C34878D82A}">
                    <a16:rowId xmlns:a16="http://schemas.microsoft.com/office/drawing/2014/main" val="10001"/>
                  </a:ext>
                </a:extLst>
              </a:tr>
              <a:tr h="548640">
                <a:tc>
                  <a:txBody>
                    <a:bodyPr/>
                    <a:lstStyle/>
                    <a:p>
                      <a:pPr>
                        <a:buNone/>
                      </a:pPr>
                      <a:r>
                        <a:rPr lang="en-US" altLang="zh-CN" sz="1000" dirty="0"/>
                        <a:t>2</a:t>
                      </a:r>
                      <a:endParaRPr lang="zh-CN" altLang="en-US" sz="1000" dirty="0"/>
                    </a:p>
                  </a:txBody>
                  <a:tcPr marL="91434" marR="91434"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000" dirty="0"/>
                        <a:t>Degree of WC frag-mentation</a:t>
                      </a:r>
                      <a:endParaRPr lang="zh-CN" altLang="en-US" sz="1000" dirty="0"/>
                    </a:p>
                  </a:txBody>
                  <a:tcPr marL="91434" marR="91434" marT="45717" marB="45717"/>
                </a:tc>
                <a:tc>
                  <a:txBody>
                    <a:bodyPr/>
                    <a:lstStyle/>
                    <a:p>
                      <a:r>
                        <a:rPr lang="en-US" altLang="zh-CN" sz="1000" dirty="0"/>
                        <a:t>The trend is basically consistent with the roughness.</a:t>
                      </a:r>
                      <a:endParaRPr lang="zh-CN" altLang="en-US" sz="1000" dirty="0"/>
                    </a:p>
                  </a:txBody>
                  <a:tcPr marL="91434" marR="91434" marT="45717" marB="45717"/>
                </a:tc>
                <a:tc>
                  <a:txBody>
                    <a:bodyPr/>
                    <a:lstStyle/>
                    <a:p>
                      <a:r>
                        <a:rPr lang="en-US" altLang="zh-CN" sz="1000" dirty="0"/>
                        <a:t>It represents subsurface crack density.</a:t>
                      </a:r>
                      <a:endParaRPr lang="zh-CN" altLang="en-US" sz="1000" dirty="0"/>
                    </a:p>
                  </a:txBody>
                  <a:tcPr marL="91434" marR="91434" marT="45717" marB="45717"/>
                </a:tc>
                <a:extLst>
                  <a:ext uri="{0D108BD9-81ED-4DB2-BD59-A6C34878D82A}">
                    <a16:rowId xmlns:a16="http://schemas.microsoft.com/office/drawing/2014/main" val="10002"/>
                  </a:ext>
                </a:extLst>
              </a:tr>
              <a:tr h="548640">
                <a:tc>
                  <a:txBody>
                    <a:bodyPr/>
                    <a:lstStyle/>
                    <a:p>
                      <a:pPr>
                        <a:buNone/>
                      </a:pPr>
                      <a:r>
                        <a:rPr lang="en-US" altLang="zh-CN" sz="1000" dirty="0"/>
                        <a:t>3</a:t>
                      </a:r>
                      <a:endParaRPr lang="zh-CN" altLang="en-US" sz="1000" dirty="0"/>
                    </a:p>
                  </a:txBody>
                  <a:tcPr marL="91434" marR="91434"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000" dirty="0"/>
                        <a:t>Coating layer</a:t>
                      </a:r>
                      <a:endParaRPr lang="zh-CN" altLang="en-US" sz="1000" dirty="0"/>
                    </a:p>
                  </a:txBody>
                  <a:tcPr marL="91434" marR="91434" marT="45717" marB="45717"/>
                </a:tc>
                <a:tc>
                  <a:txBody>
                    <a:bodyPr/>
                    <a:lstStyle/>
                    <a:p>
                      <a:r>
                        <a:rPr lang="en-US" altLang="zh-CN" sz="1000" dirty="0"/>
                        <a:t> It gradually becomes thinner as speed increases.</a:t>
                      </a:r>
                      <a:endParaRPr lang="zh-CN" altLang="en-US" sz="1000" dirty="0"/>
                    </a:p>
                  </a:txBody>
                  <a:tcPr marL="91434" marR="91434" marT="45717" marB="45717"/>
                </a:tc>
                <a:tc>
                  <a:txBody>
                    <a:bodyPr/>
                    <a:lstStyle/>
                    <a:p>
                      <a:r>
                        <a:rPr lang="en-US" altLang="zh-CN" sz="1000" dirty="0"/>
                        <a:t>It protects the subsurface.</a:t>
                      </a:r>
                      <a:endParaRPr lang="zh-CN" altLang="en-US" sz="1000" dirty="0"/>
                    </a:p>
                  </a:txBody>
                  <a:tcPr marL="91434" marR="91434" marT="45717" marB="45717"/>
                </a:tc>
                <a:extLst>
                  <a:ext uri="{0D108BD9-81ED-4DB2-BD59-A6C34878D82A}">
                    <a16:rowId xmlns:a16="http://schemas.microsoft.com/office/drawing/2014/main" val="10003"/>
                  </a:ext>
                </a:extLst>
              </a:tr>
            </a:tbl>
          </a:graphicData>
        </a:graphic>
      </p:graphicFrame>
      <p:pic>
        <p:nvPicPr>
          <p:cNvPr id="29" name="图片 28"/>
          <p:cNvPicPr>
            <a:picLocks noChangeAspect="1"/>
          </p:cNvPicPr>
          <p:nvPr/>
        </p:nvPicPr>
        <p:blipFill rotWithShape="1">
          <a:blip r:embed="rId6" cstate="print">
            <a:extLst>
              <a:ext uri="{28A0092B-C50C-407E-A947-70E740481C1C}">
                <a14:useLocalDpi xmlns:a14="http://schemas.microsoft.com/office/drawing/2010/main" val="0"/>
              </a:ext>
            </a:extLst>
          </a:blip>
          <a:srcRect l="3750" r="14791"/>
          <a:stretch>
            <a:fillRect/>
          </a:stretch>
        </p:blipFill>
        <p:spPr>
          <a:xfrm>
            <a:off x="288808" y="216653"/>
            <a:ext cx="2880785" cy="159139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774</Words>
  <Application>Microsoft Office PowerPoint</Application>
  <PresentationFormat>自定义</PresentationFormat>
  <Paragraphs>63</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微软雅黑</vt:lpstr>
      <vt:lpstr>Arial</vt:lpstr>
      <vt:lpstr>Arial Black</vt:lpstr>
      <vt:lpstr>Calibri</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此文本框内请放置一张小组高清合影照（要求必须让导师入镜，除非导师人在国外，否则导师必须参与，不参与的导师，同学可向我投诉，我来和导师沟通拍照事宜）</dc:title>
  <dc:creator>angel</dc:creator>
  <cp:lastModifiedBy>lamefu he</cp:lastModifiedBy>
  <cp:revision>183</cp:revision>
  <dcterms:created xsi:type="dcterms:W3CDTF">2022-05-31T10:39:00Z</dcterms:created>
  <dcterms:modified xsi:type="dcterms:W3CDTF">2023-05-24T08:24:37Z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2052-11.8.2.8361</vt:lpwstr>
  </property>
</Properties>
</file>