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59" r:id="rId3"/>
    <p:sldId id="264" r:id="rId4"/>
    <p:sldId id="260" r:id="rId5"/>
    <p:sldId id="262" r:id="rId6"/>
    <p:sldId id="263" r:id="rId7"/>
    <p:sldId id="257" r:id="rId8"/>
    <p:sldId id="265" r:id="rId9"/>
    <p:sldId id="25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25051-92D1-4027-AADB-BED23D77E8C9}" type="datetimeFigureOut">
              <a:rPr lang="zh-CN" altLang="en-US" smtClean="0"/>
              <a:t>2023/10/14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45980-779A-4024-9613-942ED7E98544}" type="slidenum">
              <a:rPr lang="zh-CN" altLang="en-US" smtClean="0"/>
              <a:t>‹#›</a:t>
            </a:fld>
            <a:endParaRPr lang="zh-CN" altLang="en-US"/>
          </a:p>
        </p:txBody>
      </p:sp>
    </p:spTree>
    <p:extLst>
      <p:ext uri="{BB962C8B-B14F-4D97-AF65-F5344CB8AC3E}">
        <p14:creationId xmlns:p14="http://schemas.microsoft.com/office/powerpoint/2010/main" val="3403115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645980-779A-4024-9613-942ED7E98544}" type="slidenum">
              <a:rPr lang="zh-CN" altLang="en-US" smtClean="0"/>
              <a:t>3</a:t>
            </a:fld>
            <a:endParaRPr lang="zh-CN" altLang="en-US"/>
          </a:p>
        </p:txBody>
      </p:sp>
    </p:spTree>
    <p:extLst>
      <p:ext uri="{BB962C8B-B14F-4D97-AF65-F5344CB8AC3E}">
        <p14:creationId xmlns:p14="http://schemas.microsoft.com/office/powerpoint/2010/main" val="413176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96F7A-A9CA-6CF3-3295-69083F99AF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698D8A-6663-1DB8-A8F5-AD446858C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F0E43E-9C99-43C2-1377-00F6D2ED7150}"/>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927470E4-EF9E-3EDF-04FC-81CD73818F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394F21-B02F-4AF5-6A74-63E6566ACB90}"/>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3136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84472-EE3C-70AC-4E4E-5CB55F9763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8B567D-8C44-D7EE-B335-72A49E22F8D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D41F0E-B4EF-A846-F48B-1272D5862AED}"/>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85FA89DD-9A06-ACE4-AD59-8558C19640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EDB359-40A0-EFFC-5C4A-715AA2E7646F}"/>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1440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A708ED-BEA6-EA03-3D56-094297E897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644457-1EE8-4988-9294-E380E84C52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ECBFED-98A7-C3AF-286B-5E455C882744}"/>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CFF4676C-4AC8-62A6-B669-519FEB84DE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E000CB-5349-3E89-8D9B-FF6A8CA5EC46}"/>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5162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EA368-6C96-C69F-38EB-28993E0BF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EB7207-7843-DE26-D061-B17584CE3A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7C00BE-B4C6-DD7F-5095-8FB21998817A}"/>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794E32B2-65C5-9FE4-72AD-0CE41F001E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73C571-341D-DA24-5A26-C881CD5578B9}"/>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99551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F9547-B330-0A24-D6C6-C427CA7F4C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E4DBF5-721C-A14A-B736-D218C0A92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4BE3FB-CF38-E86A-1B6A-72F4984A8BC4}"/>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4CE00152-5CF0-2B22-5CBB-D8B60E13E7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2F9181-E4AE-512F-C972-4ACF8A4433C0}"/>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259295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D38BC-1AB4-A7C8-F742-8A688C553B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DEC5DDD-65A8-16F5-D300-7A04B19C29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333E90-7470-2527-5EB2-20D54072D2B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A516E6D-091A-7486-26F8-14FE48846EC0}"/>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6" name="页脚占位符 5">
            <a:extLst>
              <a:ext uri="{FF2B5EF4-FFF2-40B4-BE49-F238E27FC236}">
                <a16:creationId xmlns:a16="http://schemas.microsoft.com/office/drawing/2014/main" id="{C430618F-4CAF-DFE6-4B19-C29BF72767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41454-04F5-3D98-D57C-DF419B7D6DE9}"/>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1882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61D05-C7D3-AC45-2277-C37BE28C31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AA3ED3-B707-D16D-23F8-CE9F4D5D7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1B17D9-7CCD-D599-E88D-AC45A9F1539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E4D534-10B2-A618-73E0-FE67A56EF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FA4C8C0-37E3-6CE4-80BA-B0B75EB576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E0CB659-AEFD-3930-8A00-A9117416CBDA}"/>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8" name="页脚占位符 7">
            <a:extLst>
              <a:ext uri="{FF2B5EF4-FFF2-40B4-BE49-F238E27FC236}">
                <a16:creationId xmlns:a16="http://schemas.microsoft.com/office/drawing/2014/main" id="{4082F649-6BFF-94F2-FAEA-6B027A271E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9840FE-9C74-8B50-1BF9-B9B3B509678D}"/>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93078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303D4-6AF9-06E9-9112-951978A0252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C5FEE3-4C0F-3AFD-9A51-05CEF3FEA161}"/>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4" name="页脚占位符 3">
            <a:extLst>
              <a:ext uri="{FF2B5EF4-FFF2-40B4-BE49-F238E27FC236}">
                <a16:creationId xmlns:a16="http://schemas.microsoft.com/office/drawing/2014/main" id="{EAFDB3CF-6A71-F80B-F676-CF41DB1D748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6ECEB5-6254-9913-04FF-A4ACCFE72EE7}"/>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427353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AB4A0B-526B-7C8A-E4F7-4CFD7595789C}"/>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3" name="页脚占位符 2">
            <a:extLst>
              <a:ext uri="{FF2B5EF4-FFF2-40B4-BE49-F238E27FC236}">
                <a16:creationId xmlns:a16="http://schemas.microsoft.com/office/drawing/2014/main" id="{825AED21-C4A7-5C68-6EB0-9273719BFB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ABE3E7-B7E6-7A74-EB23-0EB4EB50AE37}"/>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333449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5C3F4-3E25-87F1-B46A-82DB5651E1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687990-216F-9608-28E8-F5EDACB21E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A471AA2-291A-C1FF-0818-E8D005483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ACA76A-9F66-EAF3-D07C-AACBF1238ED3}"/>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6" name="页脚占位符 5">
            <a:extLst>
              <a:ext uri="{FF2B5EF4-FFF2-40B4-BE49-F238E27FC236}">
                <a16:creationId xmlns:a16="http://schemas.microsoft.com/office/drawing/2014/main" id="{B44C3485-45EA-A60D-8EB9-98FCF51A99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862A14-72ED-3272-72CC-E7FF6D3F2AA3}"/>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246246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2B9C9-F71B-B799-0A87-A0EB63A88C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5452BE-58BB-F9D2-9D05-66559B32E6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FCF26A6-3051-842F-F493-388855860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4420C8-D02E-9C1F-3220-5D14094DEC55}"/>
              </a:ext>
            </a:extLst>
          </p:cNvPr>
          <p:cNvSpPr>
            <a:spLocks noGrp="1"/>
          </p:cNvSpPr>
          <p:nvPr>
            <p:ph type="dt" sz="half" idx="10"/>
          </p:nvPr>
        </p:nvSpPr>
        <p:spPr/>
        <p:txBody>
          <a:bodyPr/>
          <a:lstStyle/>
          <a:p>
            <a:fld id="{DF7CD600-D248-4217-9754-D83A9C4F5844}" type="datetimeFigureOut">
              <a:rPr lang="zh-CN" altLang="en-US" smtClean="0"/>
              <a:t>2023/10/14</a:t>
            </a:fld>
            <a:endParaRPr lang="zh-CN" altLang="en-US"/>
          </a:p>
        </p:txBody>
      </p:sp>
      <p:sp>
        <p:nvSpPr>
          <p:cNvPr id="6" name="页脚占位符 5">
            <a:extLst>
              <a:ext uri="{FF2B5EF4-FFF2-40B4-BE49-F238E27FC236}">
                <a16:creationId xmlns:a16="http://schemas.microsoft.com/office/drawing/2014/main" id="{224CF77B-973C-68C0-A0A5-AFAB259494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C10F1A-3A9A-ACA8-FEA0-DEF5E63EDD24}"/>
              </a:ext>
            </a:extLst>
          </p:cNvPr>
          <p:cNvSpPr>
            <a:spLocks noGrp="1"/>
          </p:cNvSpPr>
          <p:nvPr>
            <p:ph type="sldNum" sz="quarter" idx="12"/>
          </p:nvPr>
        </p:nvSpPr>
        <p:spPr/>
        <p:txBody>
          <a:body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1331433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2EBE2A-66BC-0DAD-9928-059D9FDE7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0E1AF9-DD0B-D437-03A9-BEEAA98FB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A32E70-DA46-C5B9-F6EA-EEE3F5E58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CD600-D248-4217-9754-D83A9C4F5844}" type="datetimeFigureOut">
              <a:rPr lang="zh-CN" altLang="en-US" smtClean="0"/>
              <a:t>2023/10/14</a:t>
            </a:fld>
            <a:endParaRPr lang="zh-CN" altLang="en-US"/>
          </a:p>
        </p:txBody>
      </p:sp>
      <p:sp>
        <p:nvSpPr>
          <p:cNvPr id="5" name="页脚占位符 4">
            <a:extLst>
              <a:ext uri="{FF2B5EF4-FFF2-40B4-BE49-F238E27FC236}">
                <a16:creationId xmlns:a16="http://schemas.microsoft.com/office/drawing/2014/main" id="{F28C8DC2-6E25-CABA-61A9-92C33592F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AA6FB1-9E93-BB44-0618-6506FFFBB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6AD5-8706-416D-B673-574882B24FA1}" type="slidenum">
              <a:rPr lang="zh-CN" altLang="en-US" smtClean="0"/>
              <a:t>‹#›</a:t>
            </a:fld>
            <a:endParaRPr lang="zh-CN" altLang="en-US"/>
          </a:p>
        </p:txBody>
      </p:sp>
    </p:spTree>
    <p:extLst>
      <p:ext uri="{BB962C8B-B14F-4D97-AF65-F5344CB8AC3E}">
        <p14:creationId xmlns:p14="http://schemas.microsoft.com/office/powerpoint/2010/main" val="323722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30F88-E45C-887E-EC13-B2FEB80F3AD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45D711C2-C2FE-B7B3-8733-2475A77B612B}"/>
              </a:ext>
            </a:extLst>
          </p:cNvPr>
          <p:cNvSpPr>
            <a:spLocks noGrp="1"/>
          </p:cNvSpPr>
          <p:nvPr>
            <p:ph idx="1"/>
          </p:nvPr>
        </p:nvSpPr>
        <p:spPr/>
        <p:txBody>
          <a:bodyPr/>
          <a:lstStyle/>
          <a:p>
            <a:r>
              <a:rPr lang="zh-CN" altLang="en-US" dirty="0"/>
              <a:t>边缘设备进行神经网络推断的主要方式 </a:t>
            </a:r>
            <a:r>
              <a:rPr lang="en-US" altLang="zh-CN" dirty="0"/>
              <a:t> </a:t>
            </a:r>
            <a:r>
              <a:rPr lang="en-US" altLang="zh-CN" dirty="0">
                <a:sym typeface="Wingdings" panose="05000000000000000000" pitchFamily="2" charset="2"/>
              </a:rPr>
              <a:t> </a:t>
            </a:r>
            <a:r>
              <a:rPr lang="zh-CN" altLang="en-US" dirty="0"/>
              <a:t>分布式推断</a:t>
            </a:r>
            <a:endParaRPr lang="en-US" altLang="zh-CN" dirty="0"/>
          </a:p>
          <a:p>
            <a:r>
              <a:rPr lang="zh-CN" altLang="en-US" dirty="0"/>
              <a:t>分布式神经网络推断的三种分割方式</a:t>
            </a:r>
            <a:endParaRPr lang="en-US" altLang="zh-CN" dirty="0"/>
          </a:p>
          <a:p>
            <a:r>
              <a:rPr lang="zh-CN" altLang="en-US" sz="2800" dirty="0"/>
              <a:t>异质设备的</a:t>
            </a:r>
            <a:r>
              <a:rPr lang="en-US" altLang="zh-CN" sz="2800" dirty="0"/>
              <a:t>Profiling</a:t>
            </a:r>
            <a:r>
              <a:rPr lang="zh-CN" altLang="en-US" sz="2800" dirty="0"/>
              <a:t>及</a:t>
            </a:r>
            <a:r>
              <a:rPr lang="en-US" altLang="zh-CN" sz="2800" dirty="0"/>
              <a:t>Workload</a:t>
            </a:r>
            <a:r>
              <a:rPr lang="zh-CN" altLang="en-US" sz="2800" dirty="0"/>
              <a:t>分配</a:t>
            </a:r>
            <a:endParaRPr lang="en-US" altLang="zh-CN" dirty="0"/>
          </a:p>
          <a:p>
            <a:r>
              <a:rPr lang="zh-CN" altLang="en-US" dirty="0"/>
              <a:t>我们之后工作方向</a:t>
            </a:r>
            <a:endParaRPr lang="en-US" altLang="zh-CN" dirty="0"/>
          </a:p>
          <a:p>
            <a:endParaRPr lang="zh-CN" altLang="en-US" dirty="0"/>
          </a:p>
        </p:txBody>
      </p:sp>
    </p:spTree>
    <p:extLst>
      <p:ext uri="{BB962C8B-B14F-4D97-AF65-F5344CB8AC3E}">
        <p14:creationId xmlns:p14="http://schemas.microsoft.com/office/powerpoint/2010/main" val="134601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83A431-C94C-5C9C-5FBD-3D02DD187E96}"/>
              </a:ext>
            </a:extLst>
          </p:cNvPr>
          <p:cNvSpPr>
            <a:spLocks noGrp="1"/>
          </p:cNvSpPr>
          <p:nvPr>
            <p:ph type="title"/>
          </p:nvPr>
        </p:nvSpPr>
        <p:spPr/>
        <p:txBody>
          <a:bodyPr/>
          <a:lstStyle/>
          <a:p>
            <a:r>
              <a:rPr lang="zh-CN" altLang="en-US" dirty="0"/>
              <a:t>边缘设备进行神经网络推断工作</a:t>
            </a:r>
          </a:p>
        </p:txBody>
      </p:sp>
      <p:sp>
        <p:nvSpPr>
          <p:cNvPr id="3" name="内容占位符 2">
            <a:extLst>
              <a:ext uri="{FF2B5EF4-FFF2-40B4-BE49-F238E27FC236}">
                <a16:creationId xmlns:a16="http://schemas.microsoft.com/office/drawing/2014/main" id="{2C553007-17B6-B4B8-4E7B-73F6496A1A06}"/>
              </a:ext>
            </a:extLst>
          </p:cNvPr>
          <p:cNvSpPr>
            <a:spLocks noGrp="1"/>
          </p:cNvSpPr>
          <p:nvPr>
            <p:ph idx="1"/>
          </p:nvPr>
        </p:nvSpPr>
        <p:spPr/>
        <p:txBody>
          <a:bodyPr>
            <a:normAutofit fontScale="92500" lnSpcReduction="10000"/>
          </a:bodyPr>
          <a:lstStyle/>
          <a:p>
            <a:r>
              <a:rPr lang="en-US" altLang="zh-CN" dirty="0"/>
              <a:t>local model compression </a:t>
            </a:r>
            <a:r>
              <a:rPr lang="zh-CN" altLang="en-US" dirty="0"/>
              <a:t>模型压缩</a:t>
            </a:r>
            <a:endParaRPr lang="en-US" altLang="zh-CN" dirty="0"/>
          </a:p>
          <a:p>
            <a:pPr lvl="1"/>
            <a:r>
              <a:rPr lang="zh-CN" altLang="en-US" dirty="0"/>
              <a:t>方式：</a:t>
            </a:r>
            <a:endParaRPr lang="en-US" altLang="zh-CN" dirty="0"/>
          </a:p>
          <a:p>
            <a:pPr lvl="2"/>
            <a:r>
              <a:rPr lang="en-US" altLang="zh-CN" dirty="0"/>
              <a:t>weight pruning </a:t>
            </a:r>
            <a:r>
              <a:rPr lang="zh-CN" altLang="en-US" dirty="0"/>
              <a:t>权重剪枝</a:t>
            </a:r>
            <a:endParaRPr lang="en-US" altLang="zh-CN" dirty="0"/>
          </a:p>
          <a:p>
            <a:pPr lvl="2"/>
            <a:r>
              <a:rPr lang="en-US" altLang="zh-CN" dirty="0"/>
              <a:t>knowledge distillation </a:t>
            </a:r>
            <a:r>
              <a:rPr lang="zh-CN" altLang="en-US" dirty="0"/>
              <a:t>知识蒸馏</a:t>
            </a:r>
            <a:endParaRPr lang="en-US" altLang="zh-CN" dirty="0"/>
          </a:p>
          <a:p>
            <a:pPr lvl="2"/>
            <a:r>
              <a:rPr lang="en-US" altLang="zh-CN" dirty="0"/>
              <a:t>compact architecture design </a:t>
            </a:r>
            <a:r>
              <a:rPr lang="zh-CN" altLang="en-US" dirty="0"/>
              <a:t>紧凑的结构设计</a:t>
            </a:r>
            <a:endParaRPr lang="en-US" altLang="zh-CN" dirty="0"/>
          </a:p>
          <a:p>
            <a:pPr lvl="1"/>
            <a:r>
              <a:rPr lang="zh-CN" altLang="en-US" dirty="0"/>
              <a:t>缺点：精度降低</a:t>
            </a:r>
            <a:endParaRPr lang="en-US" altLang="zh-CN" dirty="0"/>
          </a:p>
          <a:p>
            <a:r>
              <a:rPr lang="en-US" altLang="zh-CN" dirty="0"/>
              <a:t>remote cloud offloading </a:t>
            </a:r>
            <a:r>
              <a:rPr lang="zh-CN" altLang="en-US" dirty="0"/>
              <a:t>云卸载：由服务器完成任务</a:t>
            </a:r>
            <a:endParaRPr lang="en-US" altLang="zh-CN" dirty="0"/>
          </a:p>
          <a:p>
            <a:pPr lvl="1"/>
            <a:r>
              <a:rPr lang="zh-CN" altLang="en-US" dirty="0"/>
              <a:t>缺点：要求网络带宽高，受外网影响很大，不够稳定</a:t>
            </a:r>
            <a:endParaRPr lang="en-US" altLang="zh-CN" dirty="0"/>
          </a:p>
          <a:p>
            <a:endParaRPr lang="en-US" altLang="zh-CN" dirty="0"/>
          </a:p>
          <a:p>
            <a:r>
              <a:rPr lang="zh-CN" altLang="en-US" b="1" dirty="0"/>
              <a:t>分布式：</a:t>
            </a:r>
            <a:r>
              <a:rPr lang="zh-CN" altLang="en-US" dirty="0"/>
              <a:t>利用多个（异质的）边缘设备进行推断，并最终整合结果</a:t>
            </a:r>
            <a:endParaRPr lang="en-US" altLang="zh-CN" dirty="0"/>
          </a:p>
          <a:p>
            <a:pPr lvl="1"/>
            <a:r>
              <a:rPr lang="zh-CN" altLang="en-US" dirty="0"/>
              <a:t>优点：精度不会减低；虽对网络带宽仍然有要求但边缘设备之间的传输网络比外网更加受控</a:t>
            </a:r>
          </a:p>
        </p:txBody>
      </p:sp>
    </p:spTree>
    <p:extLst>
      <p:ext uri="{BB962C8B-B14F-4D97-AF65-F5344CB8AC3E}">
        <p14:creationId xmlns:p14="http://schemas.microsoft.com/office/powerpoint/2010/main" val="211583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C0F64-00F7-294A-E516-D62FB9377292}"/>
              </a:ext>
            </a:extLst>
          </p:cNvPr>
          <p:cNvSpPr>
            <a:spLocks noGrp="1"/>
          </p:cNvSpPr>
          <p:nvPr>
            <p:ph type="title"/>
          </p:nvPr>
        </p:nvSpPr>
        <p:spPr>
          <a:xfrm>
            <a:off x="582561" y="817408"/>
            <a:ext cx="10515600" cy="1325563"/>
          </a:xfrm>
        </p:spPr>
        <p:txBody>
          <a:bodyPr>
            <a:normAutofit/>
          </a:bodyPr>
          <a:lstStyle/>
          <a:p>
            <a:r>
              <a:rPr lang="zh-CN" altLang="en-US" sz="3600" dirty="0"/>
              <a:t>关注的区域：</a:t>
            </a:r>
            <a:r>
              <a:rPr lang="en-US" altLang="zh-CN" sz="3600" dirty="0"/>
              <a:t>Conv layers</a:t>
            </a:r>
            <a:endParaRPr lang="zh-CN" altLang="en-US" sz="3600" dirty="0"/>
          </a:p>
        </p:txBody>
      </p:sp>
      <p:pic>
        <p:nvPicPr>
          <p:cNvPr id="5" name="图片 4">
            <a:extLst>
              <a:ext uri="{FF2B5EF4-FFF2-40B4-BE49-F238E27FC236}">
                <a16:creationId xmlns:a16="http://schemas.microsoft.com/office/drawing/2014/main" id="{042C2E76-A10F-C8AC-CD05-DED44BE6BAF7}"/>
              </a:ext>
            </a:extLst>
          </p:cNvPr>
          <p:cNvPicPr>
            <a:picLocks noChangeAspect="1"/>
          </p:cNvPicPr>
          <p:nvPr/>
        </p:nvPicPr>
        <p:blipFill>
          <a:blip r:embed="rId3"/>
          <a:stretch>
            <a:fillRect/>
          </a:stretch>
        </p:blipFill>
        <p:spPr>
          <a:xfrm>
            <a:off x="346588" y="2672448"/>
            <a:ext cx="11732422" cy="2312505"/>
          </a:xfrm>
          <a:prstGeom prst="rect">
            <a:avLst/>
          </a:prstGeom>
        </p:spPr>
      </p:pic>
    </p:spTree>
    <p:extLst>
      <p:ext uri="{BB962C8B-B14F-4D97-AF65-F5344CB8AC3E}">
        <p14:creationId xmlns:p14="http://schemas.microsoft.com/office/powerpoint/2010/main" val="142544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9E159-B17C-1B72-E55F-03AC27B7F7BA}"/>
              </a:ext>
            </a:extLst>
          </p:cNvPr>
          <p:cNvSpPr>
            <a:spLocks noGrp="1"/>
          </p:cNvSpPr>
          <p:nvPr>
            <p:ph type="title"/>
          </p:nvPr>
        </p:nvSpPr>
        <p:spPr/>
        <p:txBody>
          <a:bodyPr>
            <a:normAutofit/>
          </a:bodyPr>
          <a:lstStyle/>
          <a:p>
            <a:r>
              <a:rPr lang="zh-CN" altLang="en-US" sz="3600" dirty="0"/>
              <a:t>分布式神经网络推断的三种分割方式</a:t>
            </a:r>
            <a:endParaRPr lang="en-US" altLang="zh-CN" sz="3600" dirty="0"/>
          </a:p>
        </p:txBody>
      </p:sp>
      <p:sp>
        <p:nvSpPr>
          <p:cNvPr id="4" name="内容占位符 2">
            <a:extLst>
              <a:ext uri="{FF2B5EF4-FFF2-40B4-BE49-F238E27FC236}">
                <a16:creationId xmlns:a16="http://schemas.microsoft.com/office/drawing/2014/main" id="{57454A3D-5FE6-9930-4BFF-65663F48B425}"/>
              </a:ext>
            </a:extLst>
          </p:cNvPr>
          <p:cNvSpPr txBox="1">
            <a:spLocks/>
          </p:cNvSpPr>
          <p:nvPr/>
        </p:nvSpPr>
        <p:spPr>
          <a:xfrm>
            <a:off x="1113503" y="2248412"/>
            <a:ext cx="10515600" cy="366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t>来自于论文 </a:t>
            </a:r>
            <a:r>
              <a:rPr lang="en-US" altLang="zh-CN" sz="2800" dirty="0" err="1"/>
              <a:t>EdgeLD</a:t>
            </a:r>
            <a:r>
              <a:rPr lang="zh-CN" altLang="en-US" sz="2800" dirty="0"/>
              <a:t>的两个概念：</a:t>
            </a:r>
            <a:endParaRPr lang="en-US" altLang="zh-CN" sz="2800" dirty="0"/>
          </a:p>
          <a:p>
            <a:pPr marL="0" indent="0">
              <a:buNone/>
            </a:pPr>
            <a:endParaRPr lang="en-US" altLang="zh-CN" dirty="0"/>
          </a:p>
          <a:p>
            <a:r>
              <a:rPr lang="en-US" altLang="zh-CN" dirty="0"/>
              <a:t>GL: the group leader </a:t>
            </a:r>
            <a:r>
              <a:rPr lang="zh-CN" altLang="en-US" dirty="0"/>
              <a:t>大哥设备，负责：</a:t>
            </a:r>
            <a:endParaRPr lang="en-US" altLang="zh-CN" dirty="0"/>
          </a:p>
          <a:p>
            <a:pPr lvl="1"/>
            <a:r>
              <a:rPr lang="zh-CN" altLang="en-US" dirty="0"/>
              <a:t>分配工作：决定每个小弟干多少活</a:t>
            </a:r>
            <a:endParaRPr lang="en-US" altLang="zh-CN" dirty="0"/>
          </a:p>
          <a:p>
            <a:pPr lvl="1"/>
            <a:r>
              <a:rPr lang="zh-CN" altLang="en-US" dirty="0"/>
              <a:t>整合结果：输出最终结果</a:t>
            </a:r>
            <a:endParaRPr lang="en-US" altLang="zh-CN" dirty="0"/>
          </a:p>
          <a:p>
            <a:r>
              <a:rPr lang="en-US" altLang="zh-CN" dirty="0"/>
              <a:t>FNs: follower nodes </a:t>
            </a:r>
            <a:r>
              <a:rPr lang="zh-CN" altLang="en-US" dirty="0"/>
              <a:t>小弟设备，负责干活</a:t>
            </a:r>
          </a:p>
        </p:txBody>
      </p:sp>
    </p:spTree>
    <p:extLst>
      <p:ext uri="{BB962C8B-B14F-4D97-AF65-F5344CB8AC3E}">
        <p14:creationId xmlns:p14="http://schemas.microsoft.com/office/powerpoint/2010/main" val="53436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2DF29-255B-4993-38BE-26F0A3B517C7}"/>
              </a:ext>
            </a:extLst>
          </p:cNvPr>
          <p:cNvSpPr>
            <a:spLocks noGrp="1"/>
          </p:cNvSpPr>
          <p:nvPr>
            <p:ph type="title"/>
          </p:nvPr>
        </p:nvSpPr>
        <p:spPr>
          <a:xfrm>
            <a:off x="838200" y="232073"/>
            <a:ext cx="10515600" cy="1325563"/>
          </a:xfrm>
        </p:spPr>
        <p:txBody>
          <a:bodyPr>
            <a:normAutofit/>
          </a:bodyPr>
          <a:lstStyle/>
          <a:p>
            <a:r>
              <a:rPr lang="en-US" altLang="zh-CN" b="1" dirty="0"/>
              <a:t>Layer-wise</a:t>
            </a:r>
            <a:br>
              <a:rPr lang="en-US" altLang="zh-CN" dirty="0"/>
            </a:br>
            <a:r>
              <a:rPr lang="zh-CN" altLang="en-US" sz="2400" dirty="0"/>
              <a:t>来自于论文 </a:t>
            </a:r>
            <a:r>
              <a:rPr lang="en-US" altLang="zh-CN" sz="2400" dirty="0" err="1"/>
              <a:t>EdgeLD</a:t>
            </a:r>
            <a:endParaRPr lang="zh-CN" altLang="en-US" dirty="0"/>
          </a:p>
        </p:txBody>
      </p:sp>
      <p:pic>
        <p:nvPicPr>
          <p:cNvPr id="5" name="图片 4">
            <a:extLst>
              <a:ext uri="{FF2B5EF4-FFF2-40B4-BE49-F238E27FC236}">
                <a16:creationId xmlns:a16="http://schemas.microsoft.com/office/drawing/2014/main" id="{C3D88145-0910-0642-1581-F79E9DB400C9}"/>
              </a:ext>
            </a:extLst>
          </p:cNvPr>
          <p:cNvPicPr>
            <a:picLocks noChangeAspect="1"/>
          </p:cNvPicPr>
          <p:nvPr/>
        </p:nvPicPr>
        <p:blipFill>
          <a:blip r:embed="rId2"/>
          <a:stretch>
            <a:fillRect/>
          </a:stretch>
        </p:blipFill>
        <p:spPr>
          <a:xfrm>
            <a:off x="1263938" y="2064844"/>
            <a:ext cx="3416217" cy="3818675"/>
          </a:xfrm>
          <a:prstGeom prst="rect">
            <a:avLst/>
          </a:prstGeom>
        </p:spPr>
      </p:pic>
      <p:sp>
        <p:nvSpPr>
          <p:cNvPr id="8" name="文本框 7">
            <a:extLst>
              <a:ext uri="{FF2B5EF4-FFF2-40B4-BE49-F238E27FC236}">
                <a16:creationId xmlns:a16="http://schemas.microsoft.com/office/drawing/2014/main" id="{DC4CBDF2-3C6A-AD57-09F8-A9B60046FC16}"/>
              </a:ext>
            </a:extLst>
          </p:cNvPr>
          <p:cNvSpPr txBox="1"/>
          <p:nvPr/>
        </p:nvSpPr>
        <p:spPr>
          <a:xfrm>
            <a:off x="5653549" y="2408973"/>
            <a:ext cx="5700252" cy="2031325"/>
          </a:xfrm>
          <a:prstGeom prst="rect">
            <a:avLst/>
          </a:prstGeom>
          <a:noFill/>
        </p:spPr>
        <p:txBody>
          <a:bodyPr wrap="square" rtlCol="0">
            <a:spAutoFit/>
          </a:bodyPr>
          <a:lstStyle/>
          <a:p>
            <a:r>
              <a:rPr lang="zh-CN" altLang="en-US" dirty="0"/>
              <a:t>特点：</a:t>
            </a:r>
            <a:endParaRPr lang="en-US" altLang="zh-CN" dirty="0"/>
          </a:p>
          <a:p>
            <a:endParaRPr lang="en-US" altLang="zh-CN" dirty="0"/>
          </a:p>
          <a:p>
            <a:r>
              <a:rPr lang="zh-CN" altLang="en-US" dirty="0"/>
              <a:t>按照</a:t>
            </a:r>
            <a:r>
              <a:rPr lang="en-US" altLang="zh-CN" dirty="0"/>
              <a:t>output</a:t>
            </a:r>
            <a:r>
              <a:rPr lang="zh-CN" altLang="en-US" dirty="0"/>
              <a:t>分隔</a:t>
            </a:r>
            <a:endParaRPr lang="en-US" altLang="zh-CN" dirty="0"/>
          </a:p>
          <a:p>
            <a:endParaRPr lang="en-US" altLang="zh-CN" dirty="0"/>
          </a:p>
          <a:p>
            <a:r>
              <a:rPr lang="zh-CN" altLang="en-US" dirty="0"/>
              <a:t>每层</a:t>
            </a:r>
            <a:r>
              <a:rPr lang="en-US" altLang="zh-CN" dirty="0"/>
              <a:t>Conv</a:t>
            </a:r>
            <a:r>
              <a:rPr lang="zh-CN" altLang="en-US" dirty="0"/>
              <a:t>单独做分布式运算</a:t>
            </a:r>
            <a:endParaRPr lang="en-US" altLang="zh-CN" dirty="0"/>
          </a:p>
          <a:p>
            <a:endParaRPr lang="en-US" altLang="zh-CN" dirty="0"/>
          </a:p>
          <a:p>
            <a:r>
              <a:rPr lang="zh-CN" altLang="en-US" dirty="0"/>
              <a:t>网络通信负担大</a:t>
            </a:r>
          </a:p>
        </p:txBody>
      </p:sp>
    </p:spTree>
    <p:extLst>
      <p:ext uri="{BB962C8B-B14F-4D97-AF65-F5344CB8AC3E}">
        <p14:creationId xmlns:p14="http://schemas.microsoft.com/office/powerpoint/2010/main" val="173366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0A8B5-B677-4740-6942-AC8C7CC95B63}"/>
              </a:ext>
            </a:extLst>
          </p:cNvPr>
          <p:cNvSpPr>
            <a:spLocks noGrp="1"/>
          </p:cNvSpPr>
          <p:nvPr>
            <p:ph type="title"/>
          </p:nvPr>
        </p:nvSpPr>
        <p:spPr/>
        <p:txBody>
          <a:bodyPr/>
          <a:lstStyle/>
          <a:p>
            <a:r>
              <a:rPr lang="en-US" altLang="zh-CN" b="1" dirty="0"/>
              <a:t>Fused-layer</a:t>
            </a:r>
            <a:endParaRPr lang="zh-CN" altLang="en-US" b="1" dirty="0"/>
          </a:p>
        </p:txBody>
      </p:sp>
      <p:pic>
        <p:nvPicPr>
          <p:cNvPr id="5" name="图片 4">
            <a:extLst>
              <a:ext uri="{FF2B5EF4-FFF2-40B4-BE49-F238E27FC236}">
                <a16:creationId xmlns:a16="http://schemas.microsoft.com/office/drawing/2014/main" id="{0E9F4115-2A6D-9789-4919-D99E6C0018E8}"/>
              </a:ext>
            </a:extLst>
          </p:cNvPr>
          <p:cNvPicPr>
            <a:picLocks noChangeAspect="1"/>
          </p:cNvPicPr>
          <p:nvPr/>
        </p:nvPicPr>
        <p:blipFill>
          <a:blip r:embed="rId2"/>
          <a:stretch>
            <a:fillRect/>
          </a:stretch>
        </p:blipFill>
        <p:spPr>
          <a:xfrm>
            <a:off x="1241323" y="1887333"/>
            <a:ext cx="3183193" cy="4636147"/>
          </a:xfrm>
          <a:prstGeom prst="rect">
            <a:avLst/>
          </a:prstGeom>
        </p:spPr>
      </p:pic>
      <p:sp>
        <p:nvSpPr>
          <p:cNvPr id="6" name="文本框 5">
            <a:extLst>
              <a:ext uri="{FF2B5EF4-FFF2-40B4-BE49-F238E27FC236}">
                <a16:creationId xmlns:a16="http://schemas.microsoft.com/office/drawing/2014/main" id="{0C3946E0-F309-76CE-7B0E-B2DC0B40856D}"/>
              </a:ext>
            </a:extLst>
          </p:cNvPr>
          <p:cNvSpPr txBox="1"/>
          <p:nvPr/>
        </p:nvSpPr>
        <p:spPr>
          <a:xfrm>
            <a:off x="5240595" y="2349910"/>
            <a:ext cx="5820696" cy="1754326"/>
          </a:xfrm>
          <a:prstGeom prst="rect">
            <a:avLst/>
          </a:prstGeom>
          <a:noFill/>
        </p:spPr>
        <p:txBody>
          <a:bodyPr wrap="square" rtlCol="0">
            <a:spAutoFit/>
          </a:bodyPr>
          <a:lstStyle/>
          <a:p>
            <a:r>
              <a:rPr lang="zh-CN" altLang="en-US" dirty="0"/>
              <a:t>特点：</a:t>
            </a:r>
            <a:endParaRPr lang="en-US" altLang="zh-CN" dirty="0"/>
          </a:p>
          <a:p>
            <a:endParaRPr lang="en-US" altLang="zh-CN" dirty="0"/>
          </a:p>
          <a:p>
            <a:r>
              <a:rPr lang="zh-CN" altLang="en-US" dirty="0"/>
              <a:t>按照</a:t>
            </a:r>
            <a:r>
              <a:rPr lang="en-US" altLang="zh-CN" dirty="0"/>
              <a:t>output</a:t>
            </a:r>
            <a:r>
              <a:rPr lang="zh-CN" altLang="en-US" dirty="0"/>
              <a:t>分割</a:t>
            </a:r>
            <a:endParaRPr lang="en-US" altLang="zh-CN" dirty="0"/>
          </a:p>
          <a:p>
            <a:endParaRPr lang="en-US" altLang="zh-CN" dirty="0"/>
          </a:p>
          <a:p>
            <a:r>
              <a:rPr lang="zh-CN" altLang="en-US" dirty="0"/>
              <a:t>整个卷积过程只进行一次工作分配，网络负担小，但总</a:t>
            </a:r>
            <a:r>
              <a:rPr lang="en-US" altLang="zh-CN" dirty="0"/>
              <a:t>workload</a:t>
            </a:r>
            <a:r>
              <a:rPr lang="zh-CN" altLang="en-US" dirty="0"/>
              <a:t>相应变大</a:t>
            </a:r>
          </a:p>
        </p:txBody>
      </p:sp>
    </p:spTree>
    <p:extLst>
      <p:ext uri="{BB962C8B-B14F-4D97-AF65-F5344CB8AC3E}">
        <p14:creationId xmlns:p14="http://schemas.microsoft.com/office/powerpoint/2010/main" val="178000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9B007A0B-14DC-8385-F99C-4DF61DDA1EFA}"/>
              </a:ext>
            </a:extLst>
          </p:cNvPr>
          <p:cNvPicPr>
            <a:picLocks noGrp="1" noChangeAspect="1"/>
          </p:cNvPicPr>
          <p:nvPr>
            <p:ph idx="1"/>
          </p:nvPr>
        </p:nvPicPr>
        <p:blipFill>
          <a:blip r:embed="rId2"/>
          <a:stretch>
            <a:fillRect/>
          </a:stretch>
        </p:blipFill>
        <p:spPr>
          <a:xfrm>
            <a:off x="5191432" y="783805"/>
            <a:ext cx="7000568" cy="6074195"/>
          </a:xfrm>
        </p:spPr>
      </p:pic>
      <p:pic>
        <p:nvPicPr>
          <p:cNvPr id="5" name="图片 4">
            <a:extLst>
              <a:ext uri="{FF2B5EF4-FFF2-40B4-BE49-F238E27FC236}">
                <a16:creationId xmlns:a16="http://schemas.microsoft.com/office/drawing/2014/main" id="{293058D5-16D6-BB30-DD99-FD9D3D9EB3E9}"/>
              </a:ext>
            </a:extLst>
          </p:cNvPr>
          <p:cNvPicPr>
            <a:picLocks noChangeAspect="1"/>
          </p:cNvPicPr>
          <p:nvPr/>
        </p:nvPicPr>
        <p:blipFill>
          <a:blip r:embed="rId3"/>
          <a:stretch>
            <a:fillRect/>
          </a:stretch>
        </p:blipFill>
        <p:spPr>
          <a:xfrm>
            <a:off x="-3103716" y="2951480"/>
            <a:ext cx="8370692" cy="2126226"/>
          </a:xfrm>
          <a:prstGeom prst="rect">
            <a:avLst/>
          </a:prstGeom>
        </p:spPr>
      </p:pic>
      <p:sp>
        <p:nvSpPr>
          <p:cNvPr id="8" name="文本框 7">
            <a:extLst>
              <a:ext uri="{FF2B5EF4-FFF2-40B4-BE49-F238E27FC236}">
                <a16:creationId xmlns:a16="http://schemas.microsoft.com/office/drawing/2014/main" id="{79B91C51-BC3A-62FC-2D42-24D5F791091E}"/>
              </a:ext>
            </a:extLst>
          </p:cNvPr>
          <p:cNvSpPr txBox="1"/>
          <p:nvPr/>
        </p:nvSpPr>
        <p:spPr>
          <a:xfrm>
            <a:off x="865238" y="1185807"/>
            <a:ext cx="7649497" cy="1077218"/>
          </a:xfrm>
          <a:prstGeom prst="rect">
            <a:avLst/>
          </a:prstGeom>
          <a:noFill/>
        </p:spPr>
        <p:txBody>
          <a:bodyPr wrap="square" rtlCol="0">
            <a:spAutoFit/>
          </a:bodyPr>
          <a:lstStyle/>
          <a:p>
            <a:r>
              <a:rPr lang="zh-CN" altLang="en-US" sz="2800" b="1" dirty="0"/>
              <a:t>按照</a:t>
            </a:r>
            <a:r>
              <a:rPr lang="en-US" altLang="zh-CN" sz="2800" b="1" dirty="0"/>
              <a:t>input</a:t>
            </a:r>
            <a:r>
              <a:rPr lang="zh-CN" altLang="en-US" sz="2800" b="1" dirty="0"/>
              <a:t>分隔，并传递</a:t>
            </a:r>
            <a:r>
              <a:rPr lang="en-US" altLang="zh-CN" sz="2800" b="1" dirty="0"/>
              <a:t>padding data</a:t>
            </a:r>
          </a:p>
          <a:p>
            <a:endParaRPr lang="en-US" altLang="zh-CN" dirty="0"/>
          </a:p>
          <a:p>
            <a:r>
              <a:rPr lang="zh-CN" altLang="en-US" dirty="0"/>
              <a:t>来自于论文：</a:t>
            </a:r>
            <a:r>
              <a:rPr lang="en-US" altLang="zh-CN" dirty="0" err="1"/>
              <a:t>CoEdge</a:t>
            </a:r>
            <a:endParaRPr lang="zh-CN" altLang="en-US" dirty="0"/>
          </a:p>
        </p:txBody>
      </p:sp>
    </p:spTree>
    <p:extLst>
      <p:ext uri="{BB962C8B-B14F-4D97-AF65-F5344CB8AC3E}">
        <p14:creationId xmlns:p14="http://schemas.microsoft.com/office/powerpoint/2010/main" val="112263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57582-152F-A655-00A3-FA6E19537862}"/>
              </a:ext>
            </a:extLst>
          </p:cNvPr>
          <p:cNvSpPr>
            <a:spLocks noGrp="1"/>
          </p:cNvSpPr>
          <p:nvPr>
            <p:ph type="title"/>
          </p:nvPr>
        </p:nvSpPr>
        <p:spPr/>
        <p:txBody>
          <a:bodyPr>
            <a:normAutofit/>
          </a:bodyPr>
          <a:lstStyle/>
          <a:p>
            <a:r>
              <a:rPr lang="zh-CN" altLang="en-US" sz="3600" b="1" dirty="0"/>
              <a:t>异质设备的</a:t>
            </a:r>
            <a:r>
              <a:rPr lang="en-US" altLang="zh-CN" sz="3600" b="1" dirty="0"/>
              <a:t>Profiling</a:t>
            </a:r>
            <a:r>
              <a:rPr lang="zh-CN" altLang="en-US" sz="3600" b="1" dirty="0"/>
              <a:t>及</a:t>
            </a:r>
            <a:r>
              <a:rPr lang="en-US" altLang="zh-CN" sz="3600" b="1" dirty="0"/>
              <a:t>Workload</a:t>
            </a:r>
            <a:r>
              <a:rPr lang="zh-CN" altLang="en-US" sz="3600" b="1" dirty="0"/>
              <a:t>分配</a:t>
            </a:r>
          </a:p>
        </p:txBody>
      </p:sp>
      <p:sp>
        <p:nvSpPr>
          <p:cNvPr id="3" name="内容占位符 2">
            <a:extLst>
              <a:ext uri="{FF2B5EF4-FFF2-40B4-BE49-F238E27FC236}">
                <a16:creationId xmlns:a16="http://schemas.microsoft.com/office/drawing/2014/main" id="{5F961D7D-476D-37C4-BA2B-68C0F9A9E2A2}"/>
              </a:ext>
            </a:extLst>
          </p:cNvPr>
          <p:cNvSpPr>
            <a:spLocks noGrp="1"/>
          </p:cNvSpPr>
          <p:nvPr>
            <p:ph idx="1"/>
          </p:nvPr>
        </p:nvSpPr>
        <p:spPr/>
        <p:txBody>
          <a:bodyPr/>
          <a:lstStyle/>
          <a:p>
            <a:pPr marL="0" indent="0">
              <a:buNone/>
            </a:pPr>
            <a:r>
              <a:rPr lang="zh-CN" altLang="en-US" dirty="0"/>
              <a:t>设备具有属性</a:t>
            </a:r>
            <a:endParaRPr lang="en-US" altLang="zh-CN" dirty="0"/>
          </a:p>
          <a:p>
            <a:r>
              <a:rPr lang="zh-CN" altLang="en-US" dirty="0"/>
              <a:t>计算能力</a:t>
            </a:r>
            <a:endParaRPr lang="en-US" altLang="zh-CN" dirty="0"/>
          </a:p>
          <a:p>
            <a:r>
              <a:rPr lang="zh-CN" altLang="en-US" dirty="0"/>
              <a:t>网络带宽</a:t>
            </a:r>
            <a:endParaRPr lang="en-US" altLang="zh-CN" dirty="0"/>
          </a:p>
          <a:p>
            <a:endParaRPr lang="en-US" altLang="zh-CN" dirty="0"/>
          </a:p>
          <a:p>
            <a:pPr marL="0" indent="0">
              <a:buNone/>
            </a:pPr>
            <a:r>
              <a:rPr lang="en-US" altLang="zh-CN" dirty="0"/>
              <a:t>GL</a:t>
            </a:r>
            <a:r>
              <a:rPr lang="zh-CN" altLang="en-US" dirty="0"/>
              <a:t>根据两者构建所有</a:t>
            </a:r>
            <a:r>
              <a:rPr lang="en-US" altLang="zh-CN" dirty="0"/>
              <a:t>FN</a:t>
            </a:r>
            <a:r>
              <a:rPr lang="zh-CN" altLang="en-US" dirty="0"/>
              <a:t>的</a:t>
            </a:r>
            <a:r>
              <a:rPr lang="en-US" altLang="zh-CN" dirty="0"/>
              <a:t>Profile</a:t>
            </a:r>
            <a:r>
              <a:rPr lang="zh-CN" altLang="en-US" dirty="0"/>
              <a:t>，并分配</a:t>
            </a:r>
            <a:r>
              <a:rPr lang="en-US" altLang="zh-CN" dirty="0"/>
              <a:t>workload</a:t>
            </a:r>
            <a:endParaRPr lang="zh-CN" altLang="en-US" dirty="0"/>
          </a:p>
        </p:txBody>
      </p:sp>
    </p:spTree>
    <p:extLst>
      <p:ext uri="{BB962C8B-B14F-4D97-AF65-F5344CB8AC3E}">
        <p14:creationId xmlns:p14="http://schemas.microsoft.com/office/powerpoint/2010/main" val="5126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EF943-27CA-7150-26DD-3E0230067775}"/>
              </a:ext>
            </a:extLst>
          </p:cNvPr>
          <p:cNvSpPr>
            <a:spLocks noGrp="1"/>
          </p:cNvSpPr>
          <p:nvPr>
            <p:ph type="title"/>
          </p:nvPr>
        </p:nvSpPr>
        <p:spPr>
          <a:xfrm>
            <a:off x="838200" y="333939"/>
            <a:ext cx="10515600" cy="810650"/>
          </a:xfrm>
        </p:spPr>
        <p:txBody>
          <a:bodyPr>
            <a:normAutofit/>
          </a:bodyPr>
          <a:lstStyle/>
          <a:p>
            <a:r>
              <a:rPr lang="zh-CN" altLang="en-US" sz="3600" dirty="0"/>
              <a:t>后续工作方向：</a:t>
            </a:r>
          </a:p>
        </p:txBody>
      </p:sp>
      <p:sp>
        <p:nvSpPr>
          <p:cNvPr id="3" name="内容占位符 2">
            <a:extLst>
              <a:ext uri="{FF2B5EF4-FFF2-40B4-BE49-F238E27FC236}">
                <a16:creationId xmlns:a16="http://schemas.microsoft.com/office/drawing/2014/main" id="{52430C78-22F0-3035-E8FE-10CAFBA17256}"/>
              </a:ext>
            </a:extLst>
          </p:cNvPr>
          <p:cNvSpPr>
            <a:spLocks noGrp="1"/>
          </p:cNvSpPr>
          <p:nvPr>
            <p:ph idx="1"/>
          </p:nvPr>
        </p:nvSpPr>
        <p:spPr>
          <a:xfrm>
            <a:off x="838200" y="1363509"/>
            <a:ext cx="10515600" cy="4351338"/>
          </a:xfrm>
        </p:spPr>
        <p:txBody>
          <a:bodyPr/>
          <a:lstStyle/>
          <a:p>
            <a:r>
              <a:rPr lang="zh-CN" altLang="en-US" dirty="0"/>
              <a:t>聚焦于 </a:t>
            </a:r>
            <a:r>
              <a:rPr lang="en-US" altLang="zh-CN" dirty="0"/>
              <a:t>Fused-layer</a:t>
            </a:r>
          </a:p>
          <a:p>
            <a:r>
              <a:rPr lang="zh-CN" altLang="en-US" dirty="0"/>
              <a:t>已经摸出来比较需要关注的几篇论文的仓库了</a:t>
            </a:r>
            <a:endParaRPr lang="en-US" altLang="zh-CN" dirty="0"/>
          </a:p>
          <a:p>
            <a:r>
              <a:rPr lang="zh-CN" altLang="en-US" dirty="0"/>
              <a:t>先研究同质设备（直接平均分配任务）</a:t>
            </a:r>
            <a:r>
              <a:rPr lang="en-US" altLang="zh-CN" dirty="0"/>
              <a:t>=&gt; </a:t>
            </a:r>
            <a:r>
              <a:rPr lang="zh-CN" altLang="en-US" dirty="0"/>
              <a:t>之后再考虑异质设备（有难点）</a:t>
            </a:r>
            <a:endParaRPr lang="en-US" altLang="zh-CN" dirty="0"/>
          </a:p>
          <a:p>
            <a:r>
              <a:rPr lang="zh-CN" altLang="en-US" dirty="0"/>
              <a:t>示意图：</a:t>
            </a:r>
            <a:endParaRPr lang="en-US" altLang="zh-CN" dirty="0"/>
          </a:p>
          <a:p>
            <a:endParaRPr lang="zh-CN" altLang="en-US" dirty="0"/>
          </a:p>
        </p:txBody>
      </p:sp>
      <p:pic>
        <p:nvPicPr>
          <p:cNvPr id="4" name="内容占位符 4">
            <a:extLst>
              <a:ext uri="{FF2B5EF4-FFF2-40B4-BE49-F238E27FC236}">
                <a16:creationId xmlns:a16="http://schemas.microsoft.com/office/drawing/2014/main" id="{36768B24-E6B8-1BCC-3C13-CAA65157C6CE}"/>
              </a:ext>
            </a:extLst>
          </p:cNvPr>
          <p:cNvPicPr>
            <a:picLocks noChangeAspect="1"/>
          </p:cNvPicPr>
          <p:nvPr/>
        </p:nvPicPr>
        <p:blipFill rotWithShape="1">
          <a:blip r:embed="rId2">
            <a:extLst>
              <a:ext uri="{28A0092B-C50C-407E-A947-70E740481C1C}">
                <a14:useLocalDpi xmlns:a14="http://schemas.microsoft.com/office/drawing/2010/main" val="0"/>
              </a:ext>
            </a:extLst>
          </a:blip>
          <a:srcRect l="26009" t="63059" r="23800" b="3668"/>
          <a:stretch/>
        </p:blipFill>
        <p:spPr>
          <a:xfrm>
            <a:off x="3116827" y="3429000"/>
            <a:ext cx="6371302" cy="2950233"/>
          </a:xfrm>
          <a:prstGeom prst="rect">
            <a:avLst/>
          </a:prstGeom>
        </p:spPr>
      </p:pic>
    </p:spTree>
    <p:extLst>
      <p:ext uri="{BB962C8B-B14F-4D97-AF65-F5344CB8AC3E}">
        <p14:creationId xmlns:p14="http://schemas.microsoft.com/office/powerpoint/2010/main" val="25323300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323</Words>
  <Application>Microsoft Office PowerPoint</Application>
  <PresentationFormat>宽屏</PresentationFormat>
  <Paragraphs>54</Paragraphs>
  <Slides>9</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目录</vt:lpstr>
      <vt:lpstr>边缘设备进行神经网络推断工作</vt:lpstr>
      <vt:lpstr>关注的区域：Conv layers</vt:lpstr>
      <vt:lpstr>分布式神经网络推断的三种分割方式</vt:lpstr>
      <vt:lpstr>Layer-wise 来自于论文 EdgeLD</vt:lpstr>
      <vt:lpstr>Fused-layer</vt:lpstr>
      <vt:lpstr>PowerPoint 演示文稿</vt:lpstr>
      <vt:lpstr>异质设备的Profiling及Workload分配</vt:lpstr>
      <vt:lpstr>后续工作方向：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Haoyu Wang</dc:creator>
  <cp:lastModifiedBy>Haoyu Wang</cp:lastModifiedBy>
  <cp:revision>2</cp:revision>
  <dcterms:created xsi:type="dcterms:W3CDTF">2023-10-14T08:08:22Z</dcterms:created>
  <dcterms:modified xsi:type="dcterms:W3CDTF">2023-10-14T09:51:54Z</dcterms:modified>
</cp:coreProperties>
</file>