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1" r:id="rId4"/>
    <p:sldId id="262" r:id="rId5"/>
    <p:sldId id="263" r:id="rId6"/>
    <p:sldId id="264" r:id="rId7"/>
    <p:sldId id="257" r:id="rId8"/>
    <p:sldId id="265" r:id="rId9"/>
    <p:sldId id="266" r:id="rId10"/>
    <p:sldId id="267" r:id="rId11"/>
    <p:sldId id="268" r:id="rId12"/>
    <p:sldId id="269" r:id="rId13"/>
    <p:sldId id="260" r:id="rId14"/>
    <p:sldId id="270" r:id="rId15"/>
    <p:sldId id="271" r:id="rId16"/>
    <p:sldId id="274" r:id="rId17"/>
    <p:sldId id="272" r:id="rId18"/>
    <p:sldId id="273" r:id="rId19"/>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29.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tags" Target="../tags/tag21.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tags" Target="../tags/tag24.xml"/><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6.xml"/><Relationship Id="rId1" Type="http://schemas.openxmlformats.org/officeDocument/2006/relationships/tags" Target="../tags/tag25.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tags" Target="../tags/tag28.xml"/><Relationship Id="rId1" Type="http://schemas.openxmlformats.org/officeDocument/2006/relationships/tags" Target="../tags/tag2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png"/><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870585" y="1579880"/>
            <a:ext cx="10450830" cy="1409065"/>
          </a:xfrm>
        </p:spPr>
        <p:txBody>
          <a:bodyPr>
            <a:normAutofit/>
          </a:bodyPr>
          <a:p>
            <a:r>
              <a:rPr lang="en-US" altLang="zh-CN" sz="5335"/>
              <a:t>Related Work</a:t>
            </a:r>
            <a:endParaRPr lang="en-US" altLang="zh-CN" sz="5335"/>
          </a:p>
        </p:txBody>
      </p:sp>
      <p:sp>
        <p:nvSpPr>
          <p:cNvPr id="3" name="副标题 2"/>
          <p:cNvSpPr>
            <a:spLocks noGrp="1"/>
          </p:cNvSpPr>
          <p:nvPr>
            <p:ph type="subTitle" idx="1"/>
          </p:nvPr>
        </p:nvSpPr>
        <p:spPr>
          <a:xfrm>
            <a:off x="926465" y="3697605"/>
            <a:ext cx="10157460" cy="1655445"/>
          </a:xfrm>
        </p:spPr>
        <p:txBody>
          <a:bodyPr/>
          <a:p>
            <a:pPr marL="342900" indent="-342900" algn="l">
              <a:buFont typeface="Arial" panose="020B0604020202020204" pitchFamily="34" charset="0"/>
              <a:buChar char="•"/>
            </a:pPr>
            <a:r>
              <a:rPr lang="en-US" altLang="zh-CN"/>
              <a:t>We selected 3 papers to descuss...</a:t>
            </a:r>
            <a:endParaRPr lang="en-US" altLang="zh-CN"/>
          </a:p>
          <a:p>
            <a:pPr marL="342900" indent="-342900" algn="l">
              <a:buFont typeface="Arial" panose="020B0604020202020204" pitchFamily="34" charset="0"/>
              <a:buChar char="•"/>
            </a:pPr>
            <a:r>
              <a:rPr lang="en-US" altLang="zh-CN"/>
              <a:t>Topic I. Learning based coded computation</a:t>
            </a:r>
            <a:endParaRPr lang="zh-CN" altLang="en-US"/>
          </a:p>
          <a:p>
            <a:pPr marL="342900" indent="-342900" algn="l">
              <a:buFont typeface="Arial" panose="020B0604020202020204" pitchFamily="34" charset="0"/>
              <a:buChar char="•"/>
            </a:pPr>
            <a:r>
              <a:rPr lang="en-US" altLang="zh-CN"/>
              <a:t>Topic II. Distribution Strategies in DNN</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432435" y="1078230"/>
            <a:ext cx="11206480" cy="5321935"/>
          </a:xfrm>
        </p:spPr>
        <p:txBody>
          <a:bodyPr>
            <a:normAutofit lnSpcReduction="20000"/>
          </a:bodyPr>
          <a:p>
            <a:pPr marL="342900" indent="-342900" algn="l">
              <a:lnSpc>
                <a:spcPct val="110000"/>
              </a:lnSpc>
              <a:buFont typeface="Arial" panose="020B0604020202020204" pitchFamily="34" charset="0"/>
              <a:buChar char="•"/>
            </a:pPr>
            <a:r>
              <a:rPr lang="en-US" altLang="zh-CN"/>
              <a:t>Methods</a:t>
            </a:r>
            <a:endParaRPr lang="en-US" altLang="zh-CN"/>
          </a:p>
          <a:p>
            <a:pPr algn="l">
              <a:lnSpc>
                <a:spcPct val="110000"/>
              </a:lnSpc>
              <a:buFont typeface="Arial" panose="020B0604020202020204" pitchFamily="34" charset="0"/>
            </a:pPr>
            <a:endParaRPr lang="en-US" altLang="zh-CN"/>
          </a:p>
          <a:p>
            <a:pPr algn="l">
              <a:lnSpc>
                <a:spcPct val="110000"/>
              </a:lnSpc>
              <a:buFont typeface="Arial" panose="020B0604020202020204" pitchFamily="34" charset="0"/>
            </a:pPr>
            <a:r>
              <a:rPr lang="zh-CN" altLang="en-US" sz="2000" b="1">
                <a:latin typeface="仿宋" panose="02010609060101010101" charset="-122"/>
                <a:ea typeface="仿宋" panose="02010609060101010101" charset="-122"/>
              </a:rPr>
              <a:t>跨设备数据交互与融合层：</a:t>
            </a:r>
            <a:endParaRPr lang="zh-CN" altLang="en-US" sz="2000">
              <a:latin typeface="仿宋" panose="02010609060101010101" charset="-122"/>
              <a:ea typeface="仿宋" panose="02010609060101010101" charset="-122"/>
            </a:endParaRPr>
          </a:p>
          <a:p>
            <a:pPr algn="l">
              <a:lnSpc>
                <a:spcPct val="110000"/>
              </a:lnSpc>
              <a:buFont typeface="Arial" panose="020B0604020202020204" pitchFamily="34" charset="0"/>
            </a:pPr>
            <a:endParaRPr lang="zh-CN" altLang="en-US" sz="2000">
              <a:latin typeface="仿宋" panose="02010609060101010101" charset="-122"/>
              <a:ea typeface="仿宋" panose="02010609060101010101" charset="-122"/>
            </a:endParaRPr>
          </a:p>
          <a:p>
            <a:pPr algn="l">
              <a:lnSpc>
                <a:spcPct val="110000"/>
              </a:lnSpc>
              <a:buFont typeface="Arial" panose="020B0604020202020204" pitchFamily="34" charset="0"/>
            </a:pPr>
            <a:r>
              <a:rPr lang="zh-CN" altLang="en-US" sz="2000">
                <a:latin typeface="仿宋" panose="02010609060101010101" charset="-122"/>
                <a:ea typeface="仿宋" panose="02010609060101010101" charset="-122"/>
              </a:rPr>
              <a:t>在</a:t>
            </a:r>
            <a:r>
              <a:rPr lang="en-US" altLang="zh-CN" sz="2000">
                <a:latin typeface="仿宋" panose="02010609060101010101" charset="-122"/>
                <a:ea typeface="仿宋" panose="02010609060101010101" charset="-122"/>
              </a:rPr>
              <a:t>layer-wise</a:t>
            </a:r>
            <a:r>
              <a:rPr lang="zh-CN" altLang="en-US" sz="2000">
                <a:latin typeface="仿宋" panose="02010609060101010101" charset="-122"/>
                <a:ea typeface="仿宋" panose="02010609060101010101" charset="-122"/>
              </a:rPr>
              <a:t>的基础上采用融合层进行优化。</a:t>
            </a:r>
            <a:endParaRPr lang="zh-CN" altLang="en-US" sz="2000">
              <a:latin typeface="仿宋" panose="02010609060101010101" charset="-122"/>
              <a:ea typeface="仿宋" panose="02010609060101010101" charset="-122"/>
            </a:endParaRPr>
          </a:p>
          <a:p>
            <a:pPr algn="l">
              <a:lnSpc>
                <a:spcPct val="110000"/>
              </a:lnSpc>
              <a:buFont typeface="Arial" panose="020B0604020202020204" pitchFamily="34" charset="0"/>
            </a:pPr>
            <a:endParaRPr lang="zh-CN" altLang="en-US" sz="2000">
              <a:latin typeface="仿宋" panose="02010609060101010101" charset="-122"/>
              <a:ea typeface="仿宋" panose="02010609060101010101" charset="-122"/>
            </a:endParaRPr>
          </a:p>
          <a:p>
            <a:pPr algn="l">
              <a:lnSpc>
                <a:spcPct val="110000"/>
              </a:lnSpc>
              <a:buFont typeface="Arial" panose="020B0604020202020204" pitchFamily="34" charset="0"/>
            </a:pPr>
            <a:r>
              <a:rPr lang="zh-CN" altLang="en-US" sz="2000">
                <a:latin typeface="仿宋" panose="02010609060101010101" charset="-122"/>
                <a:ea typeface="仿宋" panose="02010609060101010101" charset="-122"/>
              </a:rPr>
              <a:t>layer-wise的并行计算模式：每个FN节点只计算与自己相关的部分任务量，再汇集到GL。</a:t>
            </a:r>
            <a:endParaRPr lang="zh-CN" altLang="en-US" sz="2000">
              <a:latin typeface="仿宋" panose="02010609060101010101" charset="-122"/>
              <a:ea typeface="仿宋" panose="02010609060101010101" charset="-122"/>
            </a:endParaRPr>
          </a:p>
          <a:p>
            <a:pPr algn="l">
              <a:lnSpc>
                <a:spcPct val="110000"/>
              </a:lnSpc>
              <a:buFont typeface="Arial" panose="020B0604020202020204" pitchFamily="34" charset="0"/>
            </a:pPr>
            <a:r>
              <a:rPr lang="zh-CN" altLang="en-US" sz="2000">
                <a:latin typeface="仿宋" panose="02010609060101010101" charset="-122"/>
                <a:ea typeface="仿宋" panose="02010609060101010101" charset="-122"/>
              </a:rPr>
              <a:t>但这样带来的</a:t>
            </a:r>
            <a:r>
              <a:rPr lang="zh-CN" altLang="en-US" sz="2000" b="1">
                <a:latin typeface="仿宋" panose="02010609060101010101" charset="-122"/>
                <a:ea typeface="仿宋" panose="02010609060101010101" charset="-122"/>
              </a:rPr>
              <a:t>设备间通信</a:t>
            </a:r>
            <a:r>
              <a:rPr lang="zh-CN" altLang="en-US" sz="2000">
                <a:latin typeface="仿宋" panose="02010609060101010101" charset="-122"/>
                <a:ea typeface="仿宋" panose="02010609060101010101" charset="-122"/>
              </a:rPr>
              <a:t>会降低性能。</a:t>
            </a:r>
            <a:endParaRPr lang="zh-CN" altLang="en-US" sz="2000">
              <a:latin typeface="仿宋" panose="02010609060101010101" charset="-122"/>
              <a:ea typeface="仿宋" panose="02010609060101010101" charset="-122"/>
            </a:endParaRPr>
          </a:p>
          <a:p>
            <a:pPr algn="l">
              <a:lnSpc>
                <a:spcPct val="110000"/>
              </a:lnSpc>
              <a:buFont typeface="Arial" panose="020B0604020202020204" pitchFamily="34" charset="0"/>
            </a:pPr>
            <a:endParaRPr lang="zh-CN" altLang="en-US" sz="2000">
              <a:latin typeface="仿宋" panose="02010609060101010101" charset="-122"/>
              <a:ea typeface="仿宋" panose="02010609060101010101" charset="-122"/>
            </a:endParaRPr>
          </a:p>
          <a:p>
            <a:pPr algn="l">
              <a:lnSpc>
                <a:spcPct val="110000"/>
              </a:lnSpc>
              <a:buFont typeface="Arial" panose="020B0604020202020204" pitchFamily="34" charset="0"/>
            </a:pPr>
            <a:r>
              <a:rPr lang="zh-CN" sz="2000">
                <a:latin typeface="仿宋" panose="02010609060101010101" charset="-122"/>
                <a:ea typeface="仿宋" panose="02010609060101010101" charset="-122"/>
              </a:rPr>
              <a:t>融合层：连续的卷积层被打包成融合块（fused block），作为一个整体进行计算。</a:t>
            </a:r>
            <a:endParaRPr lang="zh-CN" sz="2000">
              <a:latin typeface="仿宋" panose="02010609060101010101" charset="-122"/>
              <a:ea typeface="仿宋" panose="02010609060101010101" charset="-122"/>
            </a:endParaRPr>
          </a:p>
          <a:p>
            <a:pPr algn="l">
              <a:lnSpc>
                <a:spcPct val="110000"/>
              </a:lnSpc>
              <a:buFont typeface="Arial" panose="020B0604020202020204" pitchFamily="34" charset="0"/>
            </a:pPr>
            <a:r>
              <a:rPr lang="zh-CN" sz="2000">
                <a:latin typeface="仿宋" panose="02010609060101010101" charset="-122"/>
                <a:ea typeface="仿宋" panose="02010609060101010101" charset="-122"/>
              </a:rPr>
              <a:t>能够这样做的原因：卷积层逐层间数据按位置对应的特性。每一层的结果来源于其上层的对应点及周围点，因此可以将与某层内某位置有关的计算向上进行映射。</a:t>
            </a:r>
            <a:r>
              <a:rPr lang="en-US" altLang="zh-CN" sz="2000">
                <a:latin typeface="仿宋" panose="02010609060101010101" charset="-122"/>
                <a:ea typeface="仿宋" panose="02010609060101010101" charset="-122"/>
              </a:rPr>
              <a:t>“</a:t>
            </a:r>
            <a:r>
              <a:rPr lang="zh-CN" altLang="en-US" sz="2000" b="1">
                <a:latin typeface="仿宋" panose="02010609060101010101" charset="-122"/>
                <a:ea typeface="仿宋" panose="02010609060101010101" charset="-122"/>
              </a:rPr>
              <a:t>向上映射</a:t>
            </a:r>
            <a:r>
              <a:rPr lang="en-US" altLang="zh-CN" sz="2000">
                <a:latin typeface="仿宋" panose="02010609060101010101" charset="-122"/>
                <a:ea typeface="仿宋" panose="02010609060101010101" charset="-122"/>
              </a:rPr>
              <a:t>”</a:t>
            </a:r>
            <a:endParaRPr lang="en-US" altLang="zh-CN" sz="2000">
              <a:latin typeface="仿宋" panose="02010609060101010101" charset="-122"/>
              <a:ea typeface="仿宋" panose="02010609060101010101" charset="-122"/>
            </a:endParaRPr>
          </a:p>
        </p:txBody>
      </p:sp>
      <p:sp>
        <p:nvSpPr>
          <p:cNvPr id="8" name="标题 1"/>
          <p:cNvSpPr>
            <a:spLocks noGrp="1"/>
          </p:cNvSpPr>
          <p:nvPr>
            <p:custDataLst>
              <p:tags r:id="rId1"/>
            </p:custDataLst>
          </p:nvPr>
        </p:nvSpPr>
        <p:spPr>
          <a:xfrm>
            <a:off x="732790" y="276225"/>
            <a:ext cx="10726420" cy="542290"/>
          </a:xfrm>
          <a:prstGeom prst="rect">
            <a:avLst/>
          </a:prstGeom>
        </p:spPr>
        <p:txBody>
          <a:bodyPr vert="horz" lIns="91440" tIns="45720" rIns="91440" bIns="45720" rtlCol="0" anchor="b">
            <a:normAutofit fontScale="8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600"/>
              <a:t>Related Work:  II. Distribution Strategies in DNN</a:t>
            </a:r>
            <a:endParaRPr lang="en-US" altLang="zh-CN" sz="3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432435" y="1078230"/>
            <a:ext cx="11206480" cy="5321935"/>
          </a:xfrm>
        </p:spPr>
        <p:txBody>
          <a:bodyPr>
            <a:normAutofit lnSpcReduction="20000"/>
          </a:bodyPr>
          <a:p>
            <a:pPr marL="342900" indent="-342900" algn="l">
              <a:lnSpc>
                <a:spcPct val="110000"/>
              </a:lnSpc>
              <a:buFont typeface="Arial" panose="020B0604020202020204" pitchFamily="34" charset="0"/>
              <a:buChar char="•"/>
            </a:pPr>
            <a:r>
              <a:rPr lang="en-US" altLang="zh-CN"/>
              <a:t>Methods</a:t>
            </a:r>
            <a:endParaRPr lang="en-US" altLang="zh-CN"/>
          </a:p>
          <a:p>
            <a:pPr algn="l">
              <a:lnSpc>
                <a:spcPct val="110000"/>
              </a:lnSpc>
              <a:buFont typeface="Arial" panose="020B0604020202020204" pitchFamily="34" charset="0"/>
            </a:pPr>
            <a:endParaRPr lang="en-US" altLang="zh-CN"/>
          </a:p>
          <a:p>
            <a:pPr algn="l">
              <a:lnSpc>
                <a:spcPct val="110000"/>
              </a:lnSpc>
              <a:buFont typeface="Arial" panose="020B0604020202020204" pitchFamily="34" charset="0"/>
            </a:pPr>
            <a:r>
              <a:rPr lang="zh-CN" altLang="en-US" sz="2000" b="1">
                <a:latin typeface="仿宋" panose="02010609060101010101" charset="-122"/>
                <a:ea typeface="仿宋" panose="02010609060101010101" charset="-122"/>
              </a:rPr>
              <a:t>跨设备数据交互与融合层：</a:t>
            </a:r>
            <a:endParaRPr lang="zh-CN" altLang="en-US" sz="2000">
              <a:latin typeface="仿宋" panose="02010609060101010101" charset="-122"/>
              <a:ea typeface="仿宋" panose="02010609060101010101" charset="-122"/>
            </a:endParaRPr>
          </a:p>
          <a:p>
            <a:pPr algn="l">
              <a:lnSpc>
                <a:spcPct val="110000"/>
              </a:lnSpc>
              <a:buFont typeface="Arial" panose="020B0604020202020204" pitchFamily="34" charset="0"/>
            </a:pPr>
            <a:endParaRPr lang="zh-CN" altLang="en-US" sz="2000">
              <a:latin typeface="仿宋" panose="02010609060101010101" charset="-122"/>
              <a:ea typeface="仿宋" panose="02010609060101010101" charset="-122"/>
            </a:endParaRPr>
          </a:p>
          <a:p>
            <a:pPr algn="l">
              <a:lnSpc>
                <a:spcPct val="110000"/>
              </a:lnSpc>
              <a:buFont typeface="Arial" panose="020B0604020202020204" pitchFamily="34" charset="0"/>
            </a:pPr>
            <a:r>
              <a:rPr lang="zh-CN" altLang="en-US" sz="2000">
                <a:latin typeface="仿宋" panose="02010609060101010101" charset="-122"/>
                <a:ea typeface="仿宋" panose="02010609060101010101" charset="-122"/>
              </a:rPr>
              <a:t>在</a:t>
            </a:r>
            <a:r>
              <a:rPr lang="en-US" altLang="zh-CN" sz="2000">
                <a:latin typeface="仿宋" panose="02010609060101010101" charset="-122"/>
                <a:ea typeface="仿宋" panose="02010609060101010101" charset="-122"/>
              </a:rPr>
              <a:t>layer-wise</a:t>
            </a:r>
            <a:r>
              <a:rPr lang="zh-CN" altLang="en-US" sz="2000">
                <a:latin typeface="仿宋" panose="02010609060101010101" charset="-122"/>
                <a:ea typeface="仿宋" panose="02010609060101010101" charset="-122"/>
              </a:rPr>
              <a:t>的基础上采用融合层。</a:t>
            </a:r>
            <a:endParaRPr lang="zh-CN" altLang="en-US" sz="2000">
              <a:latin typeface="仿宋" panose="02010609060101010101" charset="-122"/>
              <a:ea typeface="仿宋" panose="02010609060101010101" charset="-122"/>
            </a:endParaRPr>
          </a:p>
          <a:p>
            <a:pPr algn="l">
              <a:lnSpc>
                <a:spcPct val="110000"/>
              </a:lnSpc>
              <a:buFont typeface="Arial" panose="020B0604020202020204" pitchFamily="34" charset="0"/>
            </a:pPr>
            <a:endParaRPr lang="en-US" altLang="zh-CN" sz="2000">
              <a:latin typeface="仿宋" panose="02010609060101010101" charset="-122"/>
              <a:ea typeface="仿宋" panose="02010609060101010101" charset="-122"/>
            </a:endParaRPr>
          </a:p>
        </p:txBody>
      </p:sp>
      <p:sp>
        <p:nvSpPr>
          <p:cNvPr id="8" name="标题 1"/>
          <p:cNvSpPr>
            <a:spLocks noGrp="1"/>
          </p:cNvSpPr>
          <p:nvPr>
            <p:custDataLst>
              <p:tags r:id="rId1"/>
            </p:custDataLst>
          </p:nvPr>
        </p:nvSpPr>
        <p:spPr>
          <a:xfrm>
            <a:off x="732790" y="276225"/>
            <a:ext cx="10726420" cy="542290"/>
          </a:xfrm>
          <a:prstGeom prst="rect">
            <a:avLst/>
          </a:prstGeom>
        </p:spPr>
        <p:txBody>
          <a:bodyPr vert="horz" lIns="91440" tIns="45720" rIns="91440" bIns="45720" rtlCol="0" anchor="b">
            <a:normAutofit fontScale="8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600"/>
              <a:t>Related Work:  II. Distribution Strategies in DNN</a:t>
            </a:r>
            <a:endParaRPr lang="en-US" altLang="zh-CN" sz="3600"/>
          </a:p>
        </p:txBody>
      </p:sp>
      <p:pic>
        <p:nvPicPr>
          <p:cNvPr id="2" name="图片 1" descr="EdgeLD1"/>
          <p:cNvPicPr>
            <a:picLocks noChangeAspect="1"/>
          </p:cNvPicPr>
          <p:nvPr/>
        </p:nvPicPr>
        <p:blipFill>
          <a:blip r:embed="rId2"/>
          <a:stretch>
            <a:fillRect/>
          </a:stretch>
        </p:blipFill>
        <p:spPr>
          <a:xfrm>
            <a:off x="5121910" y="1576705"/>
            <a:ext cx="6352540" cy="45377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012825" y="1370330"/>
            <a:ext cx="9985375" cy="2159000"/>
          </a:xfrm>
        </p:spPr>
        <p:txBody>
          <a:bodyPr>
            <a:normAutofit/>
          </a:bodyPr>
          <a:p>
            <a:r>
              <a:rPr lang="en-US" altLang="zh-CN" sz="4800"/>
              <a:t>Paper 3: Adaptive Parallel Execution of Deep Neural Networks on Heterogeneous Edge Devices</a:t>
            </a:r>
            <a:endParaRPr lang="en-US" altLang="zh-CN" sz="4800"/>
          </a:p>
        </p:txBody>
      </p:sp>
      <p:sp>
        <p:nvSpPr>
          <p:cNvPr id="8" name="标题 1"/>
          <p:cNvSpPr>
            <a:spLocks noGrp="1"/>
          </p:cNvSpPr>
          <p:nvPr>
            <p:custDataLst>
              <p:tags r:id="rId1"/>
            </p:custDataLst>
          </p:nvPr>
        </p:nvSpPr>
        <p:spPr>
          <a:xfrm>
            <a:off x="732790" y="276225"/>
            <a:ext cx="10726420" cy="542290"/>
          </a:xfrm>
          <a:prstGeom prst="rect">
            <a:avLst/>
          </a:prstGeom>
        </p:spPr>
        <p:txBody>
          <a:bodyPr vert="horz" lIns="91440" tIns="45720" rIns="91440" bIns="45720" rtlCol="0" anchor="b">
            <a:normAutofit fontScale="8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600"/>
              <a:t>Related Work:  II. Distribution Strategies in DNN</a:t>
            </a:r>
            <a:endParaRPr lang="en-US" altLang="zh-CN" sz="3600"/>
          </a:p>
        </p:txBody>
      </p:sp>
      <p:sp>
        <p:nvSpPr>
          <p:cNvPr id="6" name="副标题 2"/>
          <p:cNvSpPr>
            <a:spLocks noGrp="1"/>
          </p:cNvSpPr>
          <p:nvPr>
            <p:custDataLst>
              <p:tags r:id="rId2"/>
            </p:custDataLst>
          </p:nvPr>
        </p:nvSpPr>
        <p:spPr>
          <a:xfrm>
            <a:off x="926465" y="4080510"/>
            <a:ext cx="10157460" cy="12725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altLang="zh-CN"/>
              <a:t>Introduction</a:t>
            </a:r>
            <a:endParaRPr lang="en-US" altLang="zh-CN"/>
          </a:p>
          <a:p>
            <a:pPr marL="342900" indent="-342900" algn="l">
              <a:buFont typeface="Arial" panose="020B0604020202020204" pitchFamily="34" charset="0"/>
              <a:buChar char="•"/>
            </a:pPr>
            <a:r>
              <a:rPr lang="en-US" altLang="zh-CN"/>
              <a:t>Methods</a:t>
            </a:r>
            <a:endParaRPr lang="en-US" altLang="zh-CN"/>
          </a:p>
        </p:txBody>
      </p:sp>
      <p:sp>
        <p:nvSpPr>
          <p:cNvPr id="7" name="文本框 6"/>
          <p:cNvSpPr txBox="1"/>
          <p:nvPr>
            <p:custDataLst>
              <p:tags r:id="rId3"/>
            </p:custDataLst>
          </p:nvPr>
        </p:nvSpPr>
        <p:spPr>
          <a:xfrm>
            <a:off x="514985" y="6277610"/>
            <a:ext cx="11010900" cy="306705"/>
          </a:xfrm>
          <a:prstGeom prst="rect">
            <a:avLst/>
          </a:prstGeom>
          <a:noFill/>
        </p:spPr>
        <p:txBody>
          <a:bodyPr wrap="square" rtlCol="0">
            <a:spAutoFit/>
          </a:bodyPr>
          <a:p>
            <a:r>
              <a:rPr lang="en-US" altLang="zh-CN" sz="1400">
                <a:latin typeface="Times New Roman" panose="02020603050405020304" charset="0"/>
                <a:cs typeface="Times New Roman" panose="02020603050405020304" charset="0"/>
              </a:rPr>
              <a:t>[*] L. Zhou, M. H. Samavatian, A. Bacha, etc, “Adaptive Parallel Execution of Deep Neural Networks on Heterogeneous Edge Devices,” Sept. 2019.</a:t>
            </a:r>
            <a:endParaRPr lang="en-US" altLang="zh-CN" sz="14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012825" y="963930"/>
            <a:ext cx="9985375" cy="2159000"/>
          </a:xfrm>
        </p:spPr>
        <p:txBody>
          <a:bodyPr>
            <a:normAutofit/>
          </a:bodyPr>
          <a:p>
            <a:r>
              <a:rPr lang="en-US" altLang="zh-CN" sz="4800"/>
              <a:t>Paper 3: Adaptive Parallel Execution of Deep Neural Networks on Heterogeneous Edge Devices</a:t>
            </a:r>
            <a:endParaRPr lang="en-US" altLang="zh-CN" sz="4800"/>
          </a:p>
        </p:txBody>
      </p:sp>
      <p:sp>
        <p:nvSpPr>
          <p:cNvPr id="8" name="标题 1"/>
          <p:cNvSpPr>
            <a:spLocks noGrp="1"/>
          </p:cNvSpPr>
          <p:nvPr>
            <p:custDataLst>
              <p:tags r:id="rId1"/>
            </p:custDataLst>
          </p:nvPr>
        </p:nvSpPr>
        <p:spPr>
          <a:xfrm>
            <a:off x="732790" y="276225"/>
            <a:ext cx="10726420" cy="542290"/>
          </a:xfrm>
          <a:prstGeom prst="rect">
            <a:avLst/>
          </a:prstGeom>
        </p:spPr>
        <p:txBody>
          <a:bodyPr vert="horz" lIns="91440" tIns="45720" rIns="91440" bIns="45720" rtlCol="0" anchor="b">
            <a:normAutofit fontScale="8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600"/>
              <a:t>Related Work:  II. Distribution Strategies in DNN</a:t>
            </a:r>
            <a:endParaRPr lang="en-US" altLang="zh-CN" sz="3600"/>
          </a:p>
        </p:txBody>
      </p:sp>
      <p:sp>
        <p:nvSpPr>
          <p:cNvPr id="6" name="副标题 2"/>
          <p:cNvSpPr>
            <a:spLocks noGrp="1"/>
          </p:cNvSpPr>
          <p:nvPr>
            <p:custDataLst>
              <p:tags r:id="rId2"/>
            </p:custDataLst>
          </p:nvPr>
        </p:nvSpPr>
        <p:spPr>
          <a:xfrm>
            <a:off x="926465" y="3123565"/>
            <a:ext cx="10157460" cy="2898140"/>
          </a:xfrm>
          <a:prstGeom prst="rect">
            <a:avLst/>
          </a:prstGeom>
        </p:spPr>
        <p:txBody>
          <a:bodyPr vert="horz" lIns="91440" tIns="45720" rIns="91440" bIns="45720" rtlCol="0">
            <a:normAutofit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20000"/>
              </a:lnSpc>
              <a:buFont typeface="Arial" panose="020B0604020202020204" pitchFamily="34" charset="0"/>
              <a:buChar char="•"/>
            </a:pPr>
            <a:r>
              <a:rPr lang="en-US" altLang="zh-CN"/>
              <a:t>Introduction</a:t>
            </a:r>
            <a:endParaRPr lang="en-US" altLang="zh-CN"/>
          </a:p>
          <a:p>
            <a:pPr algn="l">
              <a:lnSpc>
                <a:spcPct val="120000"/>
              </a:lnSpc>
              <a:buFont typeface="Arial" panose="020B0604020202020204" pitchFamily="34" charset="0"/>
            </a:pPr>
            <a:endParaRPr lang="en-US" altLang="zh-CN"/>
          </a:p>
          <a:p>
            <a:pPr algn="l">
              <a:lnSpc>
                <a:spcPct val="120000"/>
              </a:lnSpc>
              <a:buFont typeface="Arial" panose="020B0604020202020204" pitchFamily="34" charset="0"/>
            </a:pPr>
            <a:r>
              <a:rPr lang="zh-CN" altLang="en-US" sz="2000">
                <a:latin typeface="仿宋" panose="02010609060101010101" charset="-122"/>
                <a:ea typeface="仿宋" panose="02010609060101010101" charset="-122"/>
              </a:rPr>
              <a:t>背景：在分布式推断中，对</a:t>
            </a:r>
            <a:r>
              <a:rPr lang="zh-CN" altLang="en-US" sz="2000" b="1">
                <a:latin typeface="仿宋" panose="02010609060101010101" charset="-122"/>
                <a:ea typeface="仿宋" panose="02010609060101010101" charset="-122"/>
              </a:rPr>
              <a:t>网络结构</a:t>
            </a:r>
            <a:r>
              <a:rPr lang="zh-CN" altLang="en-US" sz="2000">
                <a:latin typeface="仿宋" panose="02010609060101010101" charset="-122"/>
                <a:ea typeface="仿宋" panose="02010609060101010101" charset="-122"/>
              </a:rPr>
              <a:t>和</a:t>
            </a:r>
            <a:r>
              <a:rPr lang="zh-CN" altLang="en-US" sz="2000" b="1">
                <a:latin typeface="仿宋" panose="02010609060101010101" charset="-122"/>
                <a:ea typeface="仿宋" panose="02010609060101010101" charset="-122"/>
              </a:rPr>
              <a:t>任务量</a:t>
            </a:r>
            <a:r>
              <a:rPr lang="zh-CN" altLang="en-US" sz="2000">
                <a:latin typeface="仿宋" panose="02010609060101010101" charset="-122"/>
                <a:ea typeface="仿宋" panose="02010609060101010101" charset="-122"/>
              </a:rPr>
              <a:t>的分割往往会显著影响分布式推断效果。</a:t>
            </a:r>
            <a:endParaRPr lang="zh-CN" altLang="en-US" sz="2000">
              <a:latin typeface="仿宋" panose="02010609060101010101" charset="-122"/>
              <a:ea typeface="仿宋" panose="02010609060101010101" charset="-122"/>
            </a:endParaRPr>
          </a:p>
          <a:p>
            <a:pPr algn="l">
              <a:lnSpc>
                <a:spcPct val="120000"/>
              </a:lnSpc>
              <a:buFont typeface="Arial" panose="020B0604020202020204" pitchFamily="34" charset="0"/>
            </a:pPr>
            <a:endParaRPr lang="zh-CN" altLang="en-US" sz="2000">
              <a:latin typeface="仿宋" panose="02010609060101010101" charset="-122"/>
              <a:ea typeface="仿宋" panose="02010609060101010101" charset="-122"/>
            </a:endParaRPr>
          </a:p>
          <a:p>
            <a:pPr algn="l">
              <a:lnSpc>
                <a:spcPct val="120000"/>
              </a:lnSpc>
              <a:buFont typeface="Arial" panose="020B0604020202020204" pitchFamily="34" charset="0"/>
            </a:pPr>
            <a:r>
              <a:rPr lang="zh-CN" altLang="en-US" sz="2000">
                <a:latin typeface="仿宋" panose="02010609060101010101" charset="-122"/>
                <a:ea typeface="仿宋" panose="02010609060101010101" charset="-122"/>
              </a:rPr>
              <a:t>本篇论文总结了两种</a:t>
            </a:r>
            <a:r>
              <a:rPr lang="zh-CN" altLang="en-US" sz="2000" b="1">
                <a:latin typeface="仿宋" panose="02010609060101010101" charset="-122"/>
                <a:ea typeface="仿宋" panose="02010609060101010101" charset="-122"/>
              </a:rPr>
              <a:t>对卷积层任务量的分割方法</a:t>
            </a:r>
            <a:r>
              <a:rPr lang="zh-CN" altLang="en-US" sz="2000">
                <a:latin typeface="仿宋" panose="02010609060101010101" charset="-122"/>
                <a:ea typeface="仿宋" panose="02010609060101010101" charset="-122"/>
              </a:rPr>
              <a:t>，以及两种实施</a:t>
            </a:r>
            <a:r>
              <a:rPr lang="zh-CN" altLang="en-US" sz="2000" b="1">
                <a:latin typeface="仿宋" panose="02010609060101010101" charset="-122"/>
                <a:ea typeface="仿宋" panose="02010609060101010101" charset="-122"/>
              </a:rPr>
              <a:t>并行计算的策略</a:t>
            </a:r>
            <a:r>
              <a:rPr lang="zh-CN" altLang="en-US" sz="2000">
                <a:latin typeface="仿宋" panose="02010609060101010101" charset="-122"/>
                <a:ea typeface="仿宋" panose="02010609060101010101" charset="-122"/>
              </a:rPr>
              <a:t>，并充分分析了这些不同方法和策略间的权衡，进一步提出了一个运行时自适应的CNN加速框架。</a:t>
            </a:r>
            <a:endParaRPr lang="zh-CN" altLang="en-US" sz="2000">
              <a:latin typeface="仿宋" panose="02010609060101010101" charset="-122"/>
              <a:ea typeface="仿宋" panose="0201060906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1"/>
          <p:cNvSpPr>
            <a:spLocks noGrp="1"/>
          </p:cNvSpPr>
          <p:nvPr>
            <p:custDataLst>
              <p:tags r:id="rId1"/>
            </p:custDataLst>
          </p:nvPr>
        </p:nvSpPr>
        <p:spPr>
          <a:xfrm>
            <a:off x="732790" y="276225"/>
            <a:ext cx="10726420" cy="542290"/>
          </a:xfrm>
          <a:prstGeom prst="rect">
            <a:avLst/>
          </a:prstGeom>
        </p:spPr>
        <p:txBody>
          <a:bodyPr vert="horz" lIns="91440" tIns="45720" rIns="91440" bIns="45720" rtlCol="0" anchor="b">
            <a:normAutofit fontScale="8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600"/>
              <a:t>Related Work:  II. Distribution Strategies in DNN</a:t>
            </a:r>
            <a:endParaRPr lang="en-US" altLang="zh-CN" sz="3600"/>
          </a:p>
        </p:txBody>
      </p:sp>
      <p:sp>
        <p:nvSpPr>
          <p:cNvPr id="6" name="副标题 2"/>
          <p:cNvSpPr>
            <a:spLocks noGrp="1"/>
          </p:cNvSpPr>
          <p:nvPr>
            <p:custDataLst>
              <p:tags r:id="rId2"/>
            </p:custDataLst>
          </p:nvPr>
        </p:nvSpPr>
        <p:spPr>
          <a:xfrm>
            <a:off x="926465" y="994410"/>
            <a:ext cx="10157460" cy="5705475"/>
          </a:xfrm>
          <a:prstGeom prst="rect">
            <a:avLst/>
          </a:prstGeom>
        </p:spPr>
        <p:txBody>
          <a:bodyPr vert="horz" lIns="91440" tIns="45720" rIns="91440" bIns="45720" rtlCol="0">
            <a:normAutofit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20000"/>
              </a:lnSpc>
              <a:buFont typeface="Arial" panose="020B0604020202020204" pitchFamily="34" charset="0"/>
              <a:buChar char="•"/>
            </a:pPr>
            <a:r>
              <a:rPr lang="en-US" altLang="zh-CN"/>
              <a:t>Methods</a:t>
            </a:r>
            <a:endParaRPr lang="en-US" altLang="zh-CN"/>
          </a:p>
          <a:p>
            <a:pPr algn="l">
              <a:lnSpc>
                <a:spcPct val="120000"/>
              </a:lnSpc>
              <a:buFont typeface="Arial" panose="020B0604020202020204" pitchFamily="34" charset="0"/>
            </a:pPr>
            <a:endParaRPr lang="en-US" altLang="zh-CN"/>
          </a:p>
          <a:p>
            <a:pPr algn="l">
              <a:lnSpc>
                <a:spcPct val="120000"/>
              </a:lnSpc>
              <a:buFont typeface="Arial" panose="020B0604020202020204" pitchFamily="34" charset="0"/>
            </a:pPr>
            <a:r>
              <a:rPr lang="zh-CN" altLang="en-US" sz="2000" b="1">
                <a:latin typeface="仿宋" panose="02010609060101010101" charset="-122"/>
                <a:ea typeface="仿宋" panose="02010609060101010101" charset="-122"/>
              </a:rPr>
              <a:t>对卷积层计算量的分割方法</a:t>
            </a:r>
            <a:r>
              <a:rPr lang="en-US" altLang="zh-CN" sz="2000" b="1">
                <a:latin typeface="仿宋" panose="02010609060101010101" charset="-122"/>
                <a:ea typeface="仿宋" panose="02010609060101010101" charset="-122"/>
              </a:rPr>
              <a:t>:</a:t>
            </a:r>
            <a:endParaRPr lang="zh-CN" altLang="en-US" sz="2000" b="1">
              <a:latin typeface="仿宋" panose="02010609060101010101" charset="-122"/>
              <a:ea typeface="仿宋" panose="02010609060101010101" charset="-122"/>
            </a:endParaRPr>
          </a:p>
          <a:p>
            <a:pPr algn="l">
              <a:lnSpc>
                <a:spcPct val="120000"/>
              </a:lnSpc>
              <a:buFont typeface="Arial" panose="020B0604020202020204" pitchFamily="34" charset="0"/>
            </a:pPr>
            <a:endParaRPr lang="zh-CN" altLang="en-US" sz="2000">
              <a:latin typeface="仿宋" panose="02010609060101010101" charset="-122"/>
              <a:ea typeface="仿宋" panose="02010609060101010101" charset="-122"/>
            </a:endParaRPr>
          </a:p>
          <a:p>
            <a:pPr algn="l">
              <a:lnSpc>
                <a:spcPct val="120000"/>
              </a:lnSpc>
              <a:buFont typeface="Arial" panose="020B0604020202020204" pitchFamily="34" charset="0"/>
            </a:pPr>
            <a:r>
              <a:rPr lang="zh-CN" altLang="en-US" sz="2000" b="1">
                <a:latin typeface="仿宋" panose="02010609060101010101" charset="-122"/>
                <a:ea typeface="仿宋" panose="02010609060101010101" charset="-122"/>
              </a:rPr>
              <a:t>按频道分割（Channel partitioning）</a:t>
            </a:r>
            <a:r>
              <a:rPr lang="zh-CN" altLang="en-US" sz="2000">
                <a:latin typeface="仿宋" panose="02010609060101010101" charset="-122"/>
                <a:ea typeface="仿宋" panose="02010609060101010101" charset="-122"/>
              </a:rPr>
              <a:t>：</a:t>
            </a:r>
            <a:endParaRPr lang="zh-CN" altLang="en-US" sz="2000">
              <a:latin typeface="仿宋" panose="02010609060101010101" charset="-122"/>
              <a:ea typeface="仿宋" panose="02010609060101010101" charset="-122"/>
            </a:endParaRPr>
          </a:p>
          <a:p>
            <a:pPr algn="l">
              <a:lnSpc>
                <a:spcPct val="120000"/>
              </a:lnSpc>
              <a:buFont typeface="Arial" panose="020B0604020202020204" pitchFamily="34" charset="0"/>
            </a:pPr>
            <a:r>
              <a:rPr lang="zh-CN" altLang="en-US" sz="2000">
                <a:latin typeface="仿宋" panose="02010609060101010101" charset="-122"/>
                <a:ea typeface="仿宋" panose="02010609060101010101" charset="-122"/>
              </a:rPr>
              <a:t>将卷积层的过滤器产生的特征图沿</a:t>
            </a:r>
            <a:r>
              <a:rPr lang="zh-CN" altLang="en-US" sz="2000" b="1">
                <a:latin typeface="仿宋" panose="02010609060101010101" charset="-122"/>
                <a:ea typeface="仿宋" panose="02010609060101010101" charset="-122"/>
              </a:rPr>
              <a:t>通道维度</a:t>
            </a:r>
            <a:r>
              <a:rPr lang="zh-CN" altLang="en-US" sz="2000">
                <a:latin typeface="仿宋" panose="02010609060101010101" charset="-122"/>
                <a:ea typeface="仿宋" panose="02010609060101010101" charset="-122"/>
              </a:rPr>
              <a:t>进行分区，映射到对应设备，这样每个设备就只需计算特征图的一个子集。</a:t>
            </a:r>
            <a:endParaRPr lang="zh-CN" altLang="en-US" sz="2000">
              <a:latin typeface="仿宋" panose="02010609060101010101" charset="-122"/>
              <a:ea typeface="仿宋" panose="02010609060101010101" charset="-122"/>
            </a:endParaRPr>
          </a:p>
          <a:p>
            <a:pPr algn="l">
              <a:lnSpc>
                <a:spcPct val="120000"/>
              </a:lnSpc>
              <a:buFont typeface="Arial" panose="020B0604020202020204" pitchFamily="34" charset="0"/>
            </a:pPr>
            <a:r>
              <a:rPr lang="zh-CN" altLang="en-US" sz="2000">
                <a:latin typeface="仿宋" panose="02010609060101010101" charset="-122"/>
                <a:ea typeface="仿宋" panose="02010609060101010101" charset="-122"/>
              </a:rPr>
              <a:t>在分布式推断中不实用：输入图需要完整复制到所有设备上，带来通讯代价。</a:t>
            </a:r>
            <a:endParaRPr lang="zh-CN" altLang="en-US" sz="2000">
              <a:latin typeface="仿宋" panose="02010609060101010101" charset="-122"/>
              <a:ea typeface="仿宋" panose="02010609060101010101" charset="-122"/>
            </a:endParaRPr>
          </a:p>
          <a:p>
            <a:pPr algn="l">
              <a:lnSpc>
                <a:spcPct val="120000"/>
              </a:lnSpc>
              <a:buFont typeface="Arial" panose="020B0604020202020204" pitchFamily="34" charset="0"/>
            </a:pPr>
            <a:endParaRPr lang="zh-CN" altLang="en-US" sz="2000">
              <a:latin typeface="仿宋" panose="02010609060101010101" charset="-122"/>
              <a:ea typeface="仿宋" panose="02010609060101010101" charset="-122"/>
            </a:endParaRPr>
          </a:p>
          <a:p>
            <a:pPr algn="l">
              <a:lnSpc>
                <a:spcPct val="120000"/>
              </a:lnSpc>
              <a:buFont typeface="Arial" panose="020B0604020202020204" pitchFamily="34" charset="0"/>
            </a:pPr>
            <a:r>
              <a:rPr lang="zh-CN" altLang="en-US" sz="2000" b="1">
                <a:latin typeface="仿宋" panose="02010609060101010101" charset="-122"/>
                <a:ea typeface="仿宋" panose="02010609060101010101" charset="-122"/>
              </a:rPr>
              <a:t>按空间分割（Spatial partitioning）</a:t>
            </a:r>
            <a:r>
              <a:rPr lang="zh-CN" altLang="en-US" sz="2000">
                <a:latin typeface="仿宋" panose="02010609060101010101" charset="-122"/>
                <a:ea typeface="仿宋" panose="02010609060101010101" charset="-122"/>
              </a:rPr>
              <a:t>：</a:t>
            </a:r>
            <a:endParaRPr lang="zh-CN" altLang="en-US" sz="2000">
              <a:latin typeface="仿宋" panose="02010609060101010101" charset="-122"/>
              <a:ea typeface="仿宋" panose="02010609060101010101" charset="-122"/>
            </a:endParaRPr>
          </a:p>
          <a:p>
            <a:pPr algn="l">
              <a:lnSpc>
                <a:spcPct val="120000"/>
              </a:lnSpc>
              <a:buFont typeface="Arial" panose="020B0604020202020204" pitchFamily="34" charset="0"/>
            </a:pPr>
            <a:r>
              <a:rPr lang="zh-CN" altLang="en-US" sz="2000">
                <a:latin typeface="仿宋" panose="02010609060101010101" charset="-122"/>
                <a:ea typeface="仿宋" panose="02010609060101010101" charset="-122"/>
              </a:rPr>
              <a:t>按长宽分割出特征图，分配给多个节点。</a:t>
            </a:r>
            <a:endParaRPr lang="zh-CN" altLang="en-US" sz="2000">
              <a:latin typeface="仿宋" panose="02010609060101010101" charset="-122"/>
              <a:ea typeface="仿宋" panose="02010609060101010101" charset="-122"/>
            </a:endParaRPr>
          </a:p>
          <a:p>
            <a:pPr algn="l">
              <a:lnSpc>
                <a:spcPct val="120000"/>
              </a:lnSpc>
              <a:buFont typeface="Arial" panose="020B0604020202020204" pitchFamily="34" charset="0"/>
            </a:pPr>
            <a:r>
              <a:rPr lang="zh-CN" altLang="en-US" sz="2000">
                <a:latin typeface="仿宋" panose="02010609060101010101" charset="-122"/>
                <a:ea typeface="仿宋" panose="02010609060101010101" charset="-122"/>
              </a:rPr>
              <a:t>每个节点只需要接受输入图的一部分（</a:t>
            </a:r>
            <a:r>
              <a:rPr lang="zh-CN" altLang="en-US" sz="2000" b="1">
                <a:latin typeface="仿宋" panose="02010609060101010101" charset="-122"/>
                <a:ea typeface="仿宋" panose="02010609060101010101" charset="-122"/>
              </a:rPr>
              <a:t>可以拆</a:t>
            </a:r>
            <a:r>
              <a:rPr lang="en-US" altLang="zh-CN" sz="2000" b="1">
                <a:latin typeface="仿宋" panose="02010609060101010101" charset="-122"/>
                <a:ea typeface="仿宋" panose="02010609060101010101" charset="-122"/>
              </a:rPr>
              <a:t>input</a:t>
            </a:r>
            <a:r>
              <a:rPr lang="zh-CN" altLang="en-US" sz="2000">
                <a:latin typeface="仿宋" panose="02010609060101010101" charset="-122"/>
                <a:ea typeface="仿宋" panose="02010609060101010101" charset="-122"/>
              </a:rPr>
              <a:t>）</a:t>
            </a:r>
            <a:endParaRPr lang="zh-CN" altLang="en-US" sz="2000">
              <a:latin typeface="仿宋" panose="02010609060101010101" charset="-122"/>
              <a:ea typeface="仿宋" panose="02010609060101010101" charset="-122"/>
            </a:endParaRPr>
          </a:p>
          <a:p>
            <a:pPr algn="l">
              <a:lnSpc>
                <a:spcPct val="120000"/>
              </a:lnSpc>
              <a:buFont typeface="Arial" panose="020B0604020202020204" pitchFamily="34" charset="0"/>
            </a:pPr>
            <a:r>
              <a:rPr lang="en-US" altLang="zh-CN" sz="2000">
                <a:latin typeface="仿宋" panose="02010609060101010101" charset="-122"/>
                <a:ea typeface="仿宋" panose="02010609060101010101" charset="-122"/>
              </a:rPr>
              <a:t>“</a:t>
            </a:r>
            <a:r>
              <a:rPr lang="zh-CN" altLang="en-US" sz="2000">
                <a:latin typeface="仿宋" panose="02010609060101010101" charset="-122"/>
                <a:ea typeface="仿宋" panose="02010609060101010101" charset="-122"/>
              </a:rPr>
              <a:t>向上映射</a:t>
            </a:r>
            <a:r>
              <a:rPr lang="en-US" altLang="zh-CN" sz="2000">
                <a:latin typeface="仿宋" panose="02010609060101010101" charset="-122"/>
                <a:ea typeface="仿宋" panose="02010609060101010101" charset="-122"/>
              </a:rPr>
              <a:t>”</a:t>
            </a:r>
            <a:r>
              <a:rPr lang="zh-CN" altLang="en-US" sz="2000">
                <a:latin typeface="仿宋" panose="02010609060101010101" charset="-122"/>
                <a:ea typeface="仿宋" panose="02010609060101010101" charset="-122"/>
              </a:rPr>
              <a:t>产生的重叠：</a:t>
            </a:r>
            <a:r>
              <a:rPr lang="zh-CN" altLang="en-US" sz="2000" b="1">
                <a:latin typeface="仿宋" panose="02010609060101010101" charset="-122"/>
                <a:ea typeface="仿宋" panose="02010609060101010101" charset="-122"/>
              </a:rPr>
              <a:t>冗余计算量</a:t>
            </a:r>
            <a:endParaRPr lang="zh-CN" altLang="en-US" sz="2000" b="1">
              <a:latin typeface="仿宋" panose="02010609060101010101" charset="-122"/>
              <a:ea typeface="仿宋" panose="0201060906010101010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1"/>
          <p:cNvSpPr>
            <a:spLocks noGrp="1"/>
          </p:cNvSpPr>
          <p:nvPr>
            <p:custDataLst>
              <p:tags r:id="rId1"/>
            </p:custDataLst>
          </p:nvPr>
        </p:nvSpPr>
        <p:spPr>
          <a:xfrm>
            <a:off x="732790" y="276225"/>
            <a:ext cx="10726420" cy="542290"/>
          </a:xfrm>
          <a:prstGeom prst="rect">
            <a:avLst/>
          </a:prstGeom>
        </p:spPr>
        <p:txBody>
          <a:bodyPr vert="horz" lIns="91440" tIns="45720" rIns="91440" bIns="45720" rtlCol="0" anchor="b">
            <a:normAutofit fontScale="8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600"/>
              <a:t>Related Work:  II. Distribution Strategies in DNN</a:t>
            </a:r>
            <a:endParaRPr lang="en-US" altLang="zh-CN" sz="3600"/>
          </a:p>
        </p:txBody>
      </p:sp>
      <p:sp>
        <p:nvSpPr>
          <p:cNvPr id="6" name="副标题 2"/>
          <p:cNvSpPr>
            <a:spLocks noGrp="1"/>
          </p:cNvSpPr>
          <p:nvPr>
            <p:custDataLst>
              <p:tags r:id="rId2"/>
            </p:custDataLst>
          </p:nvPr>
        </p:nvSpPr>
        <p:spPr>
          <a:xfrm>
            <a:off x="926465" y="994410"/>
            <a:ext cx="10157460" cy="5705475"/>
          </a:xfrm>
          <a:prstGeom prst="rect">
            <a:avLst/>
          </a:prstGeom>
        </p:spPr>
        <p:txBody>
          <a:bodyPr vert="horz" lIns="91440" tIns="45720" rIns="91440" bIns="45720" rtlCol="0">
            <a:normAutofit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20000"/>
              </a:lnSpc>
              <a:buFont typeface="Arial" panose="020B0604020202020204" pitchFamily="34" charset="0"/>
              <a:buChar char="•"/>
            </a:pPr>
            <a:r>
              <a:rPr lang="en-US" altLang="zh-CN"/>
              <a:t>Methods</a:t>
            </a:r>
            <a:endParaRPr lang="en-US" altLang="zh-CN"/>
          </a:p>
          <a:p>
            <a:pPr algn="l">
              <a:lnSpc>
                <a:spcPct val="120000"/>
              </a:lnSpc>
              <a:buFont typeface="Arial" panose="020B0604020202020204" pitchFamily="34" charset="0"/>
            </a:pPr>
            <a:endParaRPr lang="en-US" altLang="zh-CN"/>
          </a:p>
          <a:p>
            <a:pPr algn="l">
              <a:lnSpc>
                <a:spcPct val="120000"/>
              </a:lnSpc>
              <a:buFont typeface="Arial" panose="020B0604020202020204" pitchFamily="34" charset="0"/>
            </a:pPr>
            <a:r>
              <a:rPr lang="zh-CN" altLang="en-US" sz="2000" b="1">
                <a:latin typeface="仿宋" panose="02010609060101010101" charset="-122"/>
                <a:ea typeface="仿宋" panose="02010609060101010101" charset="-122"/>
              </a:rPr>
              <a:t>对卷积层计算量的分割方法</a:t>
            </a:r>
            <a:r>
              <a:rPr lang="en-US" altLang="zh-CN" sz="2000" b="1">
                <a:latin typeface="仿宋" panose="02010609060101010101" charset="-122"/>
                <a:ea typeface="仿宋" panose="02010609060101010101" charset="-122"/>
              </a:rPr>
              <a:t>:</a:t>
            </a:r>
            <a:endParaRPr lang="zh-CN" altLang="en-US" sz="2000" b="1">
              <a:latin typeface="仿宋" panose="02010609060101010101" charset="-122"/>
              <a:ea typeface="仿宋" panose="02010609060101010101" charset="-122"/>
            </a:endParaRPr>
          </a:p>
          <a:p>
            <a:pPr algn="l">
              <a:lnSpc>
                <a:spcPct val="120000"/>
              </a:lnSpc>
              <a:buFont typeface="Arial" panose="020B0604020202020204" pitchFamily="34" charset="0"/>
            </a:pPr>
            <a:endParaRPr lang="zh-CN" altLang="en-US" sz="2000" b="1">
              <a:latin typeface="仿宋" panose="02010609060101010101" charset="-122"/>
              <a:ea typeface="仿宋" panose="02010609060101010101" charset="-122"/>
            </a:endParaRPr>
          </a:p>
        </p:txBody>
      </p:sp>
      <p:pic>
        <p:nvPicPr>
          <p:cNvPr id="2" name="图片 1" descr="Adaptive1"/>
          <p:cNvPicPr>
            <a:picLocks noChangeAspect="1"/>
          </p:cNvPicPr>
          <p:nvPr/>
        </p:nvPicPr>
        <p:blipFill>
          <a:blip r:embed="rId3"/>
          <a:stretch>
            <a:fillRect/>
          </a:stretch>
        </p:blipFill>
        <p:spPr>
          <a:xfrm>
            <a:off x="4794250" y="1980565"/>
            <a:ext cx="6357620" cy="32791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1"/>
          <p:cNvSpPr>
            <a:spLocks noGrp="1"/>
          </p:cNvSpPr>
          <p:nvPr>
            <p:custDataLst>
              <p:tags r:id="rId1"/>
            </p:custDataLst>
          </p:nvPr>
        </p:nvSpPr>
        <p:spPr>
          <a:xfrm>
            <a:off x="732790" y="276225"/>
            <a:ext cx="10726420" cy="542290"/>
          </a:xfrm>
          <a:prstGeom prst="rect">
            <a:avLst/>
          </a:prstGeom>
        </p:spPr>
        <p:txBody>
          <a:bodyPr vert="horz" lIns="91440" tIns="45720" rIns="91440" bIns="45720" rtlCol="0" anchor="b">
            <a:normAutofit fontScale="8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600"/>
              <a:t>Related Work:  II. Distribution Strategies in DNN</a:t>
            </a:r>
            <a:endParaRPr lang="en-US" altLang="zh-CN" sz="3600"/>
          </a:p>
        </p:txBody>
      </p:sp>
      <p:sp>
        <p:nvSpPr>
          <p:cNvPr id="6" name="副标题 2"/>
          <p:cNvSpPr>
            <a:spLocks noGrp="1"/>
          </p:cNvSpPr>
          <p:nvPr>
            <p:custDataLst>
              <p:tags r:id="rId2"/>
            </p:custDataLst>
          </p:nvPr>
        </p:nvSpPr>
        <p:spPr>
          <a:xfrm>
            <a:off x="926465" y="994410"/>
            <a:ext cx="10157460" cy="5705475"/>
          </a:xfrm>
          <a:prstGeom prst="rect">
            <a:avLst/>
          </a:prstGeom>
        </p:spPr>
        <p:txBody>
          <a:bodyPr vert="horz" lIns="91440" tIns="45720" rIns="91440" bIns="45720" rtlCol="0">
            <a:normAutofit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20000"/>
              </a:lnSpc>
              <a:buFont typeface="Arial" panose="020B0604020202020204" pitchFamily="34" charset="0"/>
              <a:buChar char="•"/>
            </a:pPr>
            <a:r>
              <a:rPr lang="en-US" altLang="zh-CN"/>
              <a:t>Methods</a:t>
            </a:r>
            <a:endParaRPr lang="en-US" altLang="zh-CN"/>
          </a:p>
          <a:p>
            <a:pPr algn="l">
              <a:lnSpc>
                <a:spcPct val="120000"/>
              </a:lnSpc>
              <a:buFont typeface="Arial" panose="020B0604020202020204" pitchFamily="34" charset="0"/>
            </a:pPr>
            <a:endParaRPr lang="en-US" altLang="zh-CN"/>
          </a:p>
          <a:p>
            <a:pPr algn="l">
              <a:lnSpc>
                <a:spcPct val="120000"/>
              </a:lnSpc>
              <a:buFont typeface="Arial" panose="020B0604020202020204" pitchFamily="34" charset="0"/>
            </a:pPr>
            <a:r>
              <a:rPr lang="zh-CN" altLang="en-US" sz="2000" b="1">
                <a:latin typeface="仿宋" panose="02010609060101010101" charset="-122"/>
                <a:ea typeface="仿宋" panose="02010609060101010101" charset="-122"/>
              </a:rPr>
              <a:t>在并行计算中的权衡</a:t>
            </a:r>
            <a:r>
              <a:rPr lang="en-US" altLang="zh-CN" sz="2000" b="1">
                <a:latin typeface="仿宋" panose="02010609060101010101" charset="-122"/>
                <a:ea typeface="仿宋" panose="02010609060101010101" charset="-122"/>
              </a:rPr>
              <a:t>:</a:t>
            </a:r>
            <a:endParaRPr lang="zh-CN" altLang="en-US" sz="2000" b="1">
              <a:latin typeface="仿宋" panose="02010609060101010101" charset="-122"/>
              <a:ea typeface="仿宋" panose="02010609060101010101" charset="-122"/>
            </a:endParaRPr>
          </a:p>
          <a:p>
            <a:pPr algn="l">
              <a:lnSpc>
                <a:spcPct val="120000"/>
              </a:lnSpc>
              <a:buFont typeface="Arial" panose="020B0604020202020204" pitchFamily="34" charset="0"/>
            </a:pPr>
            <a:endParaRPr lang="zh-CN" altLang="en-US" sz="2000" b="1">
              <a:latin typeface="仿宋" panose="02010609060101010101" charset="-122"/>
              <a:ea typeface="仿宋" panose="02010609060101010101" charset="-122"/>
            </a:endParaRPr>
          </a:p>
          <a:p>
            <a:pPr algn="l">
              <a:lnSpc>
                <a:spcPct val="120000"/>
              </a:lnSpc>
              <a:buFont typeface="Arial" panose="020B0604020202020204" pitchFamily="34" charset="0"/>
            </a:pPr>
            <a:r>
              <a:rPr lang="zh-CN" altLang="en-US" sz="2000" b="1">
                <a:latin typeface="仿宋" panose="02010609060101010101" charset="-122"/>
                <a:ea typeface="仿宋" panose="02010609060101010101" charset="-122"/>
              </a:rPr>
              <a:t>逐层并行策略（Layer-wise）：</a:t>
            </a:r>
            <a:endParaRPr lang="zh-CN" altLang="en-US" sz="2000" b="1">
              <a:latin typeface="仿宋" panose="02010609060101010101" charset="-122"/>
              <a:ea typeface="仿宋" panose="02010609060101010101" charset="-122"/>
            </a:endParaRPr>
          </a:p>
          <a:p>
            <a:pPr algn="l">
              <a:lnSpc>
                <a:spcPct val="120000"/>
              </a:lnSpc>
              <a:buFont typeface="Arial" panose="020B0604020202020204" pitchFamily="34" charset="0"/>
            </a:pPr>
            <a:r>
              <a:rPr lang="zh-CN" altLang="en-US" sz="2000">
                <a:latin typeface="仿宋" panose="02010609060101010101" charset="-122"/>
                <a:ea typeface="仿宋" panose="02010609060101010101" charset="-122"/>
              </a:rPr>
              <a:t>每层的并行计算情况依据自身具体情况而定（层类型，特征图形状，过滤器大小</a:t>
            </a:r>
            <a:r>
              <a:rPr lang="en-US" altLang="zh-CN" sz="2000">
                <a:latin typeface="仿宋" panose="02010609060101010101" charset="-122"/>
                <a:ea typeface="仿宋" panose="02010609060101010101" charset="-122"/>
              </a:rPr>
              <a:t>...</a:t>
            </a:r>
            <a:r>
              <a:rPr lang="zh-CN" altLang="en-US" sz="2000">
                <a:latin typeface="仿宋" panose="02010609060101010101" charset="-122"/>
                <a:ea typeface="仿宋" panose="02010609060101010101" charset="-122"/>
              </a:rPr>
              <a:t>）</a:t>
            </a:r>
            <a:endParaRPr lang="zh-CN" altLang="en-US" sz="2000">
              <a:latin typeface="仿宋" panose="02010609060101010101" charset="-122"/>
              <a:ea typeface="仿宋" panose="02010609060101010101" charset="-122"/>
            </a:endParaRPr>
          </a:p>
          <a:p>
            <a:pPr algn="l">
              <a:lnSpc>
                <a:spcPct val="120000"/>
              </a:lnSpc>
              <a:buFont typeface="Arial" panose="020B0604020202020204" pitchFamily="34" charset="0"/>
            </a:pPr>
            <a:r>
              <a:rPr lang="zh-CN" altLang="en-US" sz="2000">
                <a:latin typeface="仿宋" panose="02010609060101010101" charset="-122"/>
                <a:ea typeface="仿宋" panose="02010609060101010101" charset="-122"/>
              </a:rPr>
              <a:t>在</a:t>
            </a:r>
            <a:r>
              <a:rPr lang="zh-CN" altLang="en-US" sz="2000" b="1">
                <a:latin typeface="仿宋" panose="02010609060101010101" charset="-122"/>
                <a:ea typeface="仿宋" panose="02010609060101010101" charset="-122"/>
              </a:rPr>
              <a:t>主机节点</a:t>
            </a:r>
            <a:r>
              <a:rPr lang="zh-CN" altLang="en-US" sz="2000">
                <a:latin typeface="仿宋" panose="02010609060101010101" charset="-122"/>
                <a:ea typeface="仿宋" panose="02010609060101010101" charset="-122"/>
              </a:rPr>
              <a:t>的管理下，每层</a:t>
            </a:r>
            <a:r>
              <a:rPr lang="zh-CN" altLang="en-US" sz="2000" b="1">
                <a:latin typeface="仿宋" panose="02010609060101010101" charset="-122"/>
                <a:ea typeface="仿宋" panose="02010609060101010101" charset="-122"/>
              </a:rPr>
              <a:t>单独进行任务量的发配和回收</a:t>
            </a:r>
            <a:r>
              <a:rPr lang="zh-CN" altLang="en-US" sz="2000">
                <a:latin typeface="仿宋" panose="02010609060101010101" charset="-122"/>
                <a:ea typeface="仿宋" panose="02010609060101010101" charset="-122"/>
              </a:rPr>
              <a:t>。</a:t>
            </a:r>
            <a:endParaRPr lang="zh-CN" altLang="en-US" sz="2000" b="1">
              <a:latin typeface="仿宋" panose="02010609060101010101" charset="-122"/>
              <a:ea typeface="仿宋" panose="02010609060101010101" charset="-122"/>
            </a:endParaRPr>
          </a:p>
          <a:p>
            <a:pPr algn="l">
              <a:lnSpc>
                <a:spcPct val="120000"/>
              </a:lnSpc>
              <a:buFont typeface="Arial" panose="020B0604020202020204" pitchFamily="34" charset="0"/>
            </a:pPr>
            <a:endParaRPr lang="zh-CN" altLang="en-US" sz="2000" b="1">
              <a:latin typeface="仿宋" panose="02010609060101010101" charset="-122"/>
              <a:ea typeface="仿宋" panose="02010609060101010101" charset="-122"/>
            </a:endParaRPr>
          </a:p>
          <a:p>
            <a:pPr algn="l">
              <a:lnSpc>
                <a:spcPct val="120000"/>
              </a:lnSpc>
              <a:buFont typeface="Arial" panose="020B0604020202020204" pitchFamily="34" charset="0"/>
            </a:pPr>
            <a:r>
              <a:rPr lang="zh-CN" altLang="en-US" sz="2000" b="1">
                <a:latin typeface="仿宋" panose="02010609060101010101" charset="-122"/>
                <a:ea typeface="仿宋" panose="02010609060101010101" charset="-122"/>
              </a:rPr>
              <a:t>融合层并行（Fused-layer）：</a:t>
            </a:r>
            <a:endParaRPr lang="zh-CN" altLang="en-US" sz="2000" b="1">
              <a:latin typeface="仿宋" panose="02010609060101010101" charset="-122"/>
              <a:ea typeface="仿宋" panose="02010609060101010101" charset="-122"/>
            </a:endParaRPr>
          </a:p>
          <a:p>
            <a:pPr algn="l">
              <a:lnSpc>
                <a:spcPct val="120000"/>
              </a:lnSpc>
              <a:buFont typeface="Arial" panose="020B0604020202020204" pitchFamily="34" charset="0"/>
            </a:pPr>
            <a:r>
              <a:rPr lang="zh-CN" altLang="en-US" sz="2000">
                <a:latin typeface="仿宋" panose="02010609060101010101" charset="-122"/>
                <a:ea typeface="仿宋" panose="02010609060101010101" charset="-122"/>
              </a:rPr>
              <a:t>若干连续的卷积层被打包成一个融合块，作为一个整体参与并行计算。</a:t>
            </a:r>
            <a:endParaRPr lang="zh-CN" altLang="en-US" sz="2000">
              <a:latin typeface="仿宋" panose="02010609060101010101" charset="-122"/>
              <a:ea typeface="仿宋" panose="02010609060101010101" charset="-122"/>
            </a:endParaRPr>
          </a:p>
          <a:p>
            <a:pPr algn="l">
              <a:lnSpc>
                <a:spcPct val="120000"/>
              </a:lnSpc>
              <a:buFont typeface="Arial" panose="020B0604020202020204" pitchFamily="34" charset="0"/>
            </a:pPr>
            <a:r>
              <a:rPr lang="zh-CN" altLang="en-US" sz="2000">
                <a:latin typeface="仿宋" panose="02010609060101010101" charset="-122"/>
                <a:ea typeface="仿宋" panose="02010609060101010101" charset="-122"/>
              </a:rPr>
              <a:t>融合层内部输出输入直接对接。（无任务发配，无设备间通信</a:t>
            </a:r>
            <a:r>
              <a:rPr lang="en-US" altLang="zh-CN" sz="2000">
                <a:latin typeface="仿宋" panose="02010609060101010101" charset="-122"/>
                <a:ea typeface="仿宋" panose="02010609060101010101" charset="-122"/>
              </a:rPr>
              <a:t> -&gt; </a:t>
            </a:r>
            <a:r>
              <a:rPr lang="zh-CN" altLang="en-US" sz="2000" b="1">
                <a:latin typeface="仿宋" panose="02010609060101010101" charset="-122"/>
                <a:ea typeface="仿宋" panose="02010609060101010101" charset="-122"/>
              </a:rPr>
              <a:t>减小通信开销</a:t>
            </a:r>
            <a:r>
              <a:rPr lang="zh-CN" altLang="en-US" sz="2000">
                <a:latin typeface="仿宋" panose="02010609060101010101" charset="-122"/>
                <a:ea typeface="仿宋" panose="02010609060101010101" charset="-122"/>
              </a:rPr>
              <a:t>）</a:t>
            </a:r>
            <a:endParaRPr lang="zh-CN" altLang="en-US" sz="2000">
              <a:latin typeface="仿宋" panose="02010609060101010101" charset="-122"/>
              <a:ea typeface="仿宋" panose="02010609060101010101" charset="-122"/>
            </a:endParaRPr>
          </a:p>
          <a:p>
            <a:pPr algn="l">
              <a:lnSpc>
                <a:spcPct val="120000"/>
              </a:lnSpc>
              <a:buFont typeface="Arial" panose="020B0604020202020204" pitchFamily="34" charset="0"/>
            </a:pPr>
            <a:r>
              <a:rPr lang="zh-CN" altLang="en-US" sz="2000">
                <a:latin typeface="仿宋" panose="02010609060101010101" charset="-122"/>
                <a:ea typeface="仿宋" panose="02010609060101010101" charset="-122"/>
              </a:rPr>
              <a:t>更大的融合层？减小的通信开销越多，但由于向上映射的重叠产生的冗余计算成本也越高。</a:t>
            </a:r>
            <a:endParaRPr lang="zh-CN" altLang="en-US" sz="2000">
              <a:latin typeface="仿宋" panose="02010609060101010101" charset="-122"/>
              <a:ea typeface="仿宋" panose="0201060906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1"/>
          <p:cNvSpPr>
            <a:spLocks noGrp="1"/>
          </p:cNvSpPr>
          <p:nvPr>
            <p:custDataLst>
              <p:tags r:id="rId1"/>
            </p:custDataLst>
          </p:nvPr>
        </p:nvSpPr>
        <p:spPr>
          <a:xfrm>
            <a:off x="732790" y="276225"/>
            <a:ext cx="10726420" cy="542290"/>
          </a:xfrm>
          <a:prstGeom prst="rect">
            <a:avLst/>
          </a:prstGeom>
        </p:spPr>
        <p:txBody>
          <a:bodyPr vert="horz" lIns="91440" tIns="45720" rIns="91440" bIns="45720" rtlCol="0" anchor="b">
            <a:normAutofit fontScale="8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600"/>
              <a:t>Related Work:  II. Distribution Strategies in DNN</a:t>
            </a:r>
            <a:endParaRPr lang="en-US" altLang="zh-CN" sz="3600"/>
          </a:p>
        </p:txBody>
      </p:sp>
      <p:sp>
        <p:nvSpPr>
          <p:cNvPr id="6" name="副标题 2"/>
          <p:cNvSpPr>
            <a:spLocks noGrp="1"/>
          </p:cNvSpPr>
          <p:nvPr>
            <p:custDataLst>
              <p:tags r:id="rId2"/>
            </p:custDataLst>
          </p:nvPr>
        </p:nvSpPr>
        <p:spPr>
          <a:xfrm>
            <a:off x="926465" y="994410"/>
            <a:ext cx="10157460" cy="5705475"/>
          </a:xfrm>
          <a:prstGeom prst="rect">
            <a:avLst/>
          </a:prstGeom>
        </p:spPr>
        <p:txBody>
          <a:bodyPr vert="horz" lIns="91440" tIns="45720" rIns="91440" bIns="45720" rtlCol="0">
            <a:normAutofit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20000"/>
              </a:lnSpc>
              <a:buFont typeface="Arial" panose="020B0604020202020204" pitchFamily="34" charset="0"/>
              <a:buChar char="•"/>
            </a:pPr>
            <a:r>
              <a:rPr lang="en-US" altLang="zh-CN"/>
              <a:t>Methods</a:t>
            </a:r>
            <a:endParaRPr lang="en-US" altLang="zh-CN"/>
          </a:p>
          <a:p>
            <a:pPr algn="l">
              <a:lnSpc>
                <a:spcPct val="120000"/>
              </a:lnSpc>
              <a:buFont typeface="Arial" panose="020B0604020202020204" pitchFamily="34" charset="0"/>
            </a:pPr>
            <a:endParaRPr lang="en-US" altLang="zh-CN"/>
          </a:p>
          <a:p>
            <a:pPr algn="l">
              <a:lnSpc>
                <a:spcPct val="120000"/>
              </a:lnSpc>
              <a:buFont typeface="Arial" panose="020B0604020202020204" pitchFamily="34" charset="0"/>
            </a:pPr>
            <a:r>
              <a:rPr lang="zh-CN" altLang="en-US" sz="2000" b="1">
                <a:latin typeface="仿宋" panose="02010609060101010101" charset="-122"/>
                <a:ea typeface="仿宋" panose="02010609060101010101" charset="-122"/>
              </a:rPr>
              <a:t>在并行计算中的权衡</a:t>
            </a:r>
            <a:r>
              <a:rPr lang="en-US" altLang="zh-CN" sz="2000" b="1">
                <a:latin typeface="仿宋" panose="02010609060101010101" charset="-122"/>
                <a:ea typeface="仿宋" panose="02010609060101010101" charset="-122"/>
              </a:rPr>
              <a:t>:</a:t>
            </a:r>
            <a:endParaRPr lang="zh-CN" altLang="en-US" sz="2000" b="1">
              <a:latin typeface="仿宋" panose="02010609060101010101" charset="-122"/>
              <a:ea typeface="仿宋" panose="02010609060101010101" charset="-122"/>
            </a:endParaRPr>
          </a:p>
          <a:p>
            <a:pPr algn="l">
              <a:lnSpc>
                <a:spcPct val="120000"/>
              </a:lnSpc>
              <a:buFont typeface="Arial" panose="020B0604020202020204" pitchFamily="34" charset="0"/>
            </a:pPr>
            <a:endParaRPr lang="zh-CN" altLang="en-US" sz="2000">
              <a:latin typeface="仿宋" panose="02010609060101010101" charset="-122"/>
              <a:ea typeface="仿宋" panose="02010609060101010101" charset="-122"/>
            </a:endParaRPr>
          </a:p>
        </p:txBody>
      </p:sp>
      <p:pic>
        <p:nvPicPr>
          <p:cNvPr id="2" name="图片 1" descr="Adaptive2"/>
          <p:cNvPicPr>
            <a:picLocks noChangeAspect="1"/>
          </p:cNvPicPr>
          <p:nvPr/>
        </p:nvPicPr>
        <p:blipFill>
          <a:blip r:embed="rId3"/>
          <a:stretch>
            <a:fillRect/>
          </a:stretch>
        </p:blipFill>
        <p:spPr>
          <a:xfrm>
            <a:off x="3539490" y="1332230"/>
            <a:ext cx="8553450" cy="51422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870585" y="1579880"/>
            <a:ext cx="10450830" cy="1409065"/>
          </a:xfrm>
        </p:spPr>
        <p:txBody>
          <a:bodyPr>
            <a:normAutofit fontScale="90000"/>
          </a:bodyPr>
          <a:p>
            <a:r>
              <a:rPr lang="en-US" altLang="zh-CN" sz="5335"/>
              <a:t>Paper 1: Learning-Based Coded Computation</a:t>
            </a:r>
            <a:endParaRPr lang="en-US" altLang="zh-CN" sz="5335"/>
          </a:p>
        </p:txBody>
      </p:sp>
      <p:sp>
        <p:nvSpPr>
          <p:cNvPr id="8" name="标题 1"/>
          <p:cNvSpPr>
            <a:spLocks noGrp="1"/>
          </p:cNvSpPr>
          <p:nvPr>
            <p:custDataLst>
              <p:tags r:id="rId1"/>
            </p:custDataLst>
          </p:nvPr>
        </p:nvSpPr>
        <p:spPr>
          <a:xfrm>
            <a:off x="732790" y="276225"/>
            <a:ext cx="10726420" cy="542290"/>
          </a:xfrm>
          <a:prstGeom prst="rect">
            <a:avLst/>
          </a:prstGeom>
        </p:spPr>
        <p:txBody>
          <a:bodyPr vert="horz" lIns="91440" tIns="45720" rIns="91440" bIns="45720" rtlCol="0" anchor="b">
            <a:normAutofit fontScale="8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600"/>
              <a:t>Related Work:  I. Learning Based Coded Computation</a:t>
            </a:r>
            <a:endParaRPr lang="en-US" altLang="zh-CN" sz="3600"/>
          </a:p>
        </p:txBody>
      </p:sp>
      <p:sp>
        <p:nvSpPr>
          <p:cNvPr id="5" name="副标题 2"/>
          <p:cNvSpPr>
            <a:spLocks noGrp="1"/>
          </p:cNvSpPr>
          <p:nvPr>
            <p:custDataLst>
              <p:tags r:id="rId2"/>
            </p:custDataLst>
          </p:nvPr>
        </p:nvSpPr>
        <p:spPr>
          <a:xfrm>
            <a:off x="926465" y="4080510"/>
            <a:ext cx="10157460" cy="19018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altLang="zh-CN"/>
              <a:t>Introduction</a:t>
            </a:r>
            <a:endParaRPr lang="en-US" altLang="zh-CN"/>
          </a:p>
          <a:p>
            <a:pPr marL="342900" indent="-342900" algn="l">
              <a:buFont typeface="Arial" panose="020B0604020202020204" pitchFamily="34" charset="0"/>
              <a:buChar char="•"/>
            </a:pPr>
            <a:r>
              <a:rPr lang="en-US" altLang="zh-CN"/>
              <a:t>Traditional Coded Computation </a:t>
            </a:r>
            <a:r>
              <a:rPr lang="en-US" altLang="zh-CN" i="1"/>
              <a:t>vs</a:t>
            </a:r>
            <a:r>
              <a:rPr lang="en-US" altLang="zh-CN"/>
              <a:t> Learning-Based Coded Computation</a:t>
            </a:r>
            <a:endParaRPr lang="en-US" altLang="zh-CN"/>
          </a:p>
          <a:p>
            <a:pPr marL="342900" indent="-342900" algn="l">
              <a:buFont typeface="Arial" panose="020B0604020202020204" pitchFamily="34" charset="0"/>
              <a:buChar char="•"/>
            </a:pPr>
            <a:r>
              <a:rPr lang="en-US" altLang="zh-CN"/>
              <a:t>Architecture</a:t>
            </a:r>
            <a:endParaRPr lang="en-US" altLang="zh-CN"/>
          </a:p>
          <a:p>
            <a:pPr marL="342900" indent="-342900" algn="l">
              <a:buFont typeface="Arial" panose="020B0604020202020204" pitchFamily="34" charset="0"/>
              <a:buChar char="•"/>
            </a:pPr>
            <a:endParaRPr lang="en-US" altLang="zh-CN"/>
          </a:p>
        </p:txBody>
      </p:sp>
      <p:sp>
        <p:nvSpPr>
          <p:cNvPr id="6" name="文本框 5"/>
          <p:cNvSpPr txBox="1"/>
          <p:nvPr/>
        </p:nvSpPr>
        <p:spPr>
          <a:xfrm>
            <a:off x="751840" y="6277610"/>
            <a:ext cx="10503535" cy="306705"/>
          </a:xfrm>
          <a:prstGeom prst="rect">
            <a:avLst/>
          </a:prstGeom>
          <a:noFill/>
        </p:spPr>
        <p:txBody>
          <a:bodyPr wrap="square" rtlCol="0">
            <a:spAutoFit/>
          </a:bodyPr>
          <a:p>
            <a:r>
              <a:rPr lang="en-US" altLang="zh-CN" sz="1400">
                <a:latin typeface="Times New Roman" panose="02020603050405020304" charset="0"/>
                <a:cs typeface="Times New Roman" panose="02020603050405020304" charset="0"/>
              </a:rPr>
              <a:t>[*] J. Kosaian, K. V. Rashmi, and S. Venkataraman, “Learning-Based Coded Computation,” May. 2020.</a:t>
            </a:r>
            <a:endParaRPr lang="en-US" altLang="zh-CN" sz="14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870585" y="1102360"/>
            <a:ext cx="10450830" cy="1409065"/>
          </a:xfrm>
        </p:spPr>
        <p:txBody>
          <a:bodyPr>
            <a:normAutofit fontScale="90000"/>
          </a:bodyPr>
          <a:p>
            <a:r>
              <a:rPr lang="en-US" altLang="zh-CN" sz="5335"/>
              <a:t>Paper 1: Learning-Based Coded Computation</a:t>
            </a:r>
            <a:endParaRPr lang="en-US" altLang="zh-CN" sz="5335"/>
          </a:p>
        </p:txBody>
      </p:sp>
      <p:sp>
        <p:nvSpPr>
          <p:cNvPr id="8" name="标题 1"/>
          <p:cNvSpPr>
            <a:spLocks noGrp="1"/>
          </p:cNvSpPr>
          <p:nvPr>
            <p:custDataLst>
              <p:tags r:id="rId1"/>
            </p:custDataLst>
          </p:nvPr>
        </p:nvSpPr>
        <p:spPr>
          <a:xfrm>
            <a:off x="732790" y="276225"/>
            <a:ext cx="10726420" cy="542290"/>
          </a:xfrm>
          <a:prstGeom prst="rect">
            <a:avLst/>
          </a:prstGeom>
        </p:spPr>
        <p:txBody>
          <a:bodyPr vert="horz" lIns="91440" tIns="45720" rIns="91440" bIns="45720" rtlCol="0" anchor="b">
            <a:normAutofit fontScale="8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600"/>
              <a:t>Related Work:  I. Learning Based Coded Computation</a:t>
            </a:r>
            <a:endParaRPr lang="en-US" altLang="zh-CN" sz="3600"/>
          </a:p>
        </p:txBody>
      </p:sp>
      <p:sp>
        <p:nvSpPr>
          <p:cNvPr id="5" name="副标题 2"/>
          <p:cNvSpPr>
            <a:spLocks noGrp="1"/>
          </p:cNvSpPr>
          <p:nvPr>
            <p:custDataLst>
              <p:tags r:id="rId2"/>
            </p:custDataLst>
          </p:nvPr>
        </p:nvSpPr>
        <p:spPr>
          <a:xfrm>
            <a:off x="926465" y="2511425"/>
            <a:ext cx="10157460" cy="40576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10000"/>
              </a:lnSpc>
              <a:buFont typeface="Arial" panose="020B0604020202020204" pitchFamily="34" charset="0"/>
              <a:buChar char="•"/>
            </a:pPr>
            <a:r>
              <a:rPr lang="en-US" altLang="zh-CN"/>
              <a:t>Introduction</a:t>
            </a:r>
            <a:endParaRPr lang="en-US" altLang="zh-CN"/>
          </a:p>
          <a:p>
            <a:pPr algn="l">
              <a:lnSpc>
                <a:spcPct val="110000"/>
              </a:lnSpc>
              <a:buFont typeface="Arial" panose="020B0604020202020204" pitchFamily="34" charset="0"/>
            </a:pPr>
            <a:endParaRPr lang="en-US" altLang="zh-CN"/>
          </a:p>
          <a:p>
            <a:pPr algn="l">
              <a:lnSpc>
                <a:spcPct val="110000"/>
              </a:lnSpc>
              <a:buFont typeface="Arial" panose="020B0604020202020204" pitchFamily="34" charset="0"/>
            </a:pPr>
            <a:r>
              <a:rPr lang="en-US" altLang="zh-CN" sz="2000">
                <a:latin typeface="仿宋" panose="02010609060101010101" charset="-122"/>
                <a:ea typeface="仿宋" panose="02010609060101010101" charset="-122"/>
                <a:cs typeface="仿宋" panose="02010609060101010101" charset="-122"/>
              </a:rPr>
              <a:t>该论文发表于2020年，首次将机器学习应用到编码计算领域。</a:t>
            </a:r>
            <a:endParaRPr lang="en-US" altLang="zh-CN" sz="2000">
              <a:latin typeface="仿宋" panose="02010609060101010101" charset="-122"/>
              <a:ea typeface="仿宋" panose="02010609060101010101" charset="-122"/>
              <a:cs typeface="仿宋" panose="02010609060101010101" charset="-122"/>
            </a:endParaRPr>
          </a:p>
          <a:p>
            <a:pPr algn="l">
              <a:lnSpc>
                <a:spcPct val="110000"/>
              </a:lnSpc>
              <a:buFont typeface="Arial" panose="020B0604020202020204" pitchFamily="34" charset="0"/>
            </a:pPr>
            <a:endParaRPr lang="zh-CN" altLang="en-US" sz="2000">
              <a:latin typeface="仿宋" panose="02010609060101010101" charset="-122"/>
              <a:ea typeface="仿宋" panose="02010609060101010101" charset="-122"/>
              <a:cs typeface="仿宋" panose="02010609060101010101" charset="-122"/>
            </a:endParaRPr>
          </a:p>
          <a:p>
            <a:pPr algn="l">
              <a:lnSpc>
                <a:spcPct val="110000"/>
              </a:lnSpc>
              <a:buFont typeface="Arial" panose="020B0604020202020204" pitchFamily="34" charset="0"/>
            </a:pPr>
            <a:r>
              <a:rPr lang="en-US" altLang="zh-CN" sz="2000">
                <a:latin typeface="仿宋" panose="02010609060101010101" charset="-122"/>
                <a:ea typeface="仿宋" panose="02010609060101010101" charset="-122"/>
                <a:cs typeface="仿宋" panose="02010609060101010101" charset="-122"/>
              </a:rPr>
              <a:t>“编码计算具有增强抵御分布式计算系统中发生的减速和故障的能力的潜力。然而，现有的编码计算方法在</a:t>
            </a:r>
            <a:r>
              <a:rPr lang="en-US" altLang="zh-CN" sz="2000" b="1">
                <a:latin typeface="仿宋" panose="02010609060101010101" charset="-122"/>
                <a:ea typeface="仿宋" panose="02010609060101010101" charset="-122"/>
                <a:cs typeface="仿宋" panose="02010609060101010101" charset="-122"/>
              </a:rPr>
              <a:t>非线性计算方面</a:t>
            </a:r>
            <a:r>
              <a:rPr lang="en-US" altLang="zh-CN" sz="2000">
                <a:latin typeface="仿宋" panose="02010609060101010101" charset="-122"/>
                <a:ea typeface="仿宋" panose="02010609060101010101" charset="-122"/>
                <a:cs typeface="仿宋" panose="02010609060101010101" charset="-122"/>
              </a:rPr>
              <a:t>支持性很低</a:t>
            </a:r>
            <a:r>
              <a:rPr lang="zh-CN" altLang="en-US" sz="2000">
                <a:latin typeface="仿宋" panose="02010609060101010101" charset="-122"/>
                <a:ea typeface="仿宋" panose="02010609060101010101" charset="-122"/>
                <a:cs typeface="仿宋" panose="02010609060101010101" charset="-122"/>
              </a:rPr>
              <a:t>。</a:t>
            </a:r>
            <a:r>
              <a:rPr lang="en-US" altLang="zh-CN" sz="2000">
                <a:latin typeface="仿宋" panose="02010609060101010101" charset="-122"/>
                <a:ea typeface="仿宋" panose="02010609060101010101" charset="-122"/>
                <a:cs typeface="仿宋" panose="02010609060101010101" charset="-122"/>
              </a:rPr>
              <a:t>”</a:t>
            </a:r>
            <a:r>
              <a:rPr lang="zh-CN" altLang="en-US" sz="2000">
                <a:latin typeface="仿宋" panose="02010609060101010101" charset="-122"/>
                <a:ea typeface="仿宋" panose="02010609060101010101" charset="-122"/>
                <a:cs typeface="仿宋" panose="02010609060101010101" charset="-122"/>
              </a:rPr>
              <a:t>在此基础上，提出了一种基于学习的编码计算框架，以克服对一般非线性函数执行编码计算的挑战。</a:t>
            </a:r>
            <a:endParaRPr lang="zh-CN" altLang="en-US" sz="2000">
              <a:latin typeface="仿宋" panose="02010609060101010101" charset="-122"/>
              <a:ea typeface="仿宋" panose="02010609060101010101" charset="-122"/>
              <a:cs typeface="仿宋" panose="02010609060101010101" charset="-122"/>
            </a:endParaRPr>
          </a:p>
          <a:p>
            <a:pPr algn="l">
              <a:lnSpc>
                <a:spcPct val="110000"/>
              </a:lnSpc>
              <a:buFont typeface="Arial" panose="020B0604020202020204" pitchFamily="34" charset="0"/>
            </a:pPr>
            <a:endParaRPr lang="zh-CN" altLang="en-US" sz="2000">
              <a:latin typeface="仿宋" panose="02010609060101010101" charset="-122"/>
              <a:ea typeface="仿宋" panose="02010609060101010101" charset="-122"/>
              <a:cs typeface="仿宋" panose="02010609060101010101" charset="-122"/>
            </a:endParaRPr>
          </a:p>
          <a:p>
            <a:pPr algn="l">
              <a:lnSpc>
                <a:spcPct val="110000"/>
              </a:lnSpc>
              <a:buFont typeface="Arial" panose="020B0604020202020204" pitchFamily="34" charset="0"/>
            </a:pPr>
            <a:r>
              <a:rPr lang="zh-CN" altLang="en-US" sz="2000">
                <a:latin typeface="仿宋" panose="02010609060101010101" charset="-122"/>
                <a:ea typeface="仿宋" panose="02010609060101010101" charset="-122"/>
                <a:cs typeface="仿宋" panose="02010609060101010101" charset="-122"/>
              </a:rPr>
              <a:t>结果：能实现有效的非线性计算，能准确重建编码计算需要恢复的推理结果。</a:t>
            </a:r>
            <a:endParaRPr lang="zh-CN" altLang="en-US" sz="2000">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1"/>
          <p:cNvSpPr>
            <a:spLocks noGrp="1"/>
          </p:cNvSpPr>
          <p:nvPr>
            <p:custDataLst>
              <p:tags r:id="rId1"/>
            </p:custDataLst>
          </p:nvPr>
        </p:nvSpPr>
        <p:spPr>
          <a:xfrm>
            <a:off x="732790" y="276225"/>
            <a:ext cx="10726420" cy="542290"/>
          </a:xfrm>
          <a:prstGeom prst="rect">
            <a:avLst/>
          </a:prstGeom>
        </p:spPr>
        <p:txBody>
          <a:bodyPr vert="horz" lIns="91440" tIns="45720" rIns="91440" bIns="45720" rtlCol="0" anchor="b">
            <a:normAutofit fontScale="8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600"/>
              <a:t>Related Work:  I. Learning Based Coded Computation</a:t>
            </a:r>
            <a:endParaRPr lang="en-US" altLang="zh-CN" sz="3600"/>
          </a:p>
        </p:txBody>
      </p:sp>
      <p:sp>
        <p:nvSpPr>
          <p:cNvPr id="5" name="副标题 2"/>
          <p:cNvSpPr>
            <a:spLocks noGrp="1"/>
          </p:cNvSpPr>
          <p:nvPr>
            <p:custDataLst>
              <p:tags r:id="rId2"/>
            </p:custDataLst>
          </p:nvPr>
        </p:nvSpPr>
        <p:spPr>
          <a:xfrm>
            <a:off x="926465" y="1189355"/>
            <a:ext cx="10157460" cy="521525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altLang="zh-CN"/>
              <a:t>Traditional Coded Computation </a:t>
            </a:r>
            <a:r>
              <a:rPr lang="en-US" altLang="zh-CN" i="1"/>
              <a:t>vs</a:t>
            </a:r>
            <a:r>
              <a:rPr lang="en-US" altLang="zh-CN"/>
              <a:t> Learning-Based Coded Computation</a:t>
            </a:r>
            <a:endParaRPr lang="en-US" altLang="zh-CN"/>
          </a:p>
          <a:p>
            <a:pPr algn="l">
              <a:buFont typeface="Arial" panose="020B0604020202020204" pitchFamily="34" charset="0"/>
            </a:pPr>
            <a:endParaRPr lang="en-US" altLang="zh-CN"/>
          </a:p>
          <a:p>
            <a:pPr algn="l">
              <a:buFont typeface="Arial" panose="020B0604020202020204" pitchFamily="34" charset="0"/>
            </a:pPr>
            <a:r>
              <a:rPr lang="zh-CN" sz="2000">
                <a:latin typeface="仿宋" panose="02010609060101010101" charset="-122"/>
                <a:ea typeface="仿宋" panose="02010609060101010101" charset="-122"/>
                <a:cs typeface="仿宋" panose="02010609060101010101" charset="-122"/>
              </a:rPr>
              <a:t>传统编码计算：</a:t>
            </a:r>
            <a:endParaRPr lang="zh-CN" sz="2000">
              <a:latin typeface="仿宋" panose="02010609060101010101" charset="-122"/>
              <a:ea typeface="仿宋" panose="02010609060101010101" charset="-122"/>
              <a:cs typeface="仿宋" panose="02010609060101010101" charset="-122"/>
            </a:endParaRPr>
          </a:p>
          <a:p>
            <a:pPr algn="l">
              <a:buFont typeface="Arial" panose="020B0604020202020204" pitchFamily="34" charset="0"/>
            </a:pPr>
            <a:r>
              <a:rPr lang="zh-CN" sz="2000">
                <a:latin typeface="仿宋" panose="02010609060101010101" charset="-122"/>
                <a:ea typeface="仿宋" panose="02010609060101010101" charset="-122"/>
                <a:cs typeface="仿宋" panose="02010609060101010101" charset="-122"/>
              </a:rPr>
              <a:t>用于计算的输入被首先编码，在计算完成后，如果输出出现部分</a:t>
            </a:r>
            <a:r>
              <a:rPr lang="zh-CN" sz="2000" b="1">
                <a:latin typeface="仿宋" panose="02010609060101010101" charset="-122"/>
                <a:ea typeface="仿宋" panose="02010609060101010101" charset="-122"/>
                <a:cs typeface="仿宋" panose="02010609060101010101" charset="-122"/>
              </a:rPr>
              <a:t>不可用</a:t>
            </a:r>
            <a:r>
              <a:rPr lang="zh-CN" sz="2000">
                <a:latin typeface="仿宋" panose="02010609060101010101" charset="-122"/>
                <a:ea typeface="仿宋" panose="02010609060101010101" charset="-122"/>
                <a:cs typeface="仿宋" panose="02010609060101010101" charset="-122"/>
              </a:rPr>
              <a:t>的情况，编码计算能够借助编码输入恢复出输出中不可用的部分，以此提升分布式计算的性能。</a:t>
            </a:r>
            <a:endParaRPr lang="zh-CN" sz="2000">
              <a:latin typeface="仿宋" panose="02010609060101010101" charset="-122"/>
              <a:ea typeface="仿宋" panose="02010609060101010101" charset="-122"/>
              <a:cs typeface="仿宋" panose="02010609060101010101" charset="-122"/>
            </a:endParaRPr>
          </a:p>
          <a:p>
            <a:pPr algn="l">
              <a:buFont typeface="Arial" panose="020B0604020202020204" pitchFamily="34" charset="0"/>
            </a:pPr>
            <a:r>
              <a:rPr lang="zh-CN" sz="2000" b="1">
                <a:latin typeface="仿宋" panose="02010609060101010101" charset="-122"/>
                <a:ea typeface="仿宋" panose="02010609060101010101" charset="-122"/>
                <a:cs typeface="仿宋" panose="02010609060101010101" charset="-122"/>
              </a:rPr>
              <a:t>具有局限</a:t>
            </a:r>
            <a:r>
              <a:rPr lang="zh-CN" sz="2000">
                <a:latin typeface="仿宋" panose="02010609060101010101" charset="-122"/>
                <a:ea typeface="仿宋" panose="02010609060101010101" charset="-122"/>
                <a:cs typeface="仿宋" panose="02010609060101010101" charset="-122"/>
              </a:rPr>
              <a:t>：要么无法支持非线性计算，要么只能支持有限的非线性计算子集，同时需要较高的资源开销。</a:t>
            </a:r>
            <a:endParaRPr lang="zh-CN" sz="2000">
              <a:latin typeface="仿宋" panose="02010609060101010101" charset="-122"/>
              <a:ea typeface="仿宋" panose="02010609060101010101" charset="-122"/>
              <a:cs typeface="仿宋" panose="02010609060101010101" charset="-122"/>
            </a:endParaRPr>
          </a:p>
          <a:p>
            <a:pPr algn="l">
              <a:buFont typeface="Arial" panose="020B0604020202020204" pitchFamily="34" charset="0"/>
            </a:pPr>
            <a:endParaRPr lang="zh-CN" sz="2000">
              <a:latin typeface="仿宋" panose="02010609060101010101" charset="-122"/>
              <a:ea typeface="仿宋" panose="02010609060101010101" charset="-122"/>
              <a:cs typeface="仿宋" panose="02010609060101010101" charset="-122"/>
            </a:endParaRPr>
          </a:p>
          <a:p>
            <a:pPr algn="l">
              <a:buFont typeface="Arial" panose="020B0604020202020204" pitchFamily="34" charset="0"/>
            </a:pPr>
            <a:r>
              <a:rPr lang="zh-CN" sz="2000">
                <a:latin typeface="仿宋" panose="02010609060101010101" charset="-122"/>
                <a:ea typeface="仿宋" panose="02010609060101010101" charset="-122"/>
                <a:cs typeface="仿宋" panose="02010609060101010101" charset="-122"/>
              </a:rPr>
              <a:t>基于学习的编码计算：</a:t>
            </a:r>
            <a:endParaRPr lang="zh-CN" sz="2000">
              <a:latin typeface="仿宋" panose="02010609060101010101" charset="-122"/>
              <a:ea typeface="仿宋" panose="02010609060101010101" charset="-122"/>
              <a:cs typeface="仿宋" panose="02010609060101010101" charset="-122"/>
            </a:endParaRPr>
          </a:p>
          <a:p>
            <a:pPr algn="l">
              <a:buFont typeface="Arial" panose="020B0604020202020204" pitchFamily="34" charset="0"/>
            </a:pPr>
            <a:r>
              <a:rPr lang="zh-CN" sz="2000">
                <a:latin typeface="仿宋" panose="02010609060101010101" charset="-122"/>
                <a:ea typeface="仿宋" panose="02010609060101010101" charset="-122"/>
                <a:cs typeface="仿宋" panose="02010609060101010101" charset="-122"/>
              </a:rPr>
              <a:t>许多机器学习模型都是复杂的</a:t>
            </a:r>
            <a:r>
              <a:rPr lang="zh-CN" sz="2000" b="1">
                <a:latin typeface="仿宋" panose="02010609060101010101" charset="-122"/>
                <a:ea typeface="仿宋" panose="02010609060101010101" charset="-122"/>
                <a:cs typeface="仿宋" panose="02010609060101010101" charset="-122"/>
              </a:rPr>
              <a:t>非线性函数</a:t>
            </a:r>
            <a:r>
              <a:rPr lang="zh-CN" sz="2000">
                <a:latin typeface="仿宋" panose="02010609060101010101" charset="-122"/>
                <a:ea typeface="仿宋" panose="02010609060101010101" charset="-122"/>
                <a:cs typeface="仿宋" panose="02010609060101010101" charset="-122"/>
              </a:rPr>
              <a:t>。</a:t>
            </a:r>
            <a:endParaRPr lang="zh-CN" sz="2000">
              <a:latin typeface="仿宋" panose="02010609060101010101" charset="-122"/>
              <a:ea typeface="仿宋" panose="02010609060101010101" charset="-122"/>
              <a:cs typeface="仿宋" panose="02010609060101010101" charset="-122"/>
            </a:endParaRPr>
          </a:p>
          <a:p>
            <a:pPr algn="l">
              <a:buFont typeface="Arial" panose="020B0604020202020204" pitchFamily="34" charset="0"/>
            </a:pPr>
            <a:r>
              <a:rPr lang="zh-CN" sz="2000">
                <a:latin typeface="仿宋" panose="02010609060101010101" charset="-122"/>
                <a:ea typeface="仿宋" panose="02010609060101010101" charset="-122"/>
                <a:cs typeface="仿宋" panose="02010609060101010101" charset="-122"/>
              </a:rPr>
              <a:t>通过使用神经网络作为</a:t>
            </a:r>
            <a:r>
              <a:rPr lang="zh-CN" sz="2000" b="1">
                <a:latin typeface="仿宋" panose="02010609060101010101" charset="-122"/>
                <a:ea typeface="仿宋" panose="02010609060101010101" charset="-122"/>
                <a:cs typeface="仿宋" panose="02010609060101010101" charset="-122"/>
              </a:rPr>
              <a:t>编码器和解码器</a:t>
            </a:r>
            <a:r>
              <a:rPr lang="zh-CN" sz="2000">
                <a:latin typeface="仿宋" panose="02010609060101010101" charset="-122"/>
                <a:ea typeface="仿宋" panose="02010609060101010101" charset="-122"/>
                <a:cs typeface="仿宋" panose="02010609060101010101" charset="-122"/>
              </a:rPr>
              <a:t>来学习对非线性函数进行编码计算，能够有效重建出不可用的输出。</a:t>
            </a:r>
            <a:endParaRPr lang="zh-CN" sz="2000">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1"/>
          <p:cNvSpPr>
            <a:spLocks noGrp="1"/>
          </p:cNvSpPr>
          <p:nvPr>
            <p:custDataLst>
              <p:tags r:id="rId1"/>
            </p:custDataLst>
          </p:nvPr>
        </p:nvSpPr>
        <p:spPr>
          <a:xfrm>
            <a:off x="732790" y="276225"/>
            <a:ext cx="10726420" cy="542290"/>
          </a:xfrm>
          <a:prstGeom prst="rect">
            <a:avLst/>
          </a:prstGeom>
        </p:spPr>
        <p:txBody>
          <a:bodyPr vert="horz" lIns="91440" tIns="45720" rIns="91440" bIns="45720" rtlCol="0" anchor="b">
            <a:normAutofit fontScale="8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600"/>
              <a:t>Related Work:  I. Learning Based Coded Computation</a:t>
            </a:r>
            <a:endParaRPr lang="en-US" altLang="zh-CN" sz="3600"/>
          </a:p>
        </p:txBody>
      </p:sp>
      <p:sp>
        <p:nvSpPr>
          <p:cNvPr id="5" name="副标题 2"/>
          <p:cNvSpPr>
            <a:spLocks noGrp="1"/>
          </p:cNvSpPr>
          <p:nvPr>
            <p:custDataLst>
              <p:tags r:id="rId2"/>
            </p:custDataLst>
          </p:nvPr>
        </p:nvSpPr>
        <p:spPr>
          <a:xfrm>
            <a:off x="926465" y="1189355"/>
            <a:ext cx="10157460" cy="8013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altLang="zh-CN"/>
              <a:t>Architecture</a:t>
            </a:r>
            <a:endParaRPr lang="en-US" altLang="zh-CN"/>
          </a:p>
          <a:p>
            <a:pPr algn="l">
              <a:buFont typeface="Arial" panose="020B0604020202020204" pitchFamily="34" charset="0"/>
            </a:pPr>
            <a:endParaRPr lang="en-US" altLang="zh-CN"/>
          </a:p>
          <a:p>
            <a:pPr algn="l">
              <a:buFont typeface="Arial" panose="020B0604020202020204" pitchFamily="34" charset="0"/>
            </a:pPr>
            <a:endParaRPr lang="zh-CN" sz="2000">
              <a:latin typeface="仿宋" panose="02010609060101010101" charset="-122"/>
              <a:ea typeface="仿宋" panose="02010609060101010101" charset="-122"/>
              <a:cs typeface="仿宋" panose="02010609060101010101" charset="-122"/>
            </a:endParaRPr>
          </a:p>
        </p:txBody>
      </p:sp>
      <p:pic>
        <p:nvPicPr>
          <p:cNvPr id="2" name="图片 1" descr="LBCC1"/>
          <p:cNvPicPr>
            <a:picLocks noChangeAspect="1"/>
          </p:cNvPicPr>
          <p:nvPr/>
        </p:nvPicPr>
        <p:blipFill>
          <a:blip r:embed="rId3"/>
          <a:stretch>
            <a:fillRect/>
          </a:stretch>
        </p:blipFill>
        <p:spPr>
          <a:xfrm>
            <a:off x="2550795" y="1990725"/>
            <a:ext cx="7090410" cy="28536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370330"/>
            <a:ext cx="9144000" cy="2159000"/>
          </a:xfrm>
        </p:spPr>
        <p:txBody>
          <a:bodyPr>
            <a:normAutofit/>
          </a:bodyPr>
          <a:p>
            <a:r>
              <a:rPr lang="en-US" altLang="zh-CN" sz="4800"/>
              <a:t>Paper 2: EdgeLD: Locally Distributed Deep Learning Inference on Edge Device Clusters</a:t>
            </a:r>
            <a:endParaRPr lang="en-US" altLang="zh-CN" sz="4800"/>
          </a:p>
        </p:txBody>
      </p:sp>
      <p:sp>
        <p:nvSpPr>
          <p:cNvPr id="3" name="副标题 2"/>
          <p:cNvSpPr>
            <a:spLocks noGrp="1"/>
          </p:cNvSpPr>
          <p:nvPr>
            <p:ph type="subTitle" idx="1"/>
          </p:nvPr>
        </p:nvSpPr>
        <p:spPr>
          <a:xfrm>
            <a:off x="926465" y="4080510"/>
            <a:ext cx="10157460" cy="1272540"/>
          </a:xfrm>
        </p:spPr>
        <p:txBody>
          <a:bodyPr/>
          <a:p>
            <a:pPr marL="342900" indent="-342900" algn="l">
              <a:buFont typeface="Arial" panose="020B0604020202020204" pitchFamily="34" charset="0"/>
              <a:buChar char="•"/>
            </a:pPr>
            <a:r>
              <a:rPr lang="en-US" altLang="zh-CN"/>
              <a:t>Introduction</a:t>
            </a:r>
            <a:endParaRPr lang="en-US" altLang="zh-CN"/>
          </a:p>
          <a:p>
            <a:pPr marL="342900" indent="-342900" algn="l">
              <a:buFont typeface="Arial" panose="020B0604020202020204" pitchFamily="34" charset="0"/>
              <a:buChar char="•"/>
            </a:pPr>
            <a:r>
              <a:rPr lang="en-US" altLang="zh-CN"/>
              <a:t>Methods</a:t>
            </a:r>
            <a:endParaRPr lang="en-US" altLang="zh-CN"/>
          </a:p>
        </p:txBody>
      </p:sp>
      <p:sp>
        <p:nvSpPr>
          <p:cNvPr id="8" name="标题 1"/>
          <p:cNvSpPr>
            <a:spLocks noGrp="1"/>
          </p:cNvSpPr>
          <p:nvPr>
            <p:custDataLst>
              <p:tags r:id="rId1"/>
            </p:custDataLst>
          </p:nvPr>
        </p:nvSpPr>
        <p:spPr>
          <a:xfrm>
            <a:off x="732790" y="276225"/>
            <a:ext cx="10726420" cy="542290"/>
          </a:xfrm>
          <a:prstGeom prst="rect">
            <a:avLst/>
          </a:prstGeom>
        </p:spPr>
        <p:txBody>
          <a:bodyPr vert="horz" lIns="91440" tIns="45720" rIns="91440" bIns="45720" rtlCol="0" anchor="b">
            <a:normAutofit fontScale="8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600"/>
              <a:t>Related Work:  II. Distribution Strategies in DNN</a:t>
            </a:r>
            <a:endParaRPr lang="en-US" altLang="zh-CN" sz="3600"/>
          </a:p>
        </p:txBody>
      </p:sp>
      <p:sp>
        <p:nvSpPr>
          <p:cNvPr id="6" name="文本框 5"/>
          <p:cNvSpPr txBox="1"/>
          <p:nvPr>
            <p:custDataLst>
              <p:tags r:id="rId2"/>
            </p:custDataLst>
          </p:nvPr>
        </p:nvSpPr>
        <p:spPr>
          <a:xfrm>
            <a:off x="751840" y="6277610"/>
            <a:ext cx="10503535" cy="306705"/>
          </a:xfrm>
          <a:prstGeom prst="rect">
            <a:avLst/>
          </a:prstGeom>
          <a:noFill/>
        </p:spPr>
        <p:txBody>
          <a:bodyPr wrap="square" rtlCol="0">
            <a:spAutoFit/>
          </a:bodyPr>
          <a:p>
            <a:r>
              <a:rPr lang="en-US" altLang="zh-CN" sz="1400">
                <a:latin typeface="Times New Roman" panose="02020603050405020304" charset="0"/>
                <a:cs typeface="Times New Roman" panose="02020603050405020304" charset="0"/>
              </a:rPr>
              <a:t>[*] F. Xue, W. Fang, W. Xu, etc, “EdgeLD: Locally Distributed Deep Learning Inference on Edge Device Clusters,” 2020.</a:t>
            </a:r>
            <a:endParaRPr lang="en-US" altLang="zh-CN" sz="14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994410"/>
            <a:ext cx="9144000" cy="2159000"/>
          </a:xfrm>
        </p:spPr>
        <p:txBody>
          <a:bodyPr>
            <a:normAutofit/>
          </a:bodyPr>
          <a:p>
            <a:r>
              <a:rPr lang="en-US" altLang="zh-CN" sz="4800"/>
              <a:t>Paper 2: EdgeLD: Locally Distributed Deep Learning Inference on Edge Device Clusters</a:t>
            </a:r>
            <a:endParaRPr lang="en-US" altLang="zh-CN" sz="4800"/>
          </a:p>
        </p:txBody>
      </p:sp>
      <p:sp>
        <p:nvSpPr>
          <p:cNvPr id="3" name="副标题 2"/>
          <p:cNvSpPr>
            <a:spLocks noGrp="1"/>
          </p:cNvSpPr>
          <p:nvPr>
            <p:ph type="subTitle" idx="1"/>
          </p:nvPr>
        </p:nvSpPr>
        <p:spPr>
          <a:xfrm>
            <a:off x="926465" y="3228340"/>
            <a:ext cx="10157460" cy="2946400"/>
          </a:xfrm>
        </p:spPr>
        <p:txBody>
          <a:bodyPr>
            <a:normAutofit lnSpcReduction="20000"/>
          </a:bodyPr>
          <a:p>
            <a:pPr marL="342900" indent="-342900" algn="l">
              <a:lnSpc>
                <a:spcPct val="110000"/>
              </a:lnSpc>
              <a:buFont typeface="Arial" panose="020B0604020202020204" pitchFamily="34" charset="0"/>
              <a:buChar char="•"/>
            </a:pPr>
            <a:r>
              <a:rPr lang="en-US" altLang="zh-CN"/>
              <a:t>Introduction</a:t>
            </a:r>
            <a:endParaRPr lang="en-US" altLang="zh-CN"/>
          </a:p>
          <a:p>
            <a:pPr algn="l">
              <a:lnSpc>
                <a:spcPct val="110000"/>
              </a:lnSpc>
              <a:buFont typeface="Arial" panose="020B0604020202020204" pitchFamily="34" charset="0"/>
            </a:pPr>
            <a:endParaRPr lang="en-US" altLang="zh-CN"/>
          </a:p>
          <a:p>
            <a:pPr algn="l">
              <a:lnSpc>
                <a:spcPct val="110000"/>
              </a:lnSpc>
              <a:buFont typeface="Arial" panose="020B0604020202020204" pitchFamily="34" charset="0"/>
            </a:pPr>
            <a:r>
              <a:rPr lang="zh-CN" altLang="en-US" sz="2000">
                <a:latin typeface="仿宋" panose="02010609060101010101" charset="-122"/>
                <a:ea typeface="仿宋" panose="02010609060101010101" charset="-122"/>
              </a:rPr>
              <a:t>实现了一个基于DNN的分布式推断框架【EdgeLD】，通过</a:t>
            </a:r>
            <a:r>
              <a:rPr lang="zh-CN" altLang="en-US" sz="2000" b="1">
                <a:latin typeface="仿宋" panose="02010609060101010101" charset="-122"/>
                <a:ea typeface="仿宋" panose="02010609060101010101" charset="-122"/>
              </a:rPr>
              <a:t>分割卷积网的计算量</a:t>
            </a:r>
            <a:r>
              <a:rPr lang="zh-CN" altLang="en-US" sz="2000">
                <a:latin typeface="仿宋" panose="02010609060101010101" charset="-122"/>
                <a:ea typeface="仿宋" panose="02010609060101010101" charset="-122"/>
              </a:rPr>
              <a:t>到多设备实现分布式推断，在普通的 layer-wise 模式的基础上，采用</a:t>
            </a:r>
            <a:r>
              <a:rPr lang="zh-CN" altLang="en-US" sz="2000" b="1">
                <a:latin typeface="仿宋" panose="02010609060101010101" charset="-122"/>
                <a:ea typeface="仿宋" panose="02010609060101010101" charset="-122"/>
              </a:rPr>
              <a:t>层融合（layer fusion）</a:t>
            </a:r>
            <a:r>
              <a:rPr lang="zh-CN" altLang="en-US" sz="2000">
                <a:latin typeface="仿宋" panose="02010609060101010101" charset="-122"/>
                <a:ea typeface="仿宋" panose="02010609060101010101" charset="-122"/>
              </a:rPr>
              <a:t>实现优化，来减少设备之间交换中间数据的通信开销。此外，在任务分配上，该论文提出了一个模型分割算法，以平衡模型的工作量和运行时间。</a:t>
            </a:r>
            <a:endParaRPr lang="zh-CN" altLang="en-US" sz="2000">
              <a:latin typeface="仿宋" panose="02010609060101010101" charset="-122"/>
              <a:ea typeface="仿宋" panose="02010609060101010101" charset="-122"/>
            </a:endParaRPr>
          </a:p>
        </p:txBody>
      </p:sp>
      <p:sp>
        <p:nvSpPr>
          <p:cNvPr id="8" name="标题 1"/>
          <p:cNvSpPr>
            <a:spLocks noGrp="1"/>
          </p:cNvSpPr>
          <p:nvPr>
            <p:custDataLst>
              <p:tags r:id="rId1"/>
            </p:custDataLst>
          </p:nvPr>
        </p:nvSpPr>
        <p:spPr>
          <a:xfrm>
            <a:off x="732790" y="276225"/>
            <a:ext cx="10726420" cy="542290"/>
          </a:xfrm>
          <a:prstGeom prst="rect">
            <a:avLst/>
          </a:prstGeom>
        </p:spPr>
        <p:txBody>
          <a:bodyPr vert="horz" lIns="91440" tIns="45720" rIns="91440" bIns="45720" rtlCol="0" anchor="b">
            <a:normAutofit fontScale="8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600"/>
              <a:t>Related Work:  II. Distribution Strategies in DNN</a:t>
            </a:r>
            <a:endParaRPr lang="en-US" altLang="zh-CN"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432435" y="1078230"/>
            <a:ext cx="11206480" cy="5096510"/>
          </a:xfrm>
        </p:spPr>
        <p:txBody>
          <a:bodyPr>
            <a:normAutofit lnSpcReduction="20000"/>
          </a:bodyPr>
          <a:p>
            <a:pPr marL="342900" indent="-342900" algn="l">
              <a:lnSpc>
                <a:spcPct val="110000"/>
              </a:lnSpc>
              <a:buFont typeface="Arial" panose="020B0604020202020204" pitchFamily="34" charset="0"/>
              <a:buChar char="•"/>
            </a:pPr>
            <a:r>
              <a:rPr lang="en-US" altLang="zh-CN"/>
              <a:t>Methods</a:t>
            </a:r>
            <a:endParaRPr lang="en-US" altLang="zh-CN"/>
          </a:p>
          <a:p>
            <a:pPr algn="l">
              <a:lnSpc>
                <a:spcPct val="110000"/>
              </a:lnSpc>
              <a:buFont typeface="Arial" panose="020B0604020202020204" pitchFamily="34" charset="0"/>
            </a:pPr>
            <a:endParaRPr lang="en-US" altLang="zh-CN"/>
          </a:p>
          <a:p>
            <a:pPr algn="l">
              <a:lnSpc>
                <a:spcPct val="110000"/>
              </a:lnSpc>
              <a:buFont typeface="Arial" panose="020B0604020202020204" pitchFamily="34" charset="0"/>
            </a:pPr>
            <a:r>
              <a:rPr lang="zh-CN" altLang="en-US" sz="2000" b="1">
                <a:latin typeface="仿宋" panose="02010609060101010101" charset="-122"/>
                <a:ea typeface="仿宋" panose="02010609060101010101" charset="-122"/>
              </a:rPr>
              <a:t>常见分割法的不足：</a:t>
            </a:r>
            <a:endParaRPr lang="zh-CN" altLang="en-US" sz="2000">
              <a:latin typeface="仿宋" panose="02010609060101010101" charset="-122"/>
              <a:ea typeface="仿宋" panose="02010609060101010101" charset="-122"/>
            </a:endParaRPr>
          </a:p>
          <a:p>
            <a:pPr algn="l">
              <a:lnSpc>
                <a:spcPct val="110000"/>
              </a:lnSpc>
              <a:buFont typeface="Arial" panose="020B0604020202020204" pitchFamily="34" charset="0"/>
            </a:pPr>
            <a:endParaRPr lang="zh-CN" altLang="en-US" sz="2000">
              <a:latin typeface="仿宋" panose="02010609060101010101" charset="-122"/>
              <a:ea typeface="仿宋" panose="02010609060101010101" charset="-122"/>
            </a:endParaRPr>
          </a:p>
          <a:p>
            <a:pPr algn="l">
              <a:lnSpc>
                <a:spcPct val="110000"/>
              </a:lnSpc>
              <a:buFont typeface="Arial" panose="020B0604020202020204" pitchFamily="34" charset="0"/>
            </a:pPr>
            <a:r>
              <a:rPr lang="zh-CN" altLang="en-US" sz="2000">
                <a:latin typeface="仿宋" panose="02010609060101010101" charset="-122"/>
                <a:ea typeface="仿宋" panose="02010609060101010101" charset="-122"/>
              </a:rPr>
              <a:t>模型压缩（Model Compression）：权重修剪、知识蒸馏</a:t>
            </a:r>
            <a:r>
              <a:rPr lang="en-US" altLang="zh-CN" sz="2000">
                <a:latin typeface="仿宋" panose="02010609060101010101" charset="-122"/>
                <a:ea typeface="仿宋" panose="02010609060101010101" charset="-122"/>
              </a:rPr>
              <a:t>...</a:t>
            </a:r>
            <a:endParaRPr lang="en-US" altLang="zh-CN" sz="2000">
              <a:latin typeface="仿宋" panose="02010609060101010101" charset="-122"/>
              <a:ea typeface="仿宋" panose="02010609060101010101" charset="-122"/>
            </a:endParaRPr>
          </a:p>
          <a:p>
            <a:pPr algn="l">
              <a:lnSpc>
                <a:spcPct val="110000"/>
              </a:lnSpc>
              <a:buFont typeface="Arial" panose="020B0604020202020204" pitchFamily="34" charset="0"/>
            </a:pPr>
            <a:r>
              <a:rPr lang="en-US" altLang="zh-CN" sz="2000">
                <a:latin typeface="仿宋" panose="02010609060101010101" charset="-122"/>
                <a:ea typeface="仿宋" panose="02010609060101010101" charset="-122"/>
              </a:rPr>
              <a:t>提升模型的处理效率，但会造成原模型设计复杂性和精确性的缺失。</a:t>
            </a:r>
            <a:endParaRPr lang="en-US" altLang="zh-CN" sz="2000">
              <a:latin typeface="仿宋" panose="02010609060101010101" charset="-122"/>
              <a:ea typeface="仿宋" panose="02010609060101010101" charset="-122"/>
            </a:endParaRPr>
          </a:p>
          <a:p>
            <a:pPr algn="l">
              <a:lnSpc>
                <a:spcPct val="110000"/>
              </a:lnSpc>
              <a:buFont typeface="Arial" panose="020B0604020202020204" pitchFamily="34" charset="0"/>
            </a:pPr>
            <a:endParaRPr lang="zh-CN" altLang="en-US" sz="2000">
              <a:latin typeface="仿宋" panose="02010609060101010101" charset="-122"/>
              <a:ea typeface="仿宋" panose="02010609060101010101" charset="-122"/>
            </a:endParaRPr>
          </a:p>
          <a:p>
            <a:pPr algn="l">
              <a:lnSpc>
                <a:spcPct val="110000"/>
              </a:lnSpc>
              <a:buFont typeface="Arial" panose="020B0604020202020204" pitchFamily="34" charset="0"/>
            </a:pPr>
            <a:r>
              <a:rPr lang="zh-CN" altLang="en-US" sz="2000">
                <a:latin typeface="仿宋" panose="02010609060101010101" charset="-122"/>
                <a:ea typeface="仿宋" panose="02010609060101010101" charset="-122"/>
              </a:rPr>
              <a:t>云卸载（Cloud Offloading）</a:t>
            </a:r>
            <a:r>
              <a:rPr lang="en-US" altLang="zh-CN" sz="2000">
                <a:latin typeface="仿宋" panose="02010609060101010101" charset="-122"/>
                <a:ea typeface="仿宋" panose="02010609060101010101" charset="-122"/>
              </a:rPr>
              <a:t>: 提升模型的处理效率，但会造成原模型设计复杂性和精确性的缺失。</a:t>
            </a:r>
            <a:endParaRPr lang="en-US" altLang="zh-CN" sz="2000">
              <a:latin typeface="仿宋" panose="02010609060101010101" charset="-122"/>
              <a:ea typeface="仿宋" panose="02010609060101010101" charset="-122"/>
            </a:endParaRPr>
          </a:p>
          <a:p>
            <a:pPr algn="l">
              <a:lnSpc>
                <a:spcPct val="110000"/>
              </a:lnSpc>
              <a:buFont typeface="Arial" panose="020B0604020202020204" pitchFamily="34" charset="0"/>
            </a:pPr>
            <a:r>
              <a:rPr lang="en-US" altLang="zh-CN" sz="2000">
                <a:latin typeface="仿宋" panose="02010609060101010101" charset="-122"/>
                <a:ea typeface="仿宋" panose="02010609060101010101" charset="-122"/>
              </a:rPr>
              <a:t>但此类技术可能由于不稳定的网络连接而导致传输延迟过长。</a:t>
            </a:r>
            <a:endParaRPr lang="en-US" altLang="zh-CN" sz="2000">
              <a:latin typeface="仿宋" panose="02010609060101010101" charset="-122"/>
              <a:ea typeface="仿宋" panose="02010609060101010101" charset="-122"/>
            </a:endParaRPr>
          </a:p>
          <a:p>
            <a:pPr algn="l">
              <a:lnSpc>
                <a:spcPct val="110000"/>
              </a:lnSpc>
              <a:buFont typeface="Arial" panose="020B0604020202020204" pitchFamily="34" charset="0"/>
            </a:pPr>
            <a:endParaRPr lang="en-US" altLang="zh-CN" sz="2000">
              <a:latin typeface="仿宋" panose="02010609060101010101" charset="-122"/>
              <a:ea typeface="仿宋" panose="02010609060101010101" charset="-122"/>
            </a:endParaRPr>
          </a:p>
          <a:p>
            <a:pPr algn="l">
              <a:lnSpc>
                <a:spcPct val="110000"/>
              </a:lnSpc>
              <a:buFont typeface="Arial" panose="020B0604020202020204" pitchFamily="34" charset="0"/>
            </a:pPr>
            <a:r>
              <a:rPr lang="zh-CN" altLang="en-US" sz="2000">
                <a:latin typeface="仿宋" panose="02010609060101010101" charset="-122"/>
                <a:ea typeface="仿宋" panose="02010609060101010101" charset="-122"/>
              </a:rPr>
              <a:t>新的模型分割法？</a:t>
            </a:r>
            <a:endParaRPr lang="zh-CN" altLang="en-US" sz="2000">
              <a:latin typeface="仿宋" panose="02010609060101010101" charset="-122"/>
              <a:ea typeface="仿宋" panose="02010609060101010101" charset="-122"/>
            </a:endParaRPr>
          </a:p>
        </p:txBody>
      </p:sp>
      <p:sp>
        <p:nvSpPr>
          <p:cNvPr id="8" name="标题 1"/>
          <p:cNvSpPr>
            <a:spLocks noGrp="1"/>
          </p:cNvSpPr>
          <p:nvPr>
            <p:custDataLst>
              <p:tags r:id="rId1"/>
            </p:custDataLst>
          </p:nvPr>
        </p:nvSpPr>
        <p:spPr>
          <a:xfrm>
            <a:off x="732790" y="276225"/>
            <a:ext cx="10726420" cy="542290"/>
          </a:xfrm>
          <a:prstGeom prst="rect">
            <a:avLst/>
          </a:prstGeom>
        </p:spPr>
        <p:txBody>
          <a:bodyPr vert="horz" lIns="91440" tIns="45720" rIns="91440" bIns="45720" rtlCol="0" anchor="b">
            <a:normAutofit fontScale="8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600"/>
              <a:t>Related Work:  II. Distribution Strategies in DNN</a:t>
            </a:r>
            <a:endParaRPr lang="en-US" altLang="zh-CN" sz="3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432435" y="818515"/>
            <a:ext cx="11206480" cy="5798185"/>
          </a:xfrm>
        </p:spPr>
        <p:txBody>
          <a:bodyPr>
            <a:normAutofit lnSpcReduction="20000"/>
          </a:bodyPr>
          <a:p>
            <a:pPr marL="342900" indent="-342900" algn="l">
              <a:lnSpc>
                <a:spcPct val="110000"/>
              </a:lnSpc>
              <a:buFont typeface="Arial" panose="020B0604020202020204" pitchFamily="34" charset="0"/>
              <a:buChar char="•"/>
            </a:pPr>
            <a:r>
              <a:rPr lang="en-US" altLang="zh-CN"/>
              <a:t>Methods</a:t>
            </a:r>
            <a:endParaRPr lang="en-US" altLang="zh-CN"/>
          </a:p>
          <a:p>
            <a:pPr algn="l">
              <a:lnSpc>
                <a:spcPct val="110000"/>
              </a:lnSpc>
              <a:buFont typeface="Arial" panose="020B0604020202020204" pitchFamily="34" charset="0"/>
            </a:pPr>
            <a:endParaRPr lang="en-US" altLang="zh-CN"/>
          </a:p>
          <a:p>
            <a:pPr algn="l">
              <a:lnSpc>
                <a:spcPct val="110000"/>
              </a:lnSpc>
              <a:buFont typeface="Arial" panose="020B0604020202020204" pitchFamily="34" charset="0"/>
            </a:pPr>
            <a:r>
              <a:rPr lang="zh-CN" altLang="en-US" sz="2000" b="1">
                <a:latin typeface="仿宋" panose="02010609060101010101" charset="-122"/>
                <a:ea typeface="仿宋" panose="02010609060101010101" charset="-122"/>
              </a:rPr>
              <a:t>设备分工：</a:t>
            </a:r>
            <a:endParaRPr lang="zh-CN" altLang="en-US" sz="2000">
              <a:latin typeface="仿宋" panose="02010609060101010101" charset="-122"/>
              <a:ea typeface="仿宋" panose="02010609060101010101" charset="-122"/>
            </a:endParaRPr>
          </a:p>
          <a:p>
            <a:pPr algn="l">
              <a:lnSpc>
                <a:spcPct val="110000"/>
              </a:lnSpc>
              <a:buFont typeface="Arial" panose="020B0604020202020204" pitchFamily="34" charset="0"/>
            </a:pPr>
            <a:endParaRPr lang="zh-CN" altLang="en-US" sz="2000">
              <a:latin typeface="仿宋" panose="02010609060101010101" charset="-122"/>
              <a:ea typeface="仿宋" panose="02010609060101010101" charset="-122"/>
            </a:endParaRPr>
          </a:p>
          <a:p>
            <a:pPr algn="l">
              <a:lnSpc>
                <a:spcPct val="110000"/>
              </a:lnSpc>
              <a:buFont typeface="Arial" panose="020B0604020202020204" pitchFamily="34" charset="0"/>
            </a:pPr>
            <a:r>
              <a:rPr sz="2000">
                <a:latin typeface="仿宋" panose="02010609060101010101" charset="-122"/>
                <a:ea typeface="仿宋" panose="02010609060101010101" charset="-122"/>
              </a:rPr>
              <a:t>设备的集群中，节点分为两类： GL（Group leader）和 FNs（Follower nodes）。GL节点负责计算工作量的分配，并将任务发配到若干 FNs 节点上。各节点分别独立计算，再将结果汇总到 GL 节点。</a:t>
            </a:r>
            <a:endParaRPr sz="2000">
              <a:latin typeface="仿宋" panose="02010609060101010101" charset="-122"/>
              <a:ea typeface="仿宋" panose="02010609060101010101" charset="-122"/>
            </a:endParaRPr>
          </a:p>
          <a:p>
            <a:pPr algn="l">
              <a:lnSpc>
                <a:spcPct val="110000"/>
              </a:lnSpc>
              <a:buFont typeface="Arial" panose="020B0604020202020204" pitchFamily="34" charset="0"/>
            </a:pPr>
            <a:endParaRPr sz="2000">
              <a:latin typeface="仿宋" panose="02010609060101010101" charset="-122"/>
              <a:ea typeface="仿宋" panose="02010609060101010101" charset="-122"/>
            </a:endParaRPr>
          </a:p>
          <a:p>
            <a:pPr algn="l">
              <a:lnSpc>
                <a:spcPct val="110000"/>
              </a:lnSpc>
              <a:buFont typeface="Arial" panose="020B0604020202020204" pitchFamily="34" charset="0"/>
            </a:pPr>
            <a:r>
              <a:rPr lang="zh-CN" altLang="en-US" sz="2000" b="1">
                <a:latin typeface="仿宋" panose="02010609060101010101" charset="-122"/>
                <a:ea typeface="仿宋" panose="02010609060101010101" charset="-122"/>
                <a:sym typeface="+mn-ea"/>
              </a:rPr>
              <a:t>分割卷积层任务量：</a:t>
            </a:r>
            <a:endParaRPr lang="zh-CN" altLang="en-US" sz="2000">
              <a:latin typeface="仿宋" panose="02010609060101010101" charset="-122"/>
              <a:ea typeface="仿宋" panose="02010609060101010101" charset="-122"/>
            </a:endParaRPr>
          </a:p>
          <a:p>
            <a:pPr algn="l">
              <a:lnSpc>
                <a:spcPct val="110000"/>
              </a:lnSpc>
              <a:buFont typeface="Arial" panose="020B0604020202020204" pitchFamily="34" charset="0"/>
            </a:pPr>
            <a:endParaRPr lang="zh-CN" altLang="en-US" sz="2000">
              <a:latin typeface="仿宋" panose="02010609060101010101" charset="-122"/>
              <a:ea typeface="仿宋" panose="02010609060101010101" charset="-122"/>
            </a:endParaRPr>
          </a:p>
          <a:p>
            <a:pPr algn="l">
              <a:lnSpc>
                <a:spcPct val="110000"/>
              </a:lnSpc>
              <a:buFont typeface="Arial" panose="020B0604020202020204" pitchFamily="34" charset="0"/>
            </a:pPr>
            <a:r>
              <a:rPr lang="zh-CN" altLang="en-US" sz="2000">
                <a:latin typeface="仿宋" panose="02010609060101010101" charset="-122"/>
                <a:ea typeface="仿宋" panose="02010609060101010101" charset="-122"/>
                <a:sym typeface="+mn-ea"/>
              </a:rPr>
              <a:t>由于卷积层占据了大部分的运算资源和耗时，故考虑分割卷积层的计算任务量到分布式系统中的节点设备。</a:t>
            </a:r>
            <a:endParaRPr lang="zh-CN" altLang="en-US" sz="2000">
              <a:latin typeface="仿宋" panose="02010609060101010101" charset="-122"/>
              <a:ea typeface="仿宋" panose="02010609060101010101" charset="-122"/>
            </a:endParaRPr>
          </a:p>
          <a:p>
            <a:pPr algn="l">
              <a:lnSpc>
                <a:spcPct val="110000"/>
              </a:lnSpc>
              <a:buFont typeface="Arial" panose="020B0604020202020204" pitchFamily="34" charset="0"/>
            </a:pPr>
            <a:endParaRPr lang="zh-CN" altLang="en-US" sz="2000">
              <a:latin typeface="仿宋" panose="02010609060101010101" charset="-122"/>
              <a:ea typeface="仿宋" panose="02010609060101010101" charset="-122"/>
            </a:endParaRPr>
          </a:p>
          <a:p>
            <a:pPr algn="l">
              <a:lnSpc>
                <a:spcPct val="110000"/>
              </a:lnSpc>
              <a:buFont typeface="Arial" panose="020B0604020202020204" pitchFamily="34" charset="0"/>
            </a:pPr>
            <a:r>
              <a:rPr sz="2000">
                <a:latin typeface="仿宋" panose="02010609060101010101" charset="-122"/>
                <a:ea typeface="仿宋" panose="02010609060101010101" charset="-122"/>
                <a:sym typeface="+mn-ea"/>
              </a:rPr>
              <a:t>考虑了异构节点的计算资源和网络条件</a:t>
            </a:r>
            <a:r>
              <a:rPr lang="zh-CN" sz="2000">
                <a:latin typeface="仿宋" panose="02010609060101010101" charset="-122"/>
                <a:ea typeface="仿宋" panose="02010609060101010101" charset="-122"/>
                <a:sym typeface="+mn-ea"/>
              </a:rPr>
              <a:t>，提出了一种分割算法（</a:t>
            </a:r>
            <a:r>
              <a:rPr lang="en-US" altLang="zh-CN" sz="2000">
                <a:latin typeface="仿宋" panose="02010609060101010101" charset="-122"/>
                <a:ea typeface="仿宋" panose="02010609060101010101" charset="-122"/>
                <a:sym typeface="+mn-ea"/>
              </a:rPr>
              <a:t>OCBP</a:t>
            </a:r>
            <a:r>
              <a:rPr lang="zh-CN" sz="2000">
                <a:latin typeface="仿宋" panose="02010609060101010101" charset="-122"/>
                <a:ea typeface="仿宋" panose="02010609060101010101" charset="-122"/>
                <a:sym typeface="+mn-ea"/>
              </a:rPr>
              <a:t>）</a:t>
            </a:r>
            <a:endParaRPr sz="2000">
              <a:latin typeface="仿宋" panose="02010609060101010101" charset="-122"/>
              <a:ea typeface="仿宋" panose="02010609060101010101" charset="-122"/>
            </a:endParaRPr>
          </a:p>
          <a:p>
            <a:pPr algn="l">
              <a:lnSpc>
                <a:spcPct val="110000"/>
              </a:lnSpc>
              <a:buFont typeface="Arial" panose="020B0604020202020204" pitchFamily="34" charset="0"/>
            </a:pPr>
            <a:endParaRPr sz="2000">
              <a:latin typeface="仿宋" panose="02010609060101010101" charset="-122"/>
              <a:ea typeface="仿宋" panose="02010609060101010101" charset="-122"/>
            </a:endParaRPr>
          </a:p>
          <a:p>
            <a:pPr algn="l">
              <a:lnSpc>
                <a:spcPct val="110000"/>
              </a:lnSpc>
              <a:buFont typeface="Arial" panose="020B0604020202020204" pitchFamily="34" charset="0"/>
            </a:pPr>
            <a:endParaRPr lang="zh-CN" altLang="en-US" sz="2000">
              <a:latin typeface="仿宋" panose="02010609060101010101" charset="-122"/>
              <a:ea typeface="仿宋" panose="02010609060101010101" charset="-122"/>
            </a:endParaRPr>
          </a:p>
          <a:p>
            <a:pPr algn="l">
              <a:lnSpc>
                <a:spcPct val="110000"/>
              </a:lnSpc>
              <a:buFont typeface="Arial" panose="020B0604020202020204" pitchFamily="34" charset="0"/>
            </a:pPr>
            <a:endParaRPr lang="zh-CN" altLang="en-US" sz="2000">
              <a:latin typeface="仿宋" panose="02010609060101010101" charset="-122"/>
              <a:ea typeface="仿宋" panose="02010609060101010101" charset="-122"/>
            </a:endParaRPr>
          </a:p>
        </p:txBody>
      </p:sp>
      <p:sp>
        <p:nvSpPr>
          <p:cNvPr id="8" name="标题 1"/>
          <p:cNvSpPr>
            <a:spLocks noGrp="1"/>
          </p:cNvSpPr>
          <p:nvPr>
            <p:custDataLst>
              <p:tags r:id="rId1"/>
            </p:custDataLst>
          </p:nvPr>
        </p:nvSpPr>
        <p:spPr>
          <a:xfrm>
            <a:off x="732790" y="276225"/>
            <a:ext cx="10726420" cy="542290"/>
          </a:xfrm>
          <a:prstGeom prst="rect">
            <a:avLst/>
          </a:prstGeom>
        </p:spPr>
        <p:txBody>
          <a:bodyPr vert="horz" lIns="91440" tIns="45720" rIns="91440" bIns="45720" rtlCol="0" anchor="b">
            <a:normAutofit fontScale="8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600"/>
              <a:t>Related Work:  II. Distribution Strategies in DNN</a:t>
            </a:r>
            <a:endParaRPr lang="en-US" altLang="zh-CN" sz="360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commondata" val="eyJoZGlkIjoiYmQ3NjQxYmZmN2ZkODIxYWNiNTEzMzQyMTZmNzQ1MmM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3720</Words>
  <Application>WPS 演示</Application>
  <PresentationFormat>宽屏</PresentationFormat>
  <Paragraphs>181</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宋体</vt:lpstr>
      <vt:lpstr>Wingdings</vt:lpstr>
      <vt:lpstr>Arial Unicode MS</vt:lpstr>
      <vt:lpstr>Calibri</vt:lpstr>
      <vt:lpstr>微软雅黑</vt:lpstr>
      <vt:lpstr>Wingdings</vt:lpstr>
      <vt:lpstr>仿宋</vt:lpstr>
      <vt:lpstr>黑体</vt:lpstr>
      <vt:lpstr>Times New Roman</vt:lpstr>
      <vt:lpstr>等线</vt:lpstr>
      <vt:lpstr>WPS</vt:lpstr>
      <vt:lpstr>阿福</vt:lpstr>
      <vt:lpstr>Paper: Learning-Based Coded Computation</vt:lpstr>
      <vt:lpstr>Paper 1: Learning-Based Coded Computation</vt:lpstr>
      <vt:lpstr>Paper 1: Learning-Based Coded Computation</vt:lpstr>
      <vt:lpstr>PowerPoint 演示文稿</vt:lpstr>
      <vt:lpstr>Learning-Based Coded Computation</vt:lpstr>
      <vt:lpstr>Paper 2: EdgeLD: Locally Distributed Deep Learning Inference on Edge Device Clusters</vt:lpstr>
      <vt:lpstr>Paper 2: EdgeLD: Locally Distributed Deep Learning Inference on Edge Device Clusters</vt:lpstr>
      <vt:lpstr>PowerPoint 演示文稿</vt:lpstr>
      <vt:lpstr>PowerPoint 演示文稿</vt:lpstr>
      <vt:lpstr>PowerPoint 演示文稿</vt:lpstr>
      <vt:lpstr>Paper: EdgeLD: Locally Distributed Deep Learning Inference on Edge Device Clusters</vt:lpstr>
      <vt:lpstr>Paper 3: Adaptive Parallel Execution of Deep Neural Networks on Heterogeneous Edge Devices</vt:lpstr>
      <vt:lpstr>Paper 3: Adaptive Parallel Execution of Deep Neural Networks on Heterogeneous Edge Devices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刘一予</dc:creator>
  <cp:lastModifiedBy>巨型大蘑菇</cp:lastModifiedBy>
  <cp:revision>11</cp:revision>
  <dcterms:created xsi:type="dcterms:W3CDTF">2023-11-01T14:40:00Z</dcterms:created>
  <dcterms:modified xsi:type="dcterms:W3CDTF">2023-11-01T17:06:40Z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D0F6F58C2BBC4EAAA1C39415BB97FF11_12</vt:lpwstr>
  </property>
  <property fmtid="{D5CDD505-2E9C-101B-9397-08002B2CF9AE}" pid="3" name="KSOProductBuildVer">
    <vt:lpwstr>2052-12.1.0.15712</vt:lpwstr>
  </property>
</Properties>
</file>