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92" r:id="rId2"/>
  </p:sldMasterIdLst>
  <p:notesMasterIdLst>
    <p:notesMasterId r:id="rId15"/>
  </p:notesMasterIdLst>
  <p:sldIdLst>
    <p:sldId id="256" r:id="rId3"/>
    <p:sldId id="263" r:id="rId4"/>
    <p:sldId id="270" r:id="rId5"/>
    <p:sldId id="269" r:id="rId6"/>
    <p:sldId id="264" r:id="rId7"/>
    <p:sldId id="265" r:id="rId8"/>
    <p:sldId id="266" r:id="rId9"/>
    <p:sldId id="267" r:id="rId10"/>
    <p:sldId id="268" r:id="rId11"/>
    <p:sldId id="276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60297" autoAdjust="0"/>
  </p:normalViewPr>
  <p:slideViewPr>
    <p:cSldViewPr>
      <p:cViewPr varScale="1">
        <p:scale>
          <a:sx n="43" d="100"/>
          <a:sy n="43" d="100"/>
        </p:scale>
        <p:origin x="20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4D32A-4E8B-4F2E-9659-30528651D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5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1110F-D0FF-4277-AB63-77485D6EABC4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sz="1000" dirty="0"/>
          </a:p>
          <a:p>
            <a:pPr marL="685800" lvl="1" indent="-228600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345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4D32A-4E8B-4F2E-9659-30528651D1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6480B-3A9A-4BA1-9348-FE052CB3C548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1" indent="-533400"/>
            <a:endParaRPr lang="en-US" sz="9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Involves the 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coordination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of all forms of marketing communications into a 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unified program </a:t>
            </a:r>
            <a:r>
              <a:rPr 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that maximizes the impact upon consumers and other types of customers.</a:t>
            </a:r>
            <a:r>
              <a:rPr lang="en-US" alt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” </a:t>
            </a:r>
            <a:r>
              <a:rPr lang="en-US" altLang="en-US" sz="8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Tuckwell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endParaRPr lang="en-US" altLang="en-US" sz="8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“ The practice of </a:t>
            </a: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unifying all marketing communication</a:t>
            </a:r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tools and corporate and brand messages to communicate in a consistent way to and with stakeholders audiences. IMC programs are designed to </a:t>
            </a: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co-ordinate all various communication messages</a:t>
            </a:r>
            <a:r>
              <a:rPr lang="en-US" altLang="en-US" sz="14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and sources.” </a:t>
            </a:r>
            <a:r>
              <a:rPr lang="en-US" altLang="en-US" sz="8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Wells. Burnett and Moriarty, Advertising Principles.</a:t>
            </a:r>
          </a:p>
          <a:p>
            <a:pPr marL="647700" lvl="1" indent="-533400"/>
            <a:endParaRPr lang="en-US" sz="9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533400"/>
            <a:endParaRPr lang="en-US" sz="9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533400"/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Advertising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is a paid form of marketing communication through the media that is designed to </a:t>
            </a:r>
            <a:r>
              <a:rPr lang="en-US" sz="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the thought patterns and purchase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of a target audience.</a:t>
            </a:r>
          </a:p>
          <a:p>
            <a:pPr marL="647700" lvl="1" indent="-533400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533400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Its primary role is to</a:t>
            </a:r>
            <a:r>
              <a:rPr lang="en-US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of a target market (or target audience) in such a way that members of the target market </a:t>
            </a:r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</a:t>
            </a:r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product</a:t>
            </a:r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service, or idea </a:t>
            </a:r>
            <a:r>
              <a:rPr lang="en-US" sz="9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favourably</a:t>
            </a:r>
            <a:r>
              <a:rPr lang="en-US" sz="9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1" indent="-228600"/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7031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D095C-AF9E-46B3-9FB4-5327CE360D54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Participants</a:t>
            </a:r>
            <a:r>
              <a:rPr lang="en-US" sz="900" baseline="0" dirty="0"/>
              <a:t> in the advertising industry include</a:t>
            </a:r>
          </a:p>
          <a:p>
            <a:r>
              <a:rPr lang="en-US" sz="900" baseline="0" dirty="0"/>
              <a:t>Advertisers (Clients ) this is the industry component that most of the BM students would work in.</a:t>
            </a:r>
          </a:p>
          <a:p>
            <a:r>
              <a:rPr lang="en-US" sz="900" baseline="0" dirty="0"/>
              <a:t>Agencies – there are a few roles in advertising agencies that are well suited for marketing graduates – we will discuss in a few slides.</a:t>
            </a:r>
          </a:p>
          <a:p>
            <a:r>
              <a:rPr lang="en-US" sz="900" baseline="0" dirty="0"/>
              <a:t>Media- focus of the second half of the semester we will look at Broadcast, Print, Out of Home</a:t>
            </a:r>
          </a:p>
          <a:p>
            <a:endParaRPr lang="en-US" sz="900" baseline="0" dirty="0"/>
          </a:p>
          <a:p>
            <a:r>
              <a:rPr lang="en-US" sz="900" baseline="0" dirty="0"/>
              <a:t>Services:</a:t>
            </a:r>
          </a:p>
          <a:p>
            <a:pPr marL="228600" indent="-228600">
              <a:buAutoNum type="arabicParenR"/>
            </a:pPr>
            <a:r>
              <a:rPr lang="en-US" altLang="en-US" sz="900" baseline="0" dirty="0"/>
              <a:t>Creative ad design and production</a:t>
            </a:r>
          </a:p>
          <a:p>
            <a:pPr marL="228600" indent="-228600">
              <a:buAutoNum type="arabicParenR"/>
            </a:pPr>
            <a:r>
              <a:rPr lang="en-US" altLang="en-US" sz="900" baseline="0" dirty="0"/>
              <a:t>Media Buy</a:t>
            </a:r>
          </a:p>
          <a:p>
            <a:pPr marL="228600" indent="-228600">
              <a:buAutoNum type="arabicParenR"/>
            </a:pPr>
            <a:r>
              <a:rPr lang="en-US" altLang="en-US" sz="900" baseline="0" dirty="0"/>
              <a:t>Marker Research</a:t>
            </a:r>
            <a:endParaRPr lang="en-US" altLang="en-US" sz="900" dirty="0"/>
          </a:p>
          <a:p>
            <a:endParaRPr lang="en-US" sz="900" baseline="0" dirty="0"/>
          </a:p>
          <a:p>
            <a:endParaRPr lang="en-US" sz="900" baseline="0" dirty="0"/>
          </a:p>
          <a:p>
            <a:endParaRPr lang="en-US" sz="900" baseline="0" dirty="0"/>
          </a:p>
          <a:p>
            <a:r>
              <a:rPr lang="en-US" altLang="en-US" sz="900" baseline="0" dirty="0" err="1"/>
              <a:t>ReThink</a:t>
            </a:r>
            <a:r>
              <a:rPr lang="en-US" altLang="en-US" sz="900" baseline="0" dirty="0"/>
              <a:t>- </a:t>
            </a:r>
            <a:r>
              <a:rPr lang="en-US" altLang="en-US" sz="900" b="1" baseline="0" dirty="0"/>
              <a:t>Creative Boutique </a:t>
            </a:r>
            <a:r>
              <a:rPr lang="en-US" altLang="en-US" sz="900" baseline="0" dirty="0"/>
              <a:t>– text page 47 ( smaller in staff size, but ample experience as many major players from full service will go out on their ow. </a:t>
            </a:r>
            <a:r>
              <a:rPr lang="en-US" altLang="en-US" sz="900" baseline="0" dirty="0" err="1"/>
              <a:t>Fouc</a:t>
            </a:r>
            <a:r>
              <a:rPr lang="en-US" altLang="en-US" sz="900" baseline="0" dirty="0"/>
              <a:t> on creating the MESSAGE- client-centric creative ads- the BIG IDEA! But these independent think tanks will often get acquired after all by a larger agency.</a:t>
            </a:r>
          </a:p>
          <a:p>
            <a:endParaRPr lang="en-US" altLang="en-US" sz="900" baseline="0" dirty="0"/>
          </a:p>
          <a:p>
            <a:r>
              <a:rPr lang="en-US" altLang="en-US" sz="900" baseline="0" dirty="0" err="1"/>
              <a:t>Canmedia</a:t>
            </a:r>
            <a:r>
              <a:rPr lang="en-US" altLang="en-US" sz="900" baseline="0" dirty="0"/>
              <a:t> – </a:t>
            </a:r>
            <a:r>
              <a:rPr lang="en-US" altLang="en-US" sz="900" b="1" baseline="0" dirty="0"/>
              <a:t>Media Buying service </a:t>
            </a:r>
            <a:r>
              <a:rPr lang="en-US" altLang="en-US" sz="900" baseline="0" dirty="0"/>
              <a:t>– text page 48 ( Mediacom/Mindshare were clients that would negotiate very efficiently- buying multiple markets for various clients- so in the media world- you would serve these buyers as they were buying high volumes of inventory ( albeit at lower rates), for millions of dollars ( Media billings). These are important players to media companies.</a:t>
            </a:r>
          </a:p>
          <a:p>
            <a:endParaRPr lang="en-US" altLang="en-US" sz="900" baseline="0" dirty="0"/>
          </a:p>
          <a:p>
            <a:r>
              <a:rPr lang="en-US" altLang="en-US" sz="900" baseline="0" dirty="0" err="1"/>
              <a:t>Paradigmpr</a:t>
            </a:r>
            <a:r>
              <a:rPr lang="en-US" altLang="en-US" sz="900" baseline="0" dirty="0"/>
              <a:t>- </a:t>
            </a:r>
            <a:r>
              <a:rPr lang="en-US" altLang="en-US" sz="900" b="1" baseline="0" dirty="0"/>
              <a:t>Public relations specialist </a:t>
            </a:r>
            <a:r>
              <a:rPr lang="en-US" altLang="en-US" sz="900" baseline="0" dirty="0"/>
              <a:t>– text page 49 ( </a:t>
            </a:r>
            <a:r>
              <a:rPr lang="en-US" altLang="en-US" sz="900" baseline="0" dirty="0" err="1"/>
              <a:t>experiental</a:t>
            </a:r>
            <a:r>
              <a:rPr lang="en-US" altLang="en-US" sz="900" baseline="0" dirty="0"/>
              <a:t> marketing, including sales promo, events, and social to engage and connect with consumer in dialogue and personalized one on one</a:t>
            </a:r>
          </a:p>
          <a:p>
            <a:endParaRPr lang="en-US" altLang="en-US" sz="900" baseline="0" dirty="0"/>
          </a:p>
          <a:p>
            <a:r>
              <a:rPr lang="en-US" altLang="en-US" sz="900" baseline="0" dirty="0"/>
              <a:t>Green Lotus – </a:t>
            </a:r>
            <a:r>
              <a:rPr lang="en-US" altLang="en-US" sz="900" b="1" baseline="0" dirty="0"/>
              <a:t>Digital Specialist </a:t>
            </a:r>
            <a:r>
              <a:rPr lang="en-US" altLang="en-US" sz="900" baseline="0" dirty="0"/>
              <a:t>– text page 48 ( implementing online strategies </a:t>
            </a:r>
            <a:r>
              <a:rPr lang="en-US" altLang="en-US" sz="900" baseline="0" dirty="0" err="1"/>
              <a:t>acrossvarious</a:t>
            </a:r>
            <a:r>
              <a:rPr lang="en-US" altLang="en-US" sz="900" baseline="0" dirty="0"/>
              <a:t> devices/platforms and including gaming. Includes web design, Search engine marketing, display ads, rich media and may </a:t>
            </a:r>
            <a:r>
              <a:rPr lang="en-US" altLang="en-US" sz="900" baseline="0" dirty="0" err="1"/>
              <a:t>faciliate</a:t>
            </a:r>
            <a:r>
              <a:rPr lang="en-US" altLang="en-US" sz="900" baseline="0" dirty="0"/>
              <a:t> e-commerce etc.  These specialists can often be acquired by larger full service agencies as well, or work is outsourced to them for their </a:t>
            </a:r>
            <a:r>
              <a:rPr lang="en-US" altLang="en-US" sz="900" baseline="0" dirty="0" err="1"/>
              <a:t>experitise</a:t>
            </a:r>
            <a:r>
              <a:rPr lang="en-US" altLang="en-US" sz="900" baseline="0" dirty="0"/>
              <a:t>.</a:t>
            </a:r>
          </a:p>
          <a:p>
            <a:endParaRPr lang="en-US" altLang="en-US" sz="900" baseline="0" dirty="0"/>
          </a:p>
          <a:p>
            <a:r>
              <a:rPr lang="en-US" altLang="en-US" sz="900" b="1" baseline="0" dirty="0"/>
              <a:t>Niche agency- </a:t>
            </a:r>
            <a:r>
              <a:rPr lang="en-US" altLang="en-US" sz="900" baseline="0" dirty="0"/>
              <a:t>specializing in specific industry/field or have </a:t>
            </a:r>
            <a:r>
              <a:rPr lang="en-US" altLang="en-US" sz="900" baseline="0" dirty="0" err="1"/>
              <a:t>experitise</a:t>
            </a:r>
            <a:r>
              <a:rPr lang="en-US" altLang="en-US" sz="900" baseline="0" dirty="0"/>
              <a:t> ( automotive/pharma) in a </a:t>
            </a:r>
            <a:r>
              <a:rPr lang="en-US" altLang="en-US" sz="900" baseline="0" dirty="0" err="1"/>
              <a:t>specfic</a:t>
            </a:r>
            <a:r>
              <a:rPr lang="en-US" altLang="en-US" sz="900" baseline="0" dirty="0"/>
              <a:t> target market “ millennial </a:t>
            </a:r>
            <a:r>
              <a:rPr lang="en-US" altLang="en-US" sz="900" baseline="0" dirty="0" err="1"/>
              <a:t>specilists</a:t>
            </a:r>
            <a:r>
              <a:rPr lang="en-US" altLang="en-US" sz="900" baseline="0" dirty="0"/>
              <a:t>!</a:t>
            </a:r>
            <a:endParaRPr lang="en-US" altLang="en-US" sz="900" dirty="0"/>
          </a:p>
          <a:p>
            <a:endParaRPr lang="en-US" sz="900" baseline="0" dirty="0"/>
          </a:p>
          <a:p>
            <a:pPr marL="685800" lvl="1" indent="-228600"/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6624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37352-EA4C-4C55-A6F9-8AE31DE39E96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Consumer knowledge is the key to developing successful positioning</a:t>
            </a:r>
            <a:r>
              <a:rPr lang="en-US" sz="900" baseline="0" dirty="0"/>
              <a:t> strategies.</a:t>
            </a:r>
          </a:p>
          <a:p>
            <a:r>
              <a:rPr lang="en-US" sz="900" baseline="0" dirty="0"/>
              <a:t>Positioning strategies are critical component of IMC strategies and impact Creative strategy ( i.e. appeal techniques) and Media strategy</a:t>
            </a:r>
          </a:p>
          <a:p>
            <a:endParaRPr lang="en-US" sz="900" baseline="0" dirty="0"/>
          </a:p>
          <a:p>
            <a:endParaRPr lang="en-US" sz="900" baseline="0" dirty="0"/>
          </a:p>
          <a:p>
            <a:r>
              <a:rPr lang="en-US" sz="900" dirty="0"/>
              <a:t>2 primary</a:t>
            </a:r>
            <a:r>
              <a:rPr lang="en-US" sz="900" baseline="0" dirty="0"/>
              <a:t> factors that impact positioning-</a:t>
            </a:r>
          </a:p>
          <a:p>
            <a:r>
              <a:rPr lang="en-US" sz="900" baseline="0" dirty="0"/>
              <a:t>Competition</a:t>
            </a:r>
          </a:p>
          <a:p>
            <a:r>
              <a:rPr lang="en-US" sz="900" baseline="0" dirty="0"/>
              <a:t>Target Market</a:t>
            </a:r>
            <a:endParaRPr lang="en-US" sz="900" dirty="0"/>
          </a:p>
          <a:p>
            <a:endParaRPr lang="en-US" sz="900" baseline="0" dirty="0"/>
          </a:p>
          <a:p>
            <a:pPr marL="137160" indent="0" eaLnBrk="0" hangingPunct="0">
              <a:buFont typeface="+mj-lt"/>
              <a:buNone/>
              <a:tabLst>
                <a:tab pos="452438" algn="l"/>
              </a:tabLst>
            </a:pPr>
            <a:r>
              <a:rPr lang="en-US" sz="900" dirty="0"/>
              <a:t>Positioning strategies:</a:t>
            </a:r>
          </a:p>
          <a:p>
            <a:pPr marL="651510" indent="-514350" eaLnBrk="0" hangingPunct="0">
              <a:buFont typeface="+mj-lt"/>
              <a:buAutoNum type="arabicPeriod"/>
              <a:tabLst>
                <a:tab pos="452438" algn="l"/>
              </a:tabLst>
            </a:pPr>
            <a:r>
              <a:rPr lang="en-US" sz="900" dirty="0"/>
              <a:t>Head-on</a:t>
            </a:r>
          </a:p>
          <a:p>
            <a:pPr marL="651510" indent="-514350" eaLnBrk="0" hangingPunct="0">
              <a:buFont typeface="+mj-lt"/>
              <a:buAutoNum type="arabicPeriod"/>
              <a:tabLst>
                <a:tab pos="452438" algn="l"/>
              </a:tabLst>
            </a:pPr>
            <a:r>
              <a:rPr lang="en-US" sz="900" dirty="0"/>
              <a:t>Brand Dominance </a:t>
            </a:r>
          </a:p>
          <a:p>
            <a:pPr marL="651510" indent="-514350" eaLnBrk="0" hangingPunct="0">
              <a:buFont typeface="+mj-lt"/>
              <a:buAutoNum type="arabicPeriod"/>
              <a:tabLst>
                <a:tab pos="452438" algn="l"/>
              </a:tabLst>
            </a:pPr>
            <a:r>
              <a:rPr lang="en-US" sz="900" dirty="0"/>
              <a:t>Product Differentiation  </a:t>
            </a:r>
          </a:p>
          <a:p>
            <a:pPr marL="651510" indent="-514350" eaLnBrk="0" hangingPunct="0">
              <a:buFont typeface="+mj-lt"/>
              <a:buAutoNum type="arabicPeriod"/>
              <a:tabLst>
                <a:tab pos="452438" algn="l"/>
              </a:tabLst>
            </a:pPr>
            <a:r>
              <a:rPr lang="en-US" sz="900" dirty="0"/>
              <a:t>Technical Innovation</a:t>
            </a:r>
          </a:p>
          <a:p>
            <a:pPr marL="651510" indent="-514350" eaLnBrk="0" hangingPunct="0">
              <a:buFont typeface="+mj-lt"/>
              <a:buAutoNum type="arabicPeriod"/>
              <a:tabLst>
                <a:tab pos="452438" algn="l"/>
              </a:tabLst>
            </a:pPr>
            <a:r>
              <a:rPr lang="en-US" sz="900" dirty="0"/>
              <a:t>Lifestyle  </a:t>
            </a:r>
            <a:endParaRPr lang="en-CA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400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CDB17-EA92-4973-92CD-306168E17AE1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b="1" dirty="0"/>
              <a:t>MARKETING  OBJECTIVES: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600" dirty="0"/>
              <a:t>Identifies what the product/service will accomplish over a certain period of time.(ex. sales, market share etc.)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b="1" dirty="0"/>
              <a:t>COMMUNICATION OBJECTIVES: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1600" dirty="0"/>
              <a:t>Defines the role that advertising/promotion will play in achieving stated marketing objective</a:t>
            </a:r>
          </a:p>
          <a:p>
            <a:pPr marL="685800" lvl="1" indent="-228600"/>
            <a:endParaRPr lang="en-US" sz="900" dirty="0"/>
          </a:p>
          <a:p>
            <a:pPr marL="685800" lvl="1" indent="-228600"/>
            <a:endParaRPr lang="en-US" sz="900" dirty="0"/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Objective = 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the product/service will achieve</a:t>
            </a:r>
          </a:p>
          <a:p>
            <a:pPr lvl="1"/>
            <a:r>
              <a:rPr lang="en-US" dirty="0"/>
              <a:t>Strategy = </a:t>
            </a: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/>
              <a:t>4Ps</a:t>
            </a:r>
          </a:p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Objective = 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marketing communications  will achieve to </a:t>
            </a:r>
            <a:r>
              <a:rPr lang="en-US" dirty="0">
                <a:solidFill>
                  <a:schemeClr val="tx1"/>
                </a:solidFill>
              </a:rPr>
              <a:t>support</a:t>
            </a:r>
            <a:r>
              <a:rPr lang="en-US" dirty="0"/>
              <a:t> your product/service (</a:t>
            </a:r>
            <a:r>
              <a:rPr lang="en-US" dirty="0" err="1"/>
              <a:t>behavioural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Strategy = </a:t>
            </a: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/>
              <a:t>7 IMC elements</a:t>
            </a:r>
          </a:p>
          <a:p>
            <a:pPr marL="685800" lvl="1" indent="-228600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3611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8C584-5FC4-4198-BEC9-E5A98DBAFCA0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r>
              <a:rPr lang="en-US" altLang="en-US" sz="900" baseline="0" dirty="0"/>
              <a:t>Appeal techniques :Positive, Negative, factual, comparative, </a:t>
            </a:r>
            <a:r>
              <a:rPr lang="en-US" altLang="en-US" sz="900" baseline="0" dirty="0" err="1"/>
              <a:t>Humour</a:t>
            </a:r>
            <a:r>
              <a:rPr lang="en-US" altLang="en-US" sz="900" baseline="0" dirty="0"/>
              <a:t>, sexual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911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charset="0"/>
              </a:rPr>
              <a:t>Testimonials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charset="0"/>
              </a:rPr>
              <a:t> Endorsements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charset="0"/>
              </a:rPr>
              <a:t> Demonstrations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charset="0"/>
              </a:rPr>
              <a:t>Product-as-Hero</a:t>
            </a:r>
          </a:p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Arial" charset="0"/>
              </a:rPr>
              <a:t>Exaggerated demonstrations</a:t>
            </a:r>
          </a:p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Arial" charset="0"/>
              </a:rPr>
              <a:t>Product </a:t>
            </a:r>
            <a:r>
              <a:rPr lang="en-US" altLang="en-US" dirty="0">
                <a:latin typeface="Arial" charset="0"/>
              </a:rPr>
              <a:t>Comparisons</a:t>
            </a: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4D32A-4E8B-4F2E-9659-30528651D1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the Advertisement</a:t>
            </a:r>
            <a:r>
              <a:rPr lang="en-US" baseline="0" dirty="0"/>
              <a:t> </a:t>
            </a:r>
            <a:r>
              <a:rPr lang="en-US" dirty="0"/>
              <a:t> your will be emailed for</a:t>
            </a:r>
            <a:r>
              <a:rPr lang="en-US" baseline="0" dirty="0"/>
              <a:t> </a:t>
            </a:r>
            <a:r>
              <a:rPr lang="en-US" b="1" baseline="0" dirty="0"/>
              <a:t>Part A of the midterm exam.</a:t>
            </a:r>
            <a:endParaRPr lang="en-CA" b="1" baseline="0" dirty="0"/>
          </a:p>
          <a:p>
            <a:r>
              <a:rPr lang="en-US" b="1" baseline="0" dirty="0"/>
              <a:t>Remember to consider the publications as well as the Advertisement when answering the questions.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4D32A-4E8B-4F2E-9659-30528651D1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9" y="3861048"/>
            <a:ext cx="4032447" cy="1368152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988840"/>
            <a:ext cx="4032448" cy="180792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7" b="2941"/>
          <a:stretch/>
        </p:blipFill>
        <p:spPr>
          <a:xfrm>
            <a:off x="27222" y="461797"/>
            <a:ext cx="4583701" cy="6396203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6" y="252454"/>
            <a:ext cx="2952326" cy="12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1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8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5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2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5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093296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08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5739"/>
            <a:ext cx="4038600" cy="4421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5740"/>
            <a:ext cx="4038600" cy="4421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4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2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62665"/>
            <a:ext cx="9144000" cy="7953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988840"/>
            <a:ext cx="82089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8208912" cy="119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9" t="5165" b="5138"/>
          <a:stretch/>
        </p:blipFill>
        <p:spPr>
          <a:xfrm>
            <a:off x="10412" y="6068515"/>
            <a:ext cx="775399" cy="789485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036509"/>
            <a:ext cx="2088232" cy="8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Week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F6C6CA4-9A8F-4C83-81B3-099D952F197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41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trategyonline.ca/2017/03/10/general-mills-brings-back-bring-back-the-bees/" TargetMode="External"/><Relationship Id="rId7" Type="http://schemas.openxmlformats.org/officeDocument/2006/relationships/hyperlink" Target="https://www.youtube.com/watch?v=Rgj_6guRl5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rethinkcanada.com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4648200"/>
            <a:ext cx="4032447" cy="136815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2800" dirty="0"/>
              <a:t>MIDTERM ASSESSMENT REVIEW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988840"/>
            <a:ext cx="7148264" cy="754360"/>
          </a:xfrm>
        </p:spPr>
        <p:txBody>
          <a:bodyPr/>
          <a:lstStyle/>
          <a:p>
            <a:r>
              <a:rPr lang="en-US" dirty="0"/>
              <a:t>MKT2291</a:t>
            </a:r>
            <a:br>
              <a:rPr lang="en-US" dirty="0"/>
            </a:br>
            <a:r>
              <a:rPr lang="en-US" dirty="0"/>
              <a:t>Integrated Marketing Communications </a:t>
            </a:r>
            <a:r>
              <a:rPr lang="en-US" dirty="0" err="1"/>
              <a:t>i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Five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208912" cy="4259261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/>
              <a:t>Creative Execution</a:t>
            </a:r>
          </a:p>
          <a:p>
            <a:r>
              <a:rPr lang="en-US" dirty="0"/>
              <a:t>Tactical considerations</a:t>
            </a:r>
          </a:p>
          <a:p>
            <a:r>
              <a:rPr lang="en-US" sz="2000" i="1" dirty="0"/>
              <a:t>“What is the most convincing way to</a:t>
            </a:r>
          </a:p>
          <a:p>
            <a:pPr marL="0" indent="0">
              <a:buNone/>
            </a:pPr>
            <a:r>
              <a:rPr lang="en-US" sz="2000" i="1" dirty="0"/>
              <a:t>	 present my product”</a:t>
            </a:r>
          </a:p>
          <a:p>
            <a:r>
              <a:rPr lang="en-US" sz="2600" dirty="0"/>
              <a:t>Presentation Tactics</a:t>
            </a:r>
          </a:p>
          <a:p>
            <a:r>
              <a:rPr lang="en-US" sz="2800" dirty="0"/>
              <a:t>Production Considerations</a:t>
            </a:r>
          </a:p>
          <a:p>
            <a:endParaRPr lang="en-US" sz="2800" dirty="0"/>
          </a:p>
          <a:p>
            <a:r>
              <a:rPr lang="en-US" sz="3500" b="1" dirty="0"/>
              <a:t>Branding </a:t>
            </a:r>
            <a:r>
              <a:rPr lang="en-US" sz="2400" dirty="0"/>
              <a:t>(Week 5 </a:t>
            </a:r>
            <a:r>
              <a:rPr lang="en-US" sz="2400" dirty="0" err="1"/>
              <a:t>ppt</a:t>
            </a:r>
            <a:r>
              <a:rPr lang="en-US" sz="2400" dirty="0"/>
              <a:t>)</a:t>
            </a:r>
          </a:p>
          <a:p>
            <a:r>
              <a:rPr lang="en-US" sz="3100" b="1" dirty="0">
                <a:solidFill>
                  <a:schemeClr val="accent6"/>
                </a:solidFill>
              </a:rPr>
              <a:t>4 elements of a brand</a:t>
            </a:r>
          </a:p>
          <a:p>
            <a:r>
              <a:rPr lang="en-US" sz="3100" dirty="0"/>
              <a:t>Brand Character Statement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2600" i="1" dirty="0"/>
              <a:t>Giving your product/brand a personality</a:t>
            </a:r>
          </a:p>
          <a:p>
            <a:pPr lvl="2"/>
            <a:endParaRPr lang="en-US" sz="2600" i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038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6" descr="Figure 7-1.tif                                                 000A7042Macintosh HD                   C5396D03:"/>
          <p:cNvPicPr>
            <a:picLocks noChangeAspect="1" noChangeArrowheads="1"/>
          </p:cNvPicPr>
          <p:nvPr/>
        </p:nvPicPr>
        <p:blipFill>
          <a:blip r:embed="rId3" cstate="print"/>
          <a:srcRect l="8206" t="6676" r="6676" b="8206"/>
          <a:stretch>
            <a:fillRect/>
          </a:stretch>
        </p:blipFill>
        <p:spPr bwMode="auto">
          <a:xfrm>
            <a:off x="4267200" y="1295400"/>
            <a:ext cx="4342100" cy="313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419600"/>
            <a:ext cx="257708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	MKT 2291 – Final Exam Review</a:t>
            </a:r>
            <a:br>
              <a:rPr lang="en-US" dirty="0"/>
            </a:br>
            <a:r>
              <a:rPr lang="en-US" dirty="0"/>
              <a:t>		“HELPFUL HINTS”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75057" y="189672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Weekly Readings are vital!</a:t>
            </a:r>
          </a:p>
          <a:p>
            <a:pPr eaLnBrk="1" hangingPunct="1"/>
            <a:r>
              <a:rPr lang="en-US" sz="2800" dirty="0"/>
              <a:t>Use weekly PowerPoint as guide to content</a:t>
            </a:r>
          </a:p>
          <a:p>
            <a:pPr eaLnBrk="1" hangingPunct="1"/>
            <a:r>
              <a:rPr lang="en-US" sz="2800" dirty="0"/>
              <a:t>Review in class workshops and major assign.</a:t>
            </a:r>
          </a:p>
          <a:p>
            <a:pPr eaLnBrk="1" hangingPunct="1"/>
            <a:r>
              <a:rPr lang="en-US" sz="2800" dirty="0"/>
              <a:t>READ ENTIRE EXAM FIRST</a:t>
            </a:r>
          </a:p>
          <a:p>
            <a:pPr eaLnBrk="1" hangingPunct="1"/>
            <a:r>
              <a:rPr lang="en-US" sz="2800" dirty="0"/>
              <a:t>Allocate time according to value</a:t>
            </a:r>
          </a:p>
          <a:p>
            <a:pPr eaLnBrk="1" hangingPunct="1"/>
            <a:r>
              <a:rPr lang="en-US" sz="2800" dirty="0"/>
              <a:t>Read questions carefully (i.e. examples, rationale)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92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10200" y="3048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Calibri"/>
              </a:rPr>
              <a:t>This magazine ad appeared in August 2019 in the following </a:t>
            </a:r>
            <a:r>
              <a:rPr lang="en-CA" sz="1800" b="1" dirty="0">
                <a:solidFill>
                  <a:prstClr val="black"/>
                </a:solidFill>
                <a:latin typeface="Calibri"/>
              </a:rPr>
              <a:t>Canadian</a:t>
            </a:r>
            <a:r>
              <a:rPr lang="en-CA" sz="1800" dirty="0">
                <a:solidFill>
                  <a:prstClr val="black"/>
                </a:solidFill>
                <a:latin typeface="Calibri"/>
              </a:rPr>
              <a:t> publications: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>
                <a:solidFill>
                  <a:prstClr val="black"/>
                </a:solidFill>
                <a:latin typeface="Calibri"/>
              </a:rPr>
              <a:t>Women's Health </a:t>
            </a:r>
            <a:r>
              <a:rPr lang="en-CA" sz="1400" dirty="0">
                <a:solidFill>
                  <a:prstClr val="black"/>
                </a:solidFill>
                <a:latin typeface="Calibri"/>
              </a:rPr>
              <a:t>(fitness)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>
                <a:solidFill>
                  <a:prstClr val="black"/>
                </a:solidFill>
                <a:latin typeface="Calibri"/>
              </a:rPr>
              <a:t>Chatelaine </a:t>
            </a:r>
            <a:r>
              <a:rPr lang="en-CA" sz="1400" dirty="0">
                <a:solidFill>
                  <a:prstClr val="black"/>
                </a:solidFill>
                <a:latin typeface="Calibri"/>
              </a:rPr>
              <a:t>(women’s fashion &amp; style)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dirty="0">
                <a:solidFill>
                  <a:prstClr val="black"/>
                </a:solidFill>
                <a:latin typeface="Calibri"/>
              </a:rPr>
              <a:t>En Route </a:t>
            </a:r>
            <a:r>
              <a:rPr lang="en-CA" sz="1400" dirty="0">
                <a:solidFill>
                  <a:prstClr val="black"/>
                </a:solidFill>
                <a:latin typeface="Calibri"/>
              </a:rPr>
              <a:t>(Air Canada in-flight magazine)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5052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sz="1800" b="1" dirty="0">
                <a:solidFill>
                  <a:prstClr val="black"/>
                </a:solidFill>
                <a:latin typeface="Calibri"/>
              </a:rPr>
              <a:t>Headline</a:t>
            </a:r>
            <a:r>
              <a:rPr lang="en-CA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THE PROTEIN EFFECT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  <a:p>
            <a:pPr marL="233363" indent="-233363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Calibri"/>
              </a:rPr>
              <a:t>Sub Headline: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What will you gain when you lose?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willpower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CA" sz="900" b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sz="1800" b="1" dirty="0">
                <a:solidFill>
                  <a:prstClr val="black"/>
                </a:solidFill>
                <a:latin typeface="Calibri"/>
              </a:rPr>
              <a:t>Body Copy: 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New Special K Protein cereal has 10g of protein and 3g of fiber to help you lay the smack down on hunger longer so you can stay on track. </a:t>
            </a:r>
            <a:r>
              <a:rPr lang="en-US" sz="1800" i="1" dirty="0">
                <a:solidFill>
                  <a:prstClr val="black"/>
                </a:solidFill>
                <a:latin typeface="Calibri"/>
              </a:rPr>
              <a:t>specialk.com/</a:t>
            </a:r>
            <a:r>
              <a:rPr lang="en-US" sz="1800" i="1" dirty="0" err="1">
                <a:solidFill>
                  <a:prstClr val="black"/>
                </a:solidFill>
                <a:latin typeface="Calibri"/>
              </a:rPr>
              <a:t>proteineffect</a:t>
            </a:r>
            <a:endParaRPr lang="en-US" sz="1800" i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prstClr val="black"/>
                </a:solidFill>
                <a:latin typeface="Calibri"/>
              </a:rPr>
              <a:t>Diets high in protein and </a:t>
            </a:r>
            <a:r>
              <a:rPr lang="en-US" sz="1400" i="1" dirty="0" err="1">
                <a:solidFill>
                  <a:prstClr val="black"/>
                </a:solidFill>
                <a:latin typeface="Calibri"/>
              </a:rPr>
              <a:t>fibre</a:t>
            </a:r>
            <a:r>
              <a:rPr lang="en-US" sz="1400" i="1" dirty="0">
                <a:solidFill>
                  <a:prstClr val="black"/>
                </a:solidFill>
                <a:latin typeface="Calibri"/>
              </a:rPr>
              <a:t> may aid weight loss. Special K Protein products are designed to promote a reduced feeling of hunger by increasing daily intake of protein and fiber.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9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4911112" cy="6296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1238250" cy="1162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050166"/>
            <a:ext cx="554366" cy="554366"/>
          </a:xfrm>
          <a:prstGeom prst="rect">
            <a:avLst/>
          </a:prstGeom>
        </p:spPr>
      </p:pic>
      <p:pic>
        <p:nvPicPr>
          <p:cNvPr id="1026" name="Picture 2" descr="http://bcpma.com/wp-content/uploads/Heart-Stroke-foundationT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25832" r="8129" b="37084"/>
          <a:stretch/>
        </p:blipFill>
        <p:spPr bwMode="auto">
          <a:xfrm>
            <a:off x="3256185" y="5991574"/>
            <a:ext cx="851798" cy="2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545"/>
            <a:ext cx="8700067" cy="18288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Format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2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Assessment will be a timed  INDIVIDUAL assignment on Brightspace. Individual advertisements will be emailed to each student prior to the exam.</a:t>
            </a:r>
            <a:endParaRPr lang="en-US" sz="2200" b="0" i="1" dirty="0">
              <a:solidFill>
                <a:srgbClr val="00B05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926" y="1524000"/>
            <a:ext cx="9060873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DATE:</a:t>
            </a:r>
            <a:endParaRPr lang="en-US" sz="3100" dirty="0">
              <a:solidFill>
                <a:schemeClr val="tx1"/>
              </a:solidFill>
            </a:endParaRPr>
          </a:p>
          <a:p>
            <a:r>
              <a:rPr lang="en-US" sz="3400" b="1" dirty="0"/>
              <a:t>Application Based</a:t>
            </a:r>
          </a:p>
          <a:p>
            <a:pPr lvl="1"/>
            <a:r>
              <a:rPr lang="en-US" sz="3400" dirty="0"/>
              <a:t>Part A:  </a:t>
            </a:r>
            <a:r>
              <a:rPr lang="en-US" sz="3400" dirty="0">
                <a:solidFill>
                  <a:schemeClr val="tx2"/>
                </a:solidFill>
              </a:rPr>
              <a:t>Ad Analysis </a:t>
            </a:r>
            <a:r>
              <a:rPr lang="en-US" sz="3400" dirty="0"/>
              <a:t>5 questions (total marks: 80)</a:t>
            </a:r>
          </a:p>
          <a:p>
            <a:pPr lvl="1"/>
            <a:r>
              <a:rPr lang="en-US" sz="3400" dirty="0"/>
              <a:t>Part B:  </a:t>
            </a:r>
            <a:r>
              <a:rPr lang="en-US" sz="3400" dirty="0">
                <a:solidFill>
                  <a:schemeClr val="tx2"/>
                </a:solidFill>
              </a:rPr>
              <a:t>Short Answer </a:t>
            </a:r>
            <a:r>
              <a:rPr lang="en-US" sz="3400" dirty="0"/>
              <a:t>2 questions (total marks: 20)</a:t>
            </a:r>
          </a:p>
          <a:p>
            <a:pPr lvl="1"/>
            <a:r>
              <a:rPr lang="en-US" sz="3400" dirty="0"/>
              <a:t>All require written responses in the space provided on the exam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3400" b="1" dirty="0">
                <a:solidFill>
                  <a:schemeClr val="tx2"/>
                </a:solidFill>
              </a:rPr>
              <a:t>Chapters 1, 2, 3, 4, and 5</a:t>
            </a:r>
          </a:p>
          <a:p>
            <a:pPr lvl="1"/>
            <a:r>
              <a:rPr lang="en-US" sz="3400" dirty="0"/>
              <a:t>In class workshops and assig</a:t>
            </a:r>
            <a:r>
              <a:rPr lang="en-US" sz="3800" dirty="0"/>
              <a:t>nments</a:t>
            </a:r>
          </a:p>
          <a:p>
            <a:pPr marL="457200" lvl="1" indent="0">
              <a:buNone/>
            </a:pPr>
            <a:endParaRPr lang="en-US" sz="3800" dirty="0"/>
          </a:p>
          <a:p>
            <a:pPr marL="400050" lvl="1" indent="0">
              <a:buNone/>
            </a:pPr>
            <a:r>
              <a:rPr lang="en-US" sz="2600" b="1" dirty="0">
                <a:solidFill>
                  <a:schemeClr val="tx2"/>
                </a:solidFill>
              </a:rPr>
              <a:t>	**Contributes 20% to your final grade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</a:rPr>
              <a:t>	**You must pass the cumulative exams (mid term and final)    	to pass this course</a:t>
            </a:r>
            <a:br>
              <a:rPr lang="en-US" sz="2600" b="1" dirty="0">
                <a:solidFill>
                  <a:schemeClr val="tx2"/>
                </a:solidFill>
              </a:rPr>
            </a:br>
            <a:endParaRPr lang="en-US" sz="2600" b="1" dirty="0">
              <a:solidFill>
                <a:schemeClr val="tx2"/>
              </a:solidFill>
            </a:endParaRPr>
          </a:p>
          <a:p>
            <a:pPr lvl="1"/>
            <a:endParaRPr lang="en-US" sz="38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4" y="824673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(Merriam-Webster)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an explanation of controlling principles of opinion, belief, practice, or phenomena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an underlying reason</a:t>
            </a:r>
          </a:p>
          <a:p>
            <a:r>
              <a:rPr lang="en-US" dirty="0"/>
              <a:t>Synonyms: logic, basis, grounds, explanation, reasoning, argument</a:t>
            </a:r>
          </a:p>
          <a:p>
            <a:r>
              <a:rPr lang="en-US" dirty="0"/>
              <a:t>For example, benefits of newspaper and supporting rationale</a:t>
            </a:r>
          </a:p>
          <a:p>
            <a:pPr lvl="1"/>
            <a:r>
              <a:rPr lang="en-US" dirty="0"/>
              <a:t>Benefit = broad reach</a:t>
            </a:r>
          </a:p>
          <a:p>
            <a:pPr lvl="1"/>
            <a:r>
              <a:rPr lang="en-US" dirty="0"/>
              <a:t>Rationale = almost 80% of Canadians read a newspaper in a week</a:t>
            </a:r>
          </a:p>
        </p:txBody>
      </p:sp>
    </p:spTree>
    <p:extLst>
      <p:ext uri="{BB962C8B-B14F-4D97-AF65-F5344CB8AC3E}">
        <p14:creationId xmlns:p14="http://schemas.microsoft.com/office/powerpoint/2010/main" val="23556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19200"/>
            <a:ext cx="8208912" cy="3816424"/>
          </a:xfrm>
        </p:spPr>
        <p:txBody>
          <a:bodyPr/>
          <a:lstStyle/>
          <a:p>
            <a:r>
              <a:rPr lang="en-US" dirty="0"/>
              <a:t>If a question is worth 10 marks, give me enough to grant 10 marks.</a:t>
            </a:r>
          </a:p>
          <a:p>
            <a:r>
              <a:rPr lang="en-US" dirty="0"/>
              <a:t>Read the question carefully and make sure you answer all the elements requested.</a:t>
            </a:r>
          </a:p>
          <a:p>
            <a:r>
              <a:rPr lang="en-US" dirty="0">
                <a:solidFill>
                  <a:schemeClr val="tx2"/>
                </a:solidFill>
              </a:rPr>
              <a:t>If you are asked to provide rationale, provide rationale.</a:t>
            </a:r>
          </a:p>
          <a:p>
            <a:r>
              <a:rPr lang="en-US" dirty="0"/>
              <a:t>When asked to rationalize, what will you reference?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Chapter One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99256" y="1143000"/>
            <a:ext cx="8077200" cy="4526280"/>
          </a:xfrm>
        </p:spPr>
        <p:txBody>
          <a:bodyPr/>
          <a:lstStyle/>
          <a:p>
            <a:r>
              <a:rPr lang="en-US" b="1" dirty="0"/>
              <a:t>Define IMC</a:t>
            </a:r>
          </a:p>
          <a:p>
            <a:r>
              <a:rPr lang="en-US" dirty="0"/>
              <a:t>Marketing Mix</a:t>
            </a:r>
          </a:p>
          <a:p>
            <a:r>
              <a:rPr lang="en-US" b="1" dirty="0"/>
              <a:t>Marketing Communications Mix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7 elements</a:t>
            </a:r>
          </a:p>
          <a:p>
            <a:pPr lvl="1"/>
            <a:r>
              <a:rPr lang="en-US" dirty="0"/>
              <a:t>How they each contribute to communications objectives</a:t>
            </a:r>
          </a:p>
          <a:p>
            <a:r>
              <a:rPr lang="en-US" b="1" dirty="0"/>
              <a:t>The role of advertising</a:t>
            </a:r>
          </a:p>
          <a:p>
            <a:pPr lvl="1"/>
            <a:r>
              <a:rPr lang="en-US" dirty="0"/>
              <a:t>importance, </a:t>
            </a:r>
          </a:p>
          <a:p>
            <a:pPr lvl="1"/>
            <a:r>
              <a:rPr lang="en-US" dirty="0"/>
              <a:t>Product 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"/>
            <a:ext cx="3352800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Chapter Two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b="1" dirty="0"/>
              <a:t>Participants</a:t>
            </a:r>
            <a:r>
              <a:rPr lang="en-US" dirty="0"/>
              <a:t> in the </a:t>
            </a:r>
            <a:r>
              <a:rPr lang="en-US" b="1" dirty="0">
                <a:solidFill>
                  <a:schemeClr val="accent1"/>
                </a:solidFill>
              </a:rPr>
              <a:t>advertising industry</a:t>
            </a:r>
          </a:p>
          <a:p>
            <a:r>
              <a:rPr lang="en-US" b="1" dirty="0"/>
              <a:t>Roles &amp; responsibilities </a:t>
            </a:r>
            <a:r>
              <a:rPr lang="en-US" dirty="0"/>
              <a:t>of the agency, the client and their interaction</a:t>
            </a:r>
          </a:p>
          <a:p>
            <a:r>
              <a:rPr lang="en-US" b="1" dirty="0"/>
              <a:t>Services </a:t>
            </a:r>
            <a:r>
              <a:rPr lang="en-US" dirty="0"/>
              <a:t>provided by an Ad Agency</a:t>
            </a:r>
          </a:p>
          <a:p>
            <a:r>
              <a:rPr lang="en-US" b="1" dirty="0"/>
              <a:t>Types of Advertising Agencies</a:t>
            </a:r>
          </a:p>
          <a:p>
            <a:pPr lvl="1"/>
            <a:r>
              <a:rPr lang="en-US" dirty="0"/>
              <a:t>Full Service, creative boutiques, media buying services, specialty agencies</a:t>
            </a:r>
          </a:p>
          <a:p>
            <a:r>
              <a:rPr lang="en-US" b="1" dirty="0"/>
              <a:t>Agency compensation methods</a:t>
            </a:r>
          </a:p>
          <a:p>
            <a:pPr lvl="1"/>
            <a:r>
              <a:rPr lang="en-US" dirty="0"/>
              <a:t>Commission based, fee system, payment by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00600"/>
            <a:ext cx="2862044" cy="1199791"/>
          </a:xfrm>
          <a:prstGeom prst="rect">
            <a:avLst/>
          </a:prstGeom>
        </p:spPr>
      </p:pic>
      <p:pic>
        <p:nvPicPr>
          <p:cNvPr id="6" name="Picture 13" descr="See full size imag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905000"/>
            <a:ext cx="2032000" cy="1219200"/>
          </a:xfrm>
          <a:prstGeom prst="rect">
            <a:avLst/>
          </a:prstGeom>
          <a:noFill/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953000"/>
            <a:ext cx="2772162" cy="10478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Chapter Three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9235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Importance of </a:t>
            </a:r>
            <a:r>
              <a:rPr lang="en-US" b="1" dirty="0">
                <a:solidFill>
                  <a:schemeClr val="accent1"/>
                </a:solidFill>
              </a:rPr>
              <a:t>segmentation</a:t>
            </a:r>
          </a:p>
          <a:p>
            <a:pPr lvl="1"/>
            <a:r>
              <a:rPr lang="en-US" dirty="0"/>
              <a:t>How segmentation is used in marketing communications</a:t>
            </a:r>
          </a:p>
          <a:p>
            <a:r>
              <a:rPr lang="en-US" b="1" dirty="0"/>
              <a:t>Segmentation Variables</a:t>
            </a:r>
          </a:p>
          <a:p>
            <a:pPr lvl="1"/>
            <a:r>
              <a:rPr lang="en-US" dirty="0"/>
              <a:t>Know each variable and its sub components and know how to apply them (demographics, psychographics </a:t>
            </a:r>
            <a:r>
              <a:rPr lang="en-US" b="1" dirty="0">
                <a:solidFill>
                  <a:schemeClr val="accent6"/>
                </a:solidFill>
              </a:rPr>
              <a:t>(AIO), </a:t>
            </a:r>
            <a:r>
              <a:rPr lang="en-US" dirty="0"/>
              <a:t>geographic, </a:t>
            </a:r>
            <a:r>
              <a:rPr lang="en-US" b="1" dirty="0" err="1">
                <a:solidFill>
                  <a:schemeClr val="accent6"/>
                </a:solidFill>
              </a:rPr>
              <a:t>behavioural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response)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Positioning</a:t>
            </a:r>
          </a:p>
          <a:p>
            <a:r>
              <a:rPr lang="en-US" sz="3000" dirty="0"/>
              <a:t>Importance of positioning</a:t>
            </a:r>
          </a:p>
          <a:p>
            <a:pPr lvl="1"/>
            <a:r>
              <a:rPr lang="en-US" dirty="0"/>
              <a:t>strategies (be able to recognize the </a:t>
            </a:r>
            <a:r>
              <a:rPr lang="en-US" b="1" dirty="0">
                <a:solidFill>
                  <a:schemeClr val="tx2"/>
                </a:solidFill>
              </a:rPr>
              <a:t>5 strategies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NOTE: You </a:t>
            </a:r>
            <a:r>
              <a:rPr lang="en-US" sz="2100" b="1" dirty="0">
                <a:solidFill>
                  <a:schemeClr val="tx1"/>
                </a:solidFill>
              </a:rPr>
              <a:t>do not need </a:t>
            </a:r>
            <a:r>
              <a:rPr lang="en-US" sz="2100" dirty="0">
                <a:solidFill>
                  <a:schemeClr val="tx1"/>
                </a:solidFill>
              </a:rPr>
              <a:t>to memorize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positioning statement formula.</a:t>
            </a:r>
          </a:p>
          <a:p>
            <a:r>
              <a:rPr lang="en-US" dirty="0"/>
              <a:t>Repositioning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1000"/>
            <a:ext cx="2085975" cy="1388122"/>
          </a:xfrm>
          <a:prstGeom prst="rect">
            <a:avLst/>
          </a:prstGeom>
        </p:spPr>
      </p:pic>
      <p:pic>
        <p:nvPicPr>
          <p:cNvPr id="5" name="Picture 5" descr="slide03-22">
            <a:extLst>
              <a:ext uri="{FF2B5EF4-FFF2-40B4-BE49-F238E27FC236}">
                <a16:creationId xmlns:a16="http://schemas.microsoft.com/office/drawing/2014/main" id="{F80BDECE-31D3-481A-866B-F51F2341C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39929"/>
          <a:stretch/>
        </p:blipFill>
        <p:spPr bwMode="auto">
          <a:xfrm>
            <a:off x="6244684" y="4044608"/>
            <a:ext cx="2899316" cy="25197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Chapter Four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99256" y="1143000"/>
            <a:ext cx="8077200" cy="45262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Marketing Plan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Marketing Objectives </a:t>
            </a:r>
            <a:r>
              <a:rPr lang="en-US" dirty="0"/>
              <a:t>(SMART)</a:t>
            </a:r>
          </a:p>
          <a:p>
            <a:pPr lvl="2"/>
            <a:r>
              <a:rPr lang="en-US" dirty="0"/>
              <a:t>The WHAT</a:t>
            </a:r>
          </a:p>
          <a:p>
            <a:pPr lvl="1"/>
            <a:r>
              <a:rPr lang="en-US" dirty="0"/>
              <a:t>Marketing Strategies</a:t>
            </a:r>
          </a:p>
          <a:p>
            <a:pPr lvl="2"/>
            <a:r>
              <a:rPr lang="en-US" dirty="0"/>
              <a:t>The HOW</a:t>
            </a:r>
          </a:p>
          <a:p>
            <a:pPr marL="630936" lvl="2" indent="0">
              <a:buNone/>
            </a:pPr>
            <a:r>
              <a:rPr lang="en-US" dirty="0"/>
              <a:t>Execution Tactics </a:t>
            </a:r>
          </a:p>
          <a:p>
            <a:r>
              <a:rPr lang="en-US" b="1" dirty="0"/>
              <a:t>The Communications Plan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Communication Objectives </a:t>
            </a:r>
            <a:r>
              <a:rPr lang="en-US" dirty="0"/>
              <a:t>(SMART)</a:t>
            </a:r>
          </a:p>
          <a:p>
            <a:pPr lvl="2"/>
            <a:r>
              <a:rPr lang="en-US" dirty="0"/>
              <a:t>Must be </a:t>
            </a:r>
            <a:r>
              <a:rPr lang="en-US" dirty="0" err="1"/>
              <a:t>behavioural</a:t>
            </a:r>
            <a:r>
              <a:rPr lang="en-US" dirty="0"/>
              <a:t>, quantified, with a timeline</a:t>
            </a:r>
          </a:p>
          <a:p>
            <a:pPr lvl="2"/>
            <a:r>
              <a:rPr lang="en-US" dirty="0"/>
              <a:t>The WHAT</a:t>
            </a:r>
          </a:p>
          <a:p>
            <a:pPr lvl="1"/>
            <a:r>
              <a:rPr lang="en-US" dirty="0"/>
              <a:t>Communications Strategies</a:t>
            </a:r>
          </a:p>
          <a:p>
            <a:pPr lvl="2"/>
            <a:r>
              <a:rPr lang="en-US" dirty="0"/>
              <a:t>The HOW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990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			Chapter Five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22338"/>
            <a:ext cx="80010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Creative Development Process</a:t>
            </a:r>
          </a:p>
          <a:p>
            <a:r>
              <a:rPr lang="en-US" b="1" dirty="0"/>
              <a:t>Creative Brief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Creative Objectives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chemeClr val="tx2"/>
                </a:solidFill>
              </a:rPr>
              <a:t>WHAT</a:t>
            </a:r>
            <a:r>
              <a:rPr lang="en-US" sz="2400" dirty="0"/>
              <a:t> your message is to communicate)</a:t>
            </a:r>
          </a:p>
          <a:p>
            <a:pPr lvl="2"/>
            <a:r>
              <a:rPr lang="en-US" dirty="0"/>
              <a:t>Key Benefit to the target market</a:t>
            </a:r>
          </a:p>
          <a:p>
            <a:pPr lvl="2"/>
            <a:r>
              <a:rPr lang="en-US" dirty="0"/>
              <a:t>Support Claims to prove you can deliver on the key benefit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Creative Strategy  </a:t>
            </a:r>
            <a:r>
              <a:rPr lang="en-US" dirty="0"/>
              <a:t>(</a:t>
            </a:r>
            <a:r>
              <a:rPr lang="en-US" sz="2400" b="1" dirty="0">
                <a:solidFill>
                  <a:schemeClr val="tx2"/>
                </a:solidFill>
              </a:rPr>
              <a:t>HOW</a:t>
            </a:r>
            <a:r>
              <a:rPr lang="en-US" sz="2400" dirty="0"/>
              <a:t> your message will be communicated)</a:t>
            </a:r>
          </a:p>
          <a:p>
            <a:pPr lvl="1"/>
            <a:r>
              <a:rPr lang="en-US" sz="2600" dirty="0"/>
              <a:t>The big idea, the theme</a:t>
            </a:r>
          </a:p>
          <a:p>
            <a:pPr lvl="1"/>
            <a:r>
              <a:rPr lang="en-US" sz="2600" dirty="0"/>
              <a:t>Appeal techniques</a:t>
            </a:r>
          </a:p>
          <a:p>
            <a:pPr lvl="2"/>
            <a:r>
              <a:rPr lang="en-US" dirty="0"/>
              <a:t>How you will appeal to your target market</a:t>
            </a:r>
          </a:p>
          <a:p>
            <a:pPr lvl="2"/>
            <a:r>
              <a:rPr lang="en-US" dirty="0"/>
              <a:t>Use your target market, positioning strategy and creative objective to rationalize your choice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"/>
            <a:ext cx="2060051" cy="1543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theme/theme1.xml><?xml version="1.0" encoding="utf-8"?>
<a:theme xmlns:a="http://schemas.openxmlformats.org/drawingml/2006/main" name="Algonquin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nquin" id="{EF253A03-7C5A-45A0-8AB5-8E7A7A190567}" vid="{D0793F7C-0A68-4812-92BC-7E2F77BD1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Algonquin</Template>
  <TotalTime>3285</TotalTime>
  <Words>1400</Words>
  <Application>Microsoft Office PowerPoint</Application>
  <PresentationFormat>On-screen Show (4:3)</PresentationFormat>
  <Paragraphs>192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Algonquin</vt:lpstr>
      <vt:lpstr>Office Theme</vt:lpstr>
      <vt:lpstr>MKT2291 Integrated Marketing Communications i</vt:lpstr>
      <vt:lpstr>Format Assessment will be a timed  INDIVIDUAL assignment on Brightspace. Individual advertisements will be emailed to each student prior to the exam.</vt:lpstr>
      <vt:lpstr>Rationale</vt:lpstr>
      <vt:lpstr>Things to Consider</vt:lpstr>
      <vt:lpstr>  Chapter One</vt:lpstr>
      <vt:lpstr>  Chapter Two </vt:lpstr>
      <vt:lpstr>  Chapter Three</vt:lpstr>
      <vt:lpstr>   Chapter Four </vt:lpstr>
      <vt:lpstr>   Chapter Five</vt:lpstr>
      <vt:lpstr>Chapter Five</vt:lpstr>
      <vt:lpstr> MKT 2291 – Final Exam Review   “HELPFUL HINTS”</vt:lpstr>
      <vt:lpstr>PowerPoint Presentation</vt:lpstr>
    </vt:vector>
  </TitlesOfParts>
  <Company>LittleTree Ventures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MKT2283 – Sales Management</dc:title>
  <dc:creator>Ronaldo D. Alberelli</dc:creator>
  <cp:lastModifiedBy>Samantha Allison Davis</cp:lastModifiedBy>
  <cp:revision>122</cp:revision>
  <dcterms:created xsi:type="dcterms:W3CDTF">2000-09-05T04:17:32Z</dcterms:created>
  <dcterms:modified xsi:type="dcterms:W3CDTF">2020-10-14T14:53:17Z</dcterms:modified>
</cp:coreProperties>
</file>