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306" r:id="rId4"/>
    <p:sldId id="307" r:id="rId5"/>
    <p:sldId id="308" r:id="rId6"/>
    <p:sldId id="309" r:id="rId7"/>
    <p:sldId id="295" r:id="rId8"/>
    <p:sldId id="310" r:id="rId9"/>
    <p:sldId id="311" r:id="rId10"/>
    <p:sldId id="289" r:id="rId11"/>
    <p:sldId id="288" r:id="rId12"/>
    <p:sldId id="292" r:id="rId13"/>
    <p:sldId id="293" r:id="rId14"/>
    <p:sldId id="290" r:id="rId15"/>
    <p:sldId id="294" r:id="rId16"/>
    <p:sldId id="286" r:id="rId17"/>
    <p:sldId id="2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29"/>
  </p:normalViewPr>
  <p:slideViewPr>
    <p:cSldViewPr snapToGrid="0">
      <p:cViewPr varScale="1">
        <p:scale>
          <a:sx n="108" d="100"/>
          <a:sy n="108" d="100"/>
        </p:scale>
        <p:origin x="672" y="184"/>
      </p:cViewPr>
      <p:guideLst>
        <p:guide orient="horz" pos="2089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10BC0-884A-49CE-B67A-CF6DB0908437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7CBAD-CDB2-419A-87FD-CC534053A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69371-8F28-D243-B22E-5FF1FCA0C852}" type="datetimeFigureOut">
              <a:rPr lang="en-CN" smtClean="0"/>
              <a:t>2023/4/10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E67D-9B60-D243-A8C0-452FB8839A7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481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rot="5400000">
            <a:off x="2666999" y="-2667000"/>
            <a:ext cx="6858000" cy="12192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30774-B192-534F-A1F8-59C84AD38F17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5645C-BE4B-3A4C-8840-E6C0CB268CC5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D0D00A-B873-CE4F-8C69-F40E3A2F9FAE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AF1A34-0D27-DA4C-9CFB-2F513AC88FF9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A61544-2B66-1D4B-80CC-CA8380A26BD0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CA6981-F084-FB4A-AA44-2635AE78FD73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A8EC4-D679-784F-863F-AFAFFB673F7C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AC7785-042E-624E-9EE2-9AA91ABF052E}" type="datetime1">
              <a:rPr lang="en-US" altLang="zh-CN" smtClean="0"/>
              <a:t>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2F7B9F17-9857-45FB-87A1-4ED8C4D89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6350"/>
            <a:ext cx="12166600" cy="68453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E508F1C1-5B99-4A02-9C58-A9D4A71FFAEE}"/>
              </a:ext>
            </a:extLst>
          </p:cNvPr>
          <p:cNvSpPr/>
          <p:nvPr/>
        </p:nvSpPr>
        <p:spPr>
          <a:xfrm>
            <a:off x="0" y="635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10408BBC-140B-43D6-A2E4-ECB5D945BE84}"/>
              </a:ext>
            </a:extLst>
          </p:cNvPr>
          <p:cNvSpPr/>
          <p:nvPr/>
        </p:nvSpPr>
        <p:spPr>
          <a:xfrm>
            <a:off x="4056743" y="1723571"/>
            <a:ext cx="4078515" cy="341085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E10B23F1-65B0-4E01-8DE7-9C4B5A71842D}"/>
              </a:ext>
            </a:extLst>
          </p:cNvPr>
          <p:cNvSpPr/>
          <p:nvPr/>
        </p:nvSpPr>
        <p:spPr>
          <a:xfrm>
            <a:off x="4784271" y="4840514"/>
            <a:ext cx="2623458" cy="16690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19F1683E-18EB-4805-BDE0-BFF6BBC53A69}"/>
              </a:ext>
            </a:extLst>
          </p:cNvPr>
          <p:cNvSpPr txBox="1"/>
          <p:nvPr/>
        </p:nvSpPr>
        <p:spPr>
          <a:xfrm>
            <a:off x="1084853" y="2755488"/>
            <a:ext cx="1002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0" b="1" spc="300" dirty="0" err="1">
                <a:solidFill>
                  <a:schemeClr val="bg1"/>
                </a:solidFill>
                <a:latin typeface="Bodoni MT Condensed" panose="02070606080606020203" pitchFamily="18" charset="0"/>
              </a:rPr>
              <a:t>Scoring</a:t>
            </a:r>
            <a:r>
              <a:rPr lang="id-ID" sz="8000" b="1" spc="300" dirty="0">
                <a:solidFill>
                  <a:schemeClr val="bg1"/>
                </a:solidFill>
                <a:latin typeface="Bodoni MT Condensed" panose="02070606080606020203" pitchFamily="18" charset="0"/>
              </a:rPr>
              <a:t> </a:t>
            </a:r>
            <a:r>
              <a:rPr lang="id-ID" sz="8000" b="1" spc="300" dirty="0" err="1">
                <a:solidFill>
                  <a:schemeClr val="bg1"/>
                </a:solidFill>
                <a:latin typeface="Bodoni MT Condensed" panose="02070606080606020203" pitchFamily="18" charset="0"/>
              </a:rPr>
              <a:t>Card</a:t>
            </a:r>
            <a:r>
              <a:rPr lang="id-ID" sz="8000" b="1" spc="300" dirty="0">
                <a:solidFill>
                  <a:schemeClr val="bg1"/>
                </a:solidFill>
                <a:latin typeface="Bodoni MT Condensed" panose="02070606080606020203" pitchFamily="18" charset="0"/>
              </a:rPr>
              <a:t> </a:t>
            </a:r>
            <a:r>
              <a:rPr lang="id-ID" sz="8000" b="1" spc="300" dirty="0" err="1">
                <a:solidFill>
                  <a:schemeClr val="bg1"/>
                </a:solidFill>
                <a:latin typeface="Bodoni MT Condensed" panose="02070606080606020203" pitchFamily="18" charset="0"/>
              </a:rPr>
              <a:t>Construction</a:t>
            </a:r>
            <a:endParaRPr lang="id-ID" sz="8000" b="1" spc="3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D24FE14F-D189-401E-BF34-309C249830E6}"/>
              </a:ext>
            </a:extLst>
          </p:cNvPr>
          <p:cNvSpPr txBox="1"/>
          <p:nvPr/>
        </p:nvSpPr>
        <p:spPr>
          <a:xfrm>
            <a:off x="5542804" y="4942832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</a:t>
            </a:r>
            <a:r>
              <a:rPr lang="en-US" altLang="zh-CN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id-ID" sz="1600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5CA6CDE6-AEC5-46F2-9046-0BFFE0AB13AB}"/>
              </a:ext>
            </a:extLst>
          </p:cNvPr>
          <p:cNvSpPr txBox="1"/>
          <p:nvPr/>
        </p:nvSpPr>
        <p:spPr>
          <a:xfrm>
            <a:off x="5466661" y="1311539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FIN6120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86276-B0A3-0FAB-A6C0-AE422ADC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A1B00E7-A248-41A0-934A-B2519741E801}" type="slidenum">
              <a:rPr lang="zh-CN" altLang="en-US" smtClean="0"/>
              <a:pPr algn="r"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model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DCB-7012-7D3D-D6EF-8159D670B5A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Selected</a:t>
            </a:r>
            <a:r>
              <a:rPr lang="en-US" altLang="zh-CN" sz="2000" dirty="0"/>
              <a:t> parameters: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Account Balance,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Duration of credit(month),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Value Saving/Stocks,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 Payment Status of Previous Credit,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Age(years)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Except for Age, all other parameters are grouped dummy variables. </a:t>
            </a:r>
          </a:p>
        </p:txBody>
      </p:sp>
      <p:pic>
        <p:nvPicPr>
          <p:cNvPr id="5" name="Picture 4" descr="A picture containing text, boat, outdoor&#10;&#10;Description automatically generated">
            <a:extLst>
              <a:ext uri="{FF2B5EF4-FFF2-40B4-BE49-F238E27FC236}">
                <a16:creationId xmlns:a16="http://schemas.microsoft.com/office/drawing/2014/main" id="{481A5CF9-EB35-E531-6E64-A475891A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65698"/>
            <a:ext cx="6253212" cy="312660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DD12A3-5B79-E3B4-BDFC-0B32215B43DC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5F24621B-EDBE-C47C-0BE2-E66F69A27EBE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CBE434F3-616C-AD11-2958-2C4F497BFF78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0235D14D-55E1-EEFC-C0FD-C72DDA0F9F97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9525E6AE-805D-A35C-74FA-DD806D00C667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E78E6E8-A666-F848-5DBC-1CCAD0AF9E6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193225-D6CB-E41D-4603-F0B12BC1ACD6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Decision Tree model 2</a:t>
            </a:r>
            <a:endParaRPr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FA78-D1ED-43C8-A792-111DAAEEF668}"/>
              </a:ext>
            </a:extLst>
          </p:cNvPr>
          <p:cNvSpPr txBox="1"/>
          <p:nvPr/>
        </p:nvSpPr>
        <p:spPr>
          <a:xfrm>
            <a:off x="6566693" y="3192480"/>
            <a:ext cx="4769981" cy="211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Area under the curve (AUC): 0.734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Perform better by better prediction on not-default client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E9360A2F-6A53-AE8D-496E-8F7305EA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33138"/>
            <a:ext cx="5785701" cy="357722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CD5775-7EC0-57F7-9891-395E0DBE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84" y="1733138"/>
            <a:ext cx="4495800" cy="1244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D521BC1-87D0-79BE-9D4A-81241E4F12FE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D7158929-A002-7816-757D-FC70FE36EC8A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7FE06ECF-0D79-9D68-EA36-B7916EF2953D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4E4DC366-82FC-6272-992F-0E4A8CFF9FA8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2589EB1-C6D1-9196-6A8B-1D25D1E5B49B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8F7F988-3D67-D87B-13B7-35F90E63403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92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model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DCB-7012-7D3D-D6EF-8159D670B5A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Selected</a:t>
            </a:r>
            <a:r>
              <a:rPr lang="en-US" altLang="zh-CN" sz="2000" dirty="0"/>
              <a:t> parameters: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Sex and </a:t>
            </a:r>
            <a:r>
              <a:rPr lang="en-US" altLang="zh-CN" sz="2000" dirty="0" err="1"/>
              <a:t>Marrital</a:t>
            </a:r>
            <a:r>
              <a:rPr lang="en-US" altLang="zh-CN" sz="2000" dirty="0"/>
              <a:t> Status,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Value Saving/Stocks,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 Payment Status of Previous Credit,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Age(years)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Except for Age, all other parameters are grouped dummy variables. 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1A66E0-F14C-B32C-FA24-315BF09A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14" y="1457471"/>
            <a:ext cx="6887028" cy="34435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D9B87BF-E6F4-911F-58CB-6DECE49FDE56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13C3BF89-CC34-2BAA-D070-7F77D01AF91E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D49F88F5-A0E4-894C-702B-F4D5E6306448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B401F1C4-326D-B560-3604-C800C9EC64F2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AB476460-4672-6F52-184D-D78A3AF5C1EC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DBF404A-B5A7-CB14-E575-00E69685640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4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193225-D6CB-E41D-4603-F0B12BC1ACD6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Decision Tree model 3</a:t>
            </a:r>
            <a:endParaRPr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FA78-D1ED-43C8-A792-111DAAEEF668}"/>
              </a:ext>
            </a:extLst>
          </p:cNvPr>
          <p:cNvSpPr txBox="1"/>
          <p:nvPr/>
        </p:nvSpPr>
        <p:spPr>
          <a:xfrm>
            <a:off x="7052733" y="2992358"/>
            <a:ext cx="4769981" cy="277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Area under the curve (AUC): 0.885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Perform better by significant increase in the correct prediction on not-default client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As a trade of the prediction on default client fail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However, we can still found default client by correctly selecting not-default client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953792B-5CEB-72E7-6E33-750865941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1940"/>
            <a:ext cx="6117464" cy="379035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AC9D4C-AE77-EF2D-5484-36652C52F439}"/>
              </a:ext>
            </a:extLst>
          </p:cNvPr>
          <p:cNvGrpSpPr/>
          <p:nvPr/>
        </p:nvGrpSpPr>
        <p:grpSpPr>
          <a:xfrm>
            <a:off x="404872" y="6054872"/>
            <a:ext cx="9871242" cy="481394"/>
            <a:chOff x="404872" y="6054872"/>
            <a:chExt cx="9871242" cy="481394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ECDC996D-DFF5-9EBF-D13B-C0DDB0FFD14B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Model 1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6E636361-D6A6-4914-CCFA-C1030E3F9545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CN" dirty="0">
                  <a:solidFill>
                    <a:schemeClr val="bg1"/>
                  </a:solidFill>
                </a:rPr>
                <a:t>odel 2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86CC48A7-F61C-A963-2A65-FE5DEF232895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CN" dirty="0">
                  <a:solidFill>
                    <a:schemeClr val="bg1"/>
                  </a:solidFill>
                </a:rPr>
                <a:t>odel 3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5874F3FB-7E05-0600-1726-10405CAF4EE1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CN" dirty="0">
                  <a:solidFill>
                    <a:schemeClr val="bg1"/>
                  </a:solidFill>
                </a:rPr>
                <a:t>odel Comparison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D850FBE-D286-E681-DDB6-769EF1EE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33" y="1602615"/>
            <a:ext cx="4495800" cy="1244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96356A5-7FB6-D67A-D649-C7677E6B955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4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9161" y="384829"/>
            <a:ext cx="551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Comparison of Decision Tree Models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9948" y="1900925"/>
            <a:ext cx="2730877" cy="2751172"/>
            <a:chOff x="1287463" y="1603376"/>
            <a:chExt cx="1922463" cy="1936750"/>
          </a:xfrm>
        </p:grpSpPr>
        <p:sp>
          <p:nvSpPr>
            <p:cNvPr id="29" name="Freeform 12"/>
            <p:cNvSpPr/>
            <p:nvPr/>
          </p:nvSpPr>
          <p:spPr bwMode="auto">
            <a:xfrm>
              <a:off x="1611313" y="1603376"/>
              <a:ext cx="577850" cy="471488"/>
            </a:xfrm>
            <a:custGeom>
              <a:avLst/>
              <a:gdLst>
                <a:gd name="T0" fmla="*/ 112 w 112"/>
                <a:gd name="T1" fmla="*/ 0 h 91"/>
                <a:gd name="T2" fmla="*/ 0 w 112"/>
                <a:gd name="T3" fmla="*/ 47 h 91"/>
                <a:gd name="T4" fmla="*/ 44 w 112"/>
                <a:gd name="T5" fmla="*/ 91 h 91"/>
                <a:gd name="T6" fmla="*/ 112 w 112"/>
                <a:gd name="T7" fmla="*/ 63 h 91"/>
                <a:gd name="T8" fmla="*/ 112 w 11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0"/>
                  </a:moveTo>
                  <a:cubicBezTo>
                    <a:pt x="69" y="3"/>
                    <a:pt x="30" y="20"/>
                    <a:pt x="0" y="47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63" y="76"/>
                    <a:pt x="86" y="65"/>
                    <a:pt x="112" y="63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1287463" y="2633663"/>
              <a:ext cx="468313" cy="581025"/>
            </a:xfrm>
            <a:custGeom>
              <a:avLst/>
              <a:gdLst>
                <a:gd name="T0" fmla="*/ 0 w 91"/>
                <a:gd name="T1" fmla="*/ 0 h 112"/>
                <a:gd name="T2" fmla="*/ 46 w 91"/>
                <a:gd name="T3" fmla="*/ 112 h 112"/>
                <a:gd name="T4" fmla="*/ 91 w 91"/>
                <a:gd name="T5" fmla="*/ 68 h 112"/>
                <a:gd name="T6" fmla="*/ 62 w 91"/>
                <a:gd name="T7" fmla="*/ 0 h 112"/>
                <a:gd name="T8" fmla="*/ 0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0"/>
                  </a:moveTo>
                  <a:cubicBezTo>
                    <a:pt x="2" y="43"/>
                    <a:pt x="20" y="82"/>
                    <a:pt x="46" y="112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75" y="49"/>
                    <a:pt x="65" y="25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1287463" y="1928813"/>
              <a:ext cx="468313" cy="581025"/>
            </a:xfrm>
            <a:custGeom>
              <a:avLst/>
              <a:gdLst>
                <a:gd name="T0" fmla="*/ 46 w 91"/>
                <a:gd name="T1" fmla="*/ 0 h 112"/>
                <a:gd name="T2" fmla="*/ 0 w 91"/>
                <a:gd name="T3" fmla="*/ 112 h 112"/>
                <a:gd name="T4" fmla="*/ 62 w 91"/>
                <a:gd name="T5" fmla="*/ 112 h 112"/>
                <a:gd name="T6" fmla="*/ 91 w 91"/>
                <a:gd name="T7" fmla="*/ 45 h 112"/>
                <a:gd name="T8" fmla="*/ 46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46" y="0"/>
                  </a:moveTo>
                  <a:cubicBezTo>
                    <a:pt x="20" y="31"/>
                    <a:pt x="2" y="70"/>
                    <a:pt x="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5" y="87"/>
                    <a:pt x="75" y="63"/>
                    <a:pt x="91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2308226" y="1603376"/>
              <a:ext cx="576263" cy="471488"/>
            </a:xfrm>
            <a:custGeom>
              <a:avLst/>
              <a:gdLst>
                <a:gd name="T0" fmla="*/ 112 w 112"/>
                <a:gd name="T1" fmla="*/ 47 h 91"/>
                <a:gd name="T2" fmla="*/ 0 w 112"/>
                <a:gd name="T3" fmla="*/ 0 h 91"/>
                <a:gd name="T4" fmla="*/ 0 w 112"/>
                <a:gd name="T5" fmla="*/ 63 h 91"/>
                <a:gd name="T6" fmla="*/ 68 w 112"/>
                <a:gd name="T7" fmla="*/ 91 h 91"/>
                <a:gd name="T8" fmla="*/ 112 w 112"/>
                <a:gd name="T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47"/>
                  </a:moveTo>
                  <a:cubicBezTo>
                    <a:pt x="82" y="20"/>
                    <a:pt x="43" y="3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6" y="65"/>
                    <a:pt x="49" y="76"/>
                    <a:pt x="68" y="91"/>
                  </a:cubicBezTo>
                  <a:lnTo>
                    <a:pt x="112" y="47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2746376" y="2633663"/>
              <a:ext cx="463550" cy="581025"/>
            </a:xfrm>
            <a:custGeom>
              <a:avLst/>
              <a:gdLst>
                <a:gd name="T0" fmla="*/ 0 w 90"/>
                <a:gd name="T1" fmla="*/ 68 h 112"/>
                <a:gd name="T2" fmla="*/ 44 w 90"/>
                <a:gd name="T3" fmla="*/ 112 h 112"/>
                <a:gd name="T4" fmla="*/ 90 w 90"/>
                <a:gd name="T5" fmla="*/ 0 h 112"/>
                <a:gd name="T6" fmla="*/ 28 w 90"/>
                <a:gd name="T7" fmla="*/ 0 h 112"/>
                <a:gd name="T8" fmla="*/ 0 w 90"/>
                <a:gd name="T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0" y="68"/>
                  </a:moveTo>
                  <a:cubicBezTo>
                    <a:pt x="44" y="112"/>
                    <a:pt x="44" y="112"/>
                    <a:pt x="44" y="112"/>
                  </a:cubicBezTo>
                  <a:cubicBezTo>
                    <a:pt x="71" y="82"/>
                    <a:pt x="88" y="43"/>
                    <a:pt x="9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25"/>
                    <a:pt x="15" y="49"/>
                    <a:pt x="0" y="68"/>
                  </a:cubicBez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2746376" y="1928813"/>
              <a:ext cx="463550" cy="581025"/>
            </a:xfrm>
            <a:custGeom>
              <a:avLst/>
              <a:gdLst>
                <a:gd name="T0" fmla="*/ 90 w 90"/>
                <a:gd name="T1" fmla="*/ 112 h 112"/>
                <a:gd name="T2" fmla="*/ 44 w 90"/>
                <a:gd name="T3" fmla="*/ 0 h 112"/>
                <a:gd name="T4" fmla="*/ 0 w 90"/>
                <a:gd name="T5" fmla="*/ 45 h 112"/>
                <a:gd name="T6" fmla="*/ 28 w 90"/>
                <a:gd name="T7" fmla="*/ 112 h 112"/>
                <a:gd name="T8" fmla="*/ 90 w 90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90" y="112"/>
                  </a:moveTo>
                  <a:cubicBezTo>
                    <a:pt x="88" y="70"/>
                    <a:pt x="71" y="31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3"/>
                    <a:pt x="25" y="87"/>
                    <a:pt x="28" y="112"/>
                  </a:cubicBezTo>
                  <a:lnTo>
                    <a:pt x="90" y="112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1611313" y="3068638"/>
              <a:ext cx="577850" cy="471488"/>
            </a:xfrm>
            <a:custGeom>
              <a:avLst/>
              <a:gdLst>
                <a:gd name="T0" fmla="*/ 0 w 112"/>
                <a:gd name="T1" fmla="*/ 44 h 91"/>
                <a:gd name="T2" fmla="*/ 112 w 112"/>
                <a:gd name="T3" fmla="*/ 91 h 91"/>
                <a:gd name="T4" fmla="*/ 112 w 112"/>
                <a:gd name="T5" fmla="*/ 28 h 91"/>
                <a:gd name="T6" fmla="*/ 44 w 112"/>
                <a:gd name="T7" fmla="*/ 0 h 91"/>
                <a:gd name="T8" fmla="*/ 0 w 112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44"/>
                  </a:moveTo>
                  <a:cubicBezTo>
                    <a:pt x="30" y="71"/>
                    <a:pt x="69" y="88"/>
                    <a:pt x="112" y="9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86" y="26"/>
                    <a:pt x="63" y="16"/>
                    <a:pt x="44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2308226" y="3068638"/>
              <a:ext cx="576263" cy="471488"/>
            </a:xfrm>
            <a:custGeom>
              <a:avLst/>
              <a:gdLst>
                <a:gd name="T0" fmla="*/ 0 w 112"/>
                <a:gd name="T1" fmla="*/ 91 h 91"/>
                <a:gd name="T2" fmla="*/ 112 w 112"/>
                <a:gd name="T3" fmla="*/ 44 h 91"/>
                <a:gd name="T4" fmla="*/ 68 w 112"/>
                <a:gd name="T5" fmla="*/ 0 h 91"/>
                <a:gd name="T6" fmla="*/ 0 w 112"/>
                <a:gd name="T7" fmla="*/ 28 h 91"/>
                <a:gd name="T8" fmla="*/ 0 w 11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91"/>
                  </a:moveTo>
                  <a:cubicBezTo>
                    <a:pt x="43" y="88"/>
                    <a:pt x="82" y="71"/>
                    <a:pt x="112" y="4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16"/>
                    <a:pt x="26" y="26"/>
                    <a:pt x="0" y="28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63937" y="1900925"/>
            <a:ext cx="2739896" cy="2751172"/>
            <a:chOff x="3533776" y="1603376"/>
            <a:chExt cx="1928812" cy="1936750"/>
          </a:xfrm>
        </p:grpSpPr>
        <p:sp>
          <p:nvSpPr>
            <p:cNvPr id="21" name="Freeform 27"/>
            <p:cNvSpPr/>
            <p:nvPr/>
          </p:nvSpPr>
          <p:spPr bwMode="auto">
            <a:xfrm>
              <a:off x="3859213" y="1603376"/>
              <a:ext cx="577850" cy="471488"/>
            </a:xfrm>
            <a:custGeom>
              <a:avLst/>
              <a:gdLst>
                <a:gd name="T0" fmla="*/ 112 w 112"/>
                <a:gd name="T1" fmla="*/ 0 h 91"/>
                <a:gd name="T2" fmla="*/ 0 w 112"/>
                <a:gd name="T3" fmla="*/ 47 h 91"/>
                <a:gd name="T4" fmla="*/ 44 w 112"/>
                <a:gd name="T5" fmla="*/ 91 h 91"/>
                <a:gd name="T6" fmla="*/ 112 w 112"/>
                <a:gd name="T7" fmla="*/ 63 h 91"/>
                <a:gd name="T8" fmla="*/ 112 w 11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0"/>
                  </a:moveTo>
                  <a:cubicBezTo>
                    <a:pt x="69" y="3"/>
                    <a:pt x="30" y="20"/>
                    <a:pt x="0" y="47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63" y="76"/>
                    <a:pt x="86" y="65"/>
                    <a:pt x="112" y="63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3533776" y="2633663"/>
              <a:ext cx="469900" cy="581025"/>
            </a:xfrm>
            <a:custGeom>
              <a:avLst/>
              <a:gdLst>
                <a:gd name="T0" fmla="*/ 0 w 91"/>
                <a:gd name="T1" fmla="*/ 0 h 112"/>
                <a:gd name="T2" fmla="*/ 46 w 91"/>
                <a:gd name="T3" fmla="*/ 112 h 112"/>
                <a:gd name="T4" fmla="*/ 91 w 91"/>
                <a:gd name="T5" fmla="*/ 68 h 112"/>
                <a:gd name="T6" fmla="*/ 63 w 91"/>
                <a:gd name="T7" fmla="*/ 0 h 112"/>
                <a:gd name="T8" fmla="*/ 0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0"/>
                  </a:moveTo>
                  <a:cubicBezTo>
                    <a:pt x="3" y="43"/>
                    <a:pt x="20" y="82"/>
                    <a:pt x="46" y="112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75" y="49"/>
                    <a:pt x="65" y="2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9"/>
            <p:cNvSpPr/>
            <p:nvPr/>
          </p:nvSpPr>
          <p:spPr bwMode="auto">
            <a:xfrm>
              <a:off x="3533776" y="1928813"/>
              <a:ext cx="469900" cy="581025"/>
            </a:xfrm>
            <a:custGeom>
              <a:avLst/>
              <a:gdLst>
                <a:gd name="T0" fmla="*/ 46 w 91"/>
                <a:gd name="T1" fmla="*/ 0 h 112"/>
                <a:gd name="T2" fmla="*/ 0 w 91"/>
                <a:gd name="T3" fmla="*/ 112 h 112"/>
                <a:gd name="T4" fmla="*/ 63 w 91"/>
                <a:gd name="T5" fmla="*/ 112 h 112"/>
                <a:gd name="T6" fmla="*/ 91 w 91"/>
                <a:gd name="T7" fmla="*/ 45 h 112"/>
                <a:gd name="T8" fmla="*/ 46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46" y="0"/>
                  </a:moveTo>
                  <a:cubicBezTo>
                    <a:pt x="20" y="31"/>
                    <a:pt x="3" y="70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5" y="87"/>
                    <a:pt x="75" y="63"/>
                    <a:pt x="91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4554538" y="1603376"/>
              <a:ext cx="582613" cy="471488"/>
            </a:xfrm>
            <a:custGeom>
              <a:avLst/>
              <a:gdLst>
                <a:gd name="T0" fmla="*/ 113 w 113"/>
                <a:gd name="T1" fmla="*/ 47 h 91"/>
                <a:gd name="T2" fmla="*/ 0 w 113"/>
                <a:gd name="T3" fmla="*/ 0 h 91"/>
                <a:gd name="T4" fmla="*/ 0 w 113"/>
                <a:gd name="T5" fmla="*/ 63 h 91"/>
                <a:gd name="T6" fmla="*/ 68 w 113"/>
                <a:gd name="T7" fmla="*/ 91 h 91"/>
                <a:gd name="T8" fmla="*/ 113 w 113"/>
                <a:gd name="T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1">
                  <a:moveTo>
                    <a:pt x="113" y="47"/>
                  </a:moveTo>
                  <a:cubicBezTo>
                    <a:pt x="82" y="20"/>
                    <a:pt x="43" y="3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6" y="65"/>
                    <a:pt x="49" y="76"/>
                    <a:pt x="68" y="91"/>
                  </a:cubicBezTo>
                  <a:lnTo>
                    <a:pt x="113" y="47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31"/>
            <p:cNvSpPr/>
            <p:nvPr/>
          </p:nvSpPr>
          <p:spPr bwMode="auto">
            <a:xfrm>
              <a:off x="4992688" y="2633663"/>
              <a:ext cx="469900" cy="581025"/>
            </a:xfrm>
            <a:custGeom>
              <a:avLst/>
              <a:gdLst>
                <a:gd name="T0" fmla="*/ 0 w 91"/>
                <a:gd name="T1" fmla="*/ 68 h 112"/>
                <a:gd name="T2" fmla="*/ 44 w 91"/>
                <a:gd name="T3" fmla="*/ 112 h 112"/>
                <a:gd name="T4" fmla="*/ 91 w 91"/>
                <a:gd name="T5" fmla="*/ 0 h 112"/>
                <a:gd name="T6" fmla="*/ 28 w 91"/>
                <a:gd name="T7" fmla="*/ 0 h 112"/>
                <a:gd name="T8" fmla="*/ 0 w 91"/>
                <a:gd name="T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68"/>
                  </a:moveTo>
                  <a:cubicBezTo>
                    <a:pt x="44" y="112"/>
                    <a:pt x="44" y="112"/>
                    <a:pt x="44" y="112"/>
                  </a:cubicBezTo>
                  <a:cubicBezTo>
                    <a:pt x="71" y="82"/>
                    <a:pt x="88" y="43"/>
                    <a:pt x="9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25"/>
                    <a:pt x="15" y="49"/>
                    <a:pt x="0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4992688" y="1928813"/>
              <a:ext cx="469900" cy="581025"/>
            </a:xfrm>
            <a:custGeom>
              <a:avLst/>
              <a:gdLst>
                <a:gd name="T0" fmla="*/ 91 w 91"/>
                <a:gd name="T1" fmla="*/ 112 h 112"/>
                <a:gd name="T2" fmla="*/ 44 w 91"/>
                <a:gd name="T3" fmla="*/ 0 h 112"/>
                <a:gd name="T4" fmla="*/ 0 w 91"/>
                <a:gd name="T5" fmla="*/ 45 h 112"/>
                <a:gd name="T6" fmla="*/ 28 w 91"/>
                <a:gd name="T7" fmla="*/ 112 h 112"/>
                <a:gd name="T8" fmla="*/ 91 w 9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91" y="112"/>
                  </a:moveTo>
                  <a:cubicBezTo>
                    <a:pt x="88" y="70"/>
                    <a:pt x="71" y="31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3"/>
                    <a:pt x="25" y="87"/>
                    <a:pt x="28" y="112"/>
                  </a:cubicBezTo>
                  <a:lnTo>
                    <a:pt x="91" y="112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3859213" y="3068638"/>
              <a:ext cx="577850" cy="471488"/>
            </a:xfrm>
            <a:custGeom>
              <a:avLst/>
              <a:gdLst>
                <a:gd name="T0" fmla="*/ 0 w 112"/>
                <a:gd name="T1" fmla="*/ 44 h 91"/>
                <a:gd name="T2" fmla="*/ 112 w 112"/>
                <a:gd name="T3" fmla="*/ 91 h 91"/>
                <a:gd name="T4" fmla="*/ 112 w 112"/>
                <a:gd name="T5" fmla="*/ 28 h 91"/>
                <a:gd name="T6" fmla="*/ 44 w 112"/>
                <a:gd name="T7" fmla="*/ 0 h 91"/>
                <a:gd name="T8" fmla="*/ 0 w 112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44"/>
                  </a:moveTo>
                  <a:cubicBezTo>
                    <a:pt x="30" y="71"/>
                    <a:pt x="69" y="88"/>
                    <a:pt x="112" y="9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86" y="26"/>
                    <a:pt x="63" y="16"/>
                    <a:pt x="44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4554538" y="3068638"/>
              <a:ext cx="582613" cy="471488"/>
            </a:xfrm>
            <a:custGeom>
              <a:avLst/>
              <a:gdLst>
                <a:gd name="T0" fmla="*/ 0 w 113"/>
                <a:gd name="T1" fmla="*/ 91 h 91"/>
                <a:gd name="T2" fmla="*/ 113 w 113"/>
                <a:gd name="T3" fmla="*/ 44 h 91"/>
                <a:gd name="T4" fmla="*/ 68 w 113"/>
                <a:gd name="T5" fmla="*/ 0 h 91"/>
                <a:gd name="T6" fmla="*/ 0 w 113"/>
                <a:gd name="T7" fmla="*/ 28 h 91"/>
                <a:gd name="T8" fmla="*/ 0 w 11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1">
                  <a:moveTo>
                    <a:pt x="0" y="91"/>
                  </a:moveTo>
                  <a:cubicBezTo>
                    <a:pt x="43" y="88"/>
                    <a:pt x="82" y="71"/>
                    <a:pt x="113" y="4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16"/>
                    <a:pt x="26" y="26"/>
                    <a:pt x="0" y="28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91176" y="1900925"/>
            <a:ext cx="2730877" cy="2751172"/>
            <a:chOff x="5786438" y="1603376"/>
            <a:chExt cx="1922463" cy="1936750"/>
          </a:xfrm>
        </p:grpSpPr>
        <p:sp>
          <p:nvSpPr>
            <p:cNvPr id="13" name="Freeform 42"/>
            <p:cNvSpPr/>
            <p:nvPr/>
          </p:nvSpPr>
          <p:spPr bwMode="auto">
            <a:xfrm>
              <a:off x="6107113" y="1603376"/>
              <a:ext cx="581025" cy="471488"/>
            </a:xfrm>
            <a:custGeom>
              <a:avLst/>
              <a:gdLst>
                <a:gd name="T0" fmla="*/ 113 w 113"/>
                <a:gd name="T1" fmla="*/ 0 h 91"/>
                <a:gd name="T2" fmla="*/ 0 w 113"/>
                <a:gd name="T3" fmla="*/ 47 h 91"/>
                <a:gd name="T4" fmla="*/ 45 w 113"/>
                <a:gd name="T5" fmla="*/ 91 h 91"/>
                <a:gd name="T6" fmla="*/ 113 w 113"/>
                <a:gd name="T7" fmla="*/ 63 h 91"/>
                <a:gd name="T8" fmla="*/ 113 w 113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1">
                  <a:moveTo>
                    <a:pt x="113" y="0"/>
                  </a:moveTo>
                  <a:cubicBezTo>
                    <a:pt x="70" y="3"/>
                    <a:pt x="31" y="20"/>
                    <a:pt x="0" y="4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64" y="76"/>
                    <a:pt x="87" y="65"/>
                    <a:pt x="113" y="63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43"/>
            <p:cNvSpPr/>
            <p:nvPr/>
          </p:nvSpPr>
          <p:spPr bwMode="auto">
            <a:xfrm>
              <a:off x="5786438" y="2633663"/>
              <a:ext cx="463550" cy="581025"/>
            </a:xfrm>
            <a:custGeom>
              <a:avLst/>
              <a:gdLst>
                <a:gd name="T0" fmla="*/ 0 w 90"/>
                <a:gd name="T1" fmla="*/ 0 h 112"/>
                <a:gd name="T2" fmla="*/ 46 w 90"/>
                <a:gd name="T3" fmla="*/ 112 h 112"/>
                <a:gd name="T4" fmla="*/ 90 w 90"/>
                <a:gd name="T5" fmla="*/ 68 h 112"/>
                <a:gd name="T6" fmla="*/ 62 w 90"/>
                <a:gd name="T7" fmla="*/ 0 h 112"/>
                <a:gd name="T8" fmla="*/ 0 w 9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0" y="0"/>
                  </a:moveTo>
                  <a:cubicBezTo>
                    <a:pt x="2" y="43"/>
                    <a:pt x="19" y="82"/>
                    <a:pt x="46" y="11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75" y="49"/>
                    <a:pt x="65" y="25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Freeform 44"/>
            <p:cNvSpPr/>
            <p:nvPr/>
          </p:nvSpPr>
          <p:spPr bwMode="auto">
            <a:xfrm>
              <a:off x="5786438" y="1928813"/>
              <a:ext cx="463550" cy="581025"/>
            </a:xfrm>
            <a:custGeom>
              <a:avLst/>
              <a:gdLst>
                <a:gd name="T0" fmla="*/ 46 w 90"/>
                <a:gd name="T1" fmla="*/ 0 h 112"/>
                <a:gd name="T2" fmla="*/ 0 w 90"/>
                <a:gd name="T3" fmla="*/ 112 h 112"/>
                <a:gd name="T4" fmla="*/ 62 w 90"/>
                <a:gd name="T5" fmla="*/ 112 h 112"/>
                <a:gd name="T6" fmla="*/ 90 w 90"/>
                <a:gd name="T7" fmla="*/ 45 h 112"/>
                <a:gd name="T8" fmla="*/ 46 w 9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46" y="0"/>
                  </a:moveTo>
                  <a:cubicBezTo>
                    <a:pt x="19" y="31"/>
                    <a:pt x="2" y="70"/>
                    <a:pt x="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5" y="87"/>
                    <a:pt x="75" y="63"/>
                    <a:pt x="90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" name="Freeform 45"/>
            <p:cNvSpPr/>
            <p:nvPr/>
          </p:nvSpPr>
          <p:spPr bwMode="auto">
            <a:xfrm>
              <a:off x="6807201" y="1603376"/>
              <a:ext cx="577850" cy="471488"/>
            </a:xfrm>
            <a:custGeom>
              <a:avLst/>
              <a:gdLst>
                <a:gd name="T0" fmla="*/ 112 w 112"/>
                <a:gd name="T1" fmla="*/ 47 h 91"/>
                <a:gd name="T2" fmla="*/ 0 w 112"/>
                <a:gd name="T3" fmla="*/ 0 h 91"/>
                <a:gd name="T4" fmla="*/ 0 w 112"/>
                <a:gd name="T5" fmla="*/ 63 h 91"/>
                <a:gd name="T6" fmla="*/ 68 w 112"/>
                <a:gd name="T7" fmla="*/ 91 h 91"/>
                <a:gd name="T8" fmla="*/ 112 w 112"/>
                <a:gd name="T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47"/>
                  </a:moveTo>
                  <a:cubicBezTo>
                    <a:pt x="82" y="20"/>
                    <a:pt x="43" y="3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6" y="65"/>
                    <a:pt x="49" y="76"/>
                    <a:pt x="68" y="91"/>
                  </a:cubicBezTo>
                  <a:lnTo>
                    <a:pt x="112" y="47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7" name="Freeform 46"/>
            <p:cNvSpPr/>
            <p:nvPr/>
          </p:nvSpPr>
          <p:spPr bwMode="auto">
            <a:xfrm>
              <a:off x="7240588" y="2633663"/>
              <a:ext cx="468313" cy="581025"/>
            </a:xfrm>
            <a:custGeom>
              <a:avLst/>
              <a:gdLst>
                <a:gd name="T0" fmla="*/ 0 w 91"/>
                <a:gd name="T1" fmla="*/ 68 h 112"/>
                <a:gd name="T2" fmla="*/ 45 w 91"/>
                <a:gd name="T3" fmla="*/ 112 h 112"/>
                <a:gd name="T4" fmla="*/ 91 w 91"/>
                <a:gd name="T5" fmla="*/ 0 h 112"/>
                <a:gd name="T6" fmla="*/ 28 w 91"/>
                <a:gd name="T7" fmla="*/ 0 h 112"/>
                <a:gd name="T8" fmla="*/ 0 w 91"/>
                <a:gd name="T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68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71" y="82"/>
                    <a:pt x="88" y="43"/>
                    <a:pt x="9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25"/>
                    <a:pt x="16" y="49"/>
                    <a:pt x="0" y="6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" name="Freeform 47"/>
            <p:cNvSpPr/>
            <p:nvPr/>
          </p:nvSpPr>
          <p:spPr bwMode="auto">
            <a:xfrm>
              <a:off x="7240588" y="1928813"/>
              <a:ext cx="468313" cy="581025"/>
            </a:xfrm>
            <a:custGeom>
              <a:avLst/>
              <a:gdLst>
                <a:gd name="T0" fmla="*/ 91 w 91"/>
                <a:gd name="T1" fmla="*/ 112 h 112"/>
                <a:gd name="T2" fmla="*/ 45 w 91"/>
                <a:gd name="T3" fmla="*/ 0 h 112"/>
                <a:gd name="T4" fmla="*/ 0 w 91"/>
                <a:gd name="T5" fmla="*/ 45 h 112"/>
                <a:gd name="T6" fmla="*/ 28 w 91"/>
                <a:gd name="T7" fmla="*/ 112 h 112"/>
                <a:gd name="T8" fmla="*/ 91 w 9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91" y="112"/>
                  </a:moveTo>
                  <a:cubicBezTo>
                    <a:pt x="88" y="70"/>
                    <a:pt x="71" y="31"/>
                    <a:pt x="45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6" y="63"/>
                    <a:pt x="26" y="87"/>
                    <a:pt x="28" y="112"/>
                  </a:cubicBezTo>
                  <a:lnTo>
                    <a:pt x="91" y="11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48"/>
            <p:cNvSpPr/>
            <p:nvPr/>
          </p:nvSpPr>
          <p:spPr bwMode="auto">
            <a:xfrm>
              <a:off x="6107113" y="3068638"/>
              <a:ext cx="581025" cy="471488"/>
            </a:xfrm>
            <a:custGeom>
              <a:avLst/>
              <a:gdLst>
                <a:gd name="T0" fmla="*/ 0 w 113"/>
                <a:gd name="T1" fmla="*/ 44 h 91"/>
                <a:gd name="T2" fmla="*/ 113 w 113"/>
                <a:gd name="T3" fmla="*/ 91 h 91"/>
                <a:gd name="T4" fmla="*/ 113 w 113"/>
                <a:gd name="T5" fmla="*/ 28 h 91"/>
                <a:gd name="T6" fmla="*/ 45 w 113"/>
                <a:gd name="T7" fmla="*/ 0 h 91"/>
                <a:gd name="T8" fmla="*/ 0 w 113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1">
                  <a:moveTo>
                    <a:pt x="0" y="44"/>
                  </a:moveTo>
                  <a:cubicBezTo>
                    <a:pt x="31" y="71"/>
                    <a:pt x="70" y="88"/>
                    <a:pt x="113" y="91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87" y="26"/>
                    <a:pt x="64" y="16"/>
                    <a:pt x="45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Freeform 49"/>
            <p:cNvSpPr/>
            <p:nvPr/>
          </p:nvSpPr>
          <p:spPr bwMode="auto">
            <a:xfrm>
              <a:off x="6807201" y="3068638"/>
              <a:ext cx="577850" cy="471488"/>
            </a:xfrm>
            <a:custGeom>
              <a:avLst/>
              <a:gdLst>
                <a:gd name="T0" fmla="*/ 0 w 112"/>
                <a:gd name="T1" fmla="*/ 91 h 91"/>
                <a:gd name="T2" fmla="*/ 112 w 112"/>
                <a:gd name="T3" fmla="*/ 44 h 91"/>
                <a:gd name="T4" fmla="*/ 68 w 112"/>
                <a:gd name="T5" fmla="*/ 0 h 91"/>
                <a:gd name="T6" fmla="*/ 0 w 112"/>
                <a:gd name="T7" fmla="*/ 28 h 91"/>
                <a:gd name="T8" fmla="*/ 0 w 11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91"/>
                  </a:moveTo>
                  <a:cubicBezTo>
                    <a:pt x="43" y="88"/>
                    <a:pt x="82" y="71"/>
                    <a:pt x="112" y="4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16"/>
                    <a:pt x="26" y="26"/>
                    <a:pt x="0" y="28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930224" y="2885254"/>
            <a:ext cx="1457450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70.6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zh-CN" altLang="en-US" sz="8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58940" y="2885254"/>
            <a:ext cx="1457450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73.4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zh-CN" altLang="en-US" sz="8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0238" y="2885254"/>
            <a:ext cx="1457450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88.5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zh-CN" altLang="en-US" sz="8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229551" y="5549941"/>
            <a:ext cx="11916228" cy="42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zh-CN" sz="1800" dirty="0">
                <a:solidFill>
                  <a:schemeClr val="bg2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Sometimes, less is more. Due to time and coding skill restriction, our model can be fixed further with model combinations.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872" y="5170235"/>
            <a:ext cx="239360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Conclusion</a:t>
            </a:r>
            <a:endParaRPr lang="zh-CN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6D4C4-EFA4-44C2-CB49-2C48F9795685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2EA4F664-9CE6-791D-FE76-A92268CAAA76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CAE4998B-C6B5-ADB2-9D8C-A35F33B9F9A6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45" name="Chevron 44">
              <a:extLst>
                <a:ext uri="{FF2B5EF4-FFF2-40B4-BE49-F238E27FC236}">
                  <a16:creationId xmlns:a16="http://schemas.microsoft.com/office/drawing/2014/main" id="{10F34425-0BFD-F958-C6D5-CE82F9A3AF54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DB74FB18-7FF4-6188-1816-B3DC6DBAC121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Slide Number Placeholder 1">
            <a:extLst>
              <a:ext uri="{FF2B5EF4-FFF2-40B4-BE49-F238E27FC236}">
                <a16:creationId xmlns:a16="http://schemas.microsoft.com/office/drawing/2014/main" id="{DCEEE31C-40C3-3A8A-B454-89D39393EB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9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5207" y="2820853"/>
            <a:ext cx="9421586" cy="2077718"/>
            <a:chOff x="1385207" y="2820853"/>
            <a:chExt cx="9421586" cy="2077718"/>
          </a:xfrm>
        </p:grpSpPr>
        <p:sp>
          <p:nvSpPr>
            <p:cNvPr id="16" name="Rectangle 12_1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t="-22000" b="-3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gradFill>
              <a:gsLst>
                <a:gs pos="0">
                  <a:schemeClr val="tx1">
                    <a:alpha val="73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5353050" y="2155373"/>
            <a:ext cx="1551215" cy="1583872"/>
          </a:xfrm>
          <a:custGeom>
            <a:avLst/>
            <a:gdLst>
              <a:gd name="connsiteX0" fmla="*/ 0 w 1551215"/>
              <a:gd name="connsiteY0" fmla="*/ 0 h 1583872"/>
              <a:gd name="connsiteX1" fmla="*/ 449036 w 1551215"/>
              <a:gd name="connsiteY1" fmla="*/ 0 h 1583872"/>
              <a:gd name="connsiteX2" fmla="*/ 449036 w 1551215"/>
              <a:gd name="connsiteY2" fmla="*/ 71936 h 1583872"/>
              <a:gd name="connsiteX3" fmla="*/ 73607 w 1551215"/>
              <a:gd name="connsiteY3" fmla="*/ 71936 h 1583872"/>
              <a:gd name="connsiteX4" fmla="*/ 73607 w 1551215"/>
              <a:gd name="connsiteY4" fmla="*/ 1511936 h 1583872"/>
              <a:gd name="connsiteX5" fmla="*/ 1477607 w 1551215"/>
              <a:gd name="connsiteY5" fmla="*/ 1511936 h 1583872"/>
              <a:gd name="connsiteX6" fmla="*/ 1477607 w 1551215"/>
              <a:gd name="connsiteY6" fmla="*/ 71936 h 1583872"/>
              <a:gd name="connsiteX7" fmla="*/ 1102179 w 1551215"/>
              <a:gd name="connsiteY7" fmla="*/ 71936 h 1583872"/>
              <a:gd name="connsiteX8" fmla="*/ 1102179 w 1551215"/>
              <a:gd name="connsiteY8" fmla="*/ 0 h 1583872"/>
              <a:gd name="connsiteX9" fmla="*/ 1551215 w 1551215"/>
              <a:gd name="connsiteY9" fmla="*/ 0 h 1583872"/>
              <a:gd name="connsiteX10" fmla="*/ 1551215 w 1551215"/>
              <a:gd name="connsiteY10" fmla="*/ 1583872 h 1583872"/>
              <a:gd name="connsiteX11" fmla="*/ 0 w 1551215"/>
              <a:gd name="connsiteY11" fmla="*/ 1583872 h 158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1215" h="1583872">
                <a:moveTo>
                  <a:pt x="0" y="0"/>
                </a:moveTo>
                <a:lnTo>
                  <a:pt x="449036" y="0"/>
                </a:lnTo>
                <a:lnTo>
                  <a:pt x="449036" y="71936"/>
                </a:lnTo>
                <a:lnTo>
                  <a:pt x="73607" y="71936"/>
                </a:lnTo>
                <a:lnTo>
                  <a:pt x="73607" y="1511936"/>
                </a:lnTo>
                <a:lnTo>
                  <a:pt x="1477607" y="1511936"/>
                </a:lnTo>
                <a:lnTo>
                  <a:pt x="1477607" y="71936"/>
                </a:lnTo>
                <a:lnTo>
                  <a:pt x="1102179" y="71936"/>
                </a:lnTo>
                <a:lnTo>
                  <a:pt x="1102179" y="0"/>
                </a:lnTo>
                <a:lnTo>
                  <a:pt x="1551215" y="0"/>
                </a:lnTo>
                <a:lnTo>
                  <a:pt x="1551215" y="1583872"/>
                </a:lnTo>
                <a:lnTo>
                  <a:pt x="0" y="15838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5976257" y="3184072"/>
            <a:ext cx="304800" cy="2775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9844" y="1620524"/>
            <a:ext cx="653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42066" y="3953254"/>
            <a:ext cx="7507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+mn-ea"/>
              </a:rPr>
              <a:t>Further Studies on parameter selection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C1ECA4-49AF-59A6-FDAC-077108AB1D3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accel="50000" fill="hold" grpId="0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 0 L 0 -0.25 E" pathEditMode="relative" ptsTypes="" p14:bounceEnd="30000">
                                          <p:cBhvr>
                                            <p:cTn id="18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0" grpId="1" animBg="1"/>
          <p:bldP spid="11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accel="5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8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0" grpId="1" animBg="1"/>
          <p:bldP spid="11" grpId="0"/>
          <p:bldP spid="1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9161" y="384829"/>
            <a:ext cx="8217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The Ridge and Lasso regression for parameter selection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6" name="Picture 7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CA3E9E2F-2E93-6080-4641-B4D6D887A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03" y="885423"/>
            <a:ext cx="4775368" cy="1651208"/>
          </a:xfrm>
          <a:prstGeom prst="rect">
            <a:avLst/>
          </a:prstGeom>
        </p:spPr>
      </p:pic>
      <p:pic>
        <p:nvPicPr>
          <p:cNvPr id="77" name="Picture 7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453660F-C7B4-2EB9-21C4-547131A5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32" y="862796"/>
            <a:ext cx="4598087" cy="165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139B-841B-CB89-8714-C6846458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38" y="2536631"/>
            <a:ext cx="8297930" cy="3256150"/>
          </a:xfrm>
          <a:prstGeom prst="rect">
            <a:avLst/>
          </a:prstGeom>
        </p:spPr>
      </p:pic>
      <p:sp>
        <p:nvSpPr>
          <p:cNvPr id="14" name="矩形 11">
            <a:extLst>
              <a:ext uri="{FF2B5EF4-FFF2-40B4-BE49-F238E27FC236}">
                <a16:creationId xmlns:a16="http://schemas.microsoft.com/office/drawing/2014/main" id="{1F00DC67-C368-15F3-5270-05951FDE1FDE}"/>
              </a:ext>
            </a:extLst>
          </p:cNvPr>
          <p:cNvSpPr/>
          <p:nvPr/>
        </p:nvSpPr>
        <p:spPr>
          <a:xfrm>
            <a:off x="451171" y="5792781"/>
            <a:ext cx="561243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Recommend R package: library(</a:t>
            </a:r>
            <a:r>
              <a:rPr lang="en-CA" altLang="zh-CN" sz="20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glmmLasso</a:t>
            </a:r>
            <a:r>
              <a:rPr lang="en-CA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5396E7-E77D-D325-9BFB-031DA32246EF}"/>
              </a:ext>
            </a:extLst>
          </p:cNvPr>
          <p:cNvGrpSpPr/>
          <p:nvPr/>
        </p:nvGrpSpPr>
        <p:grpSpPr>
          <a:xfrm>
            <a:off x="370375" y="6232474"/>
            <a:ext cx="9871242" cy="481394"/>
            <a:chOff x="404872" y="6054872"/>
            <a:chExt cx="9871242" cy="481394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A007BA34-285E-C532-79E6-1128E8462CF9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8F32F4E-499A-2972-9A67-8053EBF92AFF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E221BE3-2D24-1B88-9830-1CEF0EED68C2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05A3F5A8-E8A7-7AE8-ACE8-5CE6E6C0F476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FC71143-2944-7614-F07D-E02E36ED3BD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DB0C936-73E6-4D5C-976A-710B44816DC0}"/>
              </a:ext>
            </a:extLst>
          </p:cNvPr>
          <p:cNvSpPr/>
          <p:nvPr/>
        </p:nvSpPr>
        <p:spPr>
          <a:xfrm>
            <a:off x="4056743" y="1723571"/>
            <a:ext cx="4078515" cy="341085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4" name="文本框 3"/>
          <p:cNvSpPr txBox="1"/>
          <p:nvPr/>
        </p:nvSpPr>
        <p:spPr>
          <a:xfrm>
            <a:off x="3527231" y="2407203"/>
            <a:ext cx="5064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+mj-ea"/>
              </a:rPr>
              <a:t>THANK </a:t>
            </a: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+mj-ea"/>
              </a:rPr>
              <a:t>YOU</a:t>
            </a:r>
            <a:endParaRPr lang="zh-CN" altLang="en-US" sz="8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8CD07DC-25A9-490A-850E-9C0B622E4A96}"/>
              </a:ext>
            </a:extLst>
          </p:cNvPr>
          <p:cNvSpPr/>
          <p:nvPr/>
        </p:nvSpPr>
        <p:spPr>
          <a:xfrm>
            <a:off x="4784271" y="4840515"/>
            <a:ext cx="2623458" cy="5878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00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63B3EE7-EACF-41DE-B754-FBC7EBB7CDF3}"/>
              </a:ext>
            </a:extLst>
          </p:cNvPr>
          <p:cNvSpPr txBox="1"/>
          <p:nvPr/>
        </p:nvSpPr>
        <p:spPr>
          <a:xfrm>
            <a:off x="4753325" y="4942832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spc="3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</a:t>
            </a:r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1600" spc="3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Scoring</a:t>
            </a:r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1600" spc="3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Card</a:t>
            </a:r>
            <a:endParaRPr lang="id-ID" sz="1600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6F5D9699-CD8B-454F-A2E8-51729372E5E4}"/>
              </a:ext>
            </a:extLst>
          </p:cNvPr>
          <p:cNvSpPr txBox="1"/>
          <p:nvPr/>
        </p:nvSpPr>
        <p:spPr>
          <a:xfrm>
            <a:off x="5466661" y="48977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FIN6120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E7C53F55-355E-4071-B6FE-346EB36AF889}"/>
              </a:ext>
            </a:extLst>
          </p:cNvPr>
          <p:cNvSpPr txBox="1"/>
          <p:nvPr/>
        </p:nvSpPr>
        <p:spPr>
          <a:xfrm>
            <a:off x="4120138" y="795423"/>
            <a:ext cx="3951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spc="3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GroupMembers</a:t>
            </a:r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algn="ctr"/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Yuwei WANG, Yongxuan ZHU,</a:t>
            </a:r>
          </a:p>
          <a:p>
            <a:pPr algn="ctr"/>
            <a:r>
              <a:rPr lang="id-ID" sz="16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Zhen, LI, Haoyue TAN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5207" y="2820853"/>
            <a:ext cx="9421586" cy="2077718"/>
            <a:chOff x="1385207" y="2820853"/>
            <a:chExt cx="9421586" cy="2077718"/>
          </a:xfrm>
        </p:grpSpPr>
        <p:sp>
          <p:nvSpPr>
            <p:cNvPr id="16" name="Rectangle 12_1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t="-22000" b="-3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gradFill>
              <a:gsLst>
                <a:gs pos="0">
                  <a:schemeClr val="tx1">
                    <a:alpha val="73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5353050" y="2155373"/>
            <a:ext cx="1551215" cy="1583872"/>
          </a:xfrm>
          <a:custGeom>
            <a:avLst/>
            <a:gdLst>
              <a:gd name="connsiteX0" fmla="*/ 0 w 1551215"/>
              <a:gd name="connsiteY0" fmla="*/ 0 h 1583872"/>
              <a:gd name="connsiteX1" fmla="*/ 449036 w 1551215"/>
              <a:gd name="connsiteY1" fmla="*/ 0 h 1583872"/>
              <a:gd name="connsiteX2" fmla="*/ 449036 w 1551215"/>
              <a:gd name="connsiteY2" fmla="*/ 71936 h 1583872"/>
              <a:gd name="connsiteX3" fmla="*/ 73607 w 1551215"/>
              <a:gd name="connsiteY3" fmla="*/ 71936 h 1583872"/>
              <a:gd name="connsiteX4" fmla="*/ 73607 w 1551215"/>
              <a:gd name="connsiteY4" fmla="*/ 1511936 h 1583872"/>
              <a:gd name="connsiteX5" fmla="*/ 1477607 w 1551215"/>
              <a:gd name="connsiteY5" fmla="*/ 1511936 h 1583872"/>
              <a:gd name="connsiteX6" fmla="*/ 1477607 w 1551215"/>
              <a:gd name="connsiteY6" fmla="*/ 71936 h 1583872"/>
              <a:gd name="connsiteX7" fmla="*/ 1102179 w 1551215"/>
              <a:gd name="connsiteY7" fmla="*/ 71936 h 1583872"/>
              <a:gd name="connsiteX8" fmla="*/ 1102179 w 1551215"/>
              <a:gd name="connsiteY8" fmla="*/ 0 h 1583872"/>
              <a:gd name="connsiteX9" fmla="*/ 1551215 w 1551215"/>
              <a:gd name="connsiteY9" fmla="*/ 0 h 1583872"/>
              <a:gd name="connsiteX10" fmla="*/ 1551215 w 1551215"/>
              <a:gd name="connsiteY10" fmla="*/ 1583872 h 1583872"/>
              <a:gd name="connsiteX11" fmla="*/ 0 w 1551215"/>
              <a:gd name="connsiteY11" fmla="*/ 1583872 h 158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1215" h="1583872">
                <a:moveTo>
                  <a:pt x="0" y="0"/>
                </a:moveTo>
                <a:lnTo>
                  <a:pt x="449036" y="0"/>
                </a:lnTo>
                <a:lnTo>
                  <a:pt x="449036" y="71936"/>
                </a:lnTo>
                <a:lnTo>
                  <a:pt x="73607" y="71936"/>
                </a:lnTo>
                <a:lnTo>
                  <a:pt x="73607" y="1511936"/>
                </a:lnTo>
                <a:lnTo>
                  <a:pt x="1477607" y="1511936"/>
                </a:lnTo>
                <a:lnTo>
                  <a:pt x="1477607" y="71936"/>
                </a:lnTo>
                <a:lnTo>
                  <a:pt x="1102179" y="71936"/>
                </a:lnTo>
                <a:lnTo>
                  <a:pt x="1102179" y="0"/>
                </a:lnTo>
                <a:lnTo>
                  <a:pt x="1551215" y="0"/>
                </a:lnTo>
                <a:lnTo>
                  <a:pt x="1551215" y="1583872"/>
                </a:lnTo>
                <a:lnTo>
                  <a:pt x="0" y="15838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5976257" y="3184072"/>
            <a:ext cx="304800" cy="2775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9844" y="1620524"/>
            <a:ext cx="653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5405" y="3953254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+mn-ea"/>
              </a:rPr>
              <a:t>GLMM Model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FDC775E-F0FD-BC95-DB74-3C288A36E13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4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accel="50000" fill="hold" grpId="0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 0 L 0 -0.25 E" pathEditMode="relative" ptsTypes="" p14:bounceEnd="30000">
                                          <p:cBhvr>
                                            <p:cTn id="18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0" grpId="1" animBg="1"/>
          <p:bldP spid="11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accel="5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8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0" grpId="1" animBg="1"/>
          <p:bldP spid="11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GLMM </a:t>
            </a: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DCB-7012-7D3D-D6EF-8159D670B5A4}"/>
              </a:ext>
            </a:extLst>
          </p:cNvPr>
          <p:cNvSpPr txBox="1"/>
          <p:nvPr/>
        </p:nvSpPr>
        <p:spPr>
          <a:xfrm>
            <a:off x="643469" y="1490373"/>
            <a:ext cx="440266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altLang="zh-CN" sz="2000" dirty="0"/>
              <a:t>ith all available parameters: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Account Balance,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Payment Status of Previous Credit,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Value Savings/Stocks,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Length of current employment,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Instalment per cent,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Sex &amp; Marital Status,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Most valuable available asset, Concurrent Credits,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Foreign Worker,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Duration of credit(month),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Age(years)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982F8D-E2FF-4C45-56AF-5C53FC9EF352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24" name="Pentagon 23">
              <a:extLst>
                <a:ext uri="{FF2B5EF4-FFF2-40B4-BE49-F238E27FC236}">
                  <a16:creationId xmlns:a16="http://schemas.microsoft.com/office/drawing/2014/main" id="{E89DE732-2162-F482-5E0A-633144B4B02E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1F5B8521-F53C-602E-5EFE-77321B3A4D86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427E1BBC-1D54-603F-2B7E-E82F05DF5E7B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002DB328-90B6-2EA4-BFCE-50979EE2FDA5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DD627-BC26-478A-9DF7-4C204B65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3" y="1439968"/>
            <a:ext cx="5539621" cy="41780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004C96E-475B-79E5-E5E1-9F4E889F079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GLMM </a:t>
            </a: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EE918-7D36-4D93-8B15-EAA427B5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2" y="1364336"/>
            <a:ext cx="5937814" cy="338743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C5AAA-E84F-E009-237B-4FECCD16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34" y="1364336"/>
            <a:ext cx="5127736" cy="338743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559520-DC66-96F3-8543-6DD177417C1C}"/>
              </a:ext>
            </a:extLst>
          </p:cNvPr>
          <p:cNvSpPr txBox="1"/>
          <p:nvPr/>
        </p:nvSpPr>
        <p:spPr>
          <a:xfrm>
            <a:off x="6798733" y="5080409"/>
            <a:ext cx="4273945" cy="88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Area under the curve (AUC): 0.518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692A-C354-CFAD-E3B7-820684DB9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2" y="5030659"/>
            <a:ext cx="2852110" cy="84314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A2186B7-5D89-3F66-6212-8EE128878C35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BD08C8EB-C889-E9DB-5AE0-E755FD1812FF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5398B03A-F31F-7935-0140-2CA295DB73C3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8C0D8C8A-13B7-65FF-4524-073FF0C4BF3F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4B32543D-EF9B-77C7-6322-1AF299D7211B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B6D1E8C6-9FC1-7E0D-F7C1-FAF0AFF2A3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GLMM </a:t>
            </a: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DCB-7012-7D3D-D6EF-8159D670B5A4}"/>
              </a:ext>
            </a:extLst>
          </p:cNvPr>
          <p:cNvSpPr txBox="1"/>
          <p:nvPr/>
        </p:nvSpPr>
        <p:spPr>
          <a:xfrm>
            <a:off x="863601" y="2150534"/>
            <a:ext cx="4402664" cy="346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altLang="zh-CN" sz="2000" dirty="0"/>
              <a:t>ith 3 available parameters: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Value Savings/Stocks,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Duration of credit(month),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Age(years)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Except for Age, all other parameters are grouped dummy variables.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1E7A9-313D-C441-8307-938AA5266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32" y="1718973"/>
            <a:ext cx="5485024" cy="361502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7B63A-5FE4-4AE5-2DA3-925F6C0AEA0F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CB84FEC0-DA27-E549-24B5-3C04EFA337B9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3532284C-7398-4774-F6C7-C5F519E8C33F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85FA1313-F660-7E7B-7365-560140ED36EE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26CC4E5B-130F-4B90-F0D3-7EF6ED55A7EC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76ED06B-7B50-846E-F9EA-04CED8E5E6D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4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GLMM </a:t>
            </a: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2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59520-DC66-96F3-8543-6DD177417C1C}"/>
              </a:ext>
            </a:extLst>
          </p:cNvPr>
          <p:cNvSpPr txBox="1"/>
          <p:nvPr/>
        </p:nvSpPr>
        <p:spPr>
          <a:xfrm>
            <a:off x="6315181" y="5080409"/>
            <a:ext cx="4757497" cy="88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Area under the curve (AUC): 0.639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43282-6EF3-E20A-57F2-68E3EE3D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2" y="1354328"/>
            <a:ext cx="5545089" cy="3443526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37886E-8DDE-E69E-63A9-8816A396C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1" y="1354328"/>
            <a:ext cx="5224856" cy="344352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E4979-955E-6AE1-37EC-2B91E0679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2" y="5054179"/>
            <a:ext cx="2438400" cy="77627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B3B251B-1E65-9AF1-D57E-3FAF186D770A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B0A626AB-D610-4F09-5BA3-68D52974F601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1DABCCB8-1FF4-63E4-C9EB-9748BF997B24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56343F5-540B-09E5-92DB-FBC12848E213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79197797-A10A-7B03-9102-91221B7B3ACA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CEEAF99-336F-EFD1-5F0C-98DD0D288CB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3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85207" y="2820853"/>
            <a:ext cx="9421586" cy="2077718"/>
            <a:chOff x="1385207" y="2820853"/>
            <a:chExt cx="9421586" cy="2077718"/>
          </a:xfrm>
        </p:grpSpPr>
        <p:sp>
          <p:nvSpPr>
            <p:cNvPr id="16" name="Rectangle 12_1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t="-22000" b="-3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gradFill>
              <a:gsLst>
                <a:gs pos="0">
                  <a:schemeClr val="tx1">
                    <a:alpha val="73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5353050" y="2155373"/>
            <a:ext cx="1551215" cy="1583872"/>
          </a:xfrm>
          <a:custGeom>
            <a:avLst/>
            <a:gdLst>
              <a:gd name="connsiteX0" fmla="*/ 0 w 1551215"/>
              <a:gd name="connsiteY0" fmla="*/ 0 h 1583872"/>
              <a:gd name="connsiteX1" fmla="*/ 449036 w 1551215"/>
              <a:gd name="connsiteY1" fmla="*/ 0 h 1583872"/>
              <a:gd name="connsiteX2" fmla="*/ 449036 w 1551215"/>
              <a:gd name="connsiteY2" fmla="*/ 71936 h 1583872"/>
              <a:gd name="connsiteX3" fmla="*/ 73607 w 1551215"/>
              <a:gd name="connsiteY3" fmla="*/ 71936 h 1583872"/>
              <a:gd name="connsiteX4" fmla="*/ 73607 w 1551215"/>
              <a:gd name="connsiteY4" fmla="*/ 1511936 h 1583872"/>
              <a:gd name="connsiteX5" fmla="*/ 1477607 w 1551215"/>
              <a:gd name="connsiteY5" fmla="*/ 1511936 h 1583872"/>
              <a:gd name="connsiteX6" fmla="*/ 1477607 w 1551215"/>
              <a:gd name="connsiteY6" fmla="*/ 71936 h 1583872"/>
              <a:gd name="connsiteX7" fmla="*/ 1102179 w 1551215"/>
              <a:gd name="connsiteY7" fmla="*/ 71936 h 1583872"/>
              <a:gd name="connsiteX8" fmla="*/ 1102179 w 1551215"/>
              <a:gd name="connsiteY8" fmla="*/ 0 h 1583872"/>
              <a:gd name="connsiteX9" fmla="*/ 1551215 w 1551215"/>
              <a:gd name="connsiteY9" fmla="*/ 0 h 1583872"/>
              <a:gd name="connsiteX10" fmla="*/ 1551215 w 1551215"/>
              <a:gd name="connsiteY10" fmla="*/ 1583872 h 1583872"/>
              <a:gd name="connsiteX11" fmla="*/ 0 w 1551215"/>
              <a:gd name="connsiteY11" fmla="*/ 1583872 h 158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1215" h="1583872">
                <a:moveTo>
                  <a:pt x="0" y="0"/>
                </a:moveTo>
                <a:lnTo>
                  <a:pt x="449036" y="0"/>
                </a:lnTo>
                <a:lnTo>
                  <a:pt x="449036" y="71936"/>
                </a:lnTo>
                <a:lnTo>
                  <a:pt x="73607" y="71936"/>
                </a:lnTo>
                <a:lnTo>
                  <a:pt x="73607" y="1511936"/>
                </a:lnTo>
                <a:lnTo>
                  <a:pt x="1477607" y="1511936"/>
                </a:lnTo>
                <a:lnTo>
                  <a:pt x="1477607" y="71936"/>
                </a:lnTo>
                <a:lnTo>
                  <a:pt x="1102179" y="71936"/>
                </a:lnTo>
                <a:lnTo>
                  <a:pt x="1102179" y="0"/>
                </a:lnTo>
                <a:lnTo>
                  <a:pt x="1551215" y="0"/>
                </a:lnTo>
                <a:lnTo>
                  <a:pt x="1551215" y="1583872"/>
                </a:lnTo>
                <a:lnTo>
                  <a:pt x="0" y="15838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5976257" y="3184072"/>
            <a:ext cx="304800" cy="2775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9844" y="1620524"/>
            <a:ext cx="653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94214" y="3953254"/>
            <a:ext cx="4003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+mn-ea"/>
              </a:rPr>
              <a:t>Decision Tree Model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8F79950-DDB4-D1F6-545A-1FA7DE14CA0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accel="50000" fill="hold" grpId="0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 0 L 0 -0.25 E" pathEditMode="relative" ptsTypes="" p14:bounceEnd="30000">
                                          <p:cBhvr>
                                            <p:cTn id="18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0" grpId="1" animBg="1"/>
          <p:bldP spid="11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accel="5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 0 L 0 -0.25 E" pathEditMode="relative" ptsTypes="">
                                          <p:cBhvr>
                                            <p:cTn id="18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0" grpId="1" animBg="1"/>
          <p:bldP spid="11" grpId="0"/>
          <p:bldP spid="1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DCB-7012-7D3D-D6EF-8159D670B5A4}"/>
              </a:ext>
            </a:extLst>
          </p:cNvPr>
          <p:cNvSpPr txBox="1"/>
          <p:nvPr/>
        </p:nvSpPr>
        <p:spPr>
          <a:xfrm>
            <a:off x="749724" y="4295273"/>
            <a:ext cx="10905066" cy="188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11 selected Model</a:t>
            </a:r>
            <a:endParaRPr lang="en-US" altLang="zh-CN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Except for Age, all other parameters are grouped dummy variables.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5CF9-EB35-E531-6E64-A475891A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725" y="1281797"/>
            <a:ext cx="10905065" cy="290801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0" y="352926"/>
            <a:ext cx="288758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85944A-A2DD-C23D-62C9-5AE6229D216C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A8B7F7EC-C8DD-C8EC-63D5-5E5EB8DE79E1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79ED45D8-12DE-F02E-C3A6-8FB7274DB1F5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61A1F4D-6476-E5B5-8E79-EBAF90B3CB3A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FC791833-A9C7-1BBC-7449-98AF015D3D4C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9A448739-904F-042C-4AA0-A3733C08E27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193225-D6CB-E41D-4603-F0B12BC1ACD6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Decision Tree model 1</a:t>
            </a:r>
            <a:endParaRPr lang="en-US" altLang="zh-CN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FA78-D1ED-43C8-A792-111DAAEEF668}"/>
              </a:ext>
            </a:extLst>
          </p:cNvPr>
          <p:cNvSpPr txBox="1"/>
          <p:nvPr/>
        </p:nvSpPr>
        <p:spPr>
          <a:xfrm>
            <a:off x="6566693" y="3192480"/>
            <a:ext cx="4769981" cy="211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Area under the curve (AUC): 0.706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Better prediction for </a:t>
            </a:r>
            <a:r>
              <a:rPr lang="en-US" altLang="zh-CN" sz="2000" dirty="0" err="1"/>
              <a:t>not_default</a:t>
            </a:r>
            <a:r>
              <a:rPr lang="en-US" altLang="zh-CN" sz="2000" dirty="0"/>
              <a:t> clients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360A2F-6A53-AE8D-496E-8F7305EA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846943"/>
            <a:ext cx="5785701" cy="33496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CD5775-7EC0-57F7-9891-395E0DBEB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703784" y="1736634"/>
            <a:ext cx="4495800" cy="123760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9CECFE-4A08-341D-11BC-893162F72E0C}"/>
              </a:ext>
            </a:extLst>
          </p:cNvPr>
          <p:cNvGrpSpPr/>
          <p:nvPr/>
        </p:nvGrpSpPr>
        <p:grpSpPr>
          <a:xfrm>
            <a:off x="371005" y="6054872"/>
            <a:ext cx="9871242" cy="481394"/>
            <a:chOff x="404872" y="6054872"/>
            <a:chExt cx="9871242" cy="481394"/>
          </a:xfrm>
        </p:grpSpPr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30EBFE0F-806F-4601-FB0E-19620AF5960A}"/>
                </a:ext>
              </a:extLst>
            </p:cNvPr>
            <p:cNvSpPr/>
            <p:nvPr/>
          </p:nvSpPr>
          <p:spPr>
            <a:xfrm>
              <a:off x="404872" y="6065686"/>
              <a:ext cx="2556042" cy="47058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Logistic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endParaRPr lang="en-CN" dirty="0"/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1BB245E1-D200-95A0-DBCD-9FF4BA6F1458}"/>
                </a:ext>
              </a:extLst>
            </p:cNvPr>
            <p:cNvSpPr/>
            <p:nvPr/>
          </p:nvSpPr>
          <p:spPr>
            <a:xfrm>
              <a:off x="29609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GLMM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Model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69D8DB90-23B5-ECD1-3B0D-206DC3FD3FDD}"/>
                </a:ext>
              </a:extLst>
            </p:cNvPr>
            <p:cNvSpPr/>
            <p:nvPr/>
          </p:nvSpPr>
          <p:spPr>
            <a:xfrm>
              <a:off x="5399314" y="6065686"/>
              <a:ext cx="2438400" cy="47058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Decision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Tree</a:t>
              </a:r>
              <a:endParaRPr lang="en-CN" dirty="0">
                <a:solidFill>
                  <a:schemeClr val="bg1"/>
                </a:solidFill>
              </a:endParaRP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49BAD7D6-0011-9D15-9708-0E1AC30A5A76}"/>
                </a:ext>
              </a:extLst>
            </p:cNvPr>
            <p:cNvSpPr/>
            <p:nvPr/>
          </p:nvSpPr>
          <p:spPr>
            <a:xfrm>
              <a:off x="7837714" y="6054872"/>
              <a:ext cx="2438400" cy="47058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bg1"/>
                  </a:solidFill>
                </a:rPr>
                <a:t>Ridge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CA" altLang="zh-CN" dirty="0">
                  <a:solidFill>
                    <a:schemeClr val="bg1"/>
                  </a:solidFill>
                </a:rPr>
                <a:t>and Lasso</a:t>
              </a:r>
              <a:endParaRPr lang="en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00DFA0D-BD8A-0462-6265-CE465643E1B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1B00E7-A248-41A0-934A-B2519741E801}" type="slidenum">
              <a:rPr lang="zh-CN" altLang="en-US" smtClean="0"/>
              <a:pPr algn="r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6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黑色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0C0C0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522</Words>
  <Application>Microsoft Macintosh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微软雅黑 Light</vt:lpstr>
      <vt:lpstr>Arial</vt:lpstr>
      <vt:lpstr>Bodoni MT Condensed</vt:lpstr>
      <vt:lpstr>Calibri</vt:lpstr>
      <vt:lpstr>Calibri Light</vt:lpstr>
      <vt:lpstr>Lato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>http://zhiyu.yanj.cn/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Haoyue Tan</cp:lastModifiedBy>
  <cp:revision>81</cp:revision>
  <dcterms:created xsi:type="dcterms:W3CDTF">2016-07-03T13:52:00Z</dcterms:created>
  <dcterms:modified xsi:type="dcterms:W3CDTF">2023-04-10T13:20:08Z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