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86" r:id="rId2"/>
    <p:sldId id="697" r:id="rId3"/>
    <p:sldId id="690" r:id="rId4"/>
    <p:sldId id="649" r:id="rId5"/>
    <p:sldId id="646" r:id="rId6"/>
    <p:sldId id="699" r:id="rId7"/>
    <p:sldId id="691" r:id="rId8"/>
    <p:sldId id="700" r:id="rId9"/>
    <p:sldId id="701" r:id="rId10"/>
    <p:sldId id="703" r:id="rId11"/>
    <p:sldId id="710" r:id="rId12"/>
    <p:sldId id="711" r:id="rId13"/>
    <p:sldId id="713" r:id="rId14"/>
    <p:sldId id="714" r:id="rId15"/>
    <p:sldId id="716" r:id="rId16"/>
    <p:sldId id="718" r:id="rId17"/>
    <p:sldId id="704" r:id="rId18"/>
    <p:sldId id="693" r:id="rId19"/>
    <p:sldId id="708" r:id="rId20"/>
    <p:sldId id="695" r:id="rId21"/>
    <p:sldId id="709" r:id="rId22"/>
    <p:sldId id="70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AD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9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0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CE3B60-365C-8C47-B52E-74035F982190}" type="doc">
      <dgm:prSet loTypeId="urn:microsoft.com/office/officeart/2005/8/layout/cycle8#1" loCatId="" qsTypeId="urn:microsoft.com/office/officeart/2005/8/quickstyle/simple1#1" qsCatId="simple" csTypeId="urn:microsoft.com/office/officeart/2005/8/colors/accent1_2#1" csCatId="accent1" phldr="1"/>
      <dgm:spPr/>
    </dgm:pt>
    <dgm:pt modelId="{4E9E35B3-19A2-C047-8EEB-F162C0A7DF1F}">
      <dgm:prSet phldrT="[文本]"/>
      <dgm:spPr/>
      <dgm:t>
        <a:bodyPr/>
        <a:lstStyle/>
        <a:p>
          <a:r>
            <a:rPr lang="zh-CN" altLang="en-US" dirty="0"/>
            <a:t>等距抽样</a:t>
          </a:r>
        </a:p>
      </dgm:t>
    </dgm:pt>
    <dgm:pt modelId="{65E63FCD-B33E-F244-837E-554B7862CCE9}" type="parTrans" cxnId="{B173B59D-82EE-734D-9753-584311DA84C8}">
      <dgm:prSet/>
      <dgm:spPr/>
      <dgm:t>
        <a:bodyPr/>
        <a:lstStyle/>
        <a:p>
          <a:endParaRPr lang="zh-CN" altLang="en-US"/>
        </a:p>
      </dgm:t>
    </dgm:pt>
    <dgm:pt modelId="{E875A44B-2E25-5A43-830C-0B459D6698D5}" type="sibTrans" cxnId="{B173B59D-82EE-734D-9753-584311DA84C8}">
      <dgm:prSet/>
      <dgm:spPr/>
      <dgm:t>
        <a:bodyPr/>
        <a:lstStyle/>
        <a:p>
          <a:endParaRPr lang="zh-CN" altLang="en-US"/>
        </a:p>
      </dgm:t>
    </dgm:pt>
    <dgm:pt modelId="{E6E47AF0-0D6D-AE40-BDAF-38E37413EE7E}">
      <dgm:prSet phldrT="[文本]"/>
      <dgm:spPr/>
      <dgm:t>
        <a:bodyPr/>
        <a:lstStyle/>
        <a:p>
          <a:r>
            <a:rPr lang="zh-CN" altLang="en-US" dirty="0"/>
            <a:t>分层抽样</a:t>
          </a:r>
        </a:p>
      </dgm:t>
    </dgm:pt>
    <dgm:pt modelId="{078ABEC7-8869-324C-ABFC-C0B8DDAD9A86}" type="parTrans" cxnId="{CAEB2FEA-F6F5-C844-904E-3E67E059CAB4}">
      <dgm:prSet/>
      <dgm:spPr/>
      <dgm:t>
        <a:bodyPr/>
        <a:lstStyle/>
        <a:p>
          <a:endParaRPr lang="zh-CN" altLang="en-US"/>
        </a:p>
      </dgm:t>
    </dgm:pt>
    <dgm:pt modelId="{07FF2A76-D0CC-D145-8097-2064425E6EC6}" type="sibTrans" cxnId="{CAEB2FEA-F6F5-C844-904E-3E67E059CAB4}">
      <dgm:prSet/>
      <dgm:spPr/>
      <dgm:t>
        <a:bodyPr/>
        <a:lstStyle/>
        <a:p>
          <a:endParaRPr lang="zh-CN" altLang="en-US"/>
        </a:p>
      </dgm:t>
    </dgm:pt>
    <dgm:pt modelId="{8D022BD2-24FE-0C47-B5B5-38AABCB35593}">
      <dgm:prSet phldrT="[文本]"/>
      <dgm:spPr/>
      <dgm:t>
        <a:bodyPr/>
        <a:lstStyle/>
        <a:p>
          <a:r>
            <a:rPr lang="zh-CN" altLang="en-US" dirty="0"/>
            <a:t>随机抽样</a:t>
          </a:r>
        </a:p>
      </dgm:t>
    </dgm:pt>
    <dgm:pt modelId="{9EBF8601-DD74-9D42-A164-37793EDF15E9}" type="parTrans" cxnId="{67BD36CC-7B69-604B-AE18-04930BE343A2}">
      <dgm:prSet/>
      <dgm:spPr/>
      <dgm:t>
        <a:bodyPr/>
        <a:lstStyle/>
        <a:p>
          <a:endParaRPr lang="zh-CN" altLang="en-US"/>
        </a:p>
      </dgm:t>
    </dgm:pt>
    <dgm:pt modelId="{FE3D254A-ED6A-654C-A976-A2630FA8BA36}" type="sibTrans" cxnId="{67BD36CC-7B69-604B-AE18-04930BE343A2}">
      <dgm:prSet/>
      <dgm:spPr/>
      <dgm:t>
        <a:bodyPr/>
        <a:lstStyle/>
        <a:p>
          <a:endParaRPr lang="zh-CN" altLang="en-US"/>
        </a:p>
      </dgm:t>
    </dgm:pt>
    <dgm:pt modelId="{A38E09BA-C0D6-FC40-87A0-CB9B3D16203B}">
      <dgm:prSet phldrT="[文本]"/>
      <dgm:spPr/>
      <dgm:t>
        <a:bodyPr/>
        <a:lstStyle/>
        <a:p>
          <a:r>
            <a:rPr lang="zh-CN" altLang="en-US" dirty="0"/>
            <a:t>顺序抽样</a:t>
          </a:r>
        </a:p>
      </dgm:t>
    </dgm:pt>
    <dgm:pt modelId="{7DFBC0AA-CCE9-C440-B6BE-F72A3DF26239}" type="parTrans" cxnId="{AFFF6445-0634-7744-B8C8-4CBB9172C310}">
      <dgm:prSet/>
      <dgm:spPr/>
      <dgm:t>
        <a:bodyPr/>
        <a:lstStyle/>
        <a:p>
          <a:endParaRPr lang="zh-CN" altLang="en-US"/>
        </a:p>
      </dgm:t>
    </dgm:pt>
    <dgm:pt modelId="{3B023B1F-798D-5C49-9961-4D1039B0A8B5}" type="sibTrans" cxnId="{AFFF6445-0634-7744-B8C8-4CBB9172C310}">
      <dgm:prSet/>
      <dgm:spPr/>
      <dgm:t>
        <a:bodyPr/>
        <a:lstStyle/>
        <a:p>
          <a:endParaRPr lang="zh-CN" altLang="en-US"/>
        </a:p>
      </dgm:t>
    </dgm:pt>
    <dgm:pt modelId="{B33CCF8C-8E2B-D345-ACF4-A8F289B39172}">
      <dgm:prSet phldrT="[文本]"/>
      <dgm:spPr/>
      <dgm:t>
        <a:bodyPr/>
        <a:lstStyle/>
        <a:p>
          <a:r>
            <a:rPr lang="zh-CN" altLang="en-US" dirty="0"/>
            <a:t>分类抽样</a:t>
          </a:r>
        </a:p>
      </dgm:t>
    </dgm:pt>
    <dgm:pt modelId="{F464A050-0B3D-ED4A-A726-4B900844099E}" type="parTrans" cxnId="{7E003F35-892F-E448-892E-17FCB97FB10A}">
      <dgm:prSet/>
      <dgm:spPr/>
      <dgm:t>
        <a:bodyPr/>
        <a:lstStyle/>
        <a:p>
          <a:endParaRPr lang="zh-CN" altLang="en-US"/>
        </a:p>
      </dgm:t>
    </dgm:pt>
    <dgm:pt modelId="{A012E741-1681-984D-83DC-8D5D594E2F0C}" type="sibTrans" cxnId="{7E003F35-892F-E448-892E-17FCB97FB10A}">
      <dgm:prSet/>
      <dgm:spPr/>
      <dgm:t>
        <a:bodyPr/>
        <a:lstStyle/>
        <a:p>
          <a:endParaRPr lang="zh-CN" altLang="en-US"/>
        </a:p>
      </dgm:t>
    </dgm:pt>
    <dgm:pt modelId="{5318D6AB-61BB-C944-9311-8AE23CB445CC}" type="pres">
      <dgm:prSet presAssocID="{F1CE3B60-365C-8C47-B52E-74035F982190}" presName="compositeShape" presStyleCnt="0">
        <dgm:presLayoutVars>
          <dgm:chMax val="7"/>
          <dgm:dir/>
          <dgm:resizeHandles val="exact"/>
        </dgm:presLayoutVars>
      </dgm:prSet>
      <dgm:spPr/>
    </dgm:pt>
    <dgm:pt modelId="{BD8B4B19-B742-064E-A63F-F92177396EB9}" type="pres">
      <dgm:prSet presAssocID="{F1CE3B60-365C-8C47-B52E-74035F982190}" presName="wedge1" presStyleLbl="node1" presStyleIdx="0" presStyleCnt="5"/>
      <dgm:spPr/>
    </dgm:pt>
    <dgm:pt modelId="{6C9597E2-0D04-7345-94BF-D515ED1FB8D7}" type="pres">
      <dgm:prSet presAssocID="{F1CE3B60-365C-8C47-B52E-74035F982190}" presName="dummy1a" presStyleCnt="0"/>
      <dgm:spPr/>
    </dgm:pt>
    <dgm:pt modelId="{95F9C0E0-12D6-4945-9F31-1602941E5519}" type="pres">
      <dgm:prSet presAssocID="{F1CE3B60-365C-8C47-B52E-74035F982190}" presName="dummy1b" presStyleCnt="0"/>
      <dgm:spPr/>
    </dgm:pt>
    <dgm:pt modelId="{0FF412F9-1179-FB44-9EAD-AF21F609FF4C}" type="pres">
      <dgm:prSet presAssocID="{F1CE3B60-365C-8C47-B52E-74035F982190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39FF45D-27CA-DC44-97F9-5183E7671B3F}" type="pres">
      <dgm:prSet presAssocID="{F1CE3B60-365C-8C47-B52E-74035F982190}" presName="wedge2" presStyleLbl="node1" presStyleIdx="1" presStyleCnt="5"/>
      <dgm:spPr/>
    </dgm:pt>
    <dgm:pt modelId="{7CEBB1D0-5AFB-DA40-9E28-1EA9CAE6B7FA}" type="pres">
      <dgm:prSet presAssocID="{F1CE3B60-365C-8C47-B52E-74035F982190}" presName="dummy2a" presStyleCnt="0"/>
      <dgm:spPr/>
    </dgm:pt>
    <dgm:pt modelId="{493750CB-5621-5240-A7E5-EAB29B1C90D9}" type="pres">
      <dgm:prSet presAssocID="{F1CE3B60-365C-8C47-B52E-74035F982190}" presName="dummy2b" presStyleCnt="0"/>
      <dgm:spPr/>
    </dgm:pt>
    <dgm:pt modelId="{80D93919-7A8F-544D-8990-A3B7BF2A056D}" type="pres">
      <dgm:prSet presAssocID="{F1CE3B60-365C-8C47-B52E-74035F982190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A97DB36-00C9-834B-90EA-C07D17726719}" type="pres">
      <dgm:prSet presAssocID="{F1CE3B60-365C-8C47-B52E-74035F982190}" presName="wedge3" presStyleLbl="node1" presStyleIdx="2" presStyleCnt="5"/>
      <dgm:spPr/>
    </dgm:pt>
    <dgm:pt modelId="{71DCB5F6-5599-094C-B193-10AD31931F7F}" type="pres">
      <dgm:prSet presAssocID="{F1CE3B60-365C-8C47-B52E-74035F982190}" presName="dummy3a" presStyleCnt="0"/>
      <dgm:spPr/>
    </dgm:pt>
    <dgm:pt modelId="{633A3355-2F0C-B543-B794-41D79D7F82E5}" type="pres">
      <dgm:prSet presAssocID="{F1CE3B60-365C-8C47-B52E-74035F982190}" presName="dummy3b" presStyleCnt="0"/>
      <dgm:spPr/>
    </dgm:pt>
    <dgm:pt modelId="{D767D6B4-26BA-4940-B1C5-0A9822ABA3CA}" type="pres">
      <dgm:prSet presAssocID="{F1CE3B60-365C-8C47-B52E-74035F982190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5598DDE0-0F07-BD44-A429-7E7FA3A80744}" type="pres">
      <dgm:prSet presAssocID="{F1CE3B60-365C-8C47-B52E-74035F982190}" presName="wedge4" presStyleLbl="node1" presStyleIdx="3" presStyleCnt="5"/>
      <dgm:spPr/>
    </dgm:pt>
    <dgm:pt modelId="{53D298FC-37CB-F04E-B802-D91C5435DC7B}" type="pres">
      <dgm:prSet presAssocID="{F1CE3B60-365C-8C47-B52E-74035F982190}" presName="dummy4a" presStyleCnt="0"/>
      <dgm:spPr/>
    </dgm:pt>
    <dgm:pt modelId="{38042C83-EAE1-474C-AEAA-CD3EE44E6104}" type="pres">
      <dgm:prSet presAssocID="{F1CE3B60-365C-8C47-B52E-74035F982190}" presName="dummy4b" presStyleCnt="0"/>
      <dgm:spPr/>
    </dgm:pt>
    <dgm:pt modelId="{8F6FDC50-97DD-514D-9EFD-9D4222517BA4}" type="pres">
      <dgm:prSet presAssocID="{F1CE3B60-365C-8C47-B52E-74035F982190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DDAA132-3A67-134B-869F-9239B9D08090}" type="pres">
      <dgm:prSet presAssocID="{F1CE3B60-365C-8C47-B52E-74035F982190}" presName="wedge5" presStyleLbl="node1" presStyleIdx="4" presStyleCnt="5"/>
      <dgm:spPr/>
    </dgm:pt>
    <dgm:pt modelId="{F46898DA-5858-DD45-BA33-E6748B1D7548}" type="pres">
      <dgm:prSet presAssocID="{F1CE3B60-365C-8C47-B52E-74035F982190}" presName="dummy5a" presStyleCnt="0"/>
      <dgm:spPr/>
    </dgm:pt>
    <dgm:pt modelId="{A1FFE722-79C8-5440-BB88-0A44B4D2F540}" type="pres">
      <dgm:prSet presAssocID="{F1CE3B60-365C-8C47-B52E-74035F982190}" presName="dummy5b" presStyleCnt="0"/>
      <dgm:spPr/>
    </dgm:pt>
    <dgm:pt modelId="{FF5E3122-3B72-8844-9A79-07CE490C55A7}" type="pres">
      <dgm:prSet presAssocID="{F1CE3B60-365C-8C47-B52E-74035F982190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E98457ED-0107-3F47-A6F5-E9C51A12A734}" type="pres">
      <dgm:prSet presAssocID="{E875A44B-2E25-5A43-830C-0B459D6698D5}" presName="arrowWedge1" presStyleLbl="fgSibTrans2D1" presStyleIdx="0" presStyleCnt="5"/>
      <dgm:spPr/>
    </dgm:pt>
    <dgm:pt modelId="{C5B802E0-935D-4B4B-A811-5C5C1540B423}" type="pres">
      <dgm:prSet presAssocID="{07FF2A76-D0CC-D145-8097-2064425E6EC6}" presName="arrowWedge2" presStyleLbl="fgSibTrans2D1" presStyleIdx="1" presStyleCnt="5"/>
      <dgm:spPr/>
    </dgm:pt>
    <dgm:pt modelId="{457721F7-0646-D04D-9BFC-EFDC92EF578F}" type="pres">
      <dgm:prSet presAssocID="{FE3D254A-ED6A-654C-A976-A2630FA8BA36}" presName="arrowWedge3" presStyleLbl="fgSibTrans2D1" presStyleIdx="2" presStyleCnt="5"/>
      <dgm:spPr/>
    </dgm:pt>
    <dgm:pt modelId="{FCC0A736-DFF7-144F-844C-061C518F0402}" type="pres">
      <dgm:prSet presAssocID="{3B023B1F-798D-5C49-9961-4D1039B0A8B5}" presName="arrowWedge4" presStyleLbl="fgSibTrans2D1" presStyleIdx="3" presStyleCnt="5"/>
      <dgm:spPr/>
    </dgm:pt>
    <dgm:pt modelId="{F82D4B1E-407A-7A49-BA0A-C2D836019447}" type="pres">
      <dgm:prSet presAssocID="{A012E741-1681-984D-83DC-8D5D594E2F0C}" presName="arrowWedge5" presStyleLbl="fgSibTrans2D1" presStyleIdx="4" presStyleCnt="5"/>
      <dgm:spPr/>
    </dgm:pt>
  </dgm:ptLst>
  <dgm:cxnLst>
    <dgm:cxn modelId="{3D172608-7CE1-2345-8284-E0EFED2FE50B}" type="presOf" srcId="{4E9E35B3-19A2-C047-8EEB-F162C0A7DF1F}" destId="{0FF412F9-1179-FB44-9EAD-AF21F609FF4C}" srcOrd="1" destOrd="0" presId="urn:microsoft.com/office/officeart/2005/8/layout/cycle8#1"/>
    <dgm:cxn modelId="{4B1D5A28-986A-0840-BBA4-D6BB14813415}" type="presOf" srcId="{E6E47AF0-0D6D-AE40-BDAF-38E37413EE7E}" destId="{80D93919-7A8F-544D-8990-A3B7BF2A056D}" srcOrd="1" destOrd="0" presId="urn:microsoft.com/office/officeart/2005/8/layout/cycle8#1"/>
    <dgm:cxn modelId="{7E003F35-892F-E448-892E-17FCB97FB10A}" srcId="{F1CE3B60-365C-8C47-B52E-74035F982190}" destId="{B33CCF8C-8E2B-D345-ACF4-A8F289B39172}" srcOrd="4" destOrd="0" parTransId="{F464A050-0B3D-ED4A-A726-4B900844099E}" sibTransId="{A012E741-1681-984D-83DC-8D5D594E2F0C}"/>
    <dgm:cxn modelId="{87350A40-BF70-5E4A-95D6-61A421CE8175}" type="presOf" srcId="{A38E09BA-C0D6-FC40-87A0-CB9B3D16203B}" destId="{8F6FDC50-97DD-514D-9EFD-9D4222517BA4}" srcOrd="1" destOrd="0" presId="urn:microsoft.com/office/officeart/2005/8/layout/cycle8#1"/>
    <dgm:cxn modelId="{AFFF6445-0634-7744-B8C8-4CBB9172C310}" srcId="{F1CE3B60-365C-8C47-B52E-74035F982190}" destId="{A38E09BA-C0D6-FC40-87A0-CB9B3D16203B}" srcOrd="3" destOrd="0" parTransId="{7DFBC0AA-CCE9-C440-B6BE-F72A3DF26239}" sibTransId="{3B023B1F-798D-5C49-9961-4D1039B0A8B5}"/>
    <dgm:cxn modelId="{9575C54D-B028-5044-9303-88A64E4D3FCF}" type="presOf" srcId="{A38E09BA-C0D6-FC40-87A0-CB9B3D16203B}" destId="{5598DDE0-0F07-BD44-A429-7E7FA3A80744}" srcOrd="0" destOrd="0" presId="urn:microsoft.com/office/officeart/2005/8/layout/cycle8#1"/>
    <dgm:cxn modelId="{D1872075-C4F3-574F-A170-195C1E5D59FF}" type="presOf" srcId="{4E9E35B3-19A2-C047-8EEB-F162C0A7DF1F}" destId="{BD8B4B19-B742-064E-A63F-F92177396EB9}" srcOrd="0" destOrd="0" presId="urn:microsoft.com/office/officeart/2005/8/layout/cycle8#1"/>
    <dgm:cxn modelId="{5A398385-CE02-F342-A416-E771A828D551}" type="presOf" srcId="{F1CE3B60-365C-8C47-B52E-74035F982190}" destId="{5318D6AB-61BB-C944-9311-8AE23CB445CC}" srcOrd="0" destOrd="0" presId="urn:microsoft.com/office/officeart/2005/8/layout/cycle8#1"/>
    <dgm:cxn modelId="{31D9F78D-5DBD-B449-8A1E-3E6256749106}" type="presOf" srcId="{B33CCF8C-8E2B-D345-ACF4-A8F289B39172}" destId="{FF5E3122-3B72-8844-9A79-07CE490C55A7}" srcOrd="1" destOrd="0" presId="urn:microsoft.com/office/officeart/2005/8/layout/cycle8#1"/>
    <dgm:cxn modelId="{B173B59D-82EE-734D-9753-584311DA84C8}" srcId="{F1CE3B60-365C-8C47-B52E-74035F982190}" destId="{4E9E35B3-19A2-C047-8EEB-F162C0A7DF1F}" srcOrd="0" destOrd="0" parTransId="{65E63FCD-B33E-F244-837E-554B7862CCE9}" sibTransId="{E875A44B-2E25-5A43-830C-0B459D6698D5}"/>
    <dgm:cxn modelId="{A74F5F9E-BCCD-D241-89F2-629F5B84E0D2}" type="presOf" srcId="{E6E47AF0-0D6D-AE40-BDAF-38E37413EE7E}" destId="{C39FF45D-27CA-DC44-97F9-5183E7671B3F}" srcOrd="0" destOrd="0" presId="urn:microsoft.com/office/officeart/2005/8/layout/cycle8#1"/>
    <dgm:cxn modelId="{F9F7C9A0-FD14-0441-9135-16A32FF3BD2B}" type="presOf" srcId="{B33CCF8C-8E2B-D345-ACF4-A8F289B39172}" destId="{EDDAA132-3A67-134B-869F-9239B9D08090}" srcOrd="0" destOrd="0" presId="urn:microsoft.com/office/officeart/2005/8/layout/cycle8#1"/>
    <dgm:cxn modelId="{4274B5CA-339A-EB4E-917A-9C570CF3439E}" type="presOf" srcId="{8D022BD2-24FE-0C47-B5B5-38AABCB35593}" destId="{D767D6B4-26BA-4940-B1C5-0A9822ABA3CA}" srcOrd="1" destOrd="0" presId="urn:microsoft.com/office/officeart/2005/8/layout/cycle8#1"/>
    <dgm:cxn modelId="{67BD36CC-7B69-604B-AE18-04930BE343A2}" srcId="{F1CE3B60-365C-8C47-B52E-74035F982190}" destId="{8D022BD2-24FE-0C47-B5B5-38AABCB35593}" srcOrd="2" destOrd="0" parTransId="{9EBF8601-DD74-9D42-A164-37793EDF15E9}" sibTransId="{FE3D254A-ED6A-654C-A976-A2630FA8BA36}"/>
    <dgm:cxn modelId="{CAEB2FEA-F6F5-C844-904E-3E67E059CAB4}" srcId="{F1CE3B60-365C-8C47-B52E-74035F982190}" destId="{E6E47AF0-0D6D-AE40-BDAF-38E37413EE7E}" srcOrd="1" destOrd="0" parTransId="{078ABEC7-8869-324C-ABFC-C0B8DDAD9A86}" sibTransId="{07FF2A76-D0CC-D145-8097-2064425E6EC6}"/>
    <dgm:cxn modelId="{331893FD-5326-9345-8B20-C4A01815AAD7}" type="presOf" srcId="{8D022BD2-24FE-0C47-B5B5-38AABCB35593}" destId="{9A97DB36-00C9-834B-90EA-C07D17726719}" srcOrd="0" destOrd="0" presId="urn:microsoft.com/office/officeart/2005/8/layout/cycle8#1"/>
    <dgm:cxn modelId="{01AC8893-BCA1-084C-AE0F-D2B2ABD793C1}" type="presParOf" srcId="{5318D6AB-61BB-C944-9311-8AE23CB445CC}" destId="{BD8B4B19-B742-064E-A63F-F92177396EB9}" srcOrd="0" destOrd="0" presId="urn:microsoft.com/office/officeart/2005/8/layout/cycle8#1"/>
    <dgm:cxn modelId="{0AD4255C-D7DE-254C-8E83-7A6035AA353B}" type="presParOf" srcId="{5318D6AB-61BB-C944-9311-8AE23CB445CC}" destId="{6C9597E2-0D04-7345-94BF-D515ED1FB8D7}" srcOrd="1" destOrd="0" presId="urn:microsoft.com/office/officeart/2005/8/layout/cycle8#1"/>
    <dgm:cxn modelId="{289E64B7-F2AB-094D-9315-741515868BB2}" type="presParOf" srcId="{5318D6AB-61BB-C944-9311-8AE23CB445CC}" destId="{95F9C0E0-12D6-4945-9F31-1602941E5519}" srcOrd="2" destOrd="0" presId="urn:microsoft.com/office/officeart/2005/8/layout/cycle8#1"/>
    <dgm:cxn modelId="{B3CAC99E-0DE0-9047-A717-BC884CCCECFF}" type="presParOf" srcId="{5318D6AB-61BB-C944-9311-8AE23CB445CC}" destId="{0FF412F9-1179-FB44-9EAD-AF21F609FF4C}" srcOrd="3" destOrd="0" presId="urn:microsoft.com/office/officeart/2005/8/layout/cycle8#1"/>
    <dgm:cxn modelId="{FC7A81E9-62DD-5045-ACB3-B98AB3FDBA68}" type="presParOf" srcId="{5318D6AB-61BB-C944-9311-8AE23CB445CC}" destId="{C39FF45D-27CA-DC44-97F9-5183E7671B3F}" srcOrd="4" destOrd="0" presId="urn:microsoft.com/office/officeart/2005/8/layout/cycle8#1"/>
    <dgm:cxn modelId="{E6899D3F-3BA8-1848-97D4-BCF3B9AE9EFC}" type="presParOf" srcId="{5318D6AB-61BB-C944-9311-8AE23CB445CC}" destId="{7CEBB1D0-5AFB-DA40-9E28-1EA9CAE6B7FA}" srcOrd="5" destOrd="0" presId="urn:microsoft.com/office/officeart/2005/8/layout/cycle8#1"/>
    <dgm:cxn modelId="{D13D9776-2EE2-A746-93F2-96D87AE6E3A5}" type="presParOf" srcId="{5318D6AB-61BB-C944-9311-8AE23CB445CC}" destId="{493750CB-5621-5240-A7E5-EAB29B1C90D9}" srcOrd="6" destOrd="0" presId="urn:microsoft.com/office/officeart/2005/8/layout/cycle8#1"/>
    <dgm:cxn modelId="{79BD71DD-40B7-9D4A-B9A6-ACCED95EA04B}" type="presParOf" srcId="{5318D6AB-61BB-C944-9311-8AE23CB445CC}" destId="{80D93919-7A8F-544D-8990-A3B7BF2A056D}" srcOrd="7" destOrd="0" presId="urn:microsoft.com/office/officeart/2005/8/layout/cycle8#1"/>
    <dgm:cxn modelId="{CDD832AE-810F-FD4F-9A07-8915AD31E7B8}" type="presParOf" srcId="{5318D6AB-61BB-C944-9311-8AE23CB445CC}" destId="{9A97DB36-00C9-834B-90EA-C07D17726719}" srcOrd="8" destOrd="0" presId="urn:microsoft.com/office/officeart/2005/8/layout/cycle8#1"/>
    <dgm:cxn modelId="{8D98342A-AD1F-3A4E-B2F0-17DF376E8A0C}" type="presParOf" srcId="{5318D6AB-61BB-C944-9311-8AE23CB445CC}" destId="{71DCB5F6-5599-094C-B193-10AD31931F7F}" srcOrd="9" destOrd="0" presId="urn:microsoft.com/office/officeart/2005/8/layout/cycle8#1"/>
    <dgm:cxn modelId="{D8D0E574-595C-2C42-B3ED-EA6AF665C25F}" type="presParOf" srcId="{5318D6AB-61BB-C944-9311-8AE23CB445CC}" destId="{633A3355-2F0C-B543-B794-41D79D7F82E5}" srcOrd="10" destOrd="0" presId="urn:microsoft.com/office/officeart/2005/8/layout/cycle8#1"/>
    <dgm:cxn modelId="{2DE9D494-F659-424D-97B1-C389DAEBC348}" type="presParOf" srcId="{5318D6AB-61BB-C944-9311-8AE23CB445CC}" destId="{D767D6B4-26BA-4940-B1C5-0A9822ABA3CA}" srcOrd="11" destOrd="0" presId="urn:microsoft.com/office/officeart/2005/8/layout/cycle8#1"/>
    <dgm:cxn modelId="{7F2F1091-6067-1D48-92C4-440CB2FD6F36}" type="presParOf" srcId="{5318D6AB-61BB-C944-9311-8AE23CB445CC}" destId="{5598DDE0-0F07-BD44-A429-7E7FA3A80744}" srcOrd="12" destOrd="0" presId="urn:microsoft.com/office/officeart/2005/8/layout/cycle8#1"/>
    <dgm:cxn modelId="{54C0F561-2DC4-8A45-9695-E1D08CE2BE04}" type="presParOf" srcId="{5318D6AB-61BB-C944-9311-8AE23CB445CC}" destId="{53D298FC-37CB-F04E-B802-D91C5435DC7B}" srcOrd="13" destOrd="0" presId="urn:microsoft.com/office/officeart/2005/8/layout/cycle8#1"/>
    <dgm:cxn modelId="{62937C41-F879-F34F-B1F4-9EFFC9897347}" type="presParOf" srcId="{5318D6AB-61BB-C944-9311-8AE23CB445CC}" destId="{38042C83-EAE1-474C-AEAA-CD3EE44E6104}" srcOrd="14" destOrd="0" presId="urn:microsoft.com/office/officeart/2005/8/layout/cycle8#1"/>
    <dgm:cxn modelId="{CD6BCC15-1B2C-5B4F-AD80-6F77CC062C4A}" type="presParOf" srcId="{5318D6AB-61BB-C944-9311-8AE23CB445CC}" destId="{8F6FDC50-97DD-514D-9EFD-9D4222517BA4}" srcOrd="15" destOrd="0" presId="urn:microsoft.com/office/officeart/2005/8/layout/cycle8#1"/>
    <dgm:cxn modelId="{6CB043BC-7949-7546-AA23-615960D9FC28}" type="presParOf" srcId="{5318D6AB-61BB-C944-9311-8AE23CB445CC}" destId="{EDDAA132-3A67-134B-869F-9239B9D08090}" srcOrd="16" destOrd="0" presId="urn:microsoft.com/office/officeart/2005/8/layout/cycle8#1"/>
    <dgm:cxn modelId="{7A465978-4661-8648-8977-6CEC22830E2B}" type="presParOf" srcId="{5318D6AB-61BB-C944-9311-8AE23CB445CC}" destId="{F46898DA-5858-DD45-BA33-E6748B1D7548}" srcOrd="17" destOrd="0" presId="urn:microsoft.com/office/officeart/2005/8/layout/cycle8#1"/>
    <dgm:cxn modelId="{FF646ECB-F109-9148-9CC7-6A8F5E52E536}" type="presParOf" srcId="{5318D6AB-61BB-C944-9311-8AE23CB445CC}" destId="{A1FFE722-79C8-5440-BB88-0A44B4D2F540}" srcOrd="18" destOrd="0" presId="urn:microsoft.com/office/officeart/2005/8/layout/cycle8#1"/>
    <dgm:cxn modelId="{2422E54A-EE81-054E-8BFF-7231338315E3}" type="presParOf" srcId="{5318D6AB-61BB-C944-9311-8AE23CB445CC}" destId="{FF5E3122-3B72-8844-9A79-07CE490C55A7}" srcOrd="19" destOrd="0" presId="urn:microsoft.com/office/officeart/2005/8/layout/cycle8#1"/>
    <dgm:cxn modelId="{4FDFA000-FAD4-2C4E-8F35-0D1B9EECDA41}" type="presParOf" srcId="{5318D6AB-61BB-C944-9311-8AE23CB445CC}" destId="{E98457ED-0107-3F47-A6F5-E9C51A12A734}" srcOrd="20" destOrd="0" presId="urn:microsoft.com/office/officeart/2005/8/layout/cycle8#1"/>
    <dgm:cxn modelId="{B9FA617F-FBBE-6D4A-A4AE-386CE39A9467}" type="presParOf" srcId="{5318D6AB-61BB-C944-9311-8AE23CB445CC}" destId="{C5B802E0-935D-4B4B-A811-5C5C1540B423}" srcOrd="21" destOrd="0" presId="urn:microsoft.com/office/officeart/2005/8/layout/cycle8#1"/>
    <dgm:cxn modelId="{1085BA45-6723-AF44-A8E7-75B12072319E}" type="presParOf" srcId="{5318D6AB-61BB-C944-9311-8AE23CB445CC}" destId="{457721F7-0646-D04D-9BFC-EFDC92EF578F}" srcOrd="22" destOrd="0" presId="urn:microsoft.com/office/officeart/2005/8/layout/cycle8#1"/>
    <dgm:cxn modelId="{FB70CDD6-3A2E-344B-8AAD-63794C65C3EC}" type="presParOf" srcId="{5318D6AB-61BB-C944-9311-8AE23CB445CC}" destId="{FCC0A736-DFF7-144F-844C-061C518F0402}" srcOrd="23" destOrd="0" presId="urn:microsoft.com/office/officeart/2005/8/layout/cycle8#1"/>
    <dgm:cxn modelId="{B7231785-5EF5-3148-9B31-94B58138A8C9}" type="presParOf" srcId="{5318D6AB-61BB-C944-9311-8AE23CB445CC}" destId="{F82D4B1E-407A-7A49-BA0A-C2D836019447}" srcOrd="24" destOrd="0" presId="urn:microsoft.com/office/officeart/2005/8/layout/cycle8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4322F3-F406-DE46-8292-8D074DA27EDE}" type="doc">
      <dgm:prSet loTypeId="urn:microsoft.com/office/officeart/2005/8/layout/gear1#1" loCatId="" qsTypeId="urn:microsoft.com/office/officeart/2005/8/quickstyle/simple1#4" qsCatId="simple" csTypeId="urn:microsoft.com/office/officeart/2005/8/colors/accent1_2#4" csCatId="accent1" phldr="1"/>
      <dgm:spPr/>
    </dgm:pt>
    <dgm:pt modelId="{D63D9A6F-EC3E-A14D-822B-55A9F8ADE96A}">
      <dgm:prSet phldrT="[文本]"/>
      <dgm:spPr/>
      <dgm:t>
        <a:bodyPr/>
        <a:lstStyle/>
        <a:p>
          <a:r>
            <a:rPr lang="zh-CN" altLang="en-US" dirty="0"/>
            <a:t>数据质量分析</a:t>
          </a:r>
        </a:p>
      </dgm:t>
    </dgm:pt>
    <dgm:pt modelId="{E1D3DDCF-5CAC-8448-88EA-911C12C06026}" type="parTrans" cxnId="{693980D3-CB4F-874F-8E9D-180E85D09F36}">
      <dgm:prSet/>
      <dgm:spPr/>
      <dgm:t>
        <a:bodyPr/>
        <a:lstStyle/>
        <a:p>
          <a:endParaRPr lang="zh-CN" altLang="en-US"/>
        </a:p>
      </dgm:t>
    </dgm:pt>
    <dgm:pt modelId="{B6AEEE96-1C1F-4642-A2F1-4930A8D88FAA}" type="sibTrans" cxnId="{693980D3-CB4F-874F-8E9D-180E85D09F36}">
      <dgm:prSet/>
      <dgm:spPr/>
      <dgm:t>
        <a:bodyPr/>
        <a:lstStyle/>
        <a:p>
          <a:endParaRPr lang="zh-CN" altLang="en-US"/>
        </a:p>
      </dgm:t>
    </dgm:pt>
    <dgm:pt modelId="{1977ED0E-B8DD-3B49-A90A-9371B0A9167D}">
      <dgm:prSet phldrT="[文本]"/>
      <dgm:spPr/>
      <dgm:t>
        <a:bodyPr/>
        <a:lstStyle/>
        <a:p>
          <a:r>
            <a:rPr lang="zh-CN" altLang="en-US" dirty="0"/>
            <a:t>数据探索函数</a:t>
          </a:r>
        </a:p>
      </dgm:t>
    </dgm:pt>
    <dgm:pt modelId="{4392E946-1D1E-6C42-A007-EF83DA98A2FF}" type="parTrans" cxnId="{C7163388-080E-CD48-81A8-F6E85F9DA818}">
      <dgm:prSet/>
      <dgm:spPr/>
      <dgm:t>
        <a:bodyPr/>
        <a:lstStyle/>
        <a:p>
          <a:endParaRPr lang="zh-CN" altLang="en-US"/>
        </a:p>
      </dgm:t>
    </dgm:pt>
    <dgm:pt modelId="{4C0DF75D-D554-6E4F-A63C-CE82331A622D}" type="sibTrans" cxnId="{C7163388-080E-CD48-81A8-F6E85F9DA818}">
      <dgm:prSet/>
      <dgm:spPr/>
      <dgm:t>
        <a:bodyPr/>
        <a:lstStyle/>
        <a:p>
          <a:endParaRPr lang="zh-CN" altLang="en-US"/>
        </a:p>
      </dgm:t>
    </dgm:pt>
    <dgm:pt modelId="{7F83161E-317F-624F-8C8A-42911CB00285}" type="pres">
      <dgm:prSet presAssocID="{C34322F3-F406-DE46-8292-8D074DA27EDE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77E4359-604F-CC40-8DCB-36DF6C3C2978}" type="pres">
      <dgm:prSet presAssocID="{D63D9A6F-EC3E-A14D-822B-55A9F8ADE96A}" presName="gear1" presStyleLbl="node1" presStyleIdx="0" presStyleCnt="2">
        <dgm:presLayoutVars>
          <dgm:chMax val="1"/>
          <dgm:bulletEnabled val="1"/>
        </dgm:presLayoutVars>
      </dgm:prSet>
      <dgm:spPr/>
    </dgm:pt>
    <dgm:pt modelId="{00B47483-35BC-A049-A14E-092F112895F3}" type="pres">
      <dgm:prSet presAssocID="{D63D9A6F-EC3E-A14D-822B-55A9F8ADE96A}" presName="gear1srcNode" presStyleLbl="node1" presStyleIdx="0" presStyleCnt="2"/>
      <dgm:spPr/>
    </dgm:pt>
    <dgm:pt modelId="{A0F8D4AC-293B-894B-A919-5A7E91E497E0}" type="pres">
      <dgm:prSet presAssocID="{D63D9A6F-EC3E-A14D-822B-55A9F8ADE96A}" presName="gear1dstNode" presStyleLbl="node1" presStyleIdx="0" presStyleCnt="2"/>
      <dgm:spPr/>
    </dgm:pt>
    <dgm:pt modelId="{54A982C2-8EA8-6546-9183-257C26C65D0B}" type="pres">
      <dgm:prSet presAssocID="{1977ED0E-B8DD-3B49-A90A-9371B0A9167D}" presName="gear2" presStyleLbl="node1" presStyleIdx="1" presStyleCnt="2">
        <dgm:presLayoutVars>
          <dgm:chMax val="1"/>
          <dgm:bulletEnabled val="1"/>
        </dgm:presLayoutVars>
      </dgm:prSet>
      <dgm:spPr/>
    </dgm:pt>
    <dgm:pt modelId="{BBD93F0A-6B10-5649-ACDA-CE19F48A68E2}" type="pres">
      <dgm:prSet presAssocID="{1977ED0E-B8DD-3B49-A90A-9371B0A9167D}" presName="gear2srcNode" presStyleLbl="node1" presStyleIdx="1" presStyleCnt="2"/>
      <dgm:spPr/>
    </dgm:pt>
    <dgm:pt modelId="{10E36BEC-1079-364C-99DF-D0E661019761}" type="pres">
      <dgm:prSet presAssocID="{1977ED0E-B8DD-3B49-A90A-9371B0A9167D}" presName="gear2dstNode" presStyleLbl="node1" presStyleIdx="1" presStyleCnt="2"/>
      <dgm:spPr/>
    </dgm:pt>
    <dgm:pt modelId="{F00B89E8-9746-B543-AAED-DD59910C581A}" type="pres">
      <dgm:prSet presAssocID="{B6AEEE96-1C1F-4642-A2F1-4930A8D88FAA}" presName="connector1" presStyleLbl="sibTrans2D1" presStyleIdx="0" presStyleCnt="2"/>
      <dgm:spPr/>
    </dgm:pt>
    <dgm:pt modelId="{FD7E928E-F0D1-4449-928D-7FFBD1F16262}" type="pres">
      <dgm:prSet presAssocID="{4C0DF75D-D554-6E4F-A63C-CE82331A622D}" presName="connector2" presStyleLbl="sibTrans2D1" presStyleIdx="1" presStyleCnt="2"/>
      <dgm:spPr/>
    </dgm:pt>
  </dgm:ptLst>
  <dgm:cxnLst>
    <dgm:cxn modelId="{361DB208-0CC7-EF40-B025-2F486B0C906B}" type="presOf" srcId="{D63D9A6F-EC3E-A14D-822B-55A9F8ADE96A}" destId="{A0F8D4AC-293B-894B-A919-5A7E91E497E0}" srcOrd="2" destOrd="0" presId="urn:microsoft.com/office/officeart/2005/8/layout/gear1#1"/>
    <dgm:cxn modelId="{F7899740-03DC-734F-AB8C-BB4E8AE9A050}" type="presOf" srcId="{D63D9A6F-EC3E-A14D-822B-55A9F8ADE96A}" destId="{00B47483-35BC-A049-A14E-092F112895F3}" srcOrd="1" destOrd="0" presId="urn:microsoft.com/office/officeart/2005/8/layout/gear1#1"/>
    <dgm:cxn modelId="{1D4DBD76-D03F-594F-8A11-291F4108B89C}" type="presOf" srcId="{1977ED0E-B8DD-3B49-A90A-9371B0A9167D}" destId="{10E36BEC-1079-364C-99DF-D0E661019761}" srcOrd="2" destOrd="0" presId="urn:microsoft.com/office/officeart/2005/8/layout/gear1#1"/>
    <dgm:cxn modelId="{C7163388-080E-CD48-81A8-F6E85F9DA818}" srcId="{C34322F3-F406-DE46-8292-8D074DA27EDE}" destId="{1977ED0E-B8DD-3B49-A90A-9371B0A9167D}" srcOrd="1" destOrd="0" parTransId="{4392E946-1D1E-6C42-A007-EF83DA98A2FF}" sibTransId="{4C0DF75D-D554-6E4F-A63C-CE82331A622D}"/>
    <dgm:cxn modelId="{D172B893-A504-E649-ADCC-B92C4A75436F}" type="presOf" srcId="{1977ED0E-B8DD-3B49-A90A-9371B0A9167D}" destId="{BBD93F0A-6B10-5649-ACDA-CE19F48A68E2}" srcOrd="1" destOrd="0" presId="urn:microsoft.com/office/officeart/2005/8/layout/gear1#1"/>
    <dgm:cxn modelId="{5F30B1A6-2FA3-954E-9D85-BBCDE14A1C68}" type="presOf" srcId="{D63D9A6F-EC3E-A14D-822B-55A9F8ADE96A}" destId="{A77E4359-604F-CC40-8DCB-36DF6C3C2978}" srcOrd="0" destOrd="0" presId="urn:microsoft.com/office/officeart/2005/8/layout/gear1#1"/>
    <dgm:cxn modelId="{443CA8AF-B86B-7648-A351-016040F1B219}" type="presOf" srcId="{C34322F3-F406-DE46-8292-8D074DA27EDE}" destId="{7F83161E-317F-624F-8C8A-42911CB00285}" srcOrd="0" destOrd="0" presId="urn:microsoft.com/office/officeart/2005/8/layout/gear1#1"/>
    <dgm:cxn modelId="{7CC5CCB6-8337-C54A-AD6F-844B48753095}" type="presOf" srcId="{4C0DF75D-D554-6E4F-A63C-CE82331A622D}" destId="{FD7E928E-F0D1-4449-928D-7FFBD1F16262}" srcOrd="0" destOrd="0" presId="urn:microsoft.com/office/officeart/2005/8/layout/gear1#1"/>
    <dgm:cxn modelId="{693980D3-CB4F-874F-8E9D-180E85D09F36}" srcId="{C34322F3-F406-DE46-8292-8D074DA27EDE}" destId="{D63D9A6F-EC3E-A14D-822B-55A9F8ADE96A}" srcOrd="0" destOrd="0" parTransId="{E1D3DDCF-5CAC-8448-88EA-911C12C06026}" sibTransId="{B6AEEE96-1C1F-4642-A2F1-4930A8D88FAA}"/>
    <dgm:cxn modelId="{E08A98E1-D5C3-5A40-9051-62CE8D56E0EE}" type="presOf" srcId="{B6AEEE96-1C1F-4642-A2F1-4930A8D88FAA}" destId="{F00B89E8-9746-B543-AAED-DD59910C581A}" srcOrd="0" destOrd="0" presId="urn:microsoft.com/office/officeart/2005/8/layout/gear1#1"/>
    <dgm:cxn modelId="{73DC5FF8-0D1E-F947-B207-875DBE32C406}" type="presOf" srcId="{1977ED0E-B8DD-3B49-A90A-9371B0A9167D}" destId="{54A982C2-8EA8-6546-9183-257C26C65D0B}" srcOrd="0" destOrd="0" presId="urn:microsoft.com/office/officeart/2005/8/layout/gear1#1"/>
    <dgm:cxn modelId="{970D2AE3-1DD2-7744-8FE1-9F2020144178}" type="presParOf" srcId="{7F83161E-317F-624F-8C8A-42911CB00285}" destId="{A77E4359-604F-CC40-8DCB-36DF6C3C2978}" srcOrd="0" destOrd="0" presId="urn:microsoft.com/office/officeart/2005/8/layout/gear1#1"/>
    <dgm:cxn modelId="{46EF1991-7C53-9E4E-8EC5-FA8F09DDC0B4}" type="presParOf" srcId="{7F83161E-317F-624F-8C8A-42911CB00285}" destId="{00B47483-35BC-A049-A14E-092F112895F3}" srcOrd="1" destOrd="0" presId="urn:microsoft.com/office/officeart/2005/8/layout/gear1#1"/>
    <dgm:cxn modelId="{25F8DAF0-50A5-E54D-AF5A-0DB1221414DF}" type="presParOf" srcId="{7F83161E-317F-624F-8C8A-42911CB00285}" destId="{A0F8D4AC-293B-894B-A919-5A7E91E497E0}" srcOrd="2" destOrd="0" presId="urn:microsoft.com/office/officeart/2005/8/layout/gear1#1"/>
    <dgm:cxn modelId="{9F9FF23C-8B85-2E46-AF44-F6523D1C4BE6}" type="presParOf" srcId="{7F83161E-317F-624F-8C8A-42911CB00285}" destId="{54A982C2-8EA8-6546-9183-257C26C65D0B}" srcOrd="3" destOrd="0" presId="urn:microsoft.com/office/officeart/2005/8/layout/gear1#1"/>
    <dgm:cxn modelId="{F14ECA39-926D-9F43-B223-5EED3DB2F0F7}" type="presParOf" srcId="{7F83161E-317F-624F-8C8A-42911CB00285}" destId="{BBD93F0A-6B10-5649-ACDA-CE19F48A68E2}" srcOrd="4" destOrd="0" presId="urn:microsoft.com/office/officeart/2005/8/layout/gear1#1"/>
    <dgm:cxn modelId="{FCB80423-4A95-B941-852A-3DCA13B9E690}" type="presParOf" srcId="{7F83161E-317F-624F-8C8A-42911CB00285}" destId="{10E36BEC-1079-364C-99DF-D0E661019761}" srcOrd="5" destOrd="0" presId="urn:microsoft.com/office/officeart/2005/8/layout/gear1#1"/>
    <dgm:cxn modelId="{90164FBA-D280-F742-BBD9-3BED74D9936F}" type="presParOf" srcId="{7F83161E-317F-624F-8C8A-42911CB00285}" destId="{F00B89E8-9746-B543-AAED-DD59910C581A}" srcOrd="6" destOrd="0" presId="urn:microsoft.com/office/officeart/2005/8/layout/gear1#1"/>
    <dgm:cxn modelId="{74107C9E-CDA6-E747-B784-4DBD3CE7DA82}" type="presParOf" srcId="{7F83161E-317F-624F-8C8A-42911CB00285}" destId="{FD7E928E-F0D1-4449-928D-7FFBD1F16262}" srcOrd="7" destOrd="0" presId="urn:microsoft.com/office/officeart/2005/8/layout/gear1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D6928B-6E08-A34D-B504-577ECC099468}" type="doc">
      <dgm:prSet loTypeId="urn:microsoft.com/office/officeart/2005/8/layout/cycle8#3" loCatId="" qsTypeId="urn:microsoft.com/office/officeart/2005/8/quickstyle/simple1#5" qsCatId="simple" csTypeId="urn:microsoft.com/office/officeart/2005/8/colors/accent1_2#5" csCatId="accent1" phldr="1"/>
      <dgm:spPr/>
    </dgm:pt>
    <dgm:pt modelId="{9D4D0C41-3112-D04C-84CC-745539939491}">
      <dgm:prSet phldrT="[文本]" custT="1"/>
      <dgm:spPr/>
      <dgm:t>
        <a:bodyPr/>
        <a:lstStyle/>
        <a:p>
          <a:r>
            <a:rPr lang="zh-CN" altLang="en-US" sz="2400" dirty="0"/>
            <a:t>重复数据</a:t>
          </a:r>
        </a:p>
      </dgm:t>
    </dgm:pt>
    <dgm:pt modelId="{118EF478-03C1-474B-954E-F05F859DD8C3}" type="parTrans" cxnId="{0D2DD0AC-C63D-9647-899B-5E35E6F944E1}">
      <dgm:prSet/>
      <dgm:spPr/>
      <dgm:t>
        <a:bodyPr/>
        <a:lstStyle/>
        <a:p>
          <a:endParaRPr lang="zh-CN" altLang="en-US" sz="2400"/>
        </a:p>
      </dgm:t>
    </dgm:pt>
    <dgm:pt modelId="{66616D5B-12C5-474C-8C21-2E036CAC7704}" type="sibTrans" cxnId="{0D2DD0AC-C63D-9647-899B-5E35E6F944E1}">
      <dgm:prSet/>
      <dgm:spPr/>
      <dgm:t>
        <a:bodyPr/>
        <a:lstStyle/>
        <a:p>
          <a:endParaRPr lang="zh-CN" altLang="en-US" sz="2400"/>
        </a:p>
      </dgm:t>
    </dgm:pt>
    <dgm:pt modelId="{96D36B2E-81D2-F64C-BF45-D1901C8F8D66}">
      <dgm:prSet phldrT="[文本]" custT="1"/>
      <dgm:spPr/>
      <dgm:t>
        <a:bodyPr/>
        <a:lstStyle/>
        <a:p>
          <a:r>
            <a:rPr lang="zh-CN" altLang="en-US" sz="2400" dirty="0"/>
            <a:t>异常数据</a:t>
          </a:r>
        </a:p>
      </dgm:t>
    </dgm:pt>
    <dgm:pt modelId="{69F11F30-692C-0241-9E84-65BE68AB1F80}" type="parTrans" cxnId="{6D9774B6-9B51-7E43-82EC-374A1233E066}">
      <dgm:prSet/>
      <dgm:spPr/>
      <dgm:t>
        <a:bodyPr/>
        <a:lstStyle/>
        <a:p>
          <a:endParaRPr lang="zh-CN" altLang="en-US" sz="2400"/>
        </a:p>
      </dgm:t>
    </dgm:pt>
    <dgm:pt modelId="{AB3F7644-FD60-304C-B917-2B026D3F8B4F}" type="sibTrans" cxnId="{6D9774B6-9B51-7E43-82EC-374A1233E066}">
      <dgm:prSet/>
      <dgm:spPr/>
      <dgm:t>
        <a:bodyPr/>
        <a:lstStyle/>
        <a:p>
          <a:endParaRPr lang="zh-CN" altLang="en-US" sz="2400"/>
        </a:p>
      </dgm:t>
    </dgm:pt>
    <dgm:pt modelId="{819DAEE9-77FD-824C-A707-3D5922B83710}">
      <dgm:prSet phldrT="[文本]" custT="1"/>
      <dgm:spPr/>
      <dgm:t>
        <a:bodyPr/>
        <a:lstStyle/>
        <a:p>
          <a:r>
            <a:rPr lang="zh-CN" altLang="en-US" sz="2400" dirty="0"/>
            <a:t>缺失数据</a:t>
          </a:r>
        </a:p>
      </dgm:t>
    </dgm:pt>
    <dgm:pt modelId="{C1B91157-2D2E-8543-B0AB-47C9DA0A92D7}" type="parTrans" cxnId="{B9120BD3-9589-1548-B7F7-7254A8BBC671}">
      <dgm:prSet/>
      <dgm:spPr/>
      <dgm:t>
        <a:bodyPr/>
        <a:lstStyle/>
        <a:p>
          <a:endParaRPr lang="zh-CN" altLang="en-US" sz="2400"/>
        </a:p>
      </dgm:t>
    </dgm:pt>
    <dgm:pt modelId="{A216CA88-0E85-1746-BA16-7C9FFC9E0A18}" type="sibTrans" cxnId="{B9120BD3-9589-1548-B7F7-7254A8BBC671}">
      <dgm:prSet/>
      <dgm:spPr/>
      <dgm:t>
        <a:bodyPr/>
        <a:lstStyle/>
        <a:p>
          <a:endParaRPr lang="zh-CN" altLang="en-US" sz="2400"/>
        </a:p>
      </dgm:t>
    </dgm:pt>
    <dgm:pt modelId="{8EC46EEB-C10F-2F4E-B7D4-70BA65E7B5B4}" type="pres">
      <dgm:prSet presAssocID="{FBD6928B-6E08-A34D-B504-577ECC099468}" presName="compositeShape" presStyleCnt="0">
        <dgm:presLayoutVars>
          <dgm:chMax val="7"/>
          <dgm:dir/>
          <dgm:resizeHandles val="exact"/>
        </dgm:presLayoutVars>
      </dgm:prSet>
      <dgm:spPr/>
    </dgm:pt>
    <dgm:pt modelId="{4A102CB2-C172-4349-BE7E-FB49B60CB623}" type="pres">
      <dgm:prSet presAssocID="{FBD6928B-6E08-A34D-B504-577ECC099468}" presName="wedge1" presStyleLbl="node1" presStyleIdx="0" presStyleCnt="3"/>
      <dgm:spPr/>
    </dgm:pt>
    <dgm:pt modelId="{F9EDB8C5-817C-854F-B940-A9BEB885EA55}" type="pres">
      <dgm:prSet presAssocID="{FBD6928B-6E08-A34D-B504-577ECC099468}" presName="dummy1a" presStyleCnt="0"/>
      <dgm:spPr/>
    </dgm:pt>
    <dgm:pt modelId="{A291BE1A-83D4-D34F-B9D4-EC2677BB3A06}" type="pres">
      <dgm:prSet presAssocID="{FBD6928B-6E08-A34D-B504-577ECC099468}" presName="dummy1b" presStyleCnt="0"/>
      <dgm:spPr/>
    </dgm:pt>
    <dgm:pt modelId="{15BB8D48-75FA-234B-8A74-A8E764F271F1}" type="pres">
      <dgm:prSet presAssocID="{FBD6928B-6E08-A34D-B504-577ECC09946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5136C13-8E64-2F48-8E33-932CF9A7E131}" type="pres">
      <dgm:prSet presAssocID="{FBD6928B-6E08-A34D-B504-577ECC099468}" presName="wedge2" presStyleLbl="node1" presStyleIdx="1" presStyleCnt="3"/>
      <dgm:spPr/>
    </dgm:pt>
    <dgm:pt modelId="{9AFE4515-B01C-FB4B-9D38-AD50D9779621}" type="pres">
      <dgm:prSet presAssocID="{FBD6928B-6E08-A34D-B504-577ECC099468}" presName="dummy2a" presStyleCnt="0"/>
      <dgm:spPr/>
    </dgm:pt>
    <dgm:pt modelId="{8BC0073C-FAD0-C841-9648-1F908D63F52A}" type="pres">
      <dgm:prSet presAssocID="{FBD6928B-6E08-A34D-B504-577ECC099468}" presName="dummy2b" presStyleCnt="0"/>
      <dgm:spPr/>
    </dgm:pt>
    <dgm:pt modelId="{FBC18018-BE8C-3349-95FC-6F2BCC886770}" type="pres">
      <dgm:prSet presAssocID="{FBD6928B-6E08-A34D-B504-577ECC09946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654DF35-1F0F-F34B-A9C1-25E60F97A4D9}" type="pres">
      <dgm:prSet presAssocID="{FBD6928B-6E08-A34D-B504-577ECC099468}" presName="wedge3" presStyleLbl="node1" presStyleIdx="2" presStyleCnt="3"/>
      <dgm:spPr/>
    </dgm:pt>
    <dgm:pt modelId="{7EA11980-3860-9048-8192-151F42F90C75}" type="pres">
      <dgm:prSet presAssocID="{FBD6928B-6E08-A34D-B504-577ECC099468}" presName="dummy3a" presStyleCnt="0"/>
      <dgm:spPr/>
    </dgm:pt>
    <dgm:pt modelId="{AB8FD199-9B21-4C4B-9D04-84337B6866D4}" type="pres">
      <dgm:prSet presAssocID="{FBD6928B-6E08-A34D-B504-577ECC099468}" presName="dummy3b" presStyleCnt="0"/>
      <dgm:spPr/>
    </dgm:pt>
    <dgm:pt modelId="{4AB61C30-DC1D-4441-8714-9644DC064844}" type="pres">
      <dgm:prSet presAssocID="{FBD6928B-6E08-A34D-B504-577ECC09946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AE136237-9572-3B43-9D29-771F27FC4383}" type="pres">
      <dgm:prSet presAssocID="{66616D5B-12C5-474C-8C21-2E036CAC7704}" presName="arrowWedge1" presStyleLbl="fgSibTrans2D1" presStyleIdx="0" presStyleCnt="3"/>
      <dgm:spPr/>
    </dgm:pt>
    <dgm:pt modelId="{0F5F3988-B9FA-9441-86C4-DDB6A8884A77}" type="pres">
      <dgm:prSet presAssocID="{AB3F7644-FD60-304C-B917-2B026D3F8B4F}" presName="arrowWedge2" presStyleLbl="fgSibTrans2D1" presStyleIdx="1" presStyleCnt="3"/>
      <dgm:spPr/>
    </dgm:pt>
    <dgm:pt modelId="{B99D7666-EF4C-0040-875A-FC77563D1207}" type="pres">
      <dgm:prSet presAssocID="{A216CA88-0E85-1746-BA16-7C9FFC9E0A18}" presName="arrowWedge3" presStyleLbl="fgSibTrans2D1" presStyleIdx="2" presStyleCnt="3"/>
      <dgm:spPr/>
    </dgm:pt>
  </dgm:ptLst>
  <dgm:cxnLst>
    <dgm:cxn modelId="{EC6C0E0F-3D35-4749-9FF9-78B81B8F0E89}" type="presOf" srcId="{96D36B2E-81D2-F64C-BF45-D1901C8F8D66}" destId="{C5136C13-8E64-2F48-8E33-932CF9A7E131}" srcOrd="0" destOrd="0" presId="urn:microsoft.com/office/officeart/2005/8/layout/cycle8#3"/>
    <dgm:cxn modelId="{D566F910-1BE9-6D4E-97E8-0047C92170F5}" type="presOf" srcId="{9D4D0C41-3112-D04C-84CC-745539939491}" destId="{4A102CB2-C172-4349-BE7E-FB49B60CB623}" srcOrd="0" destOrd="0" presId="urn:microsoft.com/office/officeart/2005/8/layout/cycle8#3"/>
    <dgm:cxn modelId="{1D1FBB2F-70CF-0143-9331-4E4A86E8F339}" type="presOf" srcId="{819DAEE9-77FD-824C-A707-3D5922B83710}" destId="{E654DF35-1F0F-F34B-A9C1-25E60F97A4D9}" srcOrd="0" destOrd="0" presId="urn:microsoft.com/office/officeart/2005/8/layout/cycle8#3"/>
    <dgm:cxn modelId="{98479E38-9E41-4E4B-86AF-F889010895EE}" type="presOf" srcId="{FBD6928B-6E08-A34D-B504-577ECC099468}" destId="{8EC46EEB-C10F-2F4E-B7D4-70BA65E7B5B4}" srcOrd="0" destOrd="0" presId="urn:microsoft.com/office/officeart/2005/8/layout/cycle8#3"/>
    <dgm:cxn modelId="{CAE16A78-7F29-584A-B918-7EF9F37AC5F7}" type="presOf" srcId="{96D36B2E-81D2-F64C-BF45-D1901C8F8D66}" destId="{FBC18018-BE8C-3349-95FC-6F2BCC886770}" srcOrd="1" destOrd="0" presId="urn:microsoft.com/office/officeart/2005/8/layout/cycle8#3"/>
    <dgm:cxn modelId="{4E409378-EAE0-9F4E-8140-6B0332CB27EF}" type="presOf" srcId="{819DAEE9-77FD-824C-A707-3D5922B83710}" destId="{4AB61C30-DC1D-4441-8714-9644DC064844}" srcOrd="1" destOrd="0" presId="urn:microsoft.com/office/officeart/2005/8/layout/cycle8#3"/>
    <dgm:cxn modelId="{F8100A9B-44CF-D949-88DF-E1E21329A35E}" type="presOf" srcId="{9D4D0C41-3112-D04C-84CC-745539939491}" destId="{15BB8D48-75FA-234B-8A74-A8E764F271F1}" srcOrd="1" destOrd="0" presId="urn:microsoft.com/office/officeart/2005/8/layout/cycle8#3"/>
    <dgm:cxn modelId="{0D2DD0AC-C63D-9647-899B-5E35E6F944E1}" srcId="{FBD6928B-6E08-A34D-B504-577ECC099468}" destId="{9D4D0C41-3112-D04C-84CC-745539939491}" srcOrd="0" destOrd="0" parTransId="{118EF478-03C1-474B-954E-F05F859DD8C3}" sibTransId="{66616D5B-12C5-474C-8C21-2E036CAC7704}"/>
    <dgm:cxn modelId="{6D9774B6-9B51-7E43-82EC-374A1233E066}" srcId="{FBD6928B-6E08-A34D-B504-577ECC099468}" destId="{96D36B2E-81D2-F64C-BF45-D1901C8F8D66}" srcOrd="1" destOrd="0" parTransId="{69F11F30-692C-0241-9E84-65BE68AB1F80}" sibTransId="{AB3F7644-FD60-304C-B917-2B026D3F8B4F}"/>
    <dgm:cxn modelId="{B9120BD3-9589-1548-B7F7-7254A8BBC671}" srcId="{FBD6928B-6E08-A34D-B504-577ECC099468}" destId="{819DAEE9-77FD-824C-A707-3D5922B83710}" srcOrd="2" destOrd="0" parTransId="{C1B91157-2D2E-8543-B0AB-47C9DA0A92D7}" sibTransId="{A216CA88-0E85-1746-BA16-7C9FFC9E0A18}"/>
    <dgm:cxn modelId="{2D1B7C24-DE3C-9149-BA98-777A020922DA}" type="presParOf" srcId="{8EC46EEB-C10F-2F4E-B7D4-70BA65E7B5B4}" destId="{4A102CB2-C172-4349-BE7E-FB49B60CB623}" srcOrd="0" destOrd="0" presId="urn:microsoft.com/office/officeart/2005/8/layout/cycle8#3"/>
    <dgm:cxn modelId="{963C1176-439B-E543-A474-CCCEB11DC07A}" type="presParOf" srcId="{8EC46EEB-C10F-2F4E-B7D4-70BA65E7B5B4}" destId="{F9EDB8C5-817C-854F-B940-A9BEB885EA55}" srcOrd="1" destOrd="0" presId="urn:microsoft.com/office/officeart/2005/8/layout/cycle8#3"/>
    <dgm:cxn modelId="{54010AED-7E75-4B45-B846-20AC000304CB}" type="presParOf" srcId="{8EC46EEB-C10F-2F4E-B7D4-70BA65E7B5B4}" destId="{A291BE1A-83D4-D34F-B9D4-EC2677BB3A06}" srcOrd="2" destOrd="0" presId="urn:microsoft.com/office/officeart/2005/8/layout/cycle8#3"/>
    <dgm:cxn modelId="{9EF0C89E-EF5D-CA48-AD44-0314E1BB2785}" type="presParOf" srcId="{8EC46EEB-C10F-2F4E-B7D4-70BA65E7B5B4}" destId="{15BB8D48-75FA-234B-8A74-A8E764F271F1}" srcOrd="3" destOrd="0" presId="urn:microsoft.com/office/officeart/2005/8/layout/cycle8#3"/>
    <dgm:cxn modelId="{3AE6051A-EC2E-F543-BC7E-5CC6B7F07148}" type="presParOf" srcId="{8EC46EEB-C10F-2F4E-B7D4-70BA65E7B5B4}" destId="{C5136C13-8E64-2F48-8E33-932CF9A7E131}" srcOrd="4" destOrd="0" presId="urn:microsoft.com/office/officeart/2005/8/layout/cycle8#3"/>
    <dgm:cxn modelId="{D494DA13-DB6A-8A49-A721-E6A87347B45D}" type="presParOf" srcId="{8EC46EEB-C10F-2F4E-B7D4-70BA65E7B5B4}" destId="{9AFE4515-B01C-FB4B-9D38-AD50D9779621}" srcOrd="5" destOrd="0" presId="urn:microsoft.com/office/officeart/2005/8/layout/cycle8#3"/>
    <dgm:cxn modelId="{07C8EADC-C0B5-3048-A262-35C6277E28E2}" type="presParOf" srcId="{8EC46EEB-C10F-2F4E-B7D4-70BA65E7B5B4}" destId="{8BC0073C-FAD0-C841-9648-1F908D63F52A}" srcOrd="6" destOrd="0" presId="urn:microsoft.com/office/officeart/2005/8/layout/cycle8#3"/>
    <dgm:cxn modelId="{576D194B-E0A5-A049-BA91-A8E102EB4B8D}" type="presParOf" srcId="{8EC46EEB-C10F-2F4E-B7D4-70BA65E7B5B4}" destId="{FBC18018-BE8C-3349-95FC-6F2BCC886770}" srcOrd="7" destOrd="0" presId="urn:microsoft.com/office/officeart/2005/8/layout/cycle8#3"/>
    <dgm:cxn modelId="{210F0E74-B055-4547-996B-F270554C6583}" type="presParOf" srcId="{8EC46EEB-C10F-2F4E-B7D4-70BA65E7B5B4}" destId="{E654DF35-1F0F-F34B-A9C1-25E60F97A4D9}" srcOrd="8" destOrd="0" presId="urn:microsoft.com/office/officeart/2005/8/layout/cycle8#3"/>
    <dgm:cxn modelId="{0D065ABE-0B9E-8748-9C7E-658460B164A3}" type="presParOf" srcId="{8EC46EEB-C10F-2F4E-B7D4-70BA65E7B5B4}" destId="{7EA11980-3860-9048-8192-151F42F90C75}" srcOrd="9" destOrd="0" presId="urn:microsoft.com/office/officeart/2005/8/layout/cycle8#3"/>
    <dgm:cxn modelId="{D21A0332-84AB-5A4D-99AA-606D6D890B19}" type="presParOf" srcId="{8EC46EEB-C10F-2F4E-B7D4-70BA65E7B5B4}" destId="{AB8FD199-9B21-4C4B-9D04-84337B6866D4}" srcOrd="10" destOrd="0" presId="urn:microsoft.com/office/officeart/2005/8/layout/cycle8#3"/>
    <dgm:cxn modelId="{A856ED28-7854-2544-82B2-A8D40CCA6C1B}" type="presParOf" srcId="{8EC46EEB-C10F-2F4E-B7D4-70BA65E7B5B4}" destId="{4AB61C30-DC1D-4441-8714-9644DC064844}" srcOrd="11" destOrd="0" presId="urn:microsoft.com/office/officeart/2005/8/layout/cycle8#3"/>
    <dgm:cxn modelId="{B115FE66-0C23-DD4F-B00A-4D0F071E937B}" type="presParOf" srcId="{8EC46EEB-C10F-2F4E-B7D4-70BA65E7B5B4}" destId="{AE136237-9572-3B43-9D29-771F27FC4383}" srcOrd="12" destOrd="0" presId="urn:microsoft.com/office/officeart/2005/8/layout/cycle8#3"/>
    <dgm:cxn modelId="{C5655CCE-EE14-2748-A8F1-DE1C662555E8}" type="presParOf" srcId="{8EC46EEB-C10F-2F4E-B7D4-70BA65E7B5B4}" destId="{0F5F3988-B9FA-9441-86C4-DDB6A8884A77}" srcOrd="13" destOrd="0" presId="urn:microsoft.com/office/officeart/2005/8/layout/cycle8#3"/>
    <dgm:cxn modelId="{19D03053-8492-6E4A-99A5-0151AE7BDB17}" type="presParOf" srcId="{8EC46EEB-C10F-2F4E-B7D4-70BA65E7B5B4}" destId="{B99D7666-EF4C-0040-875A-FC77563D1207}" srcOrd="14" destOrd="0" presId="urn:microsoft.com/office/officeart/2005/8/layout/cycle8#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8B4B19-B742-064E-A63F-F92177396EB9}">
      <dsp:nvSpPr>
        <dsp:cNvPr id="0" name=""/>
        <dsp:cNvSpPr/>
      </dsp:nvSpPr>
      <dsp:spPr>
        <a:xfrm>
          <a:off x="1872654" y="315154"/>
          <a:ext cx="4276726" cy="4276726"/>
        </a:xfrm>
        <a:prstGeom prst="pie">
          <a:avLst>
            <a:gd name="adj1" fmla="val 16200000"/>
            <a:gd name="adj2" fmla="val 205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等距抽样</a:t>
          </a:r>
        </a:p>
      </dsp:txBody>
      <dsp:txXfrm>
        <a:off x="4103680" y="1034051"/>
        <a:ext cx="1374662" cy="916441"/>
      </dsp:txXfrm>
    </dsp:sp>
    <dsp:sp modelId="{C39FF45D-27CA-DC44-97F9-5183E7671B3F}">
      <dsp:nvSpPr>
        <dsp:cNvPr id="0" name=""/>
        <dsp:cNvSpPr/>
      </dsp:nvSpPr>
      <dsp:spPr>
        <a:xfrm>
          <a:off x="1909312" y="429200"/>
          <a:ext cx="4276726" cy="4276726"/>
        </a:xfrm>
        <a:prstGeom prst="pie">
          <a:avLst>
            <a:gd name="adj1" fmla="val 20520000"/>
            <a:gd name="adj2" fmla="val 32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分层抽样</a:t>
          </a:r>
        </a:p>
      </dsp:txBody>
      <dsp:txXfrm>
        <a:off x="4663727" y="2383256"/>
        <a:ext cx="1272835" cy="1018268"/>
      </dsp:txXfrm>
    </dsp:sp>
    <dsp:sp modelId="{9A97DB36-00C9-834B-90EA-C07D17726719}">
      <dsp:nvSpPr>
        <dsp:cNvPr id="0" name=""/>
        <dsp:cNvSpPr/>
      </dsp:nvSpPr>
      <dsp:spPr>
        <a:xfrm>
          <a:off x="1812576" y="499460"/>
          <a:ext cx="4276726" cy="4276726"/>
        </a:xfrm>
        <a:prstGeom prst="pie">
          <a:avLst>
            <a:gd name="adj1" fmla="val 3240000"/>
            <a:gd name="adj2" fmla="val 756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随机抽样</a:t>
          </a:r>
        </a:p>
      </dsp:txBody>
      <dsp:txXfrm>
        <a:off x="3339979" y="3503351"/>
        <a:ext cx="1221921" cy="1120095"/>
      </dsp:txXfrm>
    </dsp:sp>
    <dsp:sp modelId="{5598DDE0-0F07-BD44-A429-7E7FA3A80744}">
      <dsp:nvSpPr>
        <dsp:cNvPr id="0" name=""/>
        <dsp:cNvSpPr/>
      </dsp:nvSpPr>
      <dsp:spPr>
        <a:xfrm>
          <a:off x="1715841" y="429200"/>
          <a:ext cx="4276726" cy="4276726"/>
        </a:xfrm>
        <a:prstGeom prst="pie">
          <a:avLst>
            <a:gd name="adj1" fmla="val 7560000"/>
            <a:gd name="adj2" fmla="val 1188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顺序抽样</a:t>
          </a:r>
        </a:p>
      </dsp:txBody>
      <dsp:txXfrm>
        <a:off x="1965317" y="2383256"/>
        <a:ext cx="1272835" cy="1018268"/>
      </dsp:txXfrm>
    </dsp:sp>
    <dsp:sp modelId="{EDDAA132-3A67-134B-869F-9239B9D08090}">
      <dsp:nvSpPr>
        <dsp:cNvPr id="0" name=""/>
        <dsp:cNvSpPr/>
      </dsp:nvSpPr>
      <dsp:spPr>
        <a:xfrm>
          <a:off x="1752498" y="315154"/>
          <a:ext cx="4276726" cy="4276726"/>
        </a:xfrm>
        <a:prstGeom prst="pie">
          <a:avLst>
            <a:gd name="adj1" fmla="val 1188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分类抽样</a:t>
          </a:r>
        </a:p>
      </dsp:txBody>
      <dsp:txXfrm>
        <a:off x="2423537" y="1034051"/>
        <a:ext cx="1374662" cy="916441"/>
      </dsp:txXfrm>
    </dsp:sp>
    <dsp:sp modelId="{E98457ED-0107-3F47-A6F5-E9C51A12A734}">
      <dsp:nvSpPr>
        <dsp:cNvPr id="0" name=""/>
        <dsp:cNvSpPr/>
      </dsp:nvSpPr>
      <dsp:spPr>
        <a:xfrm>
          <a:off x="1607703" y="50404"/>
          <a:ext cx="4806225" cy="4806225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802E0-935D-4B4B-A811-5C5C1540B423}">
      <dsp:nvSpPr>
        <dsp:cNvPr id="0" name=""/>
        <dsp:cNvSpPr/>
      </dsp:nvSpPr>
      <dsp:spPr>
        <a:xfrm>
          <a:off x="1644858" y="164412"/>
          <a:ext cx="4806225" cy="4806225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721F7-0646-D04D-9BFC-EFDC92EF578F}">
      <dsp:nvSpPr>
        <dsp:cNvPr id="0" name=""/>
        <dsp:cNvSpPr/>
      </dsp:nvSpPr>
      <dsp:spPr>
        <a:xfrm>
          <a:off x="1547827" y="234888"/>
          <a:ext cx="4806225" cy="4806225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0A736-DFF7-144F-844C-061C518F0402}">
      <dsp:nvSpPr>
        <dsp:cNvPr id="0" name=""/>
        <dsp:cNvSpPr/>
      </dsp:nvSpPr>
      <dsp:spPr>
        <a:xfrm>
          <a:off x="1450796" y="164412"/>
          <a:ext cx="4806225" cy="4806225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D4B1E-407A-7A49-BA0A-C2D836019447}">
      <dsp:nvSpPr>
        <dsp:cNvPr id="0" name=""/>
        <dsp:cNvSpPr/>
      </dsp:nvSpPr>
      <dsp:spPr>
        <a:xfrm>
          <a:off x="1487950" y="50404"/>
          <a:ext cx="4806225" cy="4806225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E4359-604F-CC40-8DCB-36DF6C3C2978}">
      <dsp:nvSpPr>
        <dsp:cNvPr id="0" name=""/>
        <dsp:cNvSpPr/>
      </dsp:nvSpPr>
      <dsp:spPr>
        <a:xfrm>
          <a:off x="3793066" y="1896533"/>
          <a:ext cx="2980266" cy="298026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数据质量分析</a:t>
          </a:r>
        </a:p>
      </dsp:txBody>
      <dsp:txXfrm>
        <a:off x="4392232" y="2594646"/>
        <a:ext cx="1781934" cy="1531918"/>
      </dsp:txXfrm>
    </dsp:sp>
    <dsp:sp modelId="{54A982C2-8EA8-6546-9183-257C26C65D0B}">
      <dsp:nvSpPr>
        <dsp:cNvPr id="0" name=""/>
        <dsp:cNvSpPr/>
      </dsp:nvSpPr>
      <dsp:spPr>
        <a:xfrm>
          <a:off x="2059093" y="1192106"/>
          <a:ext cx="2167466" cy="216746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数据探索函数</a:t>
          </a:r>
        </a:p>
      </dsp:txBody>
      <dsp:txXfrm>
        <a:off x="2604759" y="1741070"/>
        <a:ext cx="1076134" cy="1069538"/>
      </dsp:txXfrm>
    </dsp:sp>
    <dsp:sp modelId="{F00B89E8-9746-B543-AAED-DD59910C581A}">
      <dsp:nvSpPr>
        <dsp:cNvPr id="0" name=""/>
        <dsp:cNvSpPr/>
      </dsp:nvSpPr>
      <dsp:spPr>
        <a:xfrm>
          <a:off x="3968642" y="1368719"/>
          <a:ext cx="3665728" cy="3665728"/>
        </a:xfrm>
        <a:prstGeom prst="circularArrow">
          <a:avLst>
            <a:gd name="adj1" fmla="val 4878"/>
            <a:gd name="adj2" fmla="val 312630"/>
            <a:gd name="adj3" fmla="val 3224359"/>
            <a:gd name="adj4" fmla="val 15113656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E928E-F0D1-4449-928D-7FFBD1F16262}">
      <dsp:nvSpPr>
        <dsp:cNvPr id="0" name=""/>
        <dsp:cNvSpPr/>
      </dsp:nvSpPr>
      <dsp:spPr>
        <a:xfrm>
          <a:off x="1675238" y="707273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102CB2-C172-4349-BE7E-FB49B60CB623}">
      <dsp:nvSpPr>
        <dsp:cNvPr id="0" name=""/>
        <dsp:cNvSpPr/>
      </dsp:nvSpPr>
      <dsp:spPr>
        <a:xfrm>
          <a:off x="769213" y="280954"/>
          <a:ext cx="3630800" cy="363080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重复数据</a:t>
          </a:r>
        </a:p>
      </dsp:txBody>
      <dsp:txXfrm>
        <a:off x="2682731" y="1050338"/>
        <a:ext cx="1296714" cy="1080595"/>
      </dsp:txXfrm>
    </dsp:sp>
    <dsp:sp modelId="{C5136C13-8E64-2F48-8E33-932CF9A7E131}">
      <dsp:nvSpPr>
        <dsp:cNvPr id="0" name=""/>
        <dsp:cNvSpPr/>
      </dsp:nvSpPr>
      <dsp:spPr>
        <a:xfrm>
          <a:off x="694436" y="410626"/>
          <a:ext cx="3630800" cy="363080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异常数据</a:t>
          </a:r>
        </a:p>
      </dsp:txBody>
      <dsp:txXfrm>
        <a:off x="1558912" y="2766323"/>
        <a:ext cx="1945071" cy="950923"/>
      </dsp:txXfrm>
    </dsp:sp>
    <dsp:sp modelId="{E654DF35-1F0F-F34B-A9C1-25E60F97A4D9}">
      <dsp:nvSpPr>
        <dsp:cNvPr id="0" name=""/>
        <dsp:cNvSpPr/>
      </dsp:nvSpPr>
      <dsp:spPr>
        <a:xfrm>
          <a:off x="619659" y="280954"/>
          <a:ext cx="3630800" cy="363080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缺失数据</a:t>
          </a:r>
        </a:p>
      </dsp:txBody>
      <dsp:txXfrm>
        <a:off x="1040226" y="1050338"/>
        <a:ext cx="1296714" cy="1080595"/>
      </dsp:txXfrm>
    </dsp:sp>
    <dsp:sp modelId="{AE136237-9572-3B43-9D29-771F27FC4383}">
      <dsp:nvSpPr>
        <dsp:cNvPr id="0" name=""/>
        <dsp:cNvSpPr/>
      </dsp:nvSpPr>
      <dsp:spPr>
        <a:xfrm>
          <a:off x="544749" y="56190"/>
          <a:ext cx="4080327" cy="408032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F3988-B9FA-9441-86C4-DDB6A8884A77}">
      <dsp:nvSpPr>
        <dsp:cNvPr id="0" name=""/>
        <dsp:cNvSpPr/>
      </dsp:nvSpPr>
      <dsp:spPr>
        <a:xfrm>
          <a:off x="469672" y="185632"/>
          <a:ext cx="4080327" cy="408032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D7666-EF4C-0040-875A-FC77563D1207}">
      <dsp:nvSpPr>
        <dsp:cNvPr id="0" name=""/>
        <dsp:cNvSpPr/>
      </dsp:nvSpPr>
      <dsp:spPr>
        <a:xfrm>
          <a:off x="394595" y="56190"/>
          <a:ext cx="4080327" cy="408032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#1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ar" val="1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longCurve"/>
                  <dgm:param type="begPts" val="tL"/>
                  <dgm:param type="endPts" val="tR"/>
                </dgm:alg>
              </dgm:if>
              <dgm:else name="Name175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longCurve"/>
                  <dgm:param type="begPts" val="tL"/>
                  <dgm:param type="endPts" val="t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curve"/>
                  <dgm:param type="begPts" val="tL"/>
                  <dgm:param type="endPts" val="tL"/>
                </dgm:alg>
              </dgm:if>
              <dgm:else name="Name180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curve"/>
                  <dgm:param type="begPts" val="tL"/>
                  <dgm:param type="endPts" val="tL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srcNode" val="dummy2a"/>
              <dgm:param type="dstNode" val="dummy2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5">
            <dgm:alg type="conn">
              <dgm:param type="srcNode" val="dummy2a"/>
              <dgm:param type="dstNode" val="dummy2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srcNode" val="dummy3a"/>
              <dgm:param type="dstNode" val="dummy3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9">
            <dgm:alg type="conn">
              <dgm:param type="srcNode" val="dummy3a"/>
              <dgm:param type="dstNode" val="dummy3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srcNode" val="dummy4a"/>
              <dgm:param type="dstNode" val="dummy4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3">
            <dgm:alg type="conn">
              <dgm:param type="srcNode" val="dummy4a"/>
              <dgm:param type="dstNode" val="dummy4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srcNode" val="dummy5a"/>
              <dgm:param type="dstNode" val="dummy5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7">
            <dgm:alg type="conn">
              <dgm:param type="srcNode" val="dummy5a"/>
              <dgm:param type="dstNode" val="dummy5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srcNode" val="dummy6a"/>
              <dgm:param type="dstNode" val="dummy6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1">
            <dgm:alg type="conn">
              <dgm:param type="srcNode" val="dummy6a"/>
              <dgm:param type="dstNode" val="dummy6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srcNode" val="dummy7a"/>
              <dgm:param type="dstNode" val="dummy7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5">
            <dgm:alg type="conn">
              <dgm:param type="srcNode" val="dummy7a"/>
              <dgm:param type="dstNode" val="dummy7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#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srcNode" val="gear1srcNode"/>
          <dgm:param type="dstNode" val="gear1dstNode"/>
          <dgm:param type="connRout" val="curv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srcNode" val="gear2srcNode"/>
          <dgm:param type="dstNode" val="gear2dstNode"/>
          <dgm:param type="connRout" val="curv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srcNode" val="gear3srcNode"/>
          <dgm:param type="dstNode" val="gear3dstNode"/>
          <dgm:param type="connRout" val="curv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#3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ar" val="1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longCurve"/>
                  <dgm:param type="begPts" val="tL"/>
                  <dgm:param type="endPts" val="tR"/>
                </dgm:alg>
              </dgm:if>
              <dgm:else name="Name175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longCurve"/>
                  <dgm:param type="begPts" val="tL"/>
                  <dgm:param type="endPts" val="t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curve"/>
                  <dgm:param type="begPts" val="tL"/>
                  <dgm:param type="endPts" val="tL"/>
                </dgm:alg>
              </dgm:if>
              <dgm:else name="Name180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curve"/>
                  <dgm:param type="begPts" val="tL"/>
                  <dgm:param type="endPts" val="tL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srcNode" val="dummy2a"/>
              <dgm:param type="dstNode" val="dummy2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5">
            <dgm:alg type="conn">
              <dgm:param type="srcNode" val="dummy2a"/>
              <dgm:param type="dstNode" val="dummy2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srcNode" val="dummy3a"/>
              <dgm:param type="dstNode" val="dummy3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9">
            <dgm:alg type="conn">
              <dgm:param type="srcNode" val="dummy3a"/>
              <dgm:param type="dstNode" val="dummy3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srcNode" val="dummy4a"/>
              <dgm:param type="dstNode" val="dummy4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3">
            <dgm:alg type="conn">
              <dgm:param type="srcNode" val="dummy4a"/>
              <dgm:param type="dstNode" val="dummy4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srcNode" val="dummy5a"/>
              <dgm:param type="dstNode" val="dummy5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7">
            <dgm:alg type="conn">
              <dgm:param type="srcNode" val="dummy5a"/>
              <dgm:param type="dstNode" val="dummy5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srcNode" val="dummy6a"/>
              <dgm:param type="dstNode" val="dummy6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1">
            <dgm:alg type="conn">
              <dgm:param type="srcNode" val="dummy6a"/>
              <dgm:param type="dstNode" val="dummy6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srcNode" val="dummy7a"/>
              <dgm:param type="dstNode" val="dummy7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5">
            <dgm:alg type="conn">
              <dgm:param type="srcNode" val="dummy7a"/>
              <dgm:param type="dstNode" val="dummy7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D0486-5673-4349-8803-895430907591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C14FA-D47D-428F-B7CB-D0822E602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14FA-D47D-428F-B7CB-D0822E602D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482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14FA-D47D-428F-B7CB-D0822E602D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302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14FA-D47D-428F-B7CB-D0822E602D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088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14FA-D47D-428F-B7CB-D0822E602D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292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14FA-D47D-428F-B7CB-D0822E602D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5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14FA-D47D-428F-B7CB-D0822E602DF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975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14FA-D47D-428F-B7CB-D0822E602DF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44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14FA-D47D-428F-B7CB-D0822E602DF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054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14FA-D47D-428F-B7CB-D0822E602DF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478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14FA-D47D-428F-B7CB-D0822E602DF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133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14FA-D47D-428F-B7CB-D0822E602DF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886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14FA-D47D-428F-B7CB-D0822E602D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8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14FA-D47D-428F-B7CB-D0822E602DF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450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14FA-D47D-428F-B7CB-D0822E602DF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7883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14FA-D47D-428F-B7CB-D0822E602DF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378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14FA-D47D-428F-B7CB-D0822E602D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003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14FA-D47D-428F-B7CB-D0822E602D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03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14FA-D47D-428F-B7CB-D0822E602D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35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14FA-D47D-428F-B7CB-D0822E602D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386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14FA-D47D-428F-B7CB-D0822E602D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629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14FA-D47D-428F-B7CB-D0822E602D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82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14FA-D47D-428F-B7CB-D0822E602D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234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C7E7-719A-4EE5-A1F5-8CFFB25C8C50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A897-3E60-401E-983F-FDF0A2FE7F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C7E7-719A-4EE5-A1F5-8CFFB25C8C50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A897-3E60-401E-983F-FDF0A2FE7F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C7E7-719A-4EE5-A1F5-8CFFB25C8C50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A897-3E60-401E-983F-FDF0A2FE7F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C7E7-719A-4EE5-A1F5-8CFFB25C8C50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A897-3E60-401E-983F-FDF0A2FE7F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C7E7-719A-4EE5-A1F5-8CFFB25C8C50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A897-3E60-401E-983F-FDF0A2FE7F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C7E7-719A-4EE5-A1F5-8CFFB25C8C50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A897-3E60-401E-983F-FDF0A2FE7F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C7E7-719A-4EE5-A1F5-8CFFB25C8C50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A897-3E60-401E-983F-FDF0A2FE7F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C7E7-719A-4EE5-A1F5-8CFFB25C8C50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A897-3E60-401E-983F-FDF0A2FE7F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C7E7-719A-4EE5-A1F5-8CFFB25C8C50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A897-3E60-401E-983F-FDF0A2FE7F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C7E7-719A-4EE5-A1F5-8CFFB25C8C50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A897-3E60-401E-983F-FDF0A2FE7F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234494"/>
            <a:ext cx="105156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CC7E7-719A-4EE5-A1F5-8CFFB25C8C50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BA897-3E60-401E-983F-FDF0A2FE7FF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 spc="0">
          <a:solidFill>
            <a:srgbClr val="24ADC2"/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64"/>
          <p:cNvSpPr>
            <a:spLocks noChangeArrowheads="1"/>
          </p:cNvSpPr>
          <p:nvPr/>
        </p:nvSpPr>
        <p:spPr bwMode="auto">
          <a:xfrm>
            <a:off x="457200" y="1604963"/>
            <a:ext cx="46482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8392" tIns="48392" rIns="48392" bIns="48392">
            <a:spAutoFit/>
          </a:bodyPr>
          <a:lstStyle>
            <a:lvl1pPr defTabSz="96710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 defTabSz="96710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 defTabSz="96710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 defTabSz="96710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 defTabSz="96710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defTabSz="96710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defTabSz="96710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defTabSz="96710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defTabSz="96710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平台运营组周报</a:t>
            </a:r>
            <a:r>
              <a:rPr lang="en-US" altLang="zh-CN" sz="3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-WK51</a:t>
            </a:r>
          </a:p>
        </p:txBody>
      </p:sp>
      <p:sp>
        <p:nvSpPr>
          <p:cNvPr id="6147" name="Shape 166"/>
          <p:cNvSpPr>
            <a:spLocks noChangeShapeType="1"/>
          </p:cNvSpPr>
          <p:nvPr/>
        </p:nvSpPr>
        <p:spPr bwMode="auto">
          <a:xfrm>
            <a:off x="542925" y="2335213"/>
            <a:ext cx="665163" cy="0"/>
          </a:xfrm>
          <a:prstGeom prst="line">
            <a:avLst/>
          </a:prstGeom>
          <a:noFill/>
          <a:ln w="50800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8392" tIns="48392" rIns="48392" bIns="48392"/>
          <a:lstStyle/>
          <a:p>
            <a:endParaRPr lang="zh-CN" altLang="en-US"/>
          </a:p>
        </p:txBody>
      </p:sp>
      <p:sp>
        <p:nvSpPr>
          <p:cNvPr id="6148" name="Shape 167"/>
          <p:cNvSpPr>
            <a:spLocks noChangeArrowheads="1"/>
          </p:cNvSpPr>
          <p:nvPr/>
        </p:nvSpPr>
        <p:spPr bwMode="auto">
          <a:xfrm>
            <a:off x="458788" y="2428875"/>
            <a:ext cx="11985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392" tIns="48392" rIns="48392" bIns="48392">
            <a:spAutoFit/>
          </a:bodyPr>
          <a:lstStyle>
            <a:lvl1pPr defTabSz="96710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 defTabSz="96710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 defTabSz="96710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 defTabSz="96710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 defTabSz="96710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defTabSz="96710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defTabSz="96710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defTabSz="96710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defTabSz="96710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Created by </a:t>
            </a:r>
            <a:r>
              <a:rPr lang="en-US" altLang="zh-CN" sz="120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KFC</a:t>
            </a:r>
            <a:endParaRPr lang="zh-CN" altLang="zh-CN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149" name="image1.png" descr="bilibili_logo_whi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5"/>
          <a:stretch>
            <a:fillRect/>
          </a:stretch>
        </p:blipFill>
        <p:spPr bwMode="auto">
          <a:xfrm>
            <a:off x="457200" y="982663"/>
            <a:ext cx="11112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文本框 2"/>
          <p:cNvSpPr txBox="1">
            <a:spLocks noChangeArrowheads="1"/>
          </p:cNvSpPr>
          <p:nvPr/>
        </p:nvSpPr>
        <p:spPr bwMode="auto">
          <a:xfrm>
            <a:off x="2160387" y="2090557"/>
            <a:ext cx="7871226" cy="133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6000" b="1" dirty="0">
                <a:solidFill>
                  <a:srgbClr val="24ADC2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rPr>
              <a:t>企业数据分析完整流程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000" kern="0" spc="-198" dirty="0"/>
              <a:t>互联网数据分析系列</a:t>
            </a:r>
            <a:endParaRPr lang="zh-CN" altLang="en-US" sz="2000" dirty="0"/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3750023" y="4116555"/>
            <a:ext cx="4528457" cy="71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主讲人：周景阳（大周）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3248" y="0"/>
            <a:ext cx="3933233" cy="2802579"/>
          </a:xfrm>
          <a:prstGeom prst="rect">
            <a:avLst/>
          </a:prstGeom>
        </p:spPr>
      </p:pic>
      <p:sp>
        <p:nvSpPr>
          <p:cNvPr id="9" name="標題 1"/>
          <p:cNvSpPr txBox="1"/>
          <p:nvPr/>
        </p:nvSpPr>
        <p:spPr>
          <a:xfrm>
            <a:off x="132521" y="516450"/>
            <a:ext cx="11926957" cy="76944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400" b="1" dirty="0">
                <a:solidFill>
                  <a:schemeClr val="tx1"/>
                </a:solidFill>
                <a:latin typeface="PingFang SC" charset="-122"/>
                <a:ea typeface="PingFang SC" charset="-122"/>
                <a:cs typeface="PingFang SC" charset="-122"/>
              </a:rPr>
              <a:t>数据探索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300" y="3739610"/>
            <a:ext cx="3933233" cy="2802579"/>
          </a:xfrm>
          <a:prstGeom prst="rect">
            <a:avLst/>
          </a:prstGeom>
        </p:spPr>
      </p:pic>
      <p:sp>
        <p:nvSpPr>
          <p:cNvPr id="21" name="TextBox 1"/>
          <p:cNvSpPr txBox="1"/>
          <p:nvPr/>
        </p:nvSpPr>
        <p:spPr>
          <a:xfrm>
            <a:off x="3106482" y="1598142"/>
            <a:ext cx="5755296" cy="3925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PingFang SC" charset="-122"/>
                <a:ea typeface="PingFang SC" charset="-122"/>
                <a:cs typeface="PingFang SC" charset="-122"/>
              </a:rPr>
              <a:t>探索的目的</a:t>
            </a:r>
            <a:endParaRPr lang="en-US" altLang="zh-CN" sz="3200" dirty="0"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PingFang SC" charset="-122"/>
                <a:ea typeface="PingFang SC" charset="-122"/>
                <a:cs typeface="PingFang SC" charset="-122"/>
              </a:rPr>
              <a:t>是否符合设想目标中的要求</a:t>
            </a:r>
            <a:endParaRPr lang="en-US" altLang="zh-CN" sz="2200" dirty="0"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PingFang SC" charset="-122"/>
                <a:ea typeface="PingFang SC" charset="-122"/>
                <a:cs typeface="PingFang SC" charset="-122"/>
              </a:rPr>
              <a:t>样本数据中是否拥有明显的规律和趋势</a:t>
            </a:r>
            <a:endParaRPr lang="en-US" altLang="zh-CN" sz="2200" dirty="0"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PingFang SC" charset="-122"/>
                <a:ea typeface="PingFang SC" charset="-122"/>
                <a:cs typeface="PingFang SC" charset="-122"/>
              </a:rPr>
              <a:t>是否出现了数据异常和状态</a:t>
            </a:r>
            <a:endParaRPr lang="en-US" altLang="zh-CN" sz="2200" dirty="0"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PingFang SC" charset="-122"/>
                <a:ea typeface="PingFang SC" charset="-122"/>
                <a:cs typeface="PingFang SC" charset="-122"/>
              </a:rPr>
              <a:t>数据属性之间是否存在相关性</a:t>
            </a:r>
            <a:endParaRPr lang="en-US" altLang="zh-CN" sz="2200" dirty="0"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PingFang SC" charset="-122"/>
                <a:ea typeface="PingFang SC" charset="-122"/>
                <a:cs typeface="PingFang SC" charset="-122"/>
              </a:rPr>
              <a:t>样本数据可以区分成哪些类别</a:t>
            </a:r>
            <a:endParaRPr lang="en-US" altLang="zh-CN" sz="2200" dirty="0"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PingFang SC" charset="-122"/>
                <a:ea typeface="PingFang SC" charset="-122"/>
                <a:cs typeface="PingFang SC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76101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/>
          <p:nvPr/>
        </p:nvSpPr>
        <p:spPr>
          <a:xfrm>
            <a:off x="0" y="201707"/>
            <a:ext cx="12192000" cy="76944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400" b="1" dirty="0">
                <a:solidFill>
                  <a:schemeClr val="tx1"/>
                </a:solidFill>
                <a:latin typeface="PingFang SC" charset="-122"/>
                <a:ea typeface="PingFang SC" charset="-122"/>
                <a:cs typeface="PingFang SC" charset="-122"/>
              </a:rPr>
              <a:t>数据探索性分析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9646" y="-162823"/>
            <a:ext cx="3933233" cy="280257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066" y="726261"/>
            <a:ext cx="3933233" cy="2802579"/>
          </a:xfrm>
          <a:prstGeom prst="rect">
            <a:avLst/>
          </a:prstGeom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12701912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24258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/>
          <p:nvPr/>
        </p:nvSpPr>
        <p:spPr>
          <a:xfrm>
            <a:off x="0" y="201707"/>
            <a:ext cx="12192000" cy="76944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400" b="1" dirty="0">
                <a:solidFill>
                  <a:schemeClr val="tx1"/>
                </a:solidFill>
                <a:latin typeface="PingFang SC" charset="-122"/>
                <a:ea typeface="PingFang SC" charset="-122"/>
                <a:cs typeface="PingFang SC" charset="-122"/>
              </a:rPr>
              <a:t>数据探索性分析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9646" y="-162823"/>
            <a:ext cx="3933233" cy="280257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066" y="726261"/>
            <a:ext cx="3933233" cy="2802579"/>
          </a:xfrm>
          <a:prstGeom prst="rect">
            <a:avLst/>
          </a:prstGeom>
        </p:spPr>
      </p:pic>
      <p:sp>
        <p:nvSpPr>
          <p:cNvPr id="11" name="TextBox 1"/>
          <p:cNvSpPr txBox="1"/>
          <p:nvPr/>
        </p:nvSpPr>
        <p:spPr>
          <a:xfrm>
            <a:off x="943772" y="1254143"/>
            <a:ext cx="3018628" cy="76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PingFang SC" charset="-122"/>
                <a:ea typeface="PingFang SC" charset="-122"/>
                <a:cs typeface="PingFang SC" charset="-122"/>
              </a:rPr>
              <a:t>数据质量分析</a:t>
            </a:r>
            <a:endParaRPr lang="en-US" altLang="zh-CN" sz="3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248680" y="2398296"/>
            <a:ext cx="7134386" cy="76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PingFang SC" charset="-122"/>
                <a:ea typeface="PingFang SC" charset="-122"/>
                <a:cs typeface="PingFang SC" charset="-122"/>
              </a:rPr>
              <a:t>任务：检查原始数据中是否存在脏数据。</a:t>
            </a:r>
            <a:endParaRPr lang="en-US" altLang="zh-CN" sz="3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553372" y="4591359"/>
            <a:ext cx="2409028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常见脏数据类型</a:t>
            </a:r>
            <a:endParaRPr lang="en-US" altLang="zh-CN" sz="20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3706252" y="3877379"/>
            <a:ext cx="512296" cy="1941305"/>
          </a:xfrm>
          <a:prstGeom prst="leftBrace">
            <a:avLst>
              <a:gd name="adj1" fmla="val 62441"/>
              <a:gd name="adj2" fmla="val 50000"/>
            </a:avLst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TextBox 1"/>
          <p:cNvSpPr txBox="1"/>
          <p:nvPr/>
        </p:nvSpPr>
        <p:spPr>
          <a:xfrm>
            <a:off x="4569514" y="3693790"/>
            <a:ext cx="2409028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缺失值</a:t>
            </a:r>
            <a:endParaRPr lang="en-US" altLang="zh-CN" sz="20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4588794" y="4607165"/>
            <a:ext cx="2409028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异常值</a:t>
            </a:r>
            <a:endParaRPr lang="en-US" altLang="zh-CN" sz="20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4588794" y="5520540"/>
            <a:ext cx="2409028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重复值</a:t>
            </a:r>
            <a:endParaRPr lang="en-US" altLang="zh-CN" sz="20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9293610" y="3540048"/>
            <a:ext cx="2409028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不一致的值</a:t>
            </a:r>
            <a:endParaRPr lang="en-US" altLang="zh-CN" sz="20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9278727" y="4591359"/>
            <a:ext cx="2409028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包含特殊符号的值</a:t>
            </a:r>
            <a:endParaRPr lang="en-US" altLang="zh-CN" sz="20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6359987" y="4400354"/>
            <a:ext cx="2409028" cy="975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因系统</a:t>
            </a:r>
            <a:r>
              <a:rPr lang="en-US" altLang="zh-CN" sz="2000" dirty="0">
                <a:latin typeface="PingFang SC" charset="-122"/>
                <a:ea typeface="PingFang SC" charset="-122"/>
                <a:cs typeface="PingFang SC" charset="-122"/>
              </a:rPr>
              <a:t>Bug</a:t>
            </a:r>
            <a:r>
              <a:rPr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可能导致的脏数据类型</a:t>
            </a:r>
            <a:endParaRPr lang="en-US" altLang="zh-CN" sz="20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9" name="左大括号 18"/>
          <p:cNvSpPr/>
          <p:nvPr/>
        </p:nvSpPr>
        <p:spPr>
          <a:xfrm>
            <a:off x="8640892" y="3844935"/>
            <a:ext cx="512296" cy="1941305"/>
          </a:xfrm>
          <a:prstGeom prst="leftBrace">
            <a:avLst>
              <a:gd name="adj1" fmla="val 62441"/>
              <a:gd name="adj2" fmla="val 50000"/>
            </a:avLst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1"/>
          <p:cNvSpPr txBox="1"/>
          <p:nvPr/>
        </p:nvSpPr>
        <p:spPr>
          <a:xfrm>
            <a:off x="9293610" y="5480542"/>
            <a:ext cx="2409028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PingFang SC" charset="-122"/>
                <a:ea typeface="PingFang SC" charset="-122"/>
                <a:cs typeface="PingFang SC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747627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/>
          <p:nvPr/>
        </p:nvSpPr>
        <p:spPr>
          <a:xfrm>
            <a:off x="0" y="201707"/>
            <a:ext cx="12192000" cy="76944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400" b="1" dirty="0">
                <a:solidFill>
                  <a:schemeClr val="tx1"/>
                </a:solidFill>
                <a:latin typeface="PingFang SC" charset="-122"/>
                <a:ea typeface="PingFang SC" charset="-122"/>
                <a:cs typeface="PingFang SC" charset="-122"/>
              </a:rPr>
              <a:t>数据质量分析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9646" y="-162823"/>
            <a:ext cx="3933233" cy="280257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066" y="726261"/>
            <a:ext cx="3933233" cy="2802579"/>
          </a:xfrm>
          <a:prstGeom prst="rect">
            <a:avLst/>
          </a:prstGeom>
        </p:spPr>
      </p:pic>
      <p:sp>
        <p:nvSpPr>
          <p:cNvPr id="11" name="TextBox 1"/>
          <p:cNvSpPr txBox="1"/>
          <p:nvPr/>
        </p:nvSpPr>
        <p:spPr>
          <a:xfrm>
            <a:off x="576468" y="3481955"/>
            <a:ext cx="3018628" cy="76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PingFang SC" charset="-122"/>
                <a:ea typeface="PingFang SC" charset="-122"/>
                <a:cs typeface="PingFang SC" charset="-122"/>
              </a:rPr>
              <a:t>缺失值分析</a:t>
            </a:r>
            <a:endParaRPr lang="en-US" altLang="zh-CN" sz="3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2935705" y="2225319"/>
            <a:ext cx="512296" cy="3485282"/>
          </a:xfrm>
          <a:prstGeom prst="leftBrace">
            <a:avLst>
              <a:gd name="adj1" fmla="val 62441"/>
              <a:gd name="adj2" fmla="val 50000"/>
            </a:avLst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TextBox 1"/>
          <p:cNvSpPr txBox="1"/>
          <p:nvPr/>
        </p:nvSpPr>
        <p:spPr>
          <a:xfrm>
            <a:off x="3595096" y="3561985"/>
            <a:ext cx="2409028" cy="76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PingFang SC" charset="-122"/>
                <a:ea typeface="PingFang SC" charset="-122"/>
                <a:cs typeface="PingFang SC" charset="-122"/>
              </a:rPr>
              <a:t>缺失的原因</a:t>
            </a:r>
            <a:endParaRPr lang="en-US" altLang="zh-CN" sz="3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3668079" y="5158610"/>
            <a:ext cx="2409028" cy="76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PingFang SC" charset="-122"/>
                <a:ea typeface="PingFang SC" charset="-122"/>
                <a:cs typeface="PingFang SC" charset="-122"/>
              </a:rPr>
              <a:t>缺失的影响</a:t>
            </a:r>
            <a:endParaRPr lang="en-US" altLang="zh-CN" sz="3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7088530" y="3067551"/>
            <a:ext cx="2409028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获取不到</a:t>
            </a:r>
            <a:endParaRPr lang="en-US" altLang="zh-CN" sz="20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6962971" y="4704968"/>
            <a:ext cx="4691362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在挖掘建模的过程中将丢失关键性信息</a:t>
            </a:r>
            <a:endParaRPr lang="en-US" altLang="zh-CN" sz="20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9" name="左大括号 18"/>
          <p:cNvSpPr/>
          <p:nvPr/>
        </p:nvSpPr>
        <p:spPr>
          <a:xfrm>
            <a:off x="6168256" y="3249254"/>
            <a:ext cx="512296" cy="1455714"/>
          </a:xfrm>
          <a:prstGeom prst="leftBrace">
            <a:avLst>
              <a:gd name="adj1" fmla="val 62441"/>
              <a:gd name="adj2" fmla="val 50000"/>
            </a:avLst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1"/>
          <p:cNvSpPr txBox="1"/>
          <p:nvPr/>
        </p:nvSpPr>
        <p:spPr>
          <a:xfrm>
            <a:off x="6962971" y="5197255"/>
            <a:ext cx="4820151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在挖掘建模的过程中表现出及不确定性</a:t>
            </a:r>
            <a:endParaRPr lang="en-US" altLang="zh-CN" sz="20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7088530" y="3608240"/>
            <a:ext cx="2409028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系统</a:t>
            </a:r>
            <a:r>
              <a:rPr lang="en-US" altLang="zh-CN" sz="2000" dirty="0">
                <a:latin typeface="PingFang SC" charset="-122"/>
                <a:ea typeface="PingFang SC" charset="-122"/>
                <a:cs typeface="PingFang SC" charset="-122"/>
              </a:rPr>
              <a:t>Bug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7088530" y="4191622"/>
            <a:ext cx="2409028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系统逻辑</a:t>
            </a:r>
            <a:endParaRPr lang="en-US" altLang="zh-CN" sz="20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3" name="左大括号 22"/>
          <p:cNvSpPr/>
          <p:nvPr/>
        </p:nvSpPr>
        <p:spPr>
          <a:xfrm>
            <a:off x="6300235" y="4901843"/>
            <a:ext cx="443901" cy="1301045"/>
          </a:xfrm>
          <a:prstGeom prst="leftBrace">
            <a:avLst>
              <a:gd name="adj1" fmla="val 62441"/>
              <a:gd name="adj2" fmla="val 50000"/>
            </a:avLst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TextBox 1"/>
          <p:cNvSpPr txBox="1"/>
          <p:nvPr/>
        </p:nvSpPr>
        <p:spPr>
          <a:xfrm>
            <a:off x="6962971" y="5689542"/>
            <a:ext cx="4820151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使挖掘建模的过程变得混乱，输出不可靠</a:t>
            </a:r>
            <a:endParaRPr lang="en-US" altLang="zh-CN" sz="20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5" name="TextBox 1"/>
          <p:cNvSpPr txBox="1"/>
          <p:nvPr/>
        </p:nvSpPr>
        <p:spPr>
          <a:xfrm>
            <a:off x="3595096" y="1699390"/>
            <a:ext cx="2409028" cy="76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PingFang SC" charset="-122"/>
                <a:ea typeface="PingFang SC" charset="-122"/>
                <a:cs typeface="PingFang SC" charset="-122"/>
              </a:rPr>
              <a:t>缺失的种类</a:t>
            </a:r>
            <a:endParaRPr lang="en-US" altLang="zh-CN" sz="3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6" name="TextBox 1"/>
          <p:cNvSpPr txBox="1"/>
          <p:nvPr/>
        </p:nvSpPr>
        <p:spPr>
          <a:xfrm>
            <a:off x="7016101" y="1388997"/>
            <a:ext cx="2409028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行缺失</a:t>
            </a:r>
            <a:endParaRPr lang="en-US" altLang="zh-CN" sz="20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7" name="左大括号 26"/>
          <p:cNvSpPr/>
          <p:nvPr/>
        </p:nvSpPr>
        <p:spPr>
          <a:xfrm>
            <a:off x="6098983" y="1418842"/>
            <a:ext cx="512296" cy="1327010"/>
          </a:xfrm>
          <a:prstGeom prst="leftBrace">
            <a:avLst>
              <a:gd name="adj1" fmla="val 62441"/>
              <a:gd name="adj2" fmla="val 50000"/>
            </a:avLst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TextBox 1"/>
          <p:cNvSpPr txBox="1"/>
          <p:nvPr/>
        </p:nvSpPr>
        <p:spPr>
          <a:xfrm>
            <a:off x="7043797" y="2070691"/>
            <a:ext cx="2409028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列缺失</a:t>
            </a:r>
            <a:endParaRPr lang="en-US" altLang="zh-CN" sz="20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564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/>
          <p:nvPr/>
        </p:nvSpPr>
        <p:spPr>
          <a:xfrm>
            <a:off x="0" y="201707"/>
            <a:ext cx="12192000" cy="76944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400" b="1" dirty="0">
                <a:solidFill>
                  <a:schemeClr val="tx1"/>
                </a:solidFill>
                <a:latin typeface="PingFang SC" charset="-122"/>
                <a:ea typeface="PingFang SC" charset="-122"/>
                <a:cs typeface="PingFang SC" charset="-122"/>
              </a:rPr>
              <a:t>数据质量分析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9646" y="-162823"/>
            <a:ext cx="3933233" cy="280257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066" y="726261"/>
            <a:ext cx="3933233" cy="2802579"/>
          </a:xfrm>
          <a:prstGeom prst="rect">
            <a:avLst/>
          </a:prstGeom>
        </p:spPr>
      </p:pic>
      <p:sp>
        <p:nvSpPr>
          <p:cNvPr id="11" name="TextBox 1"/>
          <p:cNvSpPr txBox="1"/>
          <p:nvPr/>
        </p:nvSpPr>
        <p:spPr>
          <a:xfrm>
            <a:off x="324465" y="1238466"/>
            <a:ext cx="3018628" cy="76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PingFang SC" charset="-122"/>
                <a:ea typeface="PingFang SC" charset="-122"/>
                <a:cs typeface="PingFang SC" charset="-122"/>
              </a:rPr>
              <a:t>异常值分析</a:t>
            </a:r>
            <a:endParaRPr lang="en-US" altLang="zh-CN" sz="3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24465" y="2057388"/>
            <a:ext cx="6823310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异常的通俗理解：完全错误或不合常理的数据。</a:t>
            </a:r>
            <a:endParaRPr lang="en-US" altLang="zh-CN" sz="20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9" name="左大括号 18"/>
          <p:cNvSpPr/>
          <p:nvPr/>
        </p:nvSpPr>
        <p:spPr>
          <a:xfrm>
            <a:off x="927279" y="4166739"/>
            <a:ext cx="512296" cy="1941305"/>
          </a:xfrm>
          <a:prstGeom prst="leftBrace">
            <a:avLst>
              <a:gd name="adj1" fmla="val 62441"/>
              <a:gd name="adj2" fmla="val 50000"/>
            </a:avLst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TextBox 1"/>
          <p:cNvSpPr txBox="1"/>
          <p:nvPr/>
        </p:nvSpPr>
        <p:spPr>
          <a:xfrm>
            <a:off x="1586970" y="3857697"/>
            <a:ext cx="2409028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系统逻辑</a:t>
            </a:r>
            <a:r>
              <a:rPr lang="en-US" altLang="zh-CN" sz="2000" dirty="0">
                <a:latin typeface="PingFang SC" charset="-122"/>
                <a:ea typeface="PingFang SC" charset="-122"/>
                <a:cs typeface="PingFang SC" charset="-122"/>
              </a:rPr>
              <a:t>Bug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586970" y="4790565"/>
            <a:ext cx="2409028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系统逻辑限制错误</a:t>
            </a:r>
            <a:endParaRPr lang="en-US" altLang="zh-CN" sz="20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324465" y="2570734"/>
            <a:ext cx="11498341" cy="975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异常值的标准概念：数据样本中的个别值，其数值明显偏离其余的观测值。异常值也称之为离群点，那么异常值的分析也称之为离群点分析。</a:t>
            </a:r>
            <a:endParaRPr lang="en-US" altLang="zh-CN" sz="20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5" name="TextBox 1"/>
          <p:cNvSpPr txBox="1"/>
          <p:nvPr/>
        </p:nvSpPr>
        <p:spPr>
          <a:xfrm>
            <a:off x="174705" y="4790565"/>
            <a:ext cx="752574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原因</a:t>
            </a:r>
            <a:endParaRPr lang="en-US" altLang="zh-CN" sz="20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6" name="TextBox 1"/>
          <p:cNvSpPr txBox="1"/>
          <p:nvPr/>
        </p:nvSpPr>
        <p:spPr>
          <a:xfrm>
            <a:off x="1586970" y="5723433"/>
            <a:ext cx="2409028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PingFang SC" charset="-122"/>
                <a:ea typeface="PingFang SC" charset="-122"/>
                <a:cs typeface="PingFang SC" charset="-122"/>
              </a:rPr>
              <a:t>……</a:t>
            </a:r>
          </a:p>
        </p:txBody>
      </p:sp>
      <p:sp>
        <p:nvSpPr>
          <p:cNvPr id="27" name="左大括号 26"/>
          <p:cNvSpPr/>
          <p:nvPr/>
        </p:nvSpPr>
        <p:spPr>
          <a:xfrm>
            <a:off x="6002980" y="4166739"/>
            <a:ext cx="512296" cy="1941305"/>
          </a:xfrm>
          <a:prstGeom prst="leftBrace">
            <a:avLst>
              <a:gd name="adj1" fmla="val 62441"/>
              <a:gd name="adj2" fmla="val 50000"/>
            </a:avLst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TextBox 1"/>
          <p:cNvSpPr txBox="1"/>
          <p:nvPr/>
        </p:nvSpPr>
        <p:spPr>
          <a:xfrm>
            <a:off x="6662671" y="3857697"/>
            <a:ext cx="2409028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统计量分析</a:t>
            </a:r>
            <a:endParaRPr lang="en-US" altLang="zh-CN" sz="20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6662671" y="4790565"/>
            <a:ext cx="3653306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样本值与平均值偏差过大</a:t>
            </a:r>
            <a:r>
              <a:rPr lang="en-US" altLang="zh-CN" sz="2000" dirty="0">
                <a:latin typeface="PingFang SC" charset="-122"/>
                <a:ea typeface="PingFang SC" charset="-122"/>
                <a:cs typeface="PingFang SC" charset="-122"/>
              </a:rPr>
              <a:t>(3</a:t>
            </a:r>
            <a:r>
              <a:rPr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倍</a:t>
            </a:r>
            <a:r>
              <a:rPr lang="en-US" altLang="zh-CN" sz="2000" dirty="0">
                <a:latin typeface="PingFang SC" charset="-122"/>
                <a:ea typeface="PingFang SC" charset="-122"/>
                <a:cs typeface="PingFang SC" charset="-122"/>
              </a:rPr>
              <a:t>)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4710064" y="4790565"/>
            <a:ext cx="1292916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常用方法</a:t>
            </a:r>
            <a:endParaRPr lang="en-US" altLang="zh-CN" sz="20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1" name="TextBox 1"/>
          <p:cNvSpPr txBox="1"/>
          <p:nvPr/>
        </p:nvSpPr>
        <p:spPr>
          <a:xfrm>
            <a:off x="6662671" y="5723433"/>
            <a:ext cx="2409028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箱型图监测离群点</a:t>
            </a:r>
            <a:endParaRPr lang="en-US" altLang="zh-CN" sz="20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9736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/>
          <p:nvPr/>
        </p:nvSpPr>
        <p:spPr>
          <a:xfrm>
            <a:off x="0" y="201707"/>
            <a:ext cx="12192000" cy="76944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400" b="1" dirty="0">
                <a:solidFill>
                  <a:schemeClr val="tx1"/>
                </a:solidFill>
                <a:latin typeface="PingFang SC" charset="-122"/>
                <a:ea typeface="PingFang SC" charset="-122"/>
                <a:cs typeface="PingFang SC" charset="-122"/>
              </a:rPr>
              <a:t>数据质量分析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512" y="0"/>
            <a:ext cx="3933233" cy="280257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066" y="726261"/>
            <a:ext cx="3933233" cy="2802579"/>
          </a:xfrm>
          <a:prstGeom prst="rect">
            <a:avLst/>
          </a:prstGeom>
        </p:spPr>
      </p:pic>
      <p:sp>
        <p:nvSpPr>
          <p:cNvPr id="11" name="TextBox 1"/>
          <p:cNvSpPr txBox="1"/>
          <p:nvPr/>
        </p:nvSpPr>
        <p:spPr>
          <a:xfrm>
            <a:off x="324465" y="1238466"/>
            <a:ext cx="3018628" cy="76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PingFang SC" charset="-122"/>
                <a:ea typeface="PingFang SC" charset="-122"/>
                <a:cs typeface="PingFang SC" charset="-122"/>
              </a:rPr>
              <a:t>重复值分析</a:t>
            </a:r>
            <a:endParaRPr lang="en-US" altLang="zh-CN" sz="3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115406" y="2915654"/>
            <a:ext cx="2238431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如何分析重复值？</a:t>
            </a:r>
            <a:endParaRPr lang="en-US" altLang="zh-CN" sz="20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1876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/>
          <p:nvPr/>
        </p:nvSpPr>
        <p:spPr>
          <a:xfrm>
            <a:off x="0" y="201707"/>
            <a:ext cx="12192000" cy="76944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400" b="1" dirty="0">
                <a:solidFill>
                  <a:schemeClr val="tx1"/>
                </a:solidFill>
                <a:latin typeface="PingFang SC" charset="-122"/>
                <a:ea typeface="PingFang SC" charset="-122"/>
                <a:cs typeface="PingFang SC" charset="-122"/>
              </a:rPr>
              <a:t>数据探索常用函数</a:t>
            </a:r>
            <a:r>
              <a:rPr lang="en-US" altLang="zh-CN" sz="4400" b="1" dirty="0">
                <a:solidFill>
                  <a:schemeClr val="tx1"/>
                </a:solidFill>
                <a:latin typeface="PingFang SC" charset="-122"/>
                <a:ea typeface="PingFang SC" charset="-122"/>
                <a:cs typeface="PingFang SC" charset="-122"/>
              </a:rPr>
              <a:t>-Pandas</a:t>
            </a:r>
            <a:r>
              <a:rPr lang="zh-CN" altLang="en-US" sz="4400" b="1" dirty="0">
                <a:solidFill>
                  <a:schemeClr val="tx1"/>
                </a:solidFill>
                <a:latin typeface="PingFang SC" charset="-122"/>
                <a:ea typeface="PingFang SC" charset="-122"/>
                <a:cs typeface="PingFang SC" charset="-122"/>
              </a:rPr>
              <a:t>库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9646" y="-162823"/>
            <a:ext cx="3933233" cy="280257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3066" y="726261"/>
            <a:ext cx="3933233" cy="2802579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032000" y="1891682"/>
          <a:ext cx="81280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2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函数名称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函数功能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sum()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计算数据样本的总和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mean()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计算数据样本的算数平均数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var()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计算数据样本的方差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std()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计算数据样本的标准差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cov()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计算数据样本的协方差矩阵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describe()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给出数据样本的基本描述</a:t>
                      </a:r>
                      <a:r>
                        <a:rPr lang="en-US" altLang="zh-CN" sz="2800" dirty="0"/>
                        <a:t>(</a:t>
                      </a:r>
                      <a:r>
                        <a:rPr lang="zh-CN" altLang="en-US" sz="2800" dirty="0"/>
                        <a:t>包含均值、标准差、最大值、最小值等维度</a:t>
                      </a:r>
                      <a:r>
                        <a:rPr lang="en-US" altLang="zh-CN" sz="2800" dirty="0"/>
                        <a:t>)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429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3248" y="0"/>
            <a:ext cx="3933233" cy="2802579"/>
          </a:xfrm>
          <a:prstGeom prst="rect">
            <a:avLst/>
          </a:prstGeom>
        </p:spPr>
      </p:pic>
      <p:sp>
        <p:nvSpPr>
          <p:cNvPr id="9" name="標題 1"/>
          <p:cNvSpPr txBox="1"/>
          <p:nvPr/>
        </p:nvSpPr>
        <p:spPr>
          <a:xfrm>
            <a:off x="132521" y="516450"/>
            <a:ext cx="11926957" cy="76944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400" b="1" dirty="0">
                <a:solidFill>
                  <a:schemeClr val="tx1"/>
                </a:solidFill>
                <a:latin typeface="PingFang SC" charset="-122"/>
                <a:ea typeface="PingFang SC" charset="-122"/>
                <a:cs typeface="PingFang SC" charset="-122"/>
              </a:rPr>
              <a:t>数据预处理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300" y="3739610"/>
            <a:ext cx="3933233" cy="2802579"/>
          </a:xfrm>
          <a:prstGeom prst="rect">
            <a:avLst/>
          </a:prstGeom>
        </p:spPr>
      </p:pic>
      <p:sp>
        <p:nvSpPr>
          <p:cNvPr id="21" name="TextBox 1"/>
          <p:cNvSpPr txBox="1"/>
          <p:nvPr/>
        </p:nvSpPr>
        <p:spPr>
          <a:xfrm>
            <a:off x="587022" y="1659984"/>
            <a:ext cx="3635023" cy="170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预处理的原因</a:t>
            </a:r>
            <a:r>
              <a:rPr lang="en-US" altLang="zh-CN" sz="2400" dirty="0">
                <a:latin typeface="PingFang SC" charset="-122"/>
                <a:ea typeface="PingFang SC" charset="-122"/>
                <a:cs typeface="PingFang SC" charset="-122"/>
              </a:rPr>
              <a:t>:</a:t>
            </a:r>
            <a:r>
              <a:rPr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原始数据中包含数据噪声、不完整、不一致等数据。</a:t>
            </a:r>
            <a:endParaRPr lang="en-US" altLang="zh-CN" sz="24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7357059" y="1598142"/>
            <a:ext cx="3852807" cy="3921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常见的处理步骤：</a:t>
            </a:r>
            <a:endParaRPr lang="en-US" altLang="zh-CN" sz="2400" dirty="0"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数据筛选</a:t>
            </a:r>
            <a:endParaRPr lang="en-US" altLang="zh-CN" sz="2400" dirty="0"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数据变量转换</a:t>
            </a:r>
            <a:endParaRPr lang="en-US" altLang="zh-CN" sz="2400" dirty="0"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缺失值数据</a:t>
            </a:r>
            <a:endParaRPr lang="en-US" altLang="zh-CN" sz="2400" dirty="0"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异常值处理</a:t>
            </a:r>
            <a:endParaRPr lang="en-US" altLang="zh-CN" sz="2400" dirty="0"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数据标准化</a:t>
            </a:r>
            <a:endParaRPr lang="en-US" altLang="zh-CN" sz="2400" dirty="0"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ingFang SC" charset="-122"/>
                <a:ea typeface="PingFang SC" charset="-122"/>
                <a:cs typeface="PingFang SC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151680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/>
          <p:nvPr/>
        </p:nvSpPr>
        <p:spPr>
          <a:xfrm>
            <a:off x="0" y="201707"/>
            <a:ext cx="12192000" cy="76944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400" b="1" dirty="0">
                <a:solidFill>
                  <a:schemeClr val="tx1"/>
                </a:solidFill>
                <a:latin typeface="PingFang SC" charset="-122"/>
                <a:ea typeface="PingFang SC" charset="-122"/>
                <a:cs typeface="PingFang SC" charset="-122"/>
              </a:rPr>
              <a:t>常用的数据预处理方法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7070" y="201707"/>
            <a:ext cx="3933233" cy="280257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066" y="726261"/>
            <a:ext cx="3933233" cy="2802579"/>
          </a:xfrm>
          <a:prstGeom prst="rect">
            <a:avLst/>
          </a:prstGeom>
        </p:spPr>
      </p:pic>
      <p:sp>
        <p:nvSpPr>
          <p:cNvPr id="10" name="TextBox 1"/>
          <p:cNvSpPr txBox="1"/>
          <p:nvPr/>
        </p:nvSpPr>
        <p:spPr>
          <a:xfrm>
            <a:off x="1062073" y="1194015"/>
            <a:ext cx="2160812" cy="681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PingFang SC" charset="-122"/>
                <a:ea typeface="PingFang SC" charset="-122"/>
                <a:cs typeface="PingFang SC" charset="-122"/>
              </a:rPr>
              <a:t>数据清洗</a:t>
            </a:r>
            <a:endParaRPr lang="en-US" altLang="zh-CN" sz="2800" b="1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3586163" y="1589640"/>
          <a:ext cx="5019673" cy="4322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23905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/>
          <p:nvPr/>
        </p:nvSpPr>
        <p:spPr>
          <a:xfrm>
            <a:off x="0" y="201707"/>
            <a:ext cx="12192000" cy="76944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400" b="1" dirty="0">
                <a:solidFill>
                  <a:schemeClr val="tx1"/>
                </a:solidFill>
                <a:latin typeface="PingFang SC" charset="-122"/>
                <a:ea typeface="PingFang SC" charset="-122"/>
                <a:cs typeface="PingFang SC" charset="-122"/>
              </a:rPr>
              <a:t>缺失数据的处理方法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4671" y="0"/>
            <a:ext cx="3933233" cy="280257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066" y="726261"/>
            <a:ext cx="3933233" cy="2802579"/>
          </a:xfrm>
          <a:prstGeom prst="rect">
            <a:avLst/>
          </a:prstGeom>
        </p:spPr>
      </p:pic>
      <p:sp>
        <p:nvSpPr>
          <p:cNvPr id="10" name="TextBox 1"/>
          <p:cNvSpPr txBox="1"/>
          <p:nvPr/>
        </p:nvSpPr>
        <p:spPr>
          <a:xfrm>
            <a:off x="1619546" y="1568268"/>
            <a:ext cx="1261402" cy="681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PingFang SC" charset="-122"/>
                <a:ea typeface="PingFang SC" charset="-122"/>
                <a:cs typeface="PingFang SC" charset="-122"/>
              </a:rPr>
              <a:t>丢弃</a:t>
            </a:r>
            <a:endParaRPr lang="en-US" altLang="zh-CN" sz="2800" b="1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619546" y="3412362"/>
            <a:ext cx="1261402" cy="681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PingFang SC" charset="-122"/>
                <a:ea typeface="PingFang SC" charset="-122"/>
                <a:cs typeface="PingFang SC" charset="-122"/>
              </a:rPr>
              <a:t>补全</a:t>
            </a:r>
            <a:endParaRPr lang="en-US" altLang="zh-CN" sz="2800" b="1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619546" y="5454973"/>
            <a:ext cx="1888152" cy="681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PingFang SC" charset="-122"/>
                <a:ea typeface="PingFang SC" charset="-122"/>
                <a:cs typeface="PingFang SC" charset="-122"/>
              </a:rPr>
              <a:t>不处理</a:t>
            </a:r>
            <a:endParaRPr lang="en-US" altLang="zh-CN" sz="2800" b="1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3911221" y="2127550"/>
            <a:ext cx="512296" cy="3485282"/>
          </a:xfrm>
          <a:prstGeom prst="leftBrace">
            <a:avLst>
              <a:gd name="adj1" fmla="val 62441"/>
              <a:gd name="adj2" fmla="val 50000"/>
            </a:avLst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TextBox 1"/>
          <p:cNvSpPr txBox="1"/>
          <p:nvPr/>
        </p:nvSpPr>
        <p:spPr>
          <a:xfrm>
            <a:off x="5465299" y="1671567"/>
            <a:ext cx="1261402" cy="681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PingFang SC" charset="-122"/>
                <a:ea typeface="PingFang SC" charset="-122"/>
                <a:cs typeface="PingFang SC" charset="-122"/>
              </a:rPr>
              <a:t>均值</a:t>
            </a:r>
            <a:endParaRPr lang="en-US" altLang="zh-CN" sz="28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5465299" y="2541964"/>
            <a:ext cx="1261402" cy="681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PingFang SC" charset="-122"/>
                <a:ea typeface="PingFang SC" charset="-122"/>
                <a:cs typeface="PingFang SC" charset="-122"/>
              </a:rPr>
              <a:t>中位数</a:t>
            </a:r>
            <a:endParaRPr lang="en-US" altLang="zh-CN" sz="28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5465299" y="3412361"/>
            <a:ext cx="1261402" cy="681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PingFang SC" charset="-122"/>
                <a:ea typeface="PingFang SC" charset="-122"/>
                <a:cs typeface="PingFang SC" charset="-122"/>
              </a:rPr>
              <a:t>众数</a:t>
            </a:r>
            <a:endParaRPr lang="en-US" altLang="zh-CN" sz="28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5453790" y="4282758"/>
            <a:ext cx="2802939" cy="681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PingFang SC" charset="-122"/>
                <a:ea typeface="PingFang SC" charset="-122"/>
                <a:cs typeface="PingFang SC" charset="-122"/>
              </a:rPr>
              <a:t>固定值</a:t>
            </a:r>
            <a:r>
              <a:rPr lang="en-US" altLang="zh-CN" sz="2800" dirty="0"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zh-CN" altLang="en-US" sz="2800" dirty="0">
                <a:latin typeface="PingFang SC" charset="-122"/>
                <a:ea typeface="PingFang SC" charset="-122"/>
                <a:cs typeface="PingFang SC" charset="-122"/>
              </a:rPr>
              <a:t>默认值</a:t>
            </a:r>
            <a:endParaRPr lang="en-US" altLang="zh-CN" sz="28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5453789" y="5153155"/>
            <a:ext cx="2802939" cy="681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PingFang SC" charset="-122"/>
                <a:ea typeface="PingFang SC" charset="-122"/>
                <a:cs typeface="PingFang SC" charset="-122"/>
              </a:rPr>
              <a:t>最近插补</a:t>
            </a:r>
            <a:endParaRPr lang="en-US" altLang="zh-CN" sz="28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8666551" y="1671566"/>
            <a:ext cx="2802939" cy="681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PingFang SC" charset="-122"/>
                <a:ea typeface="PingFang SC" charset="-122"/>
                <a:cs typeface="PingFang SC" charset="-122"/>
              </a:rPr>
              <a:t>自定义规则函数</a:t>
            </a:r>
            <a:endParaRPr lang="en-US" altLang="zh-CN" sz="28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8666551" y="2541964"/>
            <a:ext cx="2802939" cy="681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PingFang SC" charset="-122"/>
                <a:ea typeface="PingFang SC" charset="-122"/>
                <a:cs typeface="PingFang SC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45182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/>
          <p:nvPr/>
        </p:nvSpPr>
        <p:spPr>
          <a:xfrm>
            <a:off x="487017" y="2759399"/>
            <a:ext cx="11364737" cy="76944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400" b="1" dirty="0">
                <a:solidFill>
                  <a:schemeClr val="tx1"/>
                </a:solidFill>
                <a:latin typeface="PingFang SC" charset="-122"/>
                <a:ea typeface="PingFang SC" charset="-122"/>
                <a:cs typeface="PingFang SC" charset="-122"/>
              </a:rPr>
              <a:t>什么是数据分析与挖掘？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0688" y="-119621"/>
            <a:ext cx="3933233" cy="280257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066" y="726261"/>
            <a:ext cx="3933233" cy="280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43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/>
          <p:nvPr/>
        </p:nvSpPr>
        <p:spPr>
          <a:xfrm>
            <a:off x="0" y="201707"/>
            <a:ext cx="12192000" cy="76944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400" b="1" dirty="0">
                <a:solidFill>
                  <a:schemeClr val="tx1"/>
                </a:solidFill>
                <a:latin typeface="PingFang SC" charset="-122"/>
                <a:ea typeface="PingFang SC" charset="-122"/>
                <a:cs typeface="PingFang SC" charset="-122"/>
              </a:rPr>
              <a:t>异常数据的处理方法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9646" y="-162823"/>
            <a:ext cx="3933233" cy="280257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066" y="726261"/>
            <a:ext cx="3933233" cy="2802579"/>
          </a:xfrm>
          <a:prstGeom prst="rect">
            <a:avLst/>
          </a:prstGeom>
        </p:spPr>
      </p:pic>
      <p:sp>
        <p:nvSpPr>
          <p:cNvPr id="6" name="TextBox 1"/>
          <p:cNvSpPr txBox="1"/>
          <p:nvPr/>
        </p:nvSpPr>
        <p:spPr>
          <a:xfrm>
            <a:off x="1586970" y="1449938"/>
            <a:ext cx="2325463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PingFang SC" charset="-122"/>
                <a:ea typeface="PingFang SC" charset="-122"/>
                <a:cs typeface="PingFang SC" charset="-122"/>
              </a:rPr>
              <a:t>真的是异常吗？</a:t>
            </a:r>
            <a:endParaRPr lang="en-US" altLang="zh-CN" sz="2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749844" y="3866097"/>
            <a:ext cx="837126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PingFang SC" charset="-122"/>
                <a:ea typeface="PingFang SC" charset="-122"/>
                <a:cs typeface="PingFang SC" charset="-122"/>
              </a:rPr>
              <a:t>异常</a:t>
            </a:r>
            <a:endParaRPr lang="en-US" altLang="zh-CN" sz="2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6279148" y="3441871"/>
            <a:ext cx="1231995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PingFang SC" charset="-122"/>
                <a:ea typeface="PingFang SC" charset="-122"/>
                <a:cs typeface="PingFang SC" charset="-122"/>
              </a:rPr>
              <a:t>伪异常</a:t>
            </a:r>
            <a:endParaRPr lang="en-US" altLang="zh-CN" sz="2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1714349" y="2873592"/>
            <a:ext cx="512296" cy="2540418"/>
          </a:xfrm>
          <a:prstGeom prst="leftBrace">
            <a:avLst>
              <a:gd name="adj1" fmla="val 62441"/>
              <a:gd name="adj2" fmla="val 50000"/>
            </a:avLst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TextBox 1"/>
          <p:cNvSpPr txBox="1"/>
          <p:nvPr/>
        </p:nvSpPr>
        <p:spPr>
          <a:xfrm>
            <a:off x="2745086" y="2497917"/>
            <a:ext cx="1646609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PingFang SC" charset="-122"/>
                <a:ea typeface="PingFang SC" charset="-122"/>
                <a:cs typeface="PingFang SC" charset="-122"/>
              </a:rPr>
              <a:t>删除</a:t>
            </a:r>
            <a:endParaRPr lang="en-US" altLang="zh-CN" sz="2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2745085" y="3348211"/>
            <a:ext cx="2136008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PingFang SC" charset="-122"/>
                <a:ea typeface="PingFang SC" charset="-122"/>
                <a:cs typeface="PingFang SC" charset="-122"/>
              </a:rPr>
              <a:t>按缺失值处理</a:t>
            </a:r>
            <a:endParaRPr lang="en-US" altLang="zh-CN" sz="2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2745085" y="4198505"/>
            <a:ext cx="2136008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PingFang SC" charset="-122"/>
                <a:ea typeface="PingFang SC" charset="-122"/>
                <a:cs typeface="PingFang SC" charset="-122"/>
              </a:rPr>
              <a:t>平均值修正</a:t>
            </a:r>
            <a:endParaRPr lang="en-US" altLang="zh-CN" sz="2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2745085" y="5048799"/>
            <a:ext cx="2136008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PingFang SC" charset="-122"/>
                <a:ea typeface="PingFang SC" charset="-122"/>
                <a:cs typeface="PingFang SC" charset="-122"/>
              </a:rPr>
              <a:t>不处理</a:t>
            </a:r>
            <a:endParaRPr lang="en-US" altLang="zh-CN" sz="2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EEC9809A-0CB2-F744-9726-D7F0A2D68711}"/>
              </a:ext>
            </a:extLst>
          </p:cNvPr>
          <p:cNvSpPr txBox="1"/>
          <p:nvPr/>
        </p:nvSpPr>
        <p:spPr>
          <a:xfrm>
            <a:off x="8690408" y="3429000"/>
            <a:ext cx="2020164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PingFang SC" charset="-122"/>
                <a:ea typeface="PingFang SC" charset="-122"/>
                <a:cs typeface="PingFang SC" charset="-122"/>
              </a:rPr>
              <a:t>多种方式登陆</a:t>
            </a:r>
            <a:endParaRPr lang="en-US" altLang="zh-CN" sz="2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8958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/>
          <p:nvPr/>
        </p:nvSpPr>
        <p:spPr>
          <a:xfrm>
            <a:off x="0" y="375062"/>
            <a:ext cx="12192000" cy="76944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400" b="1" dirty="0">
                <a:solidFill>
                  <a:schemeClr val="tx1"/>
                </a:solidFill>
                <a:latin typeface="PingFang SC" charset="-122"/>
                <a:ea typeface="PingFang SC" charset="-122"/>
                <a:cs typeface="PingFang SC" charset="-122"/>
              </a:rPr>
              <a:t>重复数据的处理方法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9646" y="-162823"/>
            <a:ext cx="3933233" cy="280257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066" y="726261"/>
            <a:ext cx="3933233" cy="2802579"/>
          </a:xfrm>
          <a:prstGeom prst="rect">
            <a:avLst/>
          </a:prstGeom>
        </p:spPr>
      </p:pic>
      <p:sp>
        <p:nvSpPr>
          <p:cNvPr id="6" name="TextBox 1"/>
          <p:cNvSpPr txBox="1"/>
          <p:nvPr/>
        </p:nvSpPr>
        <p:spPr>
          <a:xfrm>
            <a:off x="1586970" y="1449938"/>
            <a:ext cx="2325463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PingFang SC" charset="-122"/>
                <a:ea typeface="PingFang SC" charset="-122"/>
                <a:cs typeface="PingFang SC" charset="-122"/>
              </a:rPr>
              <a:t>真的要去重吗？</a:t>
            </a:r>
            <a:endParaRPr lang="en-US" altLang="zh-CN" sz="2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8220334" y="2287057"/>
            <a:ext cx="2855497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PingFang SC" charset="-122"/>
                <a:ea typeface="PingFang SC" charset="-122"/>
                <a:cs typeface="PingFang SC" charset="-122"/>
              </a:rPr>
              <a:t>商品类别变迁轨迹</a:t>
            </a:r>
            <a:endParaRPr lang="en-US" altLang="zh-CN" sz="2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7750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3248" y="0"/>
            <a:ext cx="3933233" cy="2802579"/>
          </a:xfrm>
          <a:prstGeom prst="rect">
            <a:avLst/>
          </a:prstGeom>
        </p:spPr>
      </p:pic>
      <p:sp>
        <p:nvSpPr>
          <p:cNvPr id="9" name="標題 1"/>
          <p:cNvSpPr txBox="1"/>
          <p:nvPr/>
        </p:nvSpPr>
        <p:spPr>
          <a:xfrm>
            <a:off x="132521" y="516450"/>
            <a:ext cx="11926957" cy="76944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400" b="1" dirty="0">
                <a:solidFill>
                  <a:schemeClr val="tx1"/>
                </a:solidFill>
                <a:latin typeface="PingFang SC" charset="-122"/>
                <a:ea typeface="PingFang SC" charset="-122"/>
                <a:cs typeface="PingFang SC" charset="-122"/>
              </a:rPr>
              <a:t>数据建模与评价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300" y="3739610"/>
            <a:ext cx="3933233" cy="2802579"/>
          </a:xfrm>
          <a:prstGeom prst="rect">
            <a:avLst/>
          </a:prstGeom>
        </p:spPr>
      </p:pic>
      <p:sp>
        <p:nvSpPr>
          <p:cNvPr id="21" name="TextBox 1"/>
          <p:cNvSpPr txBox="1"/>
          <p:nvPr/>
        </p:nvSpPr>
        <p:spPr>
          <a:xfrm>
            <a:off x="862336" y="1419383"/>
            <a:ext cx="10358819" cy="1504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PingFang SC" charset="-122"/>
                <a:ea typeface="PingFang SC" charset="-122"/>
                <a:cs typeface="PingFang SC" charset="-122"/>
              </a:rPr>
              <a:t>选择用哪种算法进行模型构建？</a:t>
            </a:r>
            <a:endParaRPr lang="en-US" altLang="zh-CN" sz="3200" dirty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lang="zh-CN" altLang="en-US" sz="3200" dirty="0">
                <a:latin typeface="PingFang SC" charset="-122"/>
                <a:ea typeface="PingFang SC" charset="-122"/>
                <a:cs typeface="PingFang SC" charset="-122"/>
              </a:rPr>
              <a:t>核心是基于场景和目标的考虑</a:t>
            </a:r>
            <a:r>
              <a:rPr lang="en-US" altLang="zh-CN" sz="3200" dirty="0"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lang="zh-CN" altLang="en-US" sz="3200" dirty="0">
                <a:latin typeface="PingFang SC" charset="-122"/>
                <a:ea typeface="PingFang SC" charset="-122"/>
                <a:cs typeface="PingFang SC" charset="-122"/>
              </a:rPr>
              <a:t>请将下方场景与算法连线</a:t>
            </a:r>
            <a:r>
              <a:rPr lang="en-US" altLang="zh-CN" sz="3200" dirty="0">
                <a:latin typeface="PingFang SC" charset="-122"/>
                <a:ea typeface="PingFang SC" charset="-122"/>
                <a:cs typeface="PingFang SC" charset="-122"/>
              </a:rPr>
              <a:t>)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60735" y="3319029"/>
            <a:ext cx="3788687" cy="59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PingFang SC" charset="-122"/>
                <a:ea typeface="PingFang SC" charset="-122"/>
                <a:cs typeface="PingFang SC" charset="-122"/>
              </a:rPr>
              <a:t>1</a:t>
            </a:r>
            <a:r>
              <a:rPr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、动态菜品智能推荐</a:t>
            </a:r>
            <a:endParaRPr lang="en-US" altLang="zh-CN" sz="24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760735" y="4381237"/>
            <a:ext cx="2679013" cy="59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PingFang SC" charset="-122"/>
                <a:ea typeface="PingFang SC" charset="-122"/>
                <a:cs typeface="PingFang SC" charset="-122"/>
              </a:rPr>
              <a:t>2</a:t>
            </a:r>
            <a:r>
              <a:rPr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、客户价值分析</a:t>
            </a:r>
            <a:endParaRPr lang="en-US" altLang="zh-CN" sz="24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760735" y="5419434"/>
            <a:ext cx="2679013" cy="59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PingFang SC" charset="-122"/>
                <a:ea typeface="PingFang SC" charset="-122"/>
                <a:cs typeface="PingFang SC" charset="-122"/>
              </a:rPr>
              <a:t>3</a:t>
            </a:r>
            <a:r>
              <a:rPr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、菜品销量预测</a:t>
            </a:r>
            <a:endParaRPr lang="en-US" altLang="zh-CN" sz="24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7797075" y="4371989"/>
            <a:ext cx="2679013" cy="59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PingFang SC" charset="-122"/>
                <a:ea typeface="PingFang SC" charset="-122"/>
                <a:cs typeface="PingFang SC" charset="-122"/>
              </a:rPr>
              <a:t>b</a:t>
            </a:r>
            <a:r>
              <a:rPr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、关联规则算法</a:t>
            </a:r>
            <a:endParaRPr lang="en-US" altLang="zh-CN" sz="24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7797075" y="3319029"/>
            <a:ext cx="2679013" cy="59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PingFang SC" charset="-122"/>
                <a:ea typeface="PingFang SC" charset="-122"/>
                <a:cs typeface="PingFang SC" charset="-122"/>
              </a:rPr>
              <a:t>a</a:t>
            </a:r>
            <a:r>
              <a:rPr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、聚类算法</a:t>
            </a:r>
            <a:endParaRPr lang="en-US" altLang="zh-CN" sz="24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7797075" y="5377681"/>
            <a:ext cx="3175725" cy="59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PingFang SC" charset="-122"/>
                <a:ea typeface="PingFang SC" charset="-122"/>
                <a:cs typeface="PingFang SC" charset="-122"/>
              </a:rPr>
              <a:t>c</a:t>
            </a:r>
            <a:r>
              <a:rPr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、分类与预测算法</a:t>
            </a:r>
            <a:endParaRPr lang="en-US" altLang="zh-CN" sz="24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327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/>
          <p:nvPr/>
        </p:nvSpPr>
        <p:spPr>
          <a:xfrm>
            <a:off x="1084900" y="853745"/>
            <a:ext cx="10766854" cy="76944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400" b="1" dirty="0">
                <a:solidFill>
                  <a:schemeClr val="tx1"/>
                </a:solidFill>
                <a:latin typeface="PingFang SC" charset="-122"/>
                <a:ea typeface="PingFang SC" charset="-122"/>
                <a:cs typeface="PingFang SC" charset="-122"/>
              </a:rPr>
              <a:t>什么是数据分析与挖掘的总结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93327" y="2639754"/>
            <a:ext cx="8962765" cy="160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从大量的数据中，挖掘出对决策有潜在价值的关系、模式和趋势，并用这些知识和规则建立用于决策支持的模型，提供预测性决策支持的方法、工具和过程。</a:t>
            </a:r>
            <a:endParaRPr lang="en-US" sz="24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9646" y="-162823"/>
            <a:ext cx="3933233" cy="280257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066" y="726261"/>
            <a:ext cx="3933233" cy="280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7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/>
          <p:nvPr/>
        </p:nvSpPr>
        <p:spPr>
          <a:xfrm>
            <a:off x="1037968" y="393159"/>
            <a:ext cx="10766854" cy="76944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endParaRPr lang="zh-CN" altLang="en-US" sz="4400" b="1">
              <a:solidFill>
                <a:schemeClr val="tx1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5" name="標題 1"/>
          <p:cNvSpPr txBox="1"/>
          <p:nvPr/>
        </p:nvSpPr>
        <p:spPr>
          <a:xfrm>
            <a:off x="76917" y="550218"/>
            <a:ext cx="12122426" cy="76944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400" b="1" dirty="0">
                <a:solidFill>
                  <a:schemeClr val="tx1"/>
                </a:solidFill>
                <a:latin typeface="PingFang SC" charset="-122"/>
                <a:ea typeface="PingFang SC" charset="-122"/>
                <a:cs typeface="PingFang SC" charset="-122"/>
              </a:rPr>
              <a:t>企业中数据分析与挖掘的工作流程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0656" y="855732"/>
            <a:ext cx="3933233" cy="28025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251" y="3195738"/>
            <a:ext cx="3933233" cy="2802579"/>
          </a:xfrm>
          <a:prstGeom prst="rect">
            <a:avLst/>
          </a:prstGeom>
        </p:spPr>
      </p:pic>
      <p:sp>
        <p:nvSpPr>
          <p:cNvPr id="8" name="TextBox 1"/>
          <p:cNvSpPr txBox="1"/>
          <p:nvPr/>
        </p:nvSpPr>
        <p:spPr>
          <a:xfrm>
            <a:off x="1561803" y="4041619"/>
            <a:ext cx="1407825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PingFang SC" charset="-122"/>
                <a:ea typeface="PingFang SC" charset="-122"/>
                <a:cs typeface="PingFang SC" charset="-122"/>
              </a:rPr>
              <a:t>数据获取</a:t>
            </a:r>
            <a:endParaRPr lang="en-US" altLang="zh-CN" sz="2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969628" y="2727052"/>
            <a:ext cx="1407825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PingFang SC" charset="-122"/>
                <a:ea typeface="PingFang SC" charset="-122"/>
                <a:cs typeface="PingFang SC" charset="-122"/>
              </a:rPr>
              <a:t>数据抽样</a:t>
            </a:r>
            <a:endParaRPr lang="en-US" altLang="zh-CN" sz="2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4507505" y="4041619"/>
            <a:ext cx="1407825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PingFang SC" charset="-122"/>
                <a:ea typeface="PingFang SC" charset="-122"/>
                <a:cs typeface="PingFang SC" charset="-122"/>
              </a:rPr>
              <a:t>数据探索</a:t>
            </a:r>
            <a:endParaRPr lang="en-US" altLang="zh-CN" sz="2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53978" y="2727853"/>
            <a:ext cx="1407825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PingFang SC" charset="-122"/>
                <a:ea typeface="PingFang SC" charset="-122"/>
                <a:cs typeface="PingFang SC" charset="-122"/>
              </a:rPr>
              <a:t>目标定义</a:t>
            </a:r>
            <a:endParaRPr lang="en-US" altLang="zh-CN" sz="2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5785278" y="2727052"/>
            <a:ext cx="1714757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PingFang SC" charset="-122"/>
                <a:ea typeface="PingFang SC" charset="-122"/>
                <a:cs typeface="PingFang SC" charset="-122"/>
              </a:rPr>
              <a:t>数据预处理</a:t>
            </a:r>
            <a:endParaRPr lang="en-US" altLang="zh-CN" sz="2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7453207" y="4041619"/>
            <a:ext cx="1714757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PingFang SC" charset="-122"/>
                <a:ea typeface="PingFang SC" charset="-122"/>
                <a:cs typeface="PingFang SC" charset="-122"/>
              </a:rPr>
              <a:t>挖掘建模</a:t>
            </a:r>
            <a:endParaRPr lang="en-US" altLang="zh-CN" sz="2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8987146" y="2727052"/>
            <a:ext cx="1714757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PingFang SC" charset="-122"/>
                <a:ea typeface="PingFang SC" charset="-122"/>
                <a:cs typeface="PingFang SC" charset="-122"/>
              </a:rPr>
              <a:t>模型评价</a:t>
            </a:r>
            <a:endParaRPr lang="en-US" altLang="zh-CN" sz="2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0246030" y="4041619"/>
            <a:ext cx="1714757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PingFang SC" charset="-122"/>
                <a:ea typeface="PingFang SC" charset="-122"/>
                <a:cs typeface="PingFang SC" charset="-122"/>
              </a:rPr>
              <a:t>模型应用</a:t>
            </a:r>
            <a:endParaRPr lang="en-US" altLang="zh-CN" sz="2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cxnSp>
        <p:nvCxnSpPr>
          <p:cNvPr id="16" name="直线箭头连接符 15"/>
          <p:cNvCxnSpPr/>
          <p:nvPr/>
        </p:nvCxnSpPr>
        <p:spPr>
          <a:xfrm>
            <a:off x="1172817" y="3282460"/>
            <a:ext cx="626166" cy="75915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V="1">
            <a:off x="2791231" y="3313747"/>
            <a:ext cx="692497" cy="78232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3947596" y="3331172"/>
            <a:ext cx="626166" cy="75915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6940322" y="3314806"/>
            <a:ext cx="626166" cy="75915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9879873" y="3336914"/>
            <a:ext cx="626166" cy="75915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V="1">
            <a:off x="8627317" y="3326208"/>
            <a:ext cx="692497" cy="78232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 flipV="1">
            <a:off x="5530231" y="3336914"/>
            <a:ext cx="692497" cy="78232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88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4558" y="0"/>
            <a:ext cx="3933233" cy="280257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50668" y="1106662"/>
            <a:ext cx="3815272" cy="618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500" dirty="0">
                <a:latin typeface="PingFang SC" charset="-122"/>
                <a:ea typeface="PingFang SC" charset="-122"/>
                <a:cs typeface="PingFang SC" charset="-122"/>
              </a:rPr>
              <a:t>到底想干什么？</a:t>
            </a:r>
            <a:endParaRPr lang="en-US" sz="25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9" name="標題 1"/>
          <p:cNvSpPr txBox="1"/>
          <p:nvPr/>
        </p:nvSpPr>
        <p:spPr>
          <a:xfrm>
            <a:off x="159025" y="234228"/>
            <a:ext cx="11926957" cy="76944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400" b="1" dirty="0">
                <a:solidFill>
                  <a:schemeClr val="tx1"/>
                </a:solidFill>
                <a:latin typeface="PingFang SC" charset="-122"/>
                <a:ea typeface="PingFang SC" charset="-122"/>
                <a:cs typeface="PingFang SC" charset="-122"/>
              </a:rPr>
              <a:t>目标定义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300" y="3739610"/>
            <a:ext cx="3933233" cy="2802579"/>
          </a:xfrm>
          <a:prstGeom prst="rect">
            <a:avLst/>
          </a:prstGeom>
        </p:spPr>
      </p:pic>
      <p:sp>
        <p:nvSpPr>
          <p:cNvPr id="15" name="TextBox 1"/>
          <p:cNvSpPr txBox="1"/>
          <p:nvPr/>
        </p:nvSpPr>
        <p:spPr>
          <a:xfrm>
            <a:off x="2378617" y="2653749"/>
            <a:ext cx="2000304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PingFang SC" charset="-122"/>
                <a:ea typeface="PingFang SC" charset="-122"/>
                <a:cs typeface="PingFang SC" charset="-122"/>
              </a:rPr>
              <a:t>提升服务质量</a:t>
            </a:r>
            <a:endParaRPr lang="en-US" altLang="zh-CN" sz="2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6846780" y="2652217"/>
            <a:ext cx="2824309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PingFang SC" charset="-122"/>
                <a:ea typeface="PingFang SC" charset="-122"/>
                <a:cs typeface="PingFang SC" charset="-122"/>
              </a:rPr>
              <a:t>优化损耗，降低成本</a:t>
            </a:r>
            <a:endParaRPr lang="en-US" altLang="zh-CN" sz="2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6846780" y="2010477"/>
            <a:ext cx="2560763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PingFang SC" charset="-122"/>
                <a:ea typeface="PingFang SC" charset="-122"/>
                <a:cs typeface="PingFang SC" charset="-122"/>
              </a:rPr>
              <a:t>提升员工关怀</a:t>
            </a:r>
            <a:endParaRPr lang="en-US" altLang="zh-CN" sz="2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2378617" y="3287445"/>
            <a:ext cx="2361980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PingFang SC" charset="-122"/>
                <a:ea typeface="PingFang SC" charset="-122"/>
                <a:cs typeface="PingFang SC" charset="-122"/>
              </a:rPr>
              <a:t>带给用户荣誉感</a:t>
            </a:r>
            <a:endParaRPr lang="en-US" altLang="zh-CN" sz="2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846780" y="3287445"/>
            <a:ext cx="3933232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PingFang SC" charset="-122"/>
                <a:ea typeface="PingFang SC" charset="-122"/>
                <a:cs typeface="PingFang SC" charset="-122"/>
              </a:rPr>
              <a:t>预警经营风险，转换经营策略</a:t>
            </a:r>
            <a:endParaRPr lang="en-US" altLang="zh-CN" sz="2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2378617" y="4588538"/>
            <a:ext cx="3620605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PingFang SC" charset="-122"/>
                <a:ea typeface="PingFang SC" charset="-122"/>
                <a:cs typeface="PingFang SC" charset="-122"/>
              </a:rPr>
              <a:t>个性化菜品风味及菜品推荐</a:t>
            </a:r>
            <a:endParaRPr lang="en-US" altLang="zh-CN" sz="2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2378617" y="2010477"/>
            <a:ext cx="2925149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PingFang SC" charset="-122"/>
                <a:ea typeface="PingFang SC" charset="-122"/>
                <a:cs typeface="PingFang SC" charset="-122"/>
              </a:rPr>
              <a:t>个性化会员促销活动</a:t>
            </a:r>
            <a:endParaRPr lang="en-US" altLang="zh-CN" sz="2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2378617" y="3948955"/>
            <a:ext cx="3559467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PingFang SC" charset="-122"/>
                <a:ea typeface="PingFang SC" charset="-122"/>
                <a:cs typeface="PingFang SC" charset="-122"/>
              </a:rPr>
              <a:t>活动效果</a:t>
            </a:r>
            <a:r>
              <a:rPr lang="en-US" altLang="zh-CN" sz="2200" dirty="0"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lang="zh-CN" altLang="en-US" sz="2200" dirty="0">
                <a:latin typeface="PingFang SC" charset="-122"/>
                <a:ea typeface="PingFang SC" charset="-122"/>
                <a:cs typeface="PingFang SC" charset="-122"/>
              </a:rPr>
              <a:t>销量</a:t>
            </a:r>
            <a:r>
              <a:rPr lang="en-US" altLang="zh-CN" sz="2200" dirty="0">
                <a:latin typeface="PingFang SC" charset="-122"/>
                <a:ea typeface="PingFang SC" charset="-122"/>
                <a:cs typeface="PingFang SC" charset="-122"/>
              </a:rPr>
              <a:t>)</a:t>
            </a:r>
            <a:r>
              <a:rPr lang="zh-CN" altLang="en-US" sz="2200" dirty="0">
                <a:latin typeface="PingFang SC" charset="-122"/>
                <a:ea typeface="PingFang SC" charset="-122"/>
                <a:cs typeface="PingFang SC" charset="-122"/>
              </a:rPr>
              <a:t>预测及分析</a:t>
            </a:r>
            <a:endParaRPr lang="en-US" altLang="zh-CN" sz="2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3" name="TextBox 1"/>
          <p:cNvSpPr txBox="1"/>
          <p:nvPr/>
        </p:nvSpPr>
        <p:spPr>
          <a:xfrm>
            <a:off x="6846780" y="3948955"/>
            <a:ext cx="1533721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PingFang SC" charset="-122"/>
                <a:ea typeface="PingFang SC" charset="-122"/>
                <a:cs typeface="PingFang SC" charset="-122"/>
              </a:rPr>
              <a:t>新店选址</a:t>
            </a:r>
            <a:endParaRPr lang="en-US" altLang="zh-CN" sz="2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4" name="TextBox 1"/>
          <p:cNvSpPr txBox="1"/>
          <p:nvPr/>
        </p:nvSpPr>
        <p:spPr>
          <a:xfrm>
            <a:off x="6846780" y="4641079"/>
            <a:ext cx="3693487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PingFang SC" charset="-122"/>
                <a:ea typeface="PingFang SC" charset="-122"/>
                <a:cs typeface="PingFang SC" charset="-122"/>
              </a:rPr>
              <a:t>预测外部因素对经营的影响</a:t>
            </a:r>
            <a:endParaRPr lang="en-US" altLang="zh-CN" sz="2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564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4558" y="0"/>
            <a:ext cx="3933233" cy="280257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33500" y="2320643"/>
            <a:ext cx="2725231" cy="618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500" dirty="0">
                <a:latin typeface="PingFang SC" charset="-122"/>
                <a:ea typeface="PingFang SC" charset="-122"/>
                <a:cs typeface="PingFang SC" charset="-122"/>
              </a:rPr>
              <a:t>数据从哪里来？</a:t>
            </a:r>
            <a:endParaRPr lang="en-US" sz="2500" dirty="0">
              <a:solidFill>
                <a:srgbClr val="FF0000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9" name="標題 1"/>
          <p:cNvSpPr txBox="1"/>
          <p:nvPr/>
        </p:nvSpPr>
        <p:spPr>
          <a:xfrm>
            <a:off x="159025" y="234228"/>
            <a:ext cx="11926957" cy="76944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400" b="1" dirty="0">
                <a:solidFill>
                  <a:schemeClr val="tx1"/>
                </a:solidFill>
                <a:latin typeface="PingFang SC" charset="-122"/>
                <a:ea typeface="PingFang SC" charset="-122"/>
                <a:cs typeface="PingFang SC" charset="-122"/>
              </a:rPr>
              <a:t>数据获取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300" y="3739610"/>
            <a:ext cx="3933233" cy="2802579"/>
          </a:xfrm>
          <a:prstGeom prst="rect">
            <a:avLst/>
          </a:prstGeom>
        </p:spPr>
      </p:pic>
      <p:sp>
        <p:nvSpPr>
          <p:cNvPr id="21" name="TextBox 1"/>
          <p:cNvSpPr txBox="1"/>
          <p:nvPr/>
        </p:nvSpPr>
        <p:spPr>
          <a:xfrm>
            <a:off x="4833582" y="3918790"/>
            <a:ext cx="2925149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PingFang SC" charset="-122"/>
                <a:ea typeface="PingFang SC" charset="-122"/>
                <a:cs typeface="PingFang SC" charset="-122"/>
              </a:rPr>
              <a:t>主要分为内部与外部</a:t>
            </a:r>
            <a:endParaRPr lang="en-US" altLang="zh-CN" sz="2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859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/>
          <p:nvPr/>
        </p:nvSpPr>
        <p:spPr>
          <a:xfrm>
            <a:off x="0" y="201707"/>
            <a:ext cx="12192000" cy="76944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400" b="1" dirty="0">
                <a:solidFill>
                  <a:schemeClr val="tx1"/>
                </a:solidFill>
                <a:latin typeface="PingFang SC" charset="-122"/>
                <a:ea typeface="PingFang SC" charset="-122"/>
                <a:cs typeface="PingFang SC" charset="-122"/>
              </a:rPr>
              <a:t>企业中的数据来源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9646" y="-162823"/>
            <a:ext cx="3933233" cy="280257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066" y="726261"/>
            <a:ext cx="3933233" cy="2802579"/>
          </a:xfrm>
          <a:prstGeom prst="rect">
            <a:avLst/>
          </a:prstGeom>
        </p:spPr>
      </p:pic>
      <p:sp>
        <p:nvSpPr>
          <p:cNvPr id="11" name="TextBox 1"/>
          <p:cNvSpPr txBox="1"/>
          <p:nvPr/>
        </p:nvSpPr>
        <p:spPr>
          <a:xfrm>
            <a:off x="2715155" y="1694586"/>
            <a:ext cx="1856747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PingFang SC" charset="-122"/>
                <a:ea typeface="PingFang SC" charset="-122"/>
                <a:cs typeface="PingFang SC" charset="-122"/>
              </a:rPr>
              <a:t>内部数据</a:t>
            </a:r>
            <a:endParaRPr lang="en-US" altLang="zh-CN" sz="2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715155" y="4699030"/>
            <a:ext cx="1856747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PingFang SC" charset="-122"/>
                <a:ea typeface="PingFang SC" charset="-122"/>
                <a:cs typeface="PingFang SC" charset="-122"/>
              </a:rPr>
              <a:t>外部数据</a:t>
            </a:r>
            <a:endParaRPr lang="en-US" altLang="zh-CN" sz="2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461190" y="3195164"/>
            <a:ext cx="1856747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PingFang SC" charset="-122"/>
                <a:ea typeface="PingFang SC" charset="-122"/>
                <a:cs typeface="PingFang SC" charset="-122"/>
              </a:rPr>
              <a:t>数据来源</a:t>
            </a:r>
            <a:endParaRPr lang="en-US" altLang="zh-CN" sz="2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1813810" y="2031197"/>
            <a:ext cx="774000" cy="2945537"/>
          </a:xfrm>
          <a:prstGeom prst="leftBrace">
            <a:avLst>
              <a:gd name="adj1" fmla="val 62441"/>
              <a:gd name="adj2" fmla="val 50000"/>
            </a:avLst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TextBox 1"/>
          <p:cNvSpPr txBox="1"/>
          <p:nvPr/>
        </p:nvSpPr>
        <p:spPr>
          <a:xfrm>
            <a:off x="8917245" y="1694586"/>
            <a:ext cx="1856747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PingFang SC" charset="-122"/>
                <a:ea typeface="PingFang SC" charset="-122"/>
                <a:cs typeface="PingFang SC" charset="-122"/>
              </a:rPr>
              <a:t>结构化</a:t>
            </a:r>
            <a:endParaRPr lang="en-US" altLang="zh-CN" sz="2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8917245" y="4699030"/>
            <a:ext cx="1856747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PingFang SC" charset="-122"/>
                <a:ea typeface="PingFang SC" charset="-122"/>
                <a:cs typeface="PingFang SC" charset="-122"/>
              </a:rPr>
              <a:t>非结构化</a:t>
            </a:r>
            <a:endParaRPr lang="en-US" altLang="zh-CN" sz="2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6663280" y="3195164"/>
            <a:ext cx="1856747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PingFang SC" charset="-122"/>
                <a:ea typeface="PingFang SC" charset="-122"/>
                <a:cs typeface="PingFang SC" charset="-122"/>
              </a:rPr>
              <a:t>数据格式</a:t>
            </a:r>
            <a:endParaRPr lang="en-US" altLang="zh-CN" sz="2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8" name="左大括号 17"/>
          <p:cNvSpPr/>
          <p:nvPr/>
        </p:nvSpPr>
        <p:spPr>
          <a:xfrm>
            <a:off x="8015900" y="2031197"/>
            <a:ext cx="774000" cy="2945537"/>
          </a:xfrm>
          <a:prstGeom prst="leftBrace">
            <a:avLst>
              <a:gd name="adj1" fmla="val 62441"/>
              <a:gd name="adj2" fmla="val 50000"/>
            </a:avLst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83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3248" y="0"/>
            <a:ext cx="3933233" cy="280257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01947" y="1237897"/>
            <a:ext cx="5021520" cy="618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500" dirty="0">
                <a:latin typeface="PingFang SC" charset="-122"/>
                <a:ea typeface="PingFang SC" charset="-122"/>
                <a:cs typeface="PingFang SC" charset="-122"/>
              </a:rPr>
              <a:t>目的：选择能达成目标的数据</a:t>
            </a:r>
            <a:endParaRPr lang="en-US" sz="25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9" name="標題 1"/>
          <p:cNvSpPr txBox="1"/>
          <p:nvPr/>
        </p:nvSpPr>
        <p:spPr>
          <a:xfrm>
            <a:off x="159025" y="234228"/>
            <a:ext cx="11926957" cy="76944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400" b="1" dirty="0">
                <a:solidFill>
                  <a:schemeClr val="tx1"/>
                </a:solidFill>
                <a:latin typeface="PingFang SC" charset="-122"/>
                <a:ea typeface="PingFang SC" charset="-122"/>
                <a:cs typeface="PingFang SC" charset="-122"/>
              </a:rPr>
              <a:t>数据抽样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300" y="3739610"/>
            <a:ext cx="3933233" cy="2802579"/>
          </a:xfrm>
          <a:prstGeom prst="rect">
            <a:avLst/>
          </a:prstGeom>
        </p:spPr>
      </p:pic>
      <p:sp>
        <p:nvSpPr>
          <p:cNvPr id="21" name="TextBox 1"/>
          <p:cNvSpPr txBox="1"/>
          <p:nvPr/>
        </p:nvSpPr>
        <p:spPr>
          <a:xfrm>
            <a:off x="814836" y="2236186"/>
            <a:ext cx="2925149" cy="2078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PingFang SC" charset="-122"/>
                <a:ea typeface="PingFang SC" charset="-122"/>
                <a:cs typeface="PingFang SC" charset="-122"/>
              </a:rPr>
              <a:t>标准：</a:t>
            </a:r>
            <a:endParaRPr lang="en-US" altLang="zh-CN" sz="2200" dirty="0"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PingFang SC" charset="-122"/>
                <a:ea typeface="PingFang SC" charset="-122"/>
                <a:cs typeface="PingFang SC" charset="-122"/>
              </a:rPr>
              <a:t>相关性</a:t>
            </a:r>
            <a:endParaRPr lang="en-US" altLang="zh-CN" sz="2200" dirty="0"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PingFang SC" charset="-122"/>
                <a:ea typeface="PingFang SC" charset="-122"/>
                <a:cs typeface="PingFang SC" charset="-122"/>
              </a:rPr>
              <a:t>可靠性</a:t>
            </a:r>
            <a:endParaRPr lang="en-US" altLang="zh-CN" sz="2200" dirty="0"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PingFang SC" charset="-122"/>
                <a:ea typeface="PingFang SC" charset="-122"/>
                <a:cs typeface="PingFang SC" charset="-122"/>
              </a:rPr>
              <a:t>有效性</a:t>
            </a:r>
            <a:endParaRPr lang="en-US" altLang="zh-CN" sz="2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8" name="Rectangle 1"/>
          <p:cNvSpPr/>
          <p:nvPr/>
        </p:nvSpPr>
        <p:spPr>
          <a:xfrm>
            <a:off x="493187" y="4907314"/>
            <a:ext cx="11258631" cy="1195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500" dirty="0">
                <a:latin typeface="PingFang SC" charset="-122"/>
                <a:ea typeface="PingFang SC" charset="-122"/>
                <a:cs typeface="PingFang SC" charset="-122"/>
              </a:rPr>
              <a:t>切记不要选择所有的数据。数据的精简能够减少数据处理量，节省系统资源，还能够使得寻找的目标及其规律更加的凸显。</a:t>
            </a:r>
            <a:endParaRPr lang="en-US" altLang="zh-CN" sz="25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2" name="Rectangle 1"/>
          <p:cNvSpPr/>
          <p:nvPr/>
        </p:nvSpPr>
        <p:spPr>
          <a:xfrm>
            <a:off x="3510845" y="2817729"/>
            <a:ext cx="7621890" cy="1195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500" dirty="0">
                <a:latin typeface="PingFang SC" charset="-122"/>
                <a:ea typeface="PingFang SC" charset="-122"/>
                <a:cs typeface="PingFang SC" charset="-122"/>
              </a:rPr>
              <a:t>数据的质量为重中之重，错误的数据将导致错误的结果。所以数据的完整性和准确性非常重要。</a:t>
            </a:r>
            <a:endParaRPr lang="en-US" sz="25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557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3248" y="0"/>
            <a:ext cx="3933233" cy="2802579"/>
          </a:xfrm>
          <a:prstGeom prst="rect">
            <a:avLst/>
          </a:prstGeom>
        </p:spPr>
      </p:pic>
      <p:sp>
        <p:nvSpPr>
          <p:cNvPr id="9" name="標題 1"/>
          <p:cNvSpPr txBox="1"/>
          <p:nvPr/>
        </p:nvSpPr>
        <p:spPr>
          <a:xfrm>
            <a:off x="132521" y="516450"/>
            <a:ext cx="11926957" cy="76944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400" b="1" dirty="0">
                <a:solidFill>
                  <a:schemeClr val="tx1"/>
                </a:solidFill>
                <a:latin typeface="PingFang SC" charset="-122"/>
                <a:ea typeface="PingFang SC" charset="-122"/>
                <a:cs typeface="PingFang SC" charset="-122"/>
              </a:rPr>
              <a:t>常用的抽样方法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300" y="3739610"/>
            <a:ext cx="3933233" cy="2802579"/>
          </a:xfrm>
          <a:prstGeom prst="rect">
            <a:avLst/>
          </a:prstGeom>
        </p:spPr>
      </p:pic>
      <p:graphicFrame>
        <p:nvGraphicFramePr>
          <p:cNvPr id="2" name="图示 1"/>
          <p:cNvGraphicFramePr/>
          <p:nvPr/>
        </p:nvGraphicFramePr>
        <p:xfrm>
          <a:off x="2011680" y="1285891"/>
          <a:ext cx="7901880" cy="5091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357992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e257642-3c02-40aa-a57b-dc6a849fcb48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12041</TotalTime>
  <Words>813</Words>
  <Application>Microsoft Macintosh PowerPoint</Application>
  <PresentationFormat>宽屏</PresentationFormat>
  <Paragraphs>186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微软雅黑</vt:lpstr>
      <vt:lpstr>PingFang SC</vt:lpstr>
      <vt:lpstr>Source Han Sans CN Bold</vt:lpstr>
      <vt:lpstr>Source Han Sans CN Regular</vt:lpstr>
      <vt:lpstr>Arial</vt:lpstr>
      <vt:lpstr>Office 主题​​</vt:lpstr>
      <vt:lpstr>互联网数据分析系列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鹏飞</dc:creator>
  <cp:lastModifiedBy>Microsoft Office User</cp:lastModifiedBy>
  <cp:revision>361</cp:revision>
  <dcterms:created xsi:type="dcterms:W3CDTF">2020-11-03T10:49:00Z</dcterms:created>
  <dcterms:modified xsi:type="dcterms:W3CDTF">2021-03-30T03:31:00Z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