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6" r:id="rId3"/>
    <p:sldId id="328" r:id="rId4"/>
    <p:sldId id="763" r:id="rId6"/>
    <p:sldId id="762" r:id="rId7"/>
    <p:sldId id="721" r:id="rId8"/>
    <p:sldId id="268" r:id="rId9"/>
    <p:sldId id="740" r:id="rId10"/>
    <p:sldId id="741" r:id="rId11"/>
    <p:sldId id="742" r:id="rId12"/>
    <p:sldId id="743" r:id="rId13"/>
    <p:sldId id="745" r:id="rId14"/>
    <p:sldId id="746" r:id="rId15"/>
    <p:sldId id="771" r:id="rId16"/>
    <p:sldId id="747" r:id="rId17"/>
    <p:sldId id="751" r:id="rId18"/>
    <p:sldId id="765" r:id="rId19"/>
    <p:sldId id="766" r:id="rId20"/>
    <p:sldId id="767" r:id="rId21"/>
    <p:sldId id="750" r:id="rId22"/>
    <p:sldId id="768" r:id="rId23"/>
    <p:sldId id="770" r:id="rId24"/>
    <p:sldId id="769" r:id="rId25"/>
    <p:sldId id="748" r:id="rId26"/>
    <p:sldId id="749" r:id="rId27"/>
    <p:sldId id="759" r:id="rId28"/>
    <p:sldId id="758" r:id="rId29"/>
    <p:sldId id="757" r:id="rId30"/>
    <p:sldId id="752" r:id="rId31"/>
    <p:sldId id="753" r:id="rId32"/>
    <p:sldId id="760" r:id="rId33"/>
    <p:sldId id="754" r:id="rId34"/>
    <p:sldId id="755" r:id="rId35"/>
    <p:sldId id="756" r:id="rId36"/>
    <p:sldId id="338" r:id="rId37"/>
    <p:sldId id="339" r:id="rId38"/>
    <p:sldId id="733" r:id="rId39"/>
    <p:sldId id="761" r:id="rId40"/>
    <p:sldId id="340" r:id="rId41"/>
    <p:sldId id="341" r:id="rId42"/>
    <p:sldId id="342" r:id="rId43"/>
    <p:sldId id="343" r:id="rId44"/>
    <p:sldId id="764" r:id="rId45"/>
    <p:sldId id="738" r:id="rId46"/>
    <p:sldId id="73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D0486-5673-4349-8803-8954309075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C14FA-D47D-428F-B7CB-D0822E602D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821055">
              <a:spcBef>
                <a:spcPct val="0"/>
              </a:spcBef>
            </a:pPr>
            <a:endParaRPr lang="en-US" altLang="zh-CN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Ligh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821055">
              <a:spcBef>
                <a:spcPct val="0"/>
              </a:spcBef>
            </a:pPr>
            <a:endParaRPr lang="en-US" altLang="zh-CN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Light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821055">
              <a:spcBef>
                <a:spcPct val="0"/>
              </a:spcBef>
            </a:pPr>
            <a:endParaRPr lang="en-US" altLang="zh-CN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ln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34494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C7E7-719A-4EE5-A1F5-8CFFB25C8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A897-3E60-401E-983F-FDF0A2FE7FF2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spc="0">
          <a:solidFill>
            <a:srgbClr val="24ADC2"/>
          </a:solidFill>
          <a:latin typeface="Source Han Sans CN Regular" panose="020B0500000000000000" pitchFamily="34" charset="-128"/>
          <a:ea typeface="Source Han Sans CN Regular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emf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64"/>
          <p:cNvSpPr>
            <a:spLocks noChangeArrowheads="1"/>
          </p:cNvSpPr>
          <p:nvPr/>
        </p:nvSpPr>
        <p:spPr bwMode="auto">
          <a:xfrm>
            <a:off x="457200" y="1604963"/>
            <a:ext cx="4648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392" tIns="48392" rIns="48392" bIns="48392">
            <a:spAutoFit/>
          </a:bodyPr>
          <a:lstStyle>
            <a:lvl1pPr defTabSz="9671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平台运营组周报</a:t>
            </a:r>
            <a:r>
              <a:rPr lang="en-US" altLang="zh-CN" sz="3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-WK51</a:t>
            </a:r>
            <a:endParaRPr lang="en-US" altLang="zh-CN" sz="3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7" name="Shape 166"/>
          <p:cNvSpPr>
            <a:spLocks noChangeShapeType="1"/>
          </p:cNvSpPr>
          <p:nvPr/>
        </p:nvSpPr>
        <p:spPr bwMode="auto">
          <a:xfrm>
            <a:off x="542925" y="2335213"/>
            <a:ext cx="665163" cy="0"/>
          </a:xfrm>
          <a:prstGeom prst="line">
            <a:avLst/>
          </a:prstGeom>
          <a:noFill/>
          <a:ln w="5080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8392" tIns="48392" rIns="48392" bIns="48392"/>
          <a:lstStyle/>
          <a:p>
            <a:endParaRPr lang="zh-CN" altLang="en-US"/>
          </a:p>
        </p:txBody>
      </p:sp>
      <p:sp>
        <p:nvSpPr>
          <p:cNvPr id="6148" name="Shape 167"/>
          <p:cNvSpPr>
            <a:spLocks noChangeArrowheads="1"/>
          </p:cNvSpPr>
          <p:nvPr/>
        </p:nvSpPr>
        <p:spPr bwMode="auto">
          <a:xfrm>
            <a:off x="458788" y="2428875"/>
            <a:ext cx="11985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8392" tIns="48392" rIns="48392" bIns="48392">
            <a:spAutoFit/>
          </a:bodyPr>
          <a:lstStyle>
            <a:lvl1pPr defTabSz="9671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710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710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Created by </a:t>
            </a: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KFC</a:t>
            </a:r>
            <a:endParaRPr lang="zh-CN" altLang="zh-CN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149" name="image1.png" descr="bilibili_logo_whi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/>
          <a:stretch>
            <a:fillRect/>
          </a:stretch>
        </p:blipFill>
        <p:spPr bwMode="auto">
          <a:xfrm>
            <a:off x="457200" y="982663"/>
            <a:ext cx="1111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2"/>
          <p:cNvSpPr txBox="1">
            <a:spLocks noChangeArrowheads="1"/>
          </p:cNvSpPr>
          <p:nvPr/>
        </p:nvSpPr>
        <p:spPr bwMode="auto">
          <a:xfrm>
            <a:off x="457200" y="1913395"/>
            <a:ext cx="1111410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7000" b="1" dirty="0">
                <a:solidFill>
                  <a:srgbClr val="24ADC2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 </a:t>
            </a:r>
            <a:r>
              <a:rPr lang="zh-CN" altLang="en-US" sz="7000" b="1" dirty="0">
                <a:solidFill>
                  <a:srgbClr val="24ADC2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rPr>
              <a:t>如何像数据分析师一样思考</a:t>
            </a:r>
            <a:endParaRPr lang="zh-CN" altLang="en-US" sz="7000" b="1" dirty="0">
              <a:solidFill>
                <a:srgbClr val="24ADC2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7000" b="1" dirty="0">
              <a:solidFill>
                <a:srgbClr val="24ADC2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kern="0" spc="-198" dirty="0"/>
              <a:t>互联网数据分析系列</a:t>
            </a:r>
            <a:endParaRPr lang="zh-CN" altLang="en-US" sz="2000" dirty="0"/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750023" y="4116555"/>
            <a:ext cx="4528457" cy="71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主讲人：叶鹏飞（旭鹏）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995" y="888612"/>
            <a:ext cx="982000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正态分布是一个非常常见的连续概率分布，其在统计学上十分重要，经常用在自然和社会科学来代表一个不明的随机变量。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730" y="2135279"/>
            <a:ext cx="8225884" cy="1825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" y="4192903"/>
            <a:ext cx="3841296" cy="1698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5" y="4267169"/>
            <a:ext cx="4143375" cy="15498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018" y="3877534"/>
            <a:ext cx="3841296" cy="18632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2803" y="59239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概率分布图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64009" y="5893279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个骰子模拟 </a:t>
            </a:r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次掷骰子的结果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116" y="5893279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个骰子模拟 </a:t>
            </a:r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 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次掷骰子的结果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分布规律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2361" y="756641"/>
            <a:ext cx="10687277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上从歌曲和软件的下载、网页的点击到网上店铺的销售，都呈现长尾分布的特征。曲线头部位置较高，随着序号的增大，曲线徒然下降，但在尾部位置曲线并没有迅速坠落到零，而是极其缓慢地贴近于横轴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548" y="2948070"/>
            <a:ext cx="4476175" cy="27660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2388" y="595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长尾分布仿真图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6" y="2800273"/>
            <a:ext cx="5866291" cy="29138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8757" y="595901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端搜索“笔记本电脑”后显示的销量分布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分布规律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长尾分布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1878" y="812687"/>
            <a:ext cx="9703336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诊断性分析：深入挖掘问题根源，识别依赖关系，找出影响因子。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391" y="1678127"/>
            <a:ext cx="6254317" cy="41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16447" y="5894615"/>
            <a:ext cx="4381328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kindleBSR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kindleNP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time  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dummy_pb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dummy_bpb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24" y="1470166"/>
            <a:ext cx="2111876" cy="1752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62" y="3222171"/>
            <a:ext cx="1981200" cy="1628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665" y="4951526"/>
            <a:ext cx="1828800" cy="1485900"/>
          </a:xfrm>
          <a:prstGeom prst="rect">
            <a:avLst/>
          </a:prstGeom>
        </p:spPr>
      </p:pic>
      <p:sp>
        <p:nvSpPr>
          <p:cNvPr id="14" name="箭头: 右 13"/>
          <p:cNvSpPr/>
          <p:nvPr/>
        </p:nvSpPr>
        <p:spPr>
          <a:xfrm>
            <a:off x="9306699" y="2159847"/>
            <a:ext cx="490444" cy="36411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/>
          <p:cNvSpPr/>
          <p:nvPr/>
        </p:nvSpPr>
        <p:spPr>
          <a:xfrm>
            <a:off x="9306699" y="3854502"/>
            <a:ext cx="490444" cy="36411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9306699" y="5512420"/>
            <a:ext cx="490444" cy="36411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854751" y="2111070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正相关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54751" y="3805725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零相关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54751" y="5463643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负相关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不同类型的数据分析方法及原理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诊断性分析（关联分析）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1466" y="875847"/>
                <a:ext cx="11229068" cy="304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皮尔逊相关系数的计算公式：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𝐶𝑜𝑣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注意：皮尔逊相关系数只适用于线性数据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6" y="875847"/>
                <a:ext cx="11229068" cy="3043013"/>
              </a:xfrm>
              <a:prstGeom prst="rect">
                <a:avLst/>
              </a:prstGeom>
              <a:blipFill rotWithShape="1">
                <a:blip r:embed="rId1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65" y="3429000"/>
            <a:ext cx="3547539" cy="30008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043236" cy="294322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不同类型的数据分析方法及原理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诊断性分析（相关系数）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4776" y="989013"/>
            <a:ext cx="982000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预测性分析：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使用线性回归或逻辑回归的方法找到自变量与因变量之间的关系，并使用该关系等式预测因变量的变化。</a:t>
            </a:r>
            <a:endParaRPr lang="en-US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826" y="2335538"/>
            <a:ext cx="4351509" cy="33232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887"/>
            <a:ext cx="5172135" cy="33855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72892" y="58051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0655" y="5805130"/>
            <a:ext cx="154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不同类型的数据分析方法及原理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97275" y="4525963"/>
                <a:ext cx="6797449" cy="13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简单线性回归：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之间的真实关系：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zh-CN" alt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75" y="4525963"/>
                <a:ext cx="6797449" cy="1343125"/>
              </a:xfrm>
              <a:prstGeom prst="rect">
                <a:avLst/>
              </a:prstGeom>
              <a:blipFill rotWithShape="1">
                <a:blip r:embed="rId1"/>
                <a:stretch>
                  <a:fillRect l="-1866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6" y="1282598"/>
            <a:ext cx="4939294" cy="29688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72" y="1282598"/>
            <a:ext cx="4939294" cy="2968831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820396" y="2566752"/>
            <a:ext cx="628770" cy="40052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718982" y="989013"/>
                <a:ext cx="5240789" cy="496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使用最小二乘法来估算系数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𝑅𝑆𝑆</m:t>
                    </m:r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 ……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最小化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𝑅𝑆𝑆</m:t>
                    </m:r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)^2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82" y="989013"/>
                <a:ext cx="5240789" cy="4969566"/>
              </a:xfrm>
              <a:prstGeom prst="rect">
                <a:avLst/>
              </a:prstGeom>
              <a:blipFill rotWithShape="1">
                <a:blip r:embed="rId1"/>
                <a:stretch>
                  <a:fillRect l="-193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1" y="1482050"/>
            <a:ext cx="6471557" cy="41126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线性回归（估算系数）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5180" y="1049759"/>
                <a:ext cx="11301640" cy="428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chemeClr val="tx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使用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统计量来评估模型的准确性</a:t>
                </a:r>
                <a:endParaRPr lang="en-US" altLang="zh-CN" sz="260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𝑆𝑆</m:t>
                    </m:r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)^2</m:t>
                        </m:r>
                      </m:e>
                    </m:nary>
                  </m:oMath>
                </a14:m>
                <a:endParaRPr lang="en-US" altLang="zh-CN" sz="2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=1−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𝑅𝑆𝑆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𝑇𝑆𝑆</m:t>
                        </m:r>
                      </m:den>
                    </m:f>
                  </m:oMath>
                </a14:m>
                <a:endParaRPr lang="en-US" altLang="zh-CN" sz="2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𝐴𝑑𝑗𝑢𝑠𝑡𝑒𝑑</m:t>
                    </m:r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=1−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−1)(1−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，</a:t>
                </a:r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是样本数量，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是模型中变量个数</a:t>
                </a:r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的含义是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中出现的变化可以被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解释的的比例（</a:t>
                </a:r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proportion of variability in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that can be explained using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）</a:t>
                </a:r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0" y="1049759"/>
                <a:ext cx="11301640" cy="4280659"/>
              </a:xfrm>
              <a:prstGeom prst="rect">
                <a:avLst/>
              </a:prstGeom>
              <a:blipFill rotWithShape="1">
                <a:blip r:embed="rId1"/>
                <a:stretch>
                  <a:fillRect l="-1011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线性回归（评估模型的准确性）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070044" y="1053024"/>
                <a:ext cx="5312221" cy="4687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总体均值</m:t>
                    </m:r>
                    <m:r>
                      <a:rPr lang="zh-CN" alt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lang="zh-CN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样本均值为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</m:acc>
                  </m:oMath>
                </a14:m>
                <a:endParaRPr lang="en-US" altLang="zh-CN" sz="2600" b="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𝑉𝑎𝑟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𝑆𝐸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𝜇</m:t>
                            </m:r>
                          </m:e>
                        </m:acc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𝑆𝐸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)^2</m:t>
                            </m:r>
                          </m:e>
                        </m:nary>
                      </m:den>
                    </m:f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𝑆𝐸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^2</m:t>
                        </m:r>
                      </m:den>
                    </m:f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−0</m:t>
                        </m:r>
                      </m:num>
                      <m:den>
                        <m:r>
                          <a:rPr lang="en-US" altLang="zh-C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𝑆𝐸</m:t>
                        </m:r>
                        <m:r>
                          <a:rPr lang="en-US" altLang="zh-C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zh-CN" alt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𝑇𝑆𝑆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𝑅𝑆𝑆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)/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𝑅𝑆𝑆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/(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den>
                    </m:f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44" y="1053024"/>
                <a:ext cx="5312221" cy="4687181"/>
              </a:xfrm>
              <a:prstGeom prst="rect">
                <a:avLst/>
              </a:prstGeom>
              <a:blipFill rotWithShape="1">
                <a:blip r:embed="rId1"/>
                <a:stretch>
                  <a:fillRect l="-1671" b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6072" y="989013"/>
            <a:ext cx="6816944" cy="488127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54325" y="1320800"/>
            <a:ext cx="3512457" cy="0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54325" y="1923143"/>
            <a:ext cx="3512457" cy="0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66782" y="1320800"/>
            <a:ext cx="0" cy="602343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54325" y="1320800"/>
            <a:ext cx="0" cy="602343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9489" y="3039089"/>
            <a:ext cx="6807200" cy="0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9489" y="4933204"/>
            <a:ext cx="6807200" cy="0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6689" y="3039089"/>
            <a:ext cx="0" cy="1894115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9489" y="3039089"/>
            <a:ext cx="0" cy="1894115"/>
          </a:xfrm>
          <a:prstGeom prst="line">
            <a:avLst/>
          </a:prstGeom>
          <a:ln w="38100">
            <a:solidFill>
              <a:srgbClr val="24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线性回归（评估系数估计的准确性）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/>
          <p:cNvSpPr/>
          <p:nvPr/>
        </p:nvSpPr>
        <p:spPr>
          <a:xfrm>
            <a:off x="5781615" y="2581991"/>
            <a:ext cx="628770" cy="440575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69152" y="4573033"/>
                <a:ext cx="8308409" cy="158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逻辑回归：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zh-CN" altLang="en-US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β</m:t>
                            </m:r>
                          </m:sup>
                        </m:sSup>
                      </m:num>
                      <m:den>
                        <m: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6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zh-CN" altLang="en-US" sz="2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或者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num>
                      <m:den>
                        <m: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den>
                    </m:f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zh-CN" altLang="en-US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β</m:t>
                        </m:r>
                      </m:sup>
                    </m:sSup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      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   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6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y</m:t>
                                </m:r>
                              </m:num>
                              <m:den>
                                <m:r>
                                  <a:rPr lang="en-US" altLang="zh-CN" sz="2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y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β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x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Normal" panose="020B0500000000000000" pitchFamily="34" charset="-128"/>
                  <a:ea typeface="Source Han Sans CN Normal" panose="020B05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因变量的取值范围由线性回归的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[−</m:t>
                    </m:r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∞,+∞</m:t>
                    </m:r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rPr>
                  <a:t>转变为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[0,1]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Source Han Sans CN Normal" panose="020B0500000000000000" pitchFamily="34" charset="-128"/>
                  <a:ea typeface="Source Han Sans CN Normal" panose="020B0500000000000000" pitchFamily="34" charset="-128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2" y="4573033"/>
                <a:ext cx="8308409" cy="1584601"/>
              </a:xfrm>
              <a:prstGeom prst="rect">
                <a:avLst/>
              </a:prstGeom>
              <a:blipFill rotWithShape="1">
                <a:blip r:embed="rId1"/>
                <a:stretch>
                  <a:fillRect l="-1221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8" y="978240"/>
            <a:ext cx="4686300" cy="3648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1" y="992527"/>
            <a:ext cx="4686300" cy="3671740"/>
          </a:xfrm>
          <a:prstGeom prst="rect">
            <a:avLst/>
          </a:prstGeom>
        </p:spPr>
      </p:pic>
      <p:sp>
        <p:nvSpPr>
          <p:cNvPr id="12" name="箭头: 右 11"/>
          <p:cNvSpPr/>
          <p:nvPr/>
        </p:nvSpPr>
        <p:spPr>
          <a:xfrm>
            <a:off x="6940577" y="5022731"/>
            <a:ext cx="628770" cy="440575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99" y="1157627"/>
            <a:ext cx="2864195" cy="4734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04" y="3524880"/>
            <a:ext cx="2054864" cy="216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87" y="3589410"/>
            <a:ext cx="2095836" cy="2095836"/>
          </a:xfrm>
          <a:prstGeom prst="rect">
            <a:avLst/>
          </a:prstGeom>
        </p:spPr>
      </p:pic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3956985" y="1349859"/>
            <a:ext cx="7371749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当当网电子商务领域书籍销量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先后任职于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、腾讯、亚马逊等互联网大厂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知乎、喜马拉雅、今日头条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：旭鹏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933" y="3605730"/>
            <a:ext cx="2029302" cy="209583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0" y="1207635"/>
                <a:ext cx="12218988" cy="342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概率和似然的区别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概率，是在已知一些概率分布参数的情况下，预测观测的结果；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似然，是用于在已知某些观测所得到的结果时，对观测结果所属的概率分布参数进行估值。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似然函数：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极大似然估计量的计算方法：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𝑚𝑎𝑥𝐿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概率密度函数用来描述某个随机变量取某个值的时候，取值点所对应的的概率的函数：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7635"/>
                <a:ext cx="12218988" cy="3424271"/>
              </a:xfrm>
              <a:prstGeom prst="rect">
                <a:avLst/>
              </a:prstGeom>
              <a:blipFill rotWithShape="1">
                <a:blip r:embed="rId1"/>
                <a:stretch>
                  <a:fillRect l="-832" r="-218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3" y="4582536"/>
            <a:ext cx="8175631" cy="12067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34086" y="570081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正态分布的概率密度函数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逻辑回归（极大似然估计）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830263"/>
            <a:ext cx="3938597" cy="27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92" y="862224"/>
            <a:ext cx="3938566" cy="27312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" y="3606912"/>
            <a:ext cx="4126718" cy="27951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92" y="3625396"/>
            <a:ext cx="3938566" cy="27393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989" y="868963"/>
            <a:ext cx="3962011" cy="27312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988" y="3648745"/>
            <a:ext cx="3962011" cy="2711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逻辑回归（极大似然估计）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24894" y="1054330"/>
                <a:ext cx="9342211" cy="4275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使用似然函数（</a:t>
                </a:r>
                <a:r>
                  <a:rPr lang="en-US" altLang="zh-CN" sz="2600" b="1" i="0" dirty="0">
                    <a:effectLst/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likelihood function</a:t>
                </a:r>
                <a:r>
                  <a:rPr lang="zh-CN" altLang="en-US" sz="26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）的数学公式估算参数：</a:t>
                </a:r>
                <a:endParaRPr lang="en-US" altLang="zh-CN" sz="260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𝛾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  <m:sup/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(1−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2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多元逻辑回顾模型：</a:t>
                </a:r>
                <a:endParaRPr lang="en-US" altLang="zh-CN" sz="260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1−</m:t>
                                  </m:r>
                                  <m:r>
                                    <a:rPr lang="en-US" altLang="zh-CN" sz="2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…</m:t>
                      </m:r>
                      <m:r>
                        <a:rPr lang="en-US" altLang="zh-CN" sz="2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sz="2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94" y="1054330"/>
                <a:ext cx="9342211" cy="4275145"/>
              </a:xfrm>
              <a:prstGeom prst="rect">
                <a:avLst/>
              </a:prstGeom>
              <a:blipFill rotWithShape="1">
                <a:blip r:embed="rId1"/>
                <a:stretch>
                  <a:fillRect l="-1223" t="-6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逻辑回归（估算系数与多元逻辑回归）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0868" y="785077"/>
            <a:ext cx="8450263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仿真模拟：利用数学仿真来模拟各种条件下产生的结果。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893" y="1577501"/>
            <a:ext cx="9850211" cy="2143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3698898"/>
            <a:ext cx="3905250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7398"/>
            <a:ext cx="3841296" cy="18632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66434" y="5763850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个骰子模拟 </a:t>
            </a:r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 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次掷骰子的结果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838" y="576385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个骰子模拟 </a:t>
            </a:r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次掷骰子的结果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不同类型的数据分析方法及原理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仿真模拟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5" y="1404975"/>
            <a:ext cx="1646726" cy="42725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5" y="1269248"/>
            <a:ext cx="5004500" cy="1366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85" y="2943509"/>
            <a:ext cx="4937861" cy="1366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42" y="4673699"/>
            <a:ext cx="4879804" cy="1260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429" y="1269248"/>
            <a:ext cx="4680014" cy="1366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087" y="2932623"/>
            <a:ext cx="4787356" cy="136605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描述性分析（数值分析）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68" y="900762"/>
            <a:ext cx="3642927" cy="502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94" y="1216869"/>
            <a:ext cx="7913963" cy="439160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描述性分析（直方图）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1019175"/>
            <a:ext cx="3857385" cy="4831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9" y="1072196"/>
            <a:ext cx="7842106" cy="471360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描述性分析（折线图）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30" y="1729071"/>
            <a:ext cx="5285087" cy="3399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79" y="1600483"/>
            <a:ext cx="2386921" cy="61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70" y="1428363"/>
            <a:ext cx="6656985" cy="40012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描述性分析（气泡图）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058" y="989013"/>
            <a:ext cx="2968172" cy="52738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857" y="1121567"/>
            <a:ext cx="6093986" cy="18811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7" y="3294058"/>
            <a:ext cx="6151901" cy="203268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诊断性分析（关联分析）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159" y="776740"/>
            <a:ext cx="8117681" cy="5411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预测性分析（线性回归）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2790371"/>
            <a:ext cx="3722915" cy="2430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9" y="1353457"/>
            <a:ext cx="2590800" cy="3867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10" y="2790371"/>
            <a:ext cx="4101023" cy="24302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6259" y="5418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性别分布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002" y="5418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地区分布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35323" y="5418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年龄分布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上一次课后思考的答案（课后思考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15" y="1110569"/>
            <a:ext cx="11746569" cy="48457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预测性分析（线性回归）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576" y="1371316"/>
            <a:ext cx="8168848" cy="41153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仿真模拟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089026" y="1293586"/>
            <a:ext cx="92900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3" y="1177699"/>
            <a:ext cx="11822908" cy="3448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72" y="4796063"/>
            <a:ext cx="10388290" cy="884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仿真模拟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684" y="825726"/>
            <a:ext cx="5674632" cy="53909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不同数据分析方法的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仿真模拟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4761" y="2084882"/>
            <a:ext cx="6867506" cy="26882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35719" tIns="35719" rIns="35719" bIns="35719" spcCol="38100" anchor="ctr">
            <a:spAutoFit/>
          </a:bodyPr>
          <a:lstStyle/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2.1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图表类型选择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坐标轴、颜色、图表细节优化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2.3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数据维度展现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  数据可视化的基本原则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914805" y="1210347"/>
            <a:ext cx="6362389" cy="443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利用柱状图比较数据大小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利用散点图表示数据关系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利用气泡图观察多指标间的关系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利用折线图观察时间序列数据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利用雷达图展现多维数据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利用漏斗图分析数据转化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图表类型选择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3918" y="989013"/>
            <a:ext cx="5385853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坐标轴范围要包含数据本身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使用红色标注强调内容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刻度线、数据标签等细节优化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3896" y="1552914"/>
            <a:ext cx="3052252" cy="41821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64189" y="587228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表中的图表元素优化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21" y="1439311"/>
            <a:ext cx="2714625" cy="429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28311" y="5872281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表中的坐标轴设置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8" y="2859323"/>
            <a:ext cx="3321663" cy="29049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92143" y="587228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表中的图表颜色设置</a:t>
            </a:r>
            <a:endParaRPr lang="zh-CN" altLang="en-US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坐标轴、颜色、图表细节优化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771748"/>
            <a:ext cx="606583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文本框 2"/>
          <p:cNvSpPr txBox="1">
            <a:spLocks noChangeArrowheads="1"/>
          </p:cNvSpPr>
          <p:nvPr/>
        </p:nvSpPr>
        <p:spPr bwMode="auto">
          <a:xfrm>
            <a:off x="838200" y="4465635"/>
            <a:ext cx="10515600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一维数据指的是只有单一属性的数据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，比如客单价、销量、销售额等，一维数据一般单纯用在数值比较和趋势分析上，优点是直观简洁，缺点是信息量有限。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数据维度展现：一维数据的筛选和应用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73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5" y="755875"/>
            <a:ext cx="6792913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7"/>
          <p:cNvSpPr txBox="1">
            <a:spLocks noChangeArrowheads="1"/>
          </p:cNvSpPr>
          <p:nvPr/>
        </p:nvSpPr>
        <p:spPr bwMode="auto">
          <a:xfrm>
            <a:off x="753606" y="4458039"/>
            <a:ext cx="10681609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二维数据指的是拥有两个属性的数据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，比如地区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订单量，时间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订单额等，二维数据很多被用在比较和分析两种不同属性的关联度上，优点是组合方式多、使用面广，缺点是无论怎么组合分析，都会产生信息遗漏。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数据维度展现：二维数据的筛选和应用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83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35038"/>
            <a:ext cx="5873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933450"/>
            <a:ext cx="5562600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文本框 8"/>
          <p:cNvSpPr txBox="1">
            <a:spLocks noChangeArrowheads="1"/>
          </p:cNvSpPr>
          <p:nvPr/>
        </p:nvSpPr>
        <p:spPr bwMode="auto">
          <a:xfrm>
            <a:off x="723899" y="4330018"/>
            <a:ext cx="10515601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三维数据指的是拥有三个属性的数据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，比如四象限分析法，三维数据是用于分析多属性对象的，优点是信息量大、结论清晰，缺点是对于细节仍无法面面俱到。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数据维度展现：三维数据的筛选和应用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0"/>
          <p:cNvSpPr/>
          <p:nvPr/>
        </p:nvSpPr>
        <p:spPr>
          <a:xfrm>
            <a:off x="193675" y="104775"/>
            <a:ext cx="61620" cy="569387"/>
          </a:xfrm>
          <a:prstGeom prst="rect">
            <a:avLst/>
          </a:prstGeom>
          <a:ln w="12700">
            <a:miter lim="400000"/>
          </a:ln>
        </p:spPr>
        <p:txBody>
          <a:bodyPr wrap="none" lIns="30480" tIns="30480" rIns="30480" bIns="30480">
            <a:spAutoFit/>
          </a:bodyPr>
          <a:lstStyle>
            <a:lvl1pPr algn="l" defTabSz="2901950">
              <a:defRPr sz="8200" b="1" spc="-396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</a:lstStyle>
          <a:p>
            <a:pPr defTabSz="1450975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300" kern="0" spc="-1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65" y="1301466"/>
            <a:ext cx="11666670" cy="425506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上一次课后思考的答案（课后思考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93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9013"/>
            <a:ext cx="5873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7263"/>
            <a:ext cx="587375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文本框 3"/>
          <p:cNvSpPr txBox="1">
            <a:spLocks noChangeArrowheads="1"/>
          </p:cNvSpPr>
          <p:nvPr/>
        </p:nvSpPr>
        <p:spPr bwMode="auto">
          <a:xfrm>
            <a:off x="1202418" y="4354861"/>
            <a:ext cx="9787164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假设由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工厂生产的产品为蓝色图形表示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工厂生产的产品为黄色图形表示，那么原来展现三维数据的“四象限分析法”，现在就变成了展现四维数据的“四象限分析法”。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数据维度展现：多维数据的筛选和应用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数据维度展现：多维数据的筛选和应用</a:t>
            </a:r>
            <a:endParaRPr lang="zh-CN" altLang="en-US" dirty="0"/>
          </a:p>
        </p:txBody>
      </p:sp>
      <p:sp>
        <p:nvSpPr>
          <p:cNvPr id="60421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60422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1005342"/>
            <a:ext cx="58721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文本框 9"/>
          <p:cNvSpPr txBox="1">
            <a:spLocks noChangeArrowheads="1"/>
          </p:cNvSpPr>
          <p:nvPr/>
        </p:nvSpPr>
        <p:spPr bwMode="auto">
          <a:xfrm>
            <a:off x="1006702" y="4395334"/>
            <a:ext cx="10177008" cy="182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多维数据指的是拥有多个属性的数据</a:t>
            </a:r>
            <a:r>
              <a:rPr lang="zh-CN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，比如添加颜色属性后的四象限分析法，多维数据可以用于分析任何复杂的运营问题，优点是信息完整面面俱到，缺点是数据分析手段复杂，需要较高的数据分析能力。</a:t>
            </a:r>
            <a:endParaRPr lang="zh-CN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44949" y="4952644"/>
            <a:ext cx="3599072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统计学习导论 基于</a:t>
            </a:r>
            <a:r>
              <a:rPr lang="en-US" altLang="zh-CN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58" y="1523206"/>
            <a:ext cx="2657384" cy="33217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149" y="1644536"/>
            <a:ext cx="2667000" cy="32004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64715" y="4952644"/>
            <a:ext cx="3742526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谁说菜鸟不会数据分析：工具篇</a:t>
            </a:r>
            <a:endParaRPr lang="en-US" altLang="zh-CN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56" y="716525"/>
            <a:ext cx="2266950" cy="2266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14000" y="2862145"/>
            <a:ext cx="206105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  <a:endParaRPr lang="en-US" altLang="zh-CN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001" y="3361769"/>
            <a:ext cx="2061059" cy="20610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14000" y="5507389"/>
            <a:ext cx="206105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en-US" altLang="zh-CN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推荐书籍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2164" y="1805061"/>
            <a:ext cx="10027671" cy="362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、结合本周学习的线性回归知识要点，使用“预测性分析（线性回归）”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文件中的数据，使用线性回归的方式分析</a:t>
            </a:r>
            <a:r>
              <a:rPr lang="zh-CN" altLang="en-US" sz="26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时间、价格、</a:t>
            </a:r>
            <a:r>
              <a:rPr lang="en-US" altLang="zh-CN" sz="26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6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总数与</a:t>
            </a:r>
            <a:r>
              <a:rPr lang="en-US" altLang="zh-CN" sz="26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sz="26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评分与排名的关系。</a:t>
            </a:r>
            <a:endParaRPr lang="en-US" altLang="zh-CN" sz="26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、如何将简单线性线性回归模型进行改进，从而提升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Adjusted R^2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课后思考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416368" y="3044534"/>
            <a:ext cx="536207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一般概率：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抽中五星角色的基础概率为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0.6%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保底机制：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次抽奖必定获得一个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五星角色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535" y="862900"/>
            <a:ext cx="10912929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在第一周的课程中大家已经尝试使用数学仿真法完成了“原神”抽奖概率的计算，本周的课后思考是尝试使用</a:t>
            </a:r>
            <a:r>
              <a:rPr lang="zh-CN" altLang="en-US" sz="2600" dirty="0">
                <a:solidFill>
                  <a:srgbClr val="24ADC2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数值计算法</a:t>
            </a:r>
            <a:r>
              <a:rPr lang="zh-CN" altLang="en-US" sz="2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计算“原神”的综合抽中五星角色的概率。</a:t>
            </a:r>
            <a:endParaRPr lang="en-US" altLang="zh-CN" sz="26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40" y="2979218"/>
            <a:ext cx="5508366" cy="2931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课后思考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07426" y="2084883"/>
            <a:ext cx="7014259" cy="26882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35719" tIns="35719" rIns="35719" bIns="35719" spcCol="38100" anchor="ctr">
            <a:spAutoFit/>
          </a:bodyPr>
          <a:lstStyle/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互联网数据分析的基本思路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不同类型的数据分析方法及原理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  <a:p>
            <a:pPr defTabSz="410845" fontAlgn="auto">
              <a:lnSpc>
                <a:spcPts val="6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1.3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不同数据分析方法的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Excel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实践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 数据分析基本概念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88886" y="1285186"/>
            <a:ext cx="3138640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找出问题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/>
          <p:cNvSpPr/>
          <p:nvPr/>
        </p:nvSpPr>
        <p:spPr>
          <a:xfrm>
            <a:off x="2844598" y="2241065"/>
            <a:ext cx="427217" cy="6386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2844598" y="4196021"/>
            <a:ext cx="427217" cy="63862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24A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4726" y="1285186"/>
            <a:ext cx="5732930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诊断性分析、预测性分析、仿真模拟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数据报告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决策性分析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互联网数据分析的基本思路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775" y="1241125"/>
            <a:ext cx="10620025" cy="353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通过计算数据的集中性特征和波动性特征以了解数据的基本情况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数值分析：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数量、平均数、极差、标准差、方差、极值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分布规律：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均匀分布、正态分布、长尾分布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可视化方法：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柱状图、条形图、散点图、饼状图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不同类型的数据分析方法及原理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描述性分析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92696" y="830263"/>
                <a:ext cx="7324724" cy="563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数量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：数据集中独立数据的个数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平均数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r>
                      <a:rPr lang="en-US" altLang="zh-CN" sz="3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极差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标准差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：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>
                        <m:r>
                          <a:rPr lang="en-US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32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32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方差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：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3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极值：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，</a:t>
                </a:r>
                <a:r>
                  <a:rPr lang="en-US" altLang="zh-CN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96" y="830263"/>
                <a:ext cx="7324724" cy="5638210"/>
              </a:xfrm>
              <a:prstGeom prst="rect">
                <a:avLst/>
              </a:prstGeom>
              <a:blipFill rotWithShape="1">
                <a:blip r:embed="rId1"/>
                <a:stretch>
                  <a:fillRect l="-1903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数值分析：数量、平均数、极差、标准差、方差、极值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55194" y="958643"/>
            <a:ext cx="1034287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均匀分布也叫矩形分布，它在相同长度间隔的分布概率是等可能的。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914" y="1740457"/>
            <a:ext cx="9850211" cy="2143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3" y="4180113"/>
            <a:ext cx="3753611" cy="1554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09" y="3992668"/>
            <a:ext cx="3753610" cy="19225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73696" y="60132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概率分布图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37492" y="6013222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个骰子模拟 </a:t>
            </a:r>
            <a:r>
              <a:rPr lang="en-US" altLang="zh-CN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en-US" sz="2000" dirty="0">
                <a:solidFill>
                  <a:srgbClr val="24A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次掷骰子的结果</a:t>
            </a:r>
            <a:endParaRPr lang="zh-CN" altLang="en-US" sz="2000" dirty="0">
              <a:solidFill>
                <a:srgbClr val="24A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分布规律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均匀分布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WPS 演示</Application>
  <PresentationFormat>宽屏</PresentationFormat>
  <Paragraphs>256</Paragraphs>
  <Slides>44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Source Han Sans CN Regular</vt:lpstr>
      <vt:lpstr>MS UI Gothic</vt:lpstr>
      <vt:lpstr>等线</vt:lpstr>
      <vt:lpstr>微软雅黑</vt:lpstr>
      <vt:lpstr>Source Han Sans CN Bold</vt:lpstr>
      <vt:lpstr>Helvetica Neue</vt:lpstr>
      <vt:lpstr>Helvetica Light</vt:lpstr>
      <vt:lpstr>Trebuchet MS</vt:lpstr>
      <vt:lpstr>Arial Unicode MS</vt:lpstr>
      <vt:lpstr>Office 主题​​</vt:lpstr>
      <vt:lpstr>互联网数据分析系列</vt:lpstr>
      <vt:lpstr>自我介绍</vt:lpstr>
      <vt:lpstr>上一次课后思考的答案（课后思考1）</vt:lpstr>
      <vt:lpstr>上一次课后思考的答案（课后思考2）</vt:lpstr>
      <vt:lpstr>第一章  数据分析基本概念</vt:lpstr>
      <vt:lpstr>1.1 互联网数据分析的基本思路</vt:lpstr>
      <vt:lpstr>1.2 不同类型的数据分析方法及原理——描述性分析</vt:lpstr>
      <vt:lpstr>1.2 数值分析：数量、平均数、极差、标准差、方差、极值</vt:lpstr>
      <vt:lpstr>1.2 分布规律——均匀分布</vt:lpstr>
      <vt:lpstr>1.2 分布规律——正态分布</vt:lpstr>
      <vt:lpstr>1.2 分布规律——长尾分布</vt:lpstr>
      <vt:lpstr>1.2 不同类型的数据分析方法及原理——诊断性分析（关联分析）</vt:lpstr>
      <vt:lpstr>1.2 不同类型的数据分析方法及原理——诊断性分析（相关系数）</vt:lpstr>
      <vt:lpstr>1.2 不同类型的数据分析方法及原理——预测性分析</vt:lpstr>
      <vt:lpstr>1.2 预测性分析——线性回归</vt:lpstr>
      <vt:lpstr>1.2 预测性分析——线性回归（估算系数）</vt:lpstr>
      <vt:lpstr>1.2 预测性分析——线性回归（评估模型的准确性）</vt:lpstr>
      <vt:lpstr>1.2 预测性分析——线性回归（评估系数估计的准确性）</vt:lpstr>
      <vt:lpstr>1.2 预测性分析——逻辑回归</vt:lpstr>
      <vt:lpstr>1.2 预测性分析——逻辑回归（极大似然估计）</vt:lpstr>
      <vt:lpstr>1.2 预测性分析——逻辑回归（极大似然估计）</vt:lpstr>
      <vt:lpstr>1.2 预测性分析——逻辑回归（估算系数与多元逻辑回归）</vt:lpstr>
      <vt:lpstr>1.2 不同类型的数据分析方法及原理——仿真模拟</vt:lpstr>
      <vt:lpstr>1.3 不同数据分析方法的Excel实践——描述性分析（数值分析）</vt:lpstr>
      <vt:lpstr>1.3 不同数据分析方法的Excel实践——描述性分析（直方图）</vt:lpstr>
      <vt:lpstr>1.3 不同数据分析方法的Excel实践——描述性分析（折线图）</vt:lpstr>
      <vt:lpstr>1.3 不同数据分析方法的Excel实践——描述性分析（气泡图）</vt:lpstr>
      <vt:lpstr>1.3 不同数据分析方法的Excel实践——诊断性分析（关联分析）</vt:lpstr>
      <vt:lpstr>1.3 不同数据分析方法的Excel实践——预测性分析（线性回归）</vt:lpstr>
      <vt:lpstr>1.3 不同数据分析方法的Excel实践——预测性分析（线性回归）</vt:lpstr>
      <vt:lpstr>1.3 不同数据分析方法的Excel实践——仿真模拟</vt:lpstr>
      <vt:lpstr>1.3 不同数据分析方法的Excel实践——仿真模拟</vt:lpstr>
      <vt:lpstr>1.3 不同数据分析方法的Excel实践——仿真模拟</vt:lpstr>
      <vt:lpstr>第二章  数据可视化的基本原则</vt:lpstr>
      <vt:lpstr>2.1 图表类型选择</vt:lpstr>
      <vt:lpstr>2.2 坐标轴、颜色、图表细节优化</vt:lpstr>
      <vt:lpstr>2.3 数据维度展现：一维数据的筛选和应用</vt:lpstr>
      <vt:lpstr>2.3 数据维度展现：二维数据的筛选和应用</vt:lpstr>
      <vt:lpstr>2.3 数据维度展现：三维数据的筛选和应用</vt:lpstr>
      <vt:lpstr>2.3 数据维度展现：多维数据的筛选和应用</vt:lpstr>
      <vt:lpstr>2.3 数据维度展现：多维数据的筛选和应用</vt:lpstr>
      <vt:lpstr>推荐书籍</vt:lpstr>
      <vt:lpstr>课后思考 1</vt:lpstr>
      <vt:lpstr>课后思考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鹏飞</dc:creator>
  <cp:lastModifiedBy>齐旭辉。</cp:lastModifiedBy>
  <cp:revision>193</cp:revision>
  <dcterms:created xsi:type="dcterms:W3CDTF">2020-11-03T10:49:00Z</dcterms:created>
  <dcterms:modified xsi:type="dcterms:W3CDTF">2020-12-11T09:11:07Z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