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6021edc2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6021edc2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6021edc2f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6021edc2f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6021edc2f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6021edc2f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6021edc2f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6021edc2f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6021edc2f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6021edc2f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6021edc2f_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6021edc2f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6021edc2f_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6021edc2f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6021edc2f_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6021edc2f_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6021edc2f_5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6021edc2f_5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6021edc2f_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6021edc2f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6021edc2f_5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6021edc2f_5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6021edc2f_5_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6021edc2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6021edc2f_5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6021edc2f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6021edc2f_5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6021edc2f_5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6021edc2f_5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6021edc2f_5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6021edc2f_5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6021edc2f_5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6021edc2f_5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6021edc2f_5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61cc533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61cc533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61cc5334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61cc5334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61cc5334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61cc5334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61cc5334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61cc5334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61cc5334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61cc5334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6021edc2f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6021edc2f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61cc53343_0_7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c61cc53343_0_7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c61cc53343_0_7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61cc53343_0_8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c61cc53343_0_8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61cc53343_0_8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c61cc53343_0_8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61cc53343_0_9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c61cc53343_0_9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61cc53343_0_10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c61cc53343_0_10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c61cc53343_0_10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c61cc53343_0_10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c61cc53343_0_1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c61cc53343_0_1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61cc53343_0_1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c61cc53343_0_1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61cc5334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61cc5334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61cc5334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61cc5334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6021edc2f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6021edc2f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61cc5334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61cc5334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61cc53343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61cc53343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61cc53343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c61cc5334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61cc53343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c61cc53343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61cc53343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61cc53343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61cc53343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c61cc53343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6bfd1c19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6bfd1c19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faab6e6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faab6e6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0141a2a45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0141a2a4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6021edc2f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6021edc2f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0141a2a4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0141a2a4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6bfd1c19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6bfd1c19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9faab6e6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9faab6e6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6bfd1c19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6bfd1c19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6bfd1c19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6bfd1c19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6bfd1c19a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6bfd1c19a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0141a2a45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0141a2a45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6bfd1c19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6bfd1c19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a0141a2a45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a0141a2a45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9faab6e6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9faab6e6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6021edc2f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6021edc2f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5968461f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c5968461f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c5968461f7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c5968461f7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c5968461f7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c5968461f7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c5968461f7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c5968461f7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c5968461f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c5968461f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c5968461f7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c5968461f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c5968461f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c5968461f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c5968461f7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c5968461f7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c5968461f7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c5968461f7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c5968461f7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c5968461f7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6021edc2f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6021edc2f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c5968461f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c5968461f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c5968461f7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c5968461f7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c5968461f7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c5968461f7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c5968461f7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c5968461f7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c5968461f7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c5968461f7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c5968461f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c5968461f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c5968461f7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c5968461f7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6021edc2f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6021edc2f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6021edc2f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6021edc2f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</a:t>
            </a:r>
            <a:endParaRPr/>
          </a:p>
        </p:txBody>
      </p:sp>
      <p:sp>
        <p:nvSpPr>
          <p:cNvPr id="152" name="Google Shape;15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- O(2*n)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Space Complexity - O(2*n) (can it be reduced?)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58" name="Google Shape;15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We are given an array Arr[] of length n. It represents the price of a stock on ‘n’ days. The following guidelines need to be followed: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2000"/>
              </a:spcBef>
              <a:spcAft>
                <a:spcPts val="0"/>
              </a:spcAft>
              <a:buClr>
                <a:srgbClr val="303030"/>
              </a:buClr>
              <a:buSzPts val="1550"/>
              <a:buAutoNum type="arabicPeriod"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In order to sell the stock, we need to first buy it on the same or any previous day.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50"/>
              <a:buAutoNum type="arabicPeriod"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We can’t buy a stock again after buying it once. In other words, we first buy a stock and then sell it. After selling we can buy and sell again. But we can’t sell before buying and can’t buy before selling any previously bought stock.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50"/>
              <a:buAutoNum type="arabicPeriod"/>
            </a:pPr>
            <a:r>
              <a:rPr b="1" lang="en" sz="1550">
                <a:solidFill>
                  <a:srgbClr val="303030"/>
                </a:solidFill>
                <a:highlight>
                  <a:srgbClr val="FFFFFF"/>
                </a:highlight>
              </a:rPr>
              <a:t>We can do at most 2 transactions.</a:t>
            </a:r>
            <a:endParaRPr b="1"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311700" y="232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Subproblem Definition?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7"/>
          <p:cNvSpPr txBox="1"/>
          <p:nvPr>
            <p:ph type="title"/>
          </p:nvPr>
        </p:nvSpPr>
        <p:spPr>
          <a:xfrm>
            <a:off x="311700" y="23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Subproblem definition</a:t>
            </a:r>
            <a:endParaRPr/>
          </a:p>
        </p:txBody>
      </p:sp>
      <p:pic>
        <p:nvPicPr>
          <p:cNvPr id="169" name="Google Shape;1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" y="829239"/>
            <a:ext cx="9144001" cy="333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7"/>
          <p:cNvSpPr txBox="1"/>
          <p:nvPr/>
        </p:nvSpPr>
        <p:spPr>
          <a:xfrm>
            <a:off x="717375" y="4186550"/>
            <a:ext cx="82017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type="title"/>
          </p:nvPr>
        </p:nvSpPr>
        <p:spPr>
          <a:xfrm>
            <a:off x="311700" y="232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Relation(s)?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18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relations and base case</a:t>
            </a:r>
            <a:endParaRPr/>
          </a:p>
        </p:txBody>
      </p:sp>
      <p:pic>
        <p:nvPicPr>
          <p:cNvPr id="181" name="Google Shape;1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501" y="760750"/>
            <a:ext cx="5118999" cy="42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Pseudo-code</a:t>
            </a:r>
            <a:endParaRPr/>
          </a:p>
        </p:txBody>
      </p:sp>
      <p:sp>
        <p:nvSpPr>
          <p:cNvPr id="187" name="Google Shape;18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dp[ind][buy][cap] = 0 wherever cap == 0 or ind == 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for ind from n - 1 to 0:        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for buy from 0 to 1:             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for cap from 1 to 2:                  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if buy == 0:  // We can buy the stock</a:t>
            </a:r>
            <a:endParaRPr sz="14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dp[ind][buy][cap] = max(0 + dp[ind + 1][0][cap], -prices[ind] + dp[ind + 1][1][cap])                  </a:t>
            </a:r>
            <a:endParaRPr sz="1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else if buy == 1:  // We can sell the stock       </a:t>
            </a:r>
            <a:endParaRPr sz="14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dp[ind][buy][cap] = max(0 + dp[ind + 1][1][cap],                                              prices[ind] + dp[ind + 1][0][cap - 1])    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// The maximum profit with 2 transactions is stored in dp[0][0][2]   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return dp[0][0][2]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</a:t>
            </a:r>
            <a:endParaRPr/>
          </a:p>
        </p:txBody>
      </p:sp>
      <p:sp>
        <p:nvSpPr>
          <p:cNvPr id="193" name="Google Shape;19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- O(n*2*3)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Space Complexity - O(n*2*3) (can it be reduced again?)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99" name="Google Shape;19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We are given an array Arr[] of length n. It represents the price of a stock on ‘n’ days. The following guidelines need to be followed: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Clr>
                <a:srgbClr val="303030"/>
              </a:buClr>
              <a:buSzPts val="1350"/>
              <a:buAutoNum type="arabicPeriod"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We can buy and sell the stock any number of times.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0"/>
              <a:buAutoNum type="arabicPeriod"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In order to sell the stock, we need to first buy it on the same or any previous day.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0"/>
              <a:buAutoNum type="arabicPeriod"/>
            </a:pPr>
            <a:r>
              <a:rPr lang="en" sz="1350">
                <a:solidFill>
                  <a:srgbClr val="303030"/>
                </a:solidFill>
                <a:highlight>
                  <a:srgbClr val="FFFFFF"/>
                </a:highlight>
              </a:rPr>
              <a:t>We can’t buy a stock again after buying it once. In other words, we first buy a stock and then sell it. After selling we can buy and sell again. But we can’t sell before buying and can’t buy before selling any previously bought stock.</a:t>
            </a:r>
            <a:endParaRPr sz="13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350"/>
              <a:buAutoNum type="arabicPeriod"/>
            </a:pPr>
            <a:r>
              <a:rPr b="1" lang="en" sz="1350">
                <a:solidFill>
                  <a:srgbClr val="303030"/>
                </a:solidFill>
                <a:highlight>
                  <a:srgbClr val="FFFFFF"/>
                </a:highlight>
              </a:rPr>
              <a:t>We can’t buy a stock on the very next day of selling it. This is the cooldown clause.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311700" y="232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Subproblem Definition?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0" y="385475"/>
            <a:ext cx="8520600" cy="9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Problem Statement</a:t>
            </a:r>
            <a:endParaRPr sz="2500"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1527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03030"/>
                </a:solidFill>
                <a:highlight>
                  <a:srgbClr val="FFFFFF"/>
                </a:highlight>
              </a:rPr>
              <a:t>We are given an array Arr[] of length n. It represents the price of a stock on ‘n’ days. The following guidelines need to be followed:</a:t>
            </a:r>
            <a:endParaRPr sz="16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303030"/>
              </a:buClr>
              <a:buSzPts val="1600"/>
              <a:buAutoNum type="arabicPeriod"/>
            </a:pPr>
            <a:r>
              <a:rPr lang="en" sz="1600">
                <a:solidFill>
                  <a:srgbClr val="303030"/>
                </a:solidFill>
                <a:highlight>
                  <a:srgbClr val="FFFFFF"/>
                </a:highlight>
              </a:rPr>
              <a:t>We can buy and sell the stock any number of times.</a:t>
            </a:r>
            <a:endParaRPr sz="16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600"/>
              <a:buAutoNum type="arabicPeriod"/>
            </a:pPr>
            <a:r>
              <a:rPr lang="en" sz="1600">
                <a:solidFill>
                  <a:srgbClr val="303030"/>
                </a:solidFill>
                <a:highlight>
                  <a:srgbClr val="FFFFFF"/>
                </a:highlight>
              </a:rPr>
              <a:t>In order to sell the stock, we need to first buy it on the same or any previous day.</a:t>
            </a:r>
            <a:endParaRPr sz="16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600"/>
              <a:buAutoNum type="arabicPeriod"/>
            </a:pPr>
            <a:r>
              <a:rPr lang="en" sz="1600">
                <a:solidFill>
                  <a:srgbClr val="303030"/>
                </a:solidFill>
                <a:highlight>
                  <a:srgbClr val="FFFFFF"/>
                </a:highlight>
              </a:rPr>
              <a:t>We can’t buy a stock again after buying it once. In other words, we first buy a stock and then sell it. After selling we can buy and sell again. But we can’t sell before buying and can’t buy before selling any previously bought stock.</a:t>
            </a:r>
            <a:endParaRPr sz="16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Subproblem definition</a:t>
            </a:r>
            <a:endParaRPr/>
          </a:p>
        </p:txBody>
      </p:sp>
      <p:pic>
        <p:nvPicPr>
          <p:cNvPr id="210" name="Google Shape;210;p44"/>
          <p:cNvPicPr preferRelativeResize="0"/>
          <p:nvPr/>
        </p:nvPicPr>
        <p:blipFill rotWithShape="1">
          <a:blip r:embed="rId3">
            <a:alphaModFix/>
          </a:blip>
          <a:srcRect b="-13632" l="-4015" r="-14426" t="-4808"/>
          <a:stretch/>
        </p:blipFill>
        <p:spPr>
          <a:xfrm>
            <a:off x="878000" y="1017725"/>
            <a:ext cx="7954301" cy="275229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/>
          <p:nvPr/>
        </p:nvSpPr>
        <p:spPr>
          <a:xfrm>
            <a:off x="1541850" y="4550575"/>
            <a:ext cx="55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44"/>
          <p:cNvSpPr txBox="1"/>
          <p:nvPr/>
        </p:nvSpPr>
        <p:spPr>
          <a:xfrm>
            <a:off x="599600" y="3850675"/>
            <a:ext cx="774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type="title"/>
          </p:nvPr>
        </p:nvSpPr>
        <p:spPr>
          <a:xfrm>
            <a:off x="311700" y="232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Relation(s)?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relations and base cases </a:t>
            </a:r>
            <a:endParaRPr/>
          </a:p>
        </p:txBody>
      </p:sp>
      <p:pic>
        <p:nvPicPr>
          <p:cNvPr id="223" name="Google Shape;2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26" y="1131075"/>
            <a:ext cx="4763343" cy="36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6"/>
          <p:cNvSpPr txBox="1"/>
          <p:nvPr/>
        </p:nvSpPr>
        <p:spPr>
          <a:xfrm>
            <a:off x="1370525" y="4336450"/>
            <a:ext cx="2248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5" name="Google Shape;225;p46"/>
          <p:cNvSpPr txBox="1"/>
          <p:nvPr/>
        </p:nvSpPr>
        <p:spPr>
          <a:xfrm>
            <a:off x="5589200" y="1531150"/>
            <a:ext cx="29874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Base case - </a:t>
            </a:r>
            <a:r>
              <a:rPr lang="en">
                <a:solidFill>
                  <a:srgbClr val="303030"/>
                </a:solidFill>
                <a:highlight>
                  <a:srgbClr val="FFFFFF"/>
                </a:highlight>
              </a:rPr>
              <a:t>If ind&gt;=n, it means we have finished trading on all days, and there is no more money that we can get, therefore we simply return 0.</a:t>
            </a:r>
            <a:endParaRPr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pseudo-code</a:t>
            </a:r>
            <a:endParaRPr/>
          </a:p>
        </p:txBody>
      </p:sp>
      <p:sp>
        <p:nvSpPr>
          <p:cNvPr id="231" name="Google Shape;23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dp[ind][buy] = 0 wherever ind&gt;=n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for ind from n - 1 to 0:         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for buy from 0 to 1:             </a:t>
            </a:r>
            <a:endParaRPr sz="15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profit = 0              </a:t>
            </a:r>
            <a:endParaRPr sz="15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if buy == 0:  // We can buy the stock                </a:t>
            </a:r>
            <a:endParaRPr sz="15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profit = max(0 + dp[ind + 1][0], -Arr[ind] + dp[ind + 1][1])              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else if buy == 1:  // We can sell the stock                 </a:t>
            </a:r>
            <a:endParaRPr sz="15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profit = max(0 + dp[ind + 1][1], Arr[ind] + dp[ind + 2][0])              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dp[ind][buy] = profit      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// The maximum profit is stored in dp[0][0]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return dp[0][0]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</a:t>
            </a:r>
            <a:endParaRPr/>
          </a:p>
        </p:txBody>
      </p:sp>
      <p:sp>
        <p:nvSpPr>
          <p:cNvPr id="237" name="Google Shape;23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- O(2*n)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Space complexity - O(2*n) (can it be reduced?)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pic>
        <p:nvPicPr>
          <p:cNvPr id="243" name="Google Shape;2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875"/>
            <a:ext cx="8839199" cy="347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47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pic>
        <p:nvPicPr>
          <p:cNvPr id="255" name="Google Shape;2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45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pic>
        <p:nvPicPr>
          <p:cNvPr id="261" name="Google Shape;2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9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pic>
        <p:nvPicPr>
          <p:cNvPr id="267" name="Google Shape;2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42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50" y="162160"/>
            <a:ext cx="9144001" cy="4981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9352" y="999660"/>
            <a:ext cx="1571242" cy="315052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4"/>
          <p:cNvSpPr txBox="1"/>
          <p:nvPr>
            <p:ph type="title"/>
          </p:nvPr>
        </p:nvSpPr>
        <p:spPr>
          <a:xfrm>
            <a:off x="233775" y="333769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75" name="Google Shape;275;p54"/>
          <p:cNvSpPr txBox="1"/>
          <p:nvPr>
            <p:ph idx="1" type="body"/>
          </p:nvPr>
        </p:nvSpPr>
        <p:spPr>
          <a:xfrm>
            <a:off x="311700" y="1152475"/>
            <a:ext cx="686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Suppose you are in an n-story building and you have k eggs in your bag. You want to find out the lowest floor from which dropping an egg will break it. What is the minimum number of egg-dropping trials that is sufficient for finding out the answer in all possible cases?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900"/>
              </a:spcBef>
              <a:spcAft>
                <a:spcPts val="9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5"/>
          <p:cNvSpPr txBox="1"/>
          <p:nvPr>
            <p:ph type="title"/>
          </p:nvPr>
        </p:nvSpPr>
        <p:spPr>
          <a:xfrm>
            <a:off x="233775" y="333769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14"/>
              <a:buNone/>
            </a:pPr>
            <a:r>
              <a:rPr lang="en"/>
              <a:t>Question 2:</a:t>
            </a:r>
            <a:r>
              <a:rPr lang="en"/>
              <a:t> Example</a:t>
            </a:r>
            <a:endParaRPr/>
          </a:p>
        </p:txBody>
      </p:sp>
      <p:sp>
        <p:nvSpPr>
          <p:cNvPr id="281" name="Google Shape;281;p55"/>
          <p:cNvSpPr txBox="1"/>
          <p:nvPr>
            <p:ph idx="1" type="body"/>
          </p:nvPr>
        </p:nvSpPr>
        <p:spPr>
          <a:xfrm>
            <a:off x="311700" y="1152469"/>
            <a:ext cx="508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For example, if the building has 100 floors (n = 100)</a:t>
            </a:r>
            <a:endParaRPr i="1">
              <a:solidFill>
                <a:schemeClr val="dk1"/>
              </a:solidFill>
            </a:endParaRPr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i="1" lang="en">
                <a:solidFill>
                  <a:schemeClr val="dk1"/>
                </a:solidFill>
              </a:rPr>
              <a:t>we have only 1 egg, then we must do 100 trials to find the threshold</a:t>
            </a:r>
            <a:endParaRPr i="1">
              <a:solidFill>
                <a:schemeClr val="dk1"/>
              </a:solidFill>
            </a:endParaRPr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i="1" lang="en">
                <a:solidFill>
                  <a:schemeClr val="dk1"/>
                </a:solidFill>
              </a:rPr>
              <a:t>we have 2 eggs, then we can find the threshold in 14 trials!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2" name="Google Shape;28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533" y="1154475"/>
            <a:ext cx="350273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6"/>
          <p:cNvSpPr txBox="1"/>
          <p:nvPr>
            <p:ph type="title"/>
          </p:nvPr>
        </p:nvSpPr>
        <p:spPr>
          <a:xfrm>
            <a:off x="233775" y="333769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14"/>
              <a:buNone/>
            </a:pPr>
            <a:r>
              <a:rPr lang="en"/>
              <a:t>Question 2: </a:t>
            </a:r>
            <a:r>
              <a:rPr lang="en"/>
              <a:t>Constraints</a:t>
            </a:r>
            <a:endParaRPr/>
          </a:p>
        </p:txBody>
      </p:sp>
      <p:sp>
        <p:nvSpPr>
          <p:cNvPr id="288" name="Google Shape;288;p56"/>
          <p:cNvSpPr txBox="1"/>
          <p:nvPr>
            <p:ph idx="1" type="body"/>
          </p:nvPr>
        </p:nvSpPr>
        <p:spPr>
          <a:xfrm>
            <a:off x="233775" y="1245348"/>
            <a:ext cx="8604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Following are the constraints:</a:t>
            </a:r>
            <a:endParaRPr sz="1800"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 egg that survives a fall can be used again.</a:t>
            </a:r>
            <a:endParaRPr sz="1800"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broken egg must be discarded.</a:t>
            </a:r>
            <a:endParaRPr sz="1800"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effect of a fall is the same for all eggs.</a:t>
            </a:r>
            <a:endParaRPr sz="1800"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If an egg breaks from a fall, then it would break if dropped from a higher floor.</a:t>
            </a:r>
            <a:endParaRPr sz="1800"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If an egg survives a fall then it would survive a shorter fall.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Remember, We are finding the least number of drops to find the threshold floor and not the threshold floor itself!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type="title"/>
          </p:nvPr>
        </p:nvSpPr>
        <p:spPr>
          <a:xfrm>
            <a:off x="233775" y="333769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14"/>
              <a:buNone/>
            </a:pPr>
            <a:r>
              <a:rPr lang="en"/>
              <a:t>Question 2:</a:t>
            </a:r>
            <a:r>
              <a:rPr lang="en">
                <a:solidFill>
                  <a:srgbClr val="E69138"/>
                </a:solidFill>
              </a:rPr>
              <a:t> </a:t>
            </a:r>
            <a:r>
              <a:rPr lang="en"/>
              <a:t>Base Cases</a:t>
            </a:r>
            <a:endParaRPr/>
          </a:p>
        </p:txBody>
      </p:sp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304875"/>
            <a:ext cx="639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we there are n floors and 1 egg, we need to do n trials worst case</a:t>
            </a:r>
            <a:endParaRPr>
              <a:solidFill>
                <a:schemeClr val="dk1"/>
              </a:solidFill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there are k eggs and 0 floors, we would need to do 0 trials</a:t>
            </a:r>
            <a:endParaRPr>
              <a:solidFill>
                <a:schemeClr val="dk1"/>
              </a:solidFill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there are k eggs and 1 floor, we need to do 1 trial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0135" y="1152475"/>
            <a:ext cx="20520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type="title"/>
          </p:nvPr>
        </p:nvSpPr>
        <p:spPr>
          <a:xfrm>
            <a:off x="233775" y="333769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14"/>
              <a:buNone/>
            </a:pPr>
            <a:r>
              <a:rPr lang="en"/>
              <a:t>Define the subproblem</a:t>
            </a:r>
            <a:endParaRPr/>
          </a:p>
        </p:txBody>
      </p:sp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233775" y="1169156"/>
            <a:ext cx="639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 OPT[i, j] denote the minimum number of trials required for an i story building and j eggs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9"/>
          <p:cNvSpPr txBox="1"/>
          <p:nvPr>
            <p:ph type="title"/>
          </p:nvPr>
        </p:nvSpPr>
        <p:spPr>
          <a:xfrm>
            <a:off x="233775" y="333769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14"/>
              <a:buNone/>
            </a:pPr>
            <a:r>
              <a:rPr lang="en"/>
              <a:t>Find the Recurrence for OPT[i, j]</a:t>
            </a:r>
            <a:endParaRPr/>
          </a:p>
        </p:txBody>
      </p:sp>
      <p:sp>
        <p:nvSpPr>
          <p:cNvPr id="307" name="Google Shape;307;p59"/>
          <p:cNvSpPr txBox="1"/>
          <p:nvPr>
            <p:ph idx="1" type="body"/>
          </p:nvPr>
        </p:nvSpPr>
        <p:spPr>
          <a:xfrm>
            <a:off x="233775" y="1092950"/>
            <a:ext cx="87822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3429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Obtain OPT[i, j] given all the results of the solved subproblems </a:t>
            </a:r>
            <a:endParaRPr>
              <a:solidFill>
                <a:schemeClr val="dk1"/>
              </a:solidFill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Suppose we first drop an egg from floor x &lt;= i.</a:t>
            </a:r>
            <a:endParaRPr>
              <a:solidFill>
                <a:schemeClr val="dk1"/>
              </a:solidFill>
            </a:endParaRPr>
          </a:p>
          <a:p>
            <a:pPr indent="-2730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If the egg breaks, then we learn that threshold &lt;= x, but we are left with j - 1 eggs. To find out the threshold from this state we would need extra OPT[x – 1, j - 1] steps.</a:t>
            </a:r>
            <a:endParaRPr sz="1700">
              <a:solidFill>
                <a:schemeClr val="dk1"/>
              </a:solidFill>
            </a:endParaRPr>
          </a:p>
          <a:p>
            <a:pPr indent="-2730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If the egg doesn’t break, then we learn that x &lt; threshold and we still have k eggs. All the above (i - x) floors are the possible candidates and we have j eggs. Therefore, we would need to do OPT[i – x, j] extra steps.</a:t>
            </a:r>
            <a:endParaRPr sz="1700">
              <a:solidFill>
                <a:schemeClr val="dk1"/>
              </a:solidFill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e must traverse for each floor x from 1 to i to find the minimum</a:t>
            </a:r>
            <a:endParaRPr>
              <a:solidFill>
                <a:schemeClr val="dk1"/>
              </a:solidFill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OPT[i, j] = min</a:t>
            </a:r>
            <a:r>
              <a:rPr baseline="-25000" lang="en">
                <a:solidFill>
                  <a:schemeClr val="dk1"/>
                </a:solidFill>
              </a:rPr>
              <a:t>1&lt;=x&lt;=i</a:t>
            </a:r>
            <a:r>
              <a:rPr lang="en">
                <a:solidFill>
                  <a:schemeClr val="dk1"/>
                </a:solidFill>
              </a:rPr>
              <a:t>{1 + max(OPT[x – 1, j - 1], OPT[i – x, j])}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0"/>
          <p:cNvSpPr txBox="1"/>
          <p:nvPr>
            <p:ph type="title"/>
          </p:nvPr>
        </p:nvSpPr>
        <p:spPr>
          <a:xfrm>
            <a:off x="233775" y="333769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14"/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313" name="Google Shape;313;p60"/>
          <p:cNvSpPr txBox="1"/>
          <p:nvPr>
            <p:ph idx="1" type="body"/>
          </p:nvPr>
        </p:nvSpPr>
        <p:spPr>
          <a:xfrm>
            <a:off x="311738" y="101766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Base Case:</a:t>
            </a:r>
            <a:endParaRPr sz="1800">
              <a:solidFill>
                <a:schemeClr val="dk1"/>
              </a:solidFill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OPT[0, j] = 0; // 0 floor</a:t>
            </a:r>
            <a:endParaRPr>
              <a:solidFill>
                <a:schemeClr val="dk1"/>
              </a:solidFill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OPT[1, j] = 1; // 1 floor</a:t>
            </a:r>
            <a:endParaRPr>
              <a:solidFill>
                <a:schemeClr val="dk1"/>
              </a:solidFill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OPT[i, 1] = i;  // 1 egg</a:t>
            </a:r>
            <a:endParaRPr>
              <a:solidFill>
                <a:schemeClr val="dk1"/>
              </a:solidFill>
            </a:endParaRPr>
          </a:p>
          <a:p>
            <a:pPr indent="-2794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OPT[i, j] = MAX_INTEGER, otherwise</a:t>
            </a:r>
            <a:endParaRPr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Iteration:</a:t>
            </a:r>
            <a:endParaRPr sz="1800">
              <a:solidFill>
                <a:schemeClr val="dk1"/>
              </a:solidFill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	for j = 2 to k:</a:t>
            </a:r>
            <a:endParaRPr sz="1800">
              <a:solidFill>
                <a:schemeClr val="dk1"/>
              </a:solidFill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	    for i = 2 to n:</a:t>
            </a:r>
            <a:endParaRPr sz="1800">
              <a:solidFill>
                <a:schemeClr val="dk1"/>
              </a:solidFill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		for x = 1 to i:</a:t>
            </a:r>
            <a:endParaRPr sz="1800">
              <a:solidFill>
                <a:schemeClr val="dk1"/>
              </a:solidFill>
            </a:endParaRPr>
          </a:p>
          <a:p>
            <a:pPr indent="0" lvl="0" marL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</a:rPr>
              <a:t>		    OPT[i, j] = min(OPT[i, j], 1 + max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sz="1800">
                <a:solidFill>
                  <a:schemeClr val="dk1"/>
                </a:solidFill>
              </a:rPr>
              <a:t>OPT[x – 1, j - 1], OPT[i – x, j]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Return OPT[n, k]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1"/>
          <p:cNvSpPr txBox="1"/>
          <p:nvPr>
            <p:ph type="title"/>
          </p:nvPr>
        </p:nvSpPr>
        <p:spPr>
          <a:xfrm>
            <a:off x="233775" y="333769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714"/>
              <a:buNone/>
            </a:pPr>
            <a:r>
              <a:rPr lang="en"/>
              <a:t>Complexity Analysis</a:t>
            </a:r>
            <a:endParaRPr/>
          </a:p>
        </p:txBody>
      </p:sp>
      <p:sp>
        <p:nvSpPr>
          <p:cNvPr id="319" name="Google Shape;319;p61"/>
          <p:cNvSpPr txBox="1"/>
          <p:nvPr>
            <p:ph idx="1" type="body"/>
          </p:nvPr>
        </p:nvSpPr>
        <p:spPr>
          <a:xfrm>
            <a:off x="233775" y="1245349"/>
            <a:ext cx="71310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Time complexity is O(n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k)</a:t>
            </a:r>
            <a:endParaRPr>
              <a:solidFill>
                <a:schemeClr val="dk1"/>
              </a:solidFill>
            </a:endParaRPr>
          </a:p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Space complexity is O(nk)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325" name="Google Shape;32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50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3"/>
          <p:cNvSpPr txBox="1"/>
          <p:nvPr>
            <p:ph type="title"/>
          </p:nvPr>
        </p:nvSpPr>
        <p:spPr>
          <a:xfrm>
            <a:off x="152400" y="42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331" name="Google Shape;33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7087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232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Subproblem Definition?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337" name="Google Shape;33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27118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343" name="Google Shape;34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00" y="941525"/>
            <a:ext cx="71738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0261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355" name="Google Shape;35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5125"/>
            <a:ext cx="79500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361" name="Google Shape;36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0111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367" name="Google Shape;36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352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Flow</a:t>
            </a:r>
            <a:endParaRPr/>
          </a:p>
        </p:txBody>
      </p:sp>
      <p:sp>
        <p:nvSpPr>
          <p:cNvPr id="373" name="Google Shape;373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True/False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True/False</a:t>
            </a:r>
            <a:endParaRPr/>
          </a:p>
        </p:txBody>
      </p:sp>
      <p:pic>
        <p:nvPicPr>
          <p:cNvPr id="384" name="Google Shape;384;p72"/>
          <p:cNvPicPr preferRelativeResize="0"/>
          <p:nvPr/>
        </p:nvPicPr>
        <p:blipFill rotWithShape="1">
          <a:blip r:embed="rId3">
            <a:alphaModFix/>
          </a:blip>
          <a:srcRect b="0" l="5997" r="0" t="0"/>
          <a:stretch/>
        </p:blipFill>
        <p:spPr>
          <a:xfrm>
            <a:off x="311700" y="1182563"/>
            <a:ext cx="8225398" cy="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2"/>
          <p:cNvSpPr txBox="1"/>
          <p:nvPr/>
        </p:nvSpPr>
        <p:spPr>
          <a:xfrm>
            <a:off x="311700" y="2176300"/>
            <a:ext cx="39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True!</a:t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True/False</a:t>
            </a:r>
            <a:endParaRPr/>
          </a:p>
        </p:txBody>
      </p:sp>
      <p:pic>
        <p:nvPicPr>
          <p:cNvPr id="391" name="Google Shape;391;p73"/>
          <p:cNvPicPr preferRelativeResize="0"/>
          <p:nvPr/>
        </p:nvPicPr>
        <p:blipFill rotWithShape="1">
          <a:blip r:embed="rId3">
            <a:alphaModFix/>
          </a:blip>
          <a:srcRect b="0" l="5383" r="0" t="0"/>
          <a:stretch/>
        </p:blipFill>
        <p:spPr>
          <a:xfrm>
            <a:off x="311688" y="1129825"/>
            <a:ext cx="8363126" cy="12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73"/>
          <p:cNvSpPr txBox="1"/>
          <p:nvPr/>
        </p:nvSpPr>
        <p:spPr>
          <a:xfrm>
            <a:off x="311700" y="2364200"/>
            <a:ext cx="393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False.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00" y="11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Subproblem definition</a:t>
            </a:r>
            <a:endParaRPr/>
          </a:p>
        </p:txBody>
      </p:sp>
      <p:pic>
        <p:nvPicPr>
          <p:cNvPr id="121" name="Google Shape;1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0325"/>
            <a:ext cx="9144000" cy="320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9"/>
          <p:cNvSpPr txBox="1"/>
          <p:nvPr/>
        </p:nvSpPr>
        <p:spPr>
          <a:xfrm>
            <a:off x="406875" y="4047325"/>
            <a:ext cx="82233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950" y="2676425"/>
            <a:ext cx="5568089" cy="221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True/False</a:t>
            </a:r>
            <a:endParaRPr/>
          </a:p>
        </p:txBody>
      </p:sp>
      <p:pic>
        <p:nvPicPr>
          <p:cNvPr id="399" name="Google Shape;399;p74"/>
          <p:cNvPicPr preferRelativeResize="0"/>
          <p:nvPr/>
        </p:nvPicPr>
        <p:blipFill rotWithShape="1">
          <a:blip r:embed="rId4">
            <a:alphaModFix/>
          </a:blip>
          <a:srcRect b="0" l="5383" r="0" t="0"/>
          <a:stretch/>
        </p:blipFill>
        <p:spPr>
          <a:xfrm>
            <a:off x="311700" y="1093925"/>
            <a:ext cx="8363126" cy="15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74"/>
          <p:cNvSpPr txBox="1"/>
          <p:nvPr/>
        </p:nvSpPr>
        <p:spPr>
          <a:xfrm>
            <a:off x="311700" y="2676425"/>
            <a:ext cx="58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False. Consider the counterexample.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Flow</a:t>
            </a:r>
            <a:endParaRPr/>
          </a:p>
        </p:txBody>
      </p:sp>
      <p:pic>
        <p:nvPicPr>
          <p:cNvPr id="411" name="Google Shape;41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00" y="1017725"/>
            <a:ext cx="5891900" cy="38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Nodes</a:t>
            </a:r>
            <a:endParaRPr/>
          </a:p>
        </p:txBody>
      </p:sp>
      <p:sp>
        <p:nvSpPr>
          <p:cNvPr id="417" name="Google Shape;417;p77"/>
          <p:cNvSpPr txBox="1"/>
          <p:nvPr>
            <p:ph idx="1" type="body"/>
          </p:nvPr>
        </p:nvSpPr>
        <p:spPr>
          <a:xfrm>
            <a:off x="311700" y="1152475"/>
            <a:ext cx="8520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Look into the </a:t>
            </a:r>
            <a:r>
              <a:rPr b="1" lang="en"/>
              <a:t>objects </a:t>
            </a:r>
            <a:r>
              <a:rPr lang="en"/>
              <a:t>in the problem </a:t>
            </a:r>
            <a:r>
              <a:rPr lang="en"/>
              <a:t>statement. </a:t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 rotWithShape="1">
          <a:blip r:embed="rId3">
            <a:alphaModFix/>
          </a:blip>
          <a:srcRect b="64952" l="0" r="0" t="0"/>
          <a:stretch/>
        </p:blipFill>
        <p:spPr>
          <a:xfrm>
            <a:off x="1626050" y="1599999"/>
            <a:ext cx="5891900" cy="13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77"/>
          <p:cNvSpPr/>
          <p:nvPr/>
        </p:nvSpPr>
        <p:spPr>
          <a:xfrm>
            <a:off x="2488900" y="1847900"/>
            <a:ext cx="2495100" cy="240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77"/>
          <p:cNvSpPr/>
          <p:nvPr/>
        </p:nvSpPr>
        <p:spPr>
          <a:xfrm>
            <a:off x="4720575" y="2088800"/>
            <a:ext cx="854400" cy="240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77"/>
          <p:cNvSpPr txBox="1"/>
          <p:nvPr>
            <p:ph idx="1" type="body"/>
          </p:nvPr>
        </p:nvSpPr>
        <p:spPr>
          <a:xfrm>
            <a:off x="311700" y="2964175"/>
            <a:ext cx="8520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kinds of nodes: game types, and players.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/>
              <a:t>players need to “test” the game types.</a:t>
            </a:r>
            <a:r>
              <a:rPr lang="en"/>
              <a:t> The </a:t>
            </a:r>
            <a:r>
              <a:rPr lang="en"/>
              <a:t>relationship</a:t>
            </a:r>
            <a:r>
              <a:rPr lang="en"/>
              <a:t> “test” can be regarded as one kind of edges. Importantly, one test of the player to the game type is regarded as </a:t>
            </a:r>
            <a:r>
              <a:rPr b="1" lang="en"/>
              <a:t>one unit of flow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Constraints </a:t>
            </a:r>
            <a:endParaRPr/>
          </a:p>
        </p:txBody>
      </p:sp>
      <p:sp>
        <p:nvSpPr>
          <p:cNvPr id="427" name="Google Shape;427;p78"/>
          <p:cNvSpPr txBox="1"/>
          <p:nvPr>
            <p:ph idx="1" type="body"/>
          </p:nvPr>
        </p:nvSpPr>
        <p:spPr>
          <a:xfrm>
            <a:off x="311700" y="1152475"/>
            <a:ext cx="8520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Look into the related constraints in the problem statement. </a:t>
            </a:r>
            <a:endParaRPr/>
          </a:p>
        </p:txBody>
      </p:sp>
      <p:pic>
        <p:nvPicPr>
          <p:cNvPr id="428" name="Google Shape;428;p78"/>
          <p:cNvPicPr preferRelativeResize="0"/>
          <p:nvPr/>
        </p:nvPicPr>
        <p:blipFill rotWithShape="1">
          <a:blip r:embed="rId3">
            <a:alphaModFix/>
          </a:blip>
          <a:srcRect b="34063" l="0" r="0" t="0"/>
          <a:stretch/>
        </p:blipFill>
        <p:spPr>
          <a:xfrm>
            <a:off x="1626050" y="1699950"/>
            <a:ext cx="5891900" cy="256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78"/>
          <p:cNvCxnSpPr/>
          <p:nvPr/>
        </p:nvCxnSpPr>
        <p:spPr>
          <a:xfrm>
            <a:off x="3145500" y="2581125"/>
            <a:ext cx="3961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78"/>
          <p:cNvCxnSpPr/>
          <p:nvPr/>
        </p:nvCxnSpPr>
        <p:spPr>
          <a:xfrm>
            <a:off x="1974550" y="2821900"/>
            <a:ext cx="459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78"/>
          <p:cNvCxnSpPr/>
          <p:nvPr/>
        </p:nvCxnSpPr>
        <p:spPr>
          <a:xfrm>
            <a:off x="2356725" y="3959225"/>
            <a:ext cx="4050000" cy="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78"/>
          <p:cNvCxnSpPr/>
          <p:nvPr/>
        </p:nvCxnSpPr>
        <p:spPr>
          <a:xfrm>
            <a:off x="2356725" y="4265525"/>
            <a:ext cx="4553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78"/>
          <p:cNvSpPr/>
          <p:nvPr/>
        </p:nvSpPr>
        <p:spPr>
          <a:xfrm>
            <a:off x="6910125" y="773350"/>
            <a:ext cx="2079300" cy="820800"/>
          </a:xfrm>
          <a:prstGeom prst="wedgeRectCallout">
            <a:avLst>
              <a:gd fmla="val -46843" name="adj1"/>
              <a:gd fmla="val 17291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the players in P[i] can test game type i</a:t>
            </a:r>
            <a:endParaRPr/>
          </a:p>
        </p:txBody>
      </p:sp>
      <p:sp>
        <p:nvSpPr>
          <p:cNvPr id="434" name="Google Shape;434;p78"/>
          <p:cNvSpPr/>
          <p:nvPr/>
        </p:nvSpPr>
        <p:spPr>
          <a:xfrm>
            <a:off x="311700" y="2225475"/>
            <a:ext cx="1525800" cy="1045200"/>
          </a:xfrm>
          <a:prstGeom prst="wedgeRectCallout">
            <a:avLst>
              <a:gd fmla="val 85519" name="adj1"/>
              <a:gd fmla="val 11490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player can test at most K game types</a:t>
            </a:r>
            <a:endParaRPr/>
          </a:p>
        </p:txBody>
      </p:sp>
      <p:sp>
        <p:nvSpPr>
          <p:cNvPr id="435" name="Google Shape;435;p78"/>
          <p:cNvSpPr/>
          <p:nvPr/>
        </p:nvSpPr>
        <p:spPr>
          <a:xfrm>
            <a:off x="7205600" y="2581125"/>
            <a:ext cx="1783800" cy="1045200"/>
          </a:xfrm>
          <a:prstGeom prst="wedgeRectCallout">
            <a:avLst>
              <a:gd fmla="val -67792" name="adj1"/>
              <a:gd fmla="val 11019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player </a:t>
            </a:r>
            <a:r>
              <a:rPr lang="en">
                <a:solidFill>
                  <a:schemeClr val="dk1"/>
                </a:solidFill>
              </a:rPr>
              <a:t>at most </a:t>
            </a:r>
            <a:r>
              <a:rPr lang="en"/>
              <a:t>tests a game type once</a:t>
            </a:r>
            <a:endParaRPr/>
          </a:p>
        </p:txBody>
      </p:sp>
      <p:cxnSp>
        <p:nvCxnSpPr>
          <p:cNvPr id="436" name="Google Shape;436;p78"/>
          <p:cNvCxnSpPr/>
          <p:nvPr/>
        </p:nvCxnSpPr>
        <p:spPr>
          <a:xfrm>
            <a:off x="2379450" y="3423800"/>
            <a:ext cx="4694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78"/>
          <p:cNvCxnSpPr/>
          <p:nvPr/>
        </p:nvCxnSpPr>
        <p:spPr>
          <a:xfrm>
            <a:off x="2302850" y="3620775"/>
            <a:ext cx="2068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Convert Constraints</a:t>
            </a:r>
            <a:endParaRPr/>
          </a:p>
        </p:txBody>
      </p:sp>
      <p:sp>
        <p:nvSpPr>
          <p:cNvPr id="443" name="Google Shape;443;p79"/>
          <p:cNvSpPr txBox="1"/>
          <p:nvPr>
            <p:ph idx="1" type="body"/>
          </p:nvPr>
        </p:nvSpPr>
        <p:spPr>
          <a:xfrm>
            <a:off x="311700" y="1152475"/>
            <a:ext cx="85206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1: only the </a:t>
            </a:r>
            <a:r>
              <a:rPr b="1" lang="en">
                <a:solidFill>
                  <a:srgbClr val="0000FF"/>
                </a:solidFill>
              </a:rPr>
              <a:t>players </a:t>
            </a:r>
            <a:r>
              <a:rPr lang="en"/>
              <a:t>in P[i] can test </a:t>
            </a:r>
            <a:r>
              <a:rPr b="1" lang="en">
                <a:solidFill>
                  <a:srgbClr val="FF9900"/>
                </a:solidFill>
              </a:rPr>
              <a:t>game type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=&gt; 	create edges from game type i to the players in P[i] </a:t>
            </a:r>
            <a:endParaRPr/>
          </a:p>
        </p:txBody>
      </p:sp>
      <p:sp>
        <p:nvSpPr>
          <p:cNvPr id="444" name="Google Shape;444;p79"/>
          <p:cNvSpPr txBox="1"/>
          <p:nvPr>
            <p:ph idx="1" type="body"/>
          </p:nvPr>
        </p:nvSpPr>
        <p:spPr>
          <a:xfrm>
            <a:off x="311700" y="2110675"/>
            <a:ext cx="85206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2: a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player </a:t>
            </a:r>
            <a:r>
              <a:rPr lang="en"/>
              <a:t>can test at most </a:t>
            </a:r>
            <a:r>
              <a:rPr b="1" lang="en"/>
              <a:t>K </a:t>
            </a:r>
            <a:r>
              <a:rPr lang="en"/>
              <a:t>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=&gt; 	create edges from player to sink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     	set the capacity of these edges to </a:t>
            </a:r>
            <a:r>
              <a:rPr b="1" lang="en"/>
              <a:t>K</a:t>
            </a:r>
            <a:r>
              <a:rPr lang="en"/>
              <a:t> </a:t>
            </a:r>
            <a:endParaRPr/>
          </a:p>
        </p:txBody>
      </p:sp>
      <p:sp>
        <p:nvSpPr>
          <p:cNvPr id="445" name="Google Shape;445;p79"/>
          <p:cNvSpPr txBox="1"/>
          <p:nvPr>
            <p:ph idx="1" type="body"/>
          </p:nvPr>
        </p:nvSpPr>
        <p:spPr>
          <a:xfrm>
            <a:off x="311700" y="3572275"/>
            <a:ext cx="85206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3: a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player </a:t>
            </a:r>
            <a:r>
              <a:rPr lang="en"/>
              <a:t>at most tests a </a:t>
            </a:r>
            <a:r>
              <a:rPr b="1" lang="en">
                <a:solidFill>
                  <a:srgbClr val="FF9900"/>
                </a:solidFill>
              </a:rPr>
              <a:t>game type </a:t>
            </a:r>
            <a:r>
              <a:rPr lang="en"/>
              <a:t>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=&gt; 	set the capacity for edges between game types and players to </a:t>
            </a:r>
            <a:r>
              <a:rPr b="1" lang="en"/>
              <a:t>1.</a:t>
            </a:r>
            <a:endParaRPr b="1"/>
          </a:p>
        </p:txBody>
      </p:sp>
      <p:sp>
        <p:nvSpPr>
          <p:cNvPr id="446" name="Google Shape;446;p79"/>
          <p:cNvSpPr/>
          <p:nvPr/>
        </p:nvSpPr>
        <p:spPr>
          <a:xfrm>
            <a:off x="5811875" y="2110675"/>
            <a:ext cx="3064200" cy="1571100"/>
          </a:xfrm>
          <a:prstGeom prst="wedgeRectCallout">
            <a:avLst>
              <a:gd fmla="val -69517" name="adj1"/>
              <a:gd fmla="val -3120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Usually, if the constraint is </a:t>
            </a:r>
            <a:r>
              <a:rPr b="1" lang="en" sz="1800">
                <a:solidFill>
                  <a:schemeClr val="dk2"/>
                </a:solidFill>
              </a:rPr>
              <a:t>only </a:t>
            </a:r>
            <a:r>
              <a:rPr lang="en" sz="1800">
                <a:solidFill>
                  <a:schemeClr val="dk2"/>
                </a:solidFill>
              </a:rPr>
              <a:t>related to one type of nodes, the converted edges would be linked with </a:t>
            </a:r>
            <a:r>
              <a:rPr b="1" lang="en" sz="1800">
                <a:solidFill>
                  <a:schemeClr val="dk2"/>
                </a:solidFill>
              </a:rPr>
              <a:t>source </a:t>
            </a:r>
            <a:r>
              <a:rPr lang="en" sz="1800">
                <a:solidFill>
                  <a:schemeClr val="dk2"/>
                </a:solidFill>
              </a:rPr>
              <a:t>of </a:t>
            </a:r>
            <a:r>
              <a:rPr b="1" lang="en" sz="1800">
                <a:solidFill>
                  <a:schemeClr val="dk2"/>
                </a:solidFill>
              </a:rPr>
              <a:t>sink </a:t>
            </a:r>
            <a:r>
              <a:rPr lang="en" sz="1800">
                <a:solidFill>
                  <a:schemeClr val="dk2"/>
                </a:solidFill>
              </a:rPr>
              <a:t>node.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Step 4: Objective, and Other Edges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125" y="1964737"/>
            <a:ext cx="5123750" cy="27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80"/>
          <p:cNvSpPr/>
          <p:nvPr/>
        </p:nvSpPr>
        <p:spPr>
          <a:xfrm>
            <a:off x="2969175" y="3512225"/>
            <a:ext cx="242700" cy="19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80"/>
          <p:cNvSpPr/>
          <p:nvPr/>
        </p:nvSpPr>
        <p:spPr>
          <a:xfrm>
            <a:off x="2969175" y="4503475"/>
            <a:ext cx="242700" cy="19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80"/>
          <p:cNvSpPr/>
          <p:nvPr/>
        </p:nvSpPr>
        <p:spPr>
          <a:xfrm>
            <a:off x="6026825" y="1601250"/>
            <a:ext cx="638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80"/>
          <p:cNvPicPr preferRelativeResize="0"/>
          <p:nvPr/>
        </p:nvPicPr>
        <p:blipFill rotWithShape="1">
          <a:blip r:embed="rId4">
            <a:alphaModFix/>
          </a:blip>
          <a:srcRect b="21196" l="0" r="0" t="66819"/>
          <a:stretch/>
        </p:blipFill>
        <p:spPr>
          <a:xfrm>
            <a:off x="1505563" y="1134815"/>
            <a:ext cx="5891900" cy="46643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80"/>
          <p:cNvSpPr/>
          <p:nvPr/>
        </p:nvSpPr>
        <p:spPr>
          <a:xfrm>
            <a:off x="4502525" y="1145950"/>
            <a:ext cx="2571900" cy="198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80"/>
          <p:cNvSpPr/>
          <p:nvPr/>
        </p:nvSpPr>
        <p:spPr>
          <a:xfrm>
            <a:off x="2181675" y="1363675"/>
            <a:ext cx="1729800" cy="198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80"/>
          <p:cNvSpPr/>
          <p:nvPr/>
        </p:nvSpPr>
        <p:spPr>
          <a:xfrm>
            <a:off x="5575025" y="1601250"/>
            <a:ext cx="3206400" cy="572700"/>
          </a:xfrm>
          <a:prstGeom prst="wedgeRectCallout">
            <a:avLst>
              <a:gd fmla="val -43174" name="adj1"/>
              <a:gd fmla="val -9100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words, maximize the number of tests</a:t>
            </a:r>
            <a:endParaRPr/>
          </a:p>
        </p:txBody>
      </p:sp>
      <p:sp>
        <p:nvSpPr>
          <p:cNvPr id="460" name="Google Shape;460;p80"/>
          <p:cNvSpPr txBox="1"/>
          <p:nvPr/>
        </p:nvSpPr>
        <p:spPr>
          <a:xfrm>
            <a:off x="2959475" y="2307550"/>
            <a:ext cx="4815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1" name="Google Shape;461;p80"/>
          <p:cNvSpPr/>
          <p:nvPr/>
        </p:nvSpPr>
        <p:spPr>
          <a:xfrm>
            <a:off x="2915700" y="2263775"/>
            <a:ext cx="579900" cy="217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0"/>
          <p:cNvSpPr/>
          <p:nvPr/>
        </p:nvSpPr>
        <p:spPr>
          <a:xfrm>
            <a:off x="508100" y="2198100"/>
            <a:ext cx="1937100" cy="744300"/>
          </a:xfrm>
          <a:prstGeom prst="wedgeRectCallout">
            <a:avLst>
              <a:gd fmla="val 73724" name="adj1"/>
              <a:gd fmla="val 264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capacity to </a:t>
            </a:r>
            <a:r>
              <a:rPr lang="en"/>
              <a:t>infinity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Follow Up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125" y="1964737"/>
            <a:ext cx="5123750" cy="27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81"/>
          <p:cNvSpPr/>
          <p:nvPr/>
        </p:nvSpPr>
        <p:spPr>
          <a:xfrm>
            <a:off x="2969175" y="3512225"/>
            <a:ext cx="242700" cy="19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81"/>
          <p:cNvSpPr/>
          <p:nvPr/>
        </p:nvSpPr>
        <p:spPr>
          <a:xfrm>
            <a:off x="2969175" y="4503475"/>
            <a:ext cx="242700" cy="19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81"/>
          <p:cNvSpPr/>
          <p:nvPr/>
        </p:nvSpPr>
        <p:spPr>
          <a:xfrm>
            <a:off x="6026825" y="1601250"/>
            <a:ext cx="638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81"/>
          <p:cNvSpPr txBox="1"/>
          <p:nvPr/>
        </p:nvSpPr>
        <p:spPr>
          <a:xfrm>
            <a:off x="2959475" y="2307550"/>
            <a:ext cx="481500" cy="21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3" name="Google Shape;473;p81"/>
          <p:cNvSpPr/>
          <p:nvPr/>
        </p:nvSpPr>
        <p:spPr>
          <a:xfrm>
            <a:off x="2915700" y="2263775"/>
            <a:ext cx="579900" cy="217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81"/>
          <p:cNvSpPr/>
          <p:nvPr/>
        </p:nvSpPr>
        <p:spPr>
          <a:xfrm>
            <a:off x="508100" y="2198100"/>
            <a:ext cx="1937100" cy="744300"/>
          </a:xfrm>
          <a:prstGeom prst="wedgeRectCallout">
            <a:avLst>
              <a:gd fmla="val 73724" name="adj1"/>
              <a:gd fmla="val 264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capacity to </a:t>
            </a: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75" name="Google Shape;475;p81"/>
          <p:cNvSpPr txBox="1"/>
          <p:nvPr/>
        </p:nvSpPr>
        <p:spPr>
          <a:xfrm>
            <a:off x="1693200" y="1121775"/>
            <a:ext cx="575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the objective is to maximize </a:t>
            </a:r>
            <a:r>
              <a:rPr b="1" lang="en" sz="1800">
                <a:solidFill>
                  <a:schemeClr val="dk2"/>
                </a:solidFill>
              </a:rPr>
              <a:t>the number of tested game types</a:t>
            </a:r>
            <a:r>
              <a:rPr lang="en" sz="1800">
                <a:solidFill>
                  <a:schemeClr val="dk2"/>
                </a:solidFill>
              </a:rPr>
              <a:t>, what modifications do we need to make?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481" name="Google Shape;481;p82"/>
          <p:cNvSpPr/>
          <p:nvPr/>
        </p:nvSpPr>
        <p:spPr>
          <a:xfrm>
            <a:off x="6026825" y="1601250"/>
            <a:ext cx="638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82"/>
          <p:cNvPicPr preferRelativeResize="0"/>
          <p:nvPr/>
        </p:nvPicPr>
        <p:blipFill rotWithShape="1">
          <a:blip r:embed="rId3">
            <a:alphaModFix/>
          </a:blip>
          <a:srcRect b="0" l="0" r="0" t="79811"/>
          <a:stretch/>
        </p:blipFill>
        <p:spPr>
          <a:xfrm>
            <a:off x="1626050" y="1699725"/>
            <a:ext cx="5891900" cy="7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82"/>
          <p:cNvSpPr txBox="1"/>
          <p:nvPr/>
        </p:nvSpPr>
        <p:spPr>
          <a:xfrm>
            <a:off x="927750" y="1238025"/>
            <a:ext cx="72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Don’t forget to prove the correctness of your designed algorithm!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84" name="Google Shape;484;p82"/>
          <p:cNvCxnSpPr/>
          <p:nvPr/>
        </p:nvCxnSpPr>
        <p:spPr>
          <a:xfrm>
            <a:off x="6800675" y="2012050"/>
            <a:ext cx="32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82"/>
          <p:cNvCxnSpPr/>
          <p:nvPr/>
        </p:nvCxnSpPr>
        <p:spPr>
          <a:xfrm>
            <a:off x="1963600" y="2220000"/>
            <a:ext cx="5165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82"/>
          <p:cNvCxnSpPr/>
          <p:nvPr/>
        </p:nvCxnSpPr>
        <p:spPr>
          <a:xfrm>
            <a:off x="1963600" y="2449800"/>
            <a:ext cx="4913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82"/>
          <p:cNvSpPr/>
          <p:nvPr/>
        </p:nvSpPr>
        <p:spPr>
          <a:xfrm>
            <a:off x="1022450" y="2571750"/>
            <a:ext cx="2254500" cy="1508700"/>
          </a:xfrm>
          <a:prstGeom prst="wedgeRectCallout">
            <a:avLst>
              <a:gd fmla="val 74749" name="adj1"/>
              <a:gd fmla="val -7455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claim is </a:t>
            </a:r>
            <a:r>
              <a:rPr b="1" lang="en"/>
              <a:t>required</a:t>
            </a:r>
            <a:r>
              <a:rPr lang="en"/>
              <a:t>! Usually, “the desired answer of this question is equal to the maxflow (or sth else) of the constructed graph G.</a:t>
            </a:r>
            <a:endParaRPr/>
          </a:p>
        </p:txBody>
      </p:sp>
      <p:sp>
        <p:nvSpPr>
          <p:cNvPr id="488" name="Google Shape;488;p82"/>
          <p:cNvSpPr/>
          <p:nvPr/>
        </p:nvSpPr>
        <p:spPr>
          <a:xfrm>
            <a:off x="4447850" y="2800000"/>
            <a:ext cx="3600600" cy="1658400"/>
          </a:xfrm>
          <a:prstGeom prst="wedgeRectCallout">
            <a:avLst>
              <a:gd fmla="val -46354" name="adj1"/>
              <a:gd fmla="val -6913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Proofs in </a:t>
            </a:r>
            <a:r>
              <a:rPr b="1" lang="en"/>
              <a:t>both</a:t>
            </a:r>
            <a:r>
              <a:rPr lang="en"/>
              <a:t> directions.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to show that: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If desired answer of this question is A, then the maxflow equals to A;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if the maxflow is A, then the desired answer is A.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Flow Solution</a:t>
            </a:r>
            <a:endParaRPr/>
          </a:p>
        </p:txBody>
      </p:sp>
      <p:sp>
        <p:nvSpPr>
          <p:cNvPr id="494" name="Google Shape;494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Claim</a:t>
            </a:r>
            <a:r>
              <a:rPr lang="en"/>
              <a:t>: We can maximize the total number of video games given if</a:t>
            </a:r>
            <a:br>
              <a:rPr lang="en"/>
            </a:br>
            <a:r>
              <a:rPr lang="en"/>
              <a:t>and only if we maximize the flow in graph G.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Forward</a:t>
            </a:r>
            <a:r>
              <a:rPr lang="en"/>
              <a:t>: Any flow translates to a valid solution (satisfying all the constraints)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Backward</a:t>
            </a:r>
            <a:r>
              <a:rPr lang="en"/>
              <a:t>: Any valid solution to the distribution problem can be mapped to a valid flow for the graph.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low out of s is the total number of games distributed. Therefore, we maximize the total number of games distributed for testing.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311700" y="13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dynamic programming ? - overlapping subproblems</a:t>
            </a:r>
            <a:endParaRPr/>
          </a:p>
        </p:txBody>
      </p:sp>
      <p:pic>
        <p:nvPicPr>
          <p:cNvPr id="128" name="Google Shape;1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600" y="703200"/>
            <a:ext cx="6552175" cy="4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Circulation</a:t>
            </a:r>
            <a:endParaRPr/>
          </a:p>
        </p:txBody>
      </p:sp>
      <p:sp>
        <p:nvSpPr>
          <p:cNvPr id="500" name="Google Shape;500;p84"/>
          <p:cNvSpPr txBox="1"/>
          <p:nvPr>
            <p:ph idx="1" type="subTitle"/>
          </p:nvPr>
        </p:nvSpPr>
        <p:spPr>
          <a:xfrm>
            <a:off x="311700" y="2834125"/>
            <a:ext cx="8520600" cy="10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Session - Exam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570 Spring 2024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Circulation with Demands and Lower Bounds</a:t>
            </a:r>
            <a:endParaRPr/>
          </a:p>
        </p:txBody>
      </p:sp>
      <p:sp>
        <p:nvSpPr>
          <p:cNvPr id="506" name="Google Shape;506;p8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directed graph </a:t>
            </a:r>
            <a:r>
              <a:rPr i="1" lang="en"/>
              <a:t>G = (V, E)</a:t>
            </a:r>
            <a:r>
              <a:rPr lang="en"/>
              <a:t>, demands </a:t>
            </a:r>
            <a:r>
              <a:rPr i="1" lang="en">
                <a:solidFill>
                  <a:srgbClr val="1155CC"/>
                </a:solidFill>
              </a:rPr>
              <a:t>d(v)</a:t>
            </a:r>
            <a:r>
              <a:rPr lang="en"/>
              <a:t> for each vertex </a:t>
            </a:r>
            <a:r>
              <a:rPr i="1" lang="en"/>
              <a:t>v</a:t>
            </a:r>
            <a:r>
              <a:rPr lang="en"/>
              <a:t>,</a:t>
            </a:r>
            <a:r>
              <a:rPr i="1" lang="en"/>
              <a:t> </a:t>
            </a:r>
            <a:r>
              <a:rPr lang="en"/>
              <a:t>and lower bounds </a:t>
            </a:r>
            <a:r>
              <a:rPr i="1" lang="en">
                <a:solidFill>
                  <a:srgbClr val="38761D"/>
                </a:solidFill>
              </a:rPr>
              <a:t>l(e)</a:t>
            </a:r>
            <a:r>
              <a:rPr lang="en"/>
              <a:t> and capacities </a:t>
            </a:r>
            <a:r>
              <a:rPr i="1" lang="en">
                <a:solidFill>
                  <a:srgbClr val="CC0000"/>
                </a:solidFill>
              </a:rPr>
              <a:t>c(e)</a:t>
            </a:r>
            <a:r>
              <a:rPr lang="en"/>
              <a:t> for each edge </a:t>
            </a:r>
            <a:r>
              <a:rPr i="1" lang="en"/>
              <a:t>e</a:t>
            </a:r>
            <a:r>
              <a:rPr lang="en"/>
              <a:t>, the circulation problem asks you to find a flow </a:t>
            </a:r>
            <a:r>
              <a:rPr i="1" lang="en"/>
              <a:t>f</a:t>
            </a:r>
            <a:r>
              <a:rPr lang="en"/>
              <a:t> such that: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i="1" lang="en"/>
              <a:t>f </a:t>
            </a:r>
            <a:r>
              <a:rPr baseline="30000" i="1" lang="en"/>
              <a:t>in</a:t>
            </a:r>
            <a:r>
              <a:rPr i="1" lang="en"/>
              <a:t> (v) - f </a:t>
            </a:r>
            <a:r>
              <a:rPr baseline="30000" i="1" lang="en"/>
              <a:t>out </a:t>
            </a:r>
            <a:r>
              <a:rPr i="1" lang="en"/>
              <a:t>(v) = d(v) </a:t>
            </a:r>
            <a:r>
              <a:rPr lang="en"/>
              <a:t>for all </a:t>
            </a:r>
            <a:r>
              <a:rPr i="1" lang="en"/>
              <a:t>v ∈ V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i="1" lang="en"/>
              <a:t>l(e) ≤ f(e) ≤ c(e) </a:t>
            </a:r>
            <a:r>
              <a:rPr lang="en"/>
              <a:t>for all </a:t>
            </a:r>
            <a:r>
              <a:rPr i="1" lang="en"/>
              <a:t>e ∈ E</a:t>
            </a:r>
            <a:endParaRPr i="1"/>
          </a:p>
        </p:txBody>
      </p:sp>
      <p:grpSp>
        <p:nvGrpSpPr>
          <p:cNvPr id="507" name="Google Shape;507;p85"/>
          <p:cNvGrpSpPr/>
          <p:nvPr/>
        </p:nvGrpSpPr>
        <p:grpSpPr>
          <a:xfrm>
            <a:off x="5796800" y="1718175"/>
            <a:ext cx="2304900" cy="2304900"/>
            <a:chOff x="5796800" y="1718175"/>
            <a:chExt cx="2304900" cy="2304900"/>
          </a:xfrm>
        </p:grpSpPr>
        <p:sp>
          <p:nvSpPr>
            <p:cNvPr id="508" name="Google Shape;508;p85"/>
            <p:cNvSpPr/>
            <p:nvPr/>
          </p:nvSpPr>
          <p:spPr>
            <a:xfrm>
              <a:off x="6787400" y="17181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-10</a:t>
              </a:r>
              <a:endParaRPr sz="1200">
                <a:solidFill>
                  <a:srgbClr val="1155CC"/>
                </a:solidFill>
              </a:endParaRPr>
            </a:p>
          </p:txBody>
        </p:sp>
        <p:sp>
          <p:nvSpPr>
            <p:cNvPr id="509" name="Google Shape;509;p85"/>
            <p:cNvSpPr/>
            <p:nvPr/>
          </p:nvSpPr>
          <p:spPr>
            <a:xfrm>
              <a:off x="6787400" y="36993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6</a:t>
              </a:r>
              <a:endParaRPr sz="1200">
                <a:solidFill>
                  <a:srgbClr val="1155CC"/>
                </a:solidFill>
              </a:endParaRPr>
            </a:p>
          </p:txBody>
        </p:sp>
        <p:sp>
          <p:nvSpPr>
            <p:cNvPr id="510" name="Google Shape;510;p85"/>
            <p:cNvSpPr/>
            <p:nvPr/>
          </p:nvSpPr>
          <p:spPr>
            <a:xfrm>
              <a:off x="57968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1</a:t>
              </a:r>
              <a:endParaRPr sz="1200">
                <a:solidFill>
                  <a:srgbClr val="1155CC"/>
                </a:solidFill>
              </a:endParaRPr>
            </a:p>
          </p:txBody>
        </p:sp>
        <p:sp>
          <p:nvSpPr>
            <p:cNvPr id="511" name="Google Shape;511;p85"/>
            <p:cNvSpPr/>
            <p:nvPr/>
          </p:nvSpPr>
          <p:spPr>
            <a:xfrm>
              <a:off x="77780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3</a:t>
              </a:r>
              <a:endParaRPr sz="1200">
                <a:solidFill>
                  <a:srgbClr val="1155CC"/>
                </a:solidFill>
              </a:endParaRPr>
            </a:p>
          </p:txBody>
        </p:sp>
        <p:cxnSp>
          <p:nvCxnSpPr>
            <p:cNvPr id="512" name="Google Shape;512;p85"/>
            <p:cNvCxnSpPr>
              <a:stCxn id="508" idx="3"/>
              <a:endCxn id="510" idx="7"/>
            </p:cNvCxnSpPr>
            <p:nvPr/>
          </p:nvCxnSpPr>
          <p:spPr>
            <a:xfrm flipH="1">
              <a:off x="607310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3" name="Google Shape;513;p85"/>
            <p:cNvCxnSpPr>
              <a:stCxn id="508" idx="5"/>
              <a:endCxn id="511" idx="1"/>
            </p:cNvCxnSpPr>
            <p:nvPr/>
          </p:nvCxnSpPr>
          <p:spPr>
            <a:xfrm>
              <a:off x="706369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Google Shape;514;p85"/>
            <p:cNvCxnSpPr>
              <a:stCxn id="510" idx="5"/>
              <a:endCxn id="509" idx="1"/>
            </p:cNvCxnSpPr>
            <p:nvPr/>
          </p:nvCxnSpPr>
          <p:spPr>
            <a:xfrm>
              <a:off x="6073095" y="29850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5" name="Google Shape;515;p85"/>
            <p:cNvCxnSpPr>
              <a:stCxn id="509" idx="7"/>
              <a:endCxn id="511" idx="3"/>
            </p:cNvCxnSpPr>
            <p:nvPr/>
          </p:nvCxnSpPr>
          <p:spPr>
            <a:xfrm flipH="1" rot="10800000">
              <a:off x="7063695" y="298508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16" name="Google Shape;516;p85"/>
            <p:cNvCxnSpPr>
              <a:stCxn id="510" idx="6"/>
              <a:endCxn id="511" idx="2"/>
            </p:cNvCxnSpPr>
            <p:nvPr/>
          </p:nvCxnSpPr>
          <p:spPr>
            <a:xfrm>
              <a:off x="6120500" y="2870625"/>
              <a:ext cx="165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7" name="Google Shape;517;p85"/>
            <p:cNvSpPr txBox="1"/>
            <p:nvPr/>
          </p:nvSpPr>
          <p:spPr>
            <a:xfrm>
              <a:off x="5967575" y="2096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[</a:t>
              </a:r>
              <a:r>
                <a:rPr lang="en" sz="1200">
                  <a:solidFill>
                    <a:srgbClr val="38761D"/>
                  </a:solidFill>
                </a:rPr>
                <a:t>6</a:t>
              </a:r>
              <a:r>
                <a:rPr lang="en" sz="1200">
                  <a:solidFill>
                    <a:schemeClr val="dk2"/>
                  </a:solidFill>
                </a:rPr>
                <a:t>,</a:t>
              </a:r>
              <a:r>
                <a:rPr lang="en" sz="1200">
                  <a:solidFill>
                    <a:srgbClr val="CC0000"/>
                  </a:solidFill>
                </a:rPr>
                <a:t>9</a:t>
              </a:r>
              <a:r>
                <a:rPr lang="en" sz="1200">
                  <a:solidFill>
                    <a:schemeClr val="dk2"/>
                  </a:solidFill>
                </a:rPr>
                <a:t>]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518" name="Google Shape;518;p85"/>
            <p:cNvSpPr txBox="1"/>
            <p:nvPr/>
          </p:nvSpPr>
          <p:spPr>
            <a:xfrm>
              <a:off x="6628725" y="2553275"/>
              <a:ext cx="6231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[</a:t>
              </a:r>
              <a:r>
                <a:rPr lang="en" sz="1200">
                  <a:solidFill>
                    <a:srgbClr val="38761D"/>
                  </a:solidFill>
                </a:rPr>
                <a:t>0</a:t>
              </a:r>
              <a:r>
                <a:rPr lang="en" sz="1200">
                  <a:solidFill>
                    <a:schemeClr val="dk2"/>
                  </a:solidFill>
                </a:rPr>
                <a:t>,</a:t>
              </a:r>
              <a:r>
                <a:rPr lang="en" sz="1200">
                  <a:solidFill>
                    <a:srgbClr val="CC0000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]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519" name="Google Shape;519;p85"/>
            <p:cNvSpPr txBox="1"/>
            <p:nvPr/>
          </p:nvSpPr>
          <p:spPr>
            <a:xfrm>
              <a:off x="7415375" y="2096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[</a:t>
              </a:r>
              <a:r>
                <a:rPr lang="en" sz="1200">
                  <a:solidFill>
                    <a:srgbClr val="38761D"/>
                  </a:solidFill>
                </a:rPr>
                <a:t>1</a:t>
              </a:r>
              <a:r>
                <a:rPr lang="en" sz="1200">
                  <a:solidFill>
                    <a:schemeClr val="dk2"/>
                  </a:solidFill>
                </a:rPr>
                <a:t>,</a:t>
              </a:r>
              <a:r>
                <a:rPr lang="en" sz="1200">
                  <a:solidFill>
                    <a:srgbClr val="CC0000"/>
                  </a:solidFill>
                </a:rPr>
                <a:t>4</a:t>
              </a:r>
              <a:r>
                <a:rPr lang="en" sz="1200">
                  <a:solidFill>
                    <a:schemeClr val="dk2"/>
                  </a:solidFill>
                </a:rPr>
                <a:t>]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520" name="Google Shape;520;p85"/>
            <p:cNvSpPr txBox="1"/>
            <p:nvPr/>
          </p:nvSpPr>
          <p:spPr>
            <a:xfrm>
              <a:off x="7415375" y="3239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[</a:t>
              </a:r>
              <a:r>
                <a:rPr lang="en" sz="1200">
                  <a:solidFill>
                    <a:srgbClr val="38761D"/>
                  </a:solidFill>
                </a:rPr>
                <a:t>0</a:t>
              </a:r>
              <a:r>
                <a:rPr lang="en" sz="1200">
                  <a:solidFill>
                    <a:schemeClr val="dk2"/>
                  </a:solidFill>
                </a:rPr>
                <a:t>,</a:t>
              </a:r>
              <a:r>
                <a:rPr lang="en" sz="1200">
                  <a:solidFill>
                    <a:srgbClr val="CC0000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]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521" name="Google Shape;521;p85"/>
            <p:cNvSpPr txBox="1"/>
            <p:nvPr/>
          </p:nvSpPr>
          <p:spPr>
            <a:xfrm>
              <a:off x="5967575" y="3239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[</a:t>
              </a:r>
              <a:r>
                <a:rPr lang="en" sz="1200">
                  <a:solidFill>
                    <a:srgbClr val="38761D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,</a:t>
              </a:r>
              <a:r>
                <a:rPr lang="en" sz="1200">
                  <a:solidFill>
                    <a:srgbClr val="CC0000"/>
                  </a:solidFill>
                </a:rPr>
                <a:t>4</a:t>
              </a:r>
              <a:r>
                <a:rPr lang="en" sz="1200">
                  <a:solidFill>
                    <a:schemeClr val="dk2"/>
                  </a:solidFill>
                </a:rPr>
                <a:t>]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cxnSp>
        <p:nvCxnSpPr>
          <p:cNvPr id="522" name="Google Shape;522;p85"/>
          <p:cNvCxnSpPr/>
          <p:nvPr/>
        </p:nvCxnSpPr>
        <p:spPr>
          <a:xfrm flipH="1" rot="10800000">
            <a:off x="6273400" y="1672950"/>
            <a:ext cx="97500" cy="517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85"/>
          <p:cNvCxnSpPr/>
          <p:nvPr/>
        </p:nvCxnSpPr>
        <p:spPr>
          <a:xfrm rot="10800000">
            <a:off x="5992400" y="1682225"/>
            <a:ext cx="151200" cy="5133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85"/>
          <p:cNvSpPr txBox="1"/>
          <p:nvPr/>
        </p:nvSpPr>
        <p:spPr>
          <a:xfrm>
            <a:off x="5736200" y="1394225"/>
            <a:ext cx="407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l(e)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525" name="Google Shape;525;p85"/>
          <p:cNvSpPr txBox="1"/>
          <p:nvPr/>
        </p:nvSpPr>
        <p:spPr>
          <a:xfrm>
            <a:off x="6193400" y="1394225"/>
            <a:ext cx="490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c(e)</a:t>
            </a:r>
            <a:endParaRPr sz="1200">
              <a:solidFill>
                <a:srgbClr val="CC0000"/>
              </a:solidFill>
            </a:endParaRPr>
          </a:p>
        </p:txBody>
      </p:sp>
      <p:cxnSp>
        <p:nvCxnSpPr>
          <p:cNvPr id="526" name="Google Shape;526;p85"/>
          <p:cNvCxnSpPr/>
          <p:nvPr/>
        </p:nvCxnSpPr>
        <p:spPr>
          <a:xfrm flipH="1" rot="10800000">
            <a:off x="6980000" y="1503775"/>
            <a:ext cx="445500" cy="2988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85"/>
          <p:cNvSpPr txBox="1"/>
          <p:nvPr/>
        </p:nvSpPr>
        <p:spPr>
          <a:xfrm>
            <a:off x="7307800" y="1239400"/>
            <a:ext cx="490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</a:rPr>
              <a:t>d(v)</a:t>
            </a:r>
            <a:endParaRPr sz="1200">
              <a:solidFill>
                <a:srgbClr val="1155CC"/>
              </a:solidFill>
            </a:endParaRPr>
          </a:p>
        </p:txBody>
      </p:sp>
      <p:sp>
        <p:nvSpPr>
          <p:cNvPr id="528" name="Google Shape;528;p85"/>
          <p:cNvSpPr txBox="1"/>
          <p:nvPr/>
        </p:nvSpPr>
        <p:spPr>
          <a:xfrm>
            <a:off x="7114032" y="1755648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29" name="Google Shape;529;p85"/>
          <p:cNvSpPr txBox="1"/>
          <p:nvPr/>
        </p:nvSpPr>
        <p:spPr>
          <a:xfrm>
            <a:off x="5470325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30" name="Google Shape;530;p85"/>
          <p:cNvSpPr txBox="1"/>
          <p:nvPr/>
        </p:nvSpPr>
        <p:spPr>
          <a:xfrm>
            <a:off x="8101700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31" name="Google Shape;531;p85"/>
          <p:cNvSpPr txBox="1"/>
          <p:nvPr/>
        </p:nvSpPr>
        <p:spPr>
          <a:xfrm>
            <a:off x="6797750" y="40230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Circulation</a:t>
            </a:r>
            <a:endParaRPr/>
          </a:p>
        </p:txBody>
      </p:sp>
      <p:sp>
        <p:nvSpPr>
          <p:cNvPr id="537" name="Google Shape;537;p8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flow </a:t>
            </a:r>
            <a:r>
              <a:rPr i="1" lang="en"/>
              <a:t>f</a:t>
            </a:r>
            <a:r>
              <a:rPr baseline="-25000" i="1" lang="en"/>
              <a:t>1</a:t>
            </a:r>
            <a:r>
              <a:rPr i="1" lang="en"/>
              <a:t>(e) = l(e)</a:t>
            </a:r>
            <a:r>
              <a:rPr lang="en"/>
              <a:t> for all edges </a:t>
            </a:r>
            <a:r>
              <a:rPr i="1" lang="en"/>
              <a:t>e</a:t>
            </a:r>
            <a:endParaRPr/>
          </a:p>
        </p:txBody>
      </p:sp>
      <p:grpSp>
        <p:nvGrpSpPr>
          <p:cNvPr id="538" name="Google Shape;538;p86"/>
          <p:cNvGrpSpPr/>
          <p:nvPr/>
        </p:nvGrpSpPr>
        <p:grpSpPr>
          <a:xfrm>
            <a:off x="5796800" y="1718175"/>
            <a:ext cx="2304900" cy="2304900"/>
            <a:chOff x="5796800" y="1718175"/>
            <a:chExt cx="2304900" cy="2304900"/>
          </a:xfrm>
        </p:grpSpPr>
        <p:sp>
          <p:nvSpPr>
            <p:cNvPr id="539" name="Google Shape;539;p86"/>
            <p:cNvSpPr/>
            <p:nvPr/>
          </p:nvSpPr>
          <p:spPr>
            <a:xfrm>
              <a:off x="6787400" y="17181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-10</a:t>
              </a:r>
              <a:endParaRPr sz="1200"/>
            </a:p>
          </p:txBody>
        </p:sp>
        <p:sp>
          <p:nvSpPr>
            <p:cNvPr id="540" name="Google Shape;540;p86"/>
            <p:cNvSpPr/>
            <p:nvPr/>
          </p:nvSpPr>
          <p:spPr>
            <a:xfrm>
              <a:off x="6787400" y="36993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sp>
          <p:nvSpPr>
            <p:cNvPr id="541" name="Google Shape;541;p86"/>
            <p:cNvSpPr/>
            <p:nvPr/>
          </p:nvSpPr>
          <p:spPr>
            <a:xfrm>
              <a:off x="57968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542" name="Google Shape;542;p86"/>
            <p:cNvSpPr/>
            <p:nvPr/>
          </p:nvSpPr>
          <p:spPr>
            <a:xfrm>
              <a:off x="77780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cxnSp>
          <p:nvCxnSpPr>
            <p:cNvPr id="543" name="Google Shape;543;p86"/>
            <p:cNvCxnSpPr>
              <a:stCxn id="539" idx="3"/>
              <a:endCxn id="541" idx="7"/>
            </p:cNvCxnSpPr>
            <p:nvPr/>
          </p:nvCxnSpPr>
          <p:spPr>
            <a:xfrm flipH="1">
              <a:off x="607310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4" name="Google Shape;544;p86"/>
            <p:cNvCxnSpPr>
              <a:stCxn id="539" idx="5"/>
              <a:endCxn id="542" idx="1"/>
            </p:cNvCxnSpPr>
            <p:nvPr/>
          </p:nvCxnSpPr>
          <p:spPr>
            <a:xfrm>
              <a:off x="706369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5" name="Google Shape;545;p86"/>
            <p:cNvCxnSpPr>
              <a:stCxn id="541" idx="5"/>
              <a:endCxn id="540" idx="1"/>
            </p:cNvCxnSpPr>
            <p:nvPr/>
          </p:nvCxnSpPr>
          <p:spPr>
            <a:xfrm>
              <a:off x="6073095" y="29850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6" name="Google Shape;546;p86"/>
            <p:cNvCxnSpPr>
              <a:stCxn id="540" idx="7"/>
              <a:endCxn id="542" idx="3"/>
            </p:cNvCxnSpPr>
            <p:nvPr/>
          </p:nvCxnSpPr>
          <p:spPr>
            <a:xfrm flipH="1" rot="10800000">
              <a:off x="7063695" y="298508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47" name="Google Shape;547;p86"/>
            <p:cNvCxnSpPr>
              <a:stCxn id="541" idx="6"/>
              <a:endCxn id="542" idx="2"/>
            </p:cNvCxnSpPr>
            <p:nvPr/>
          </p:nvCxnSpPr>
          <p:spPr>
            <a:xfrm>
              <a:off x="6120500" y="2870625"/>
              <a:ext cx="165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8" name="Google Shape;548;p86"/>
            <p:cNvSpPr txBox="1"/>
            <p:nvPr/>
          </p:nvSpPr>
          <p:spPr>
            <a:xfrm>
              <a:off x="5967575" y="2096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6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549" name="Google Shape;549;p86"/>
            <p:cNvSpPr txBox="1"/>
            <p:nvPr/>
          </p:nvSpPr>
          <p:spPr>
            <a:xfrm>
              <a:off x="6628725" y="2553275"/>
              <a:ext cx="6231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0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550" name="Google Shape;550;p86"/>
            <p:cNvSpPr txBox="1"/>
            <p:nvPr/>
          </p:nvSpPr>
          <p:spPr>
            <a:xfrm>
              <a:off x="7415375" y="2096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1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551" name="Google Shape;551;p86"/>
            <p:cNvSpPr txBox="1"/>
            <p:nvPr/>
          </p:nvSpPr>
          <p:spPr>
            <a:xfrm>
              <a:off x="7415375" y="3239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0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552" name="Google Shape;552;p86"/>
            <p:cNvSpPr txBox="1"/>
            <p:nvPr/>
          </p:nvSpPr>
          <p:spPr>
            <a:xfrm>
              <a:off x="5967575" y="3239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2</a:t>
              </a:r>
              <a:endParaRPr sz="1200">
                <a:solidFill>
                  <a:srgbClr val="38761D"/>
                </a:solidFill>
              </a:endParaRPr>
            </a:p>
          </p:txBody>
        </p:sp>
      </p:grpSp>
      <p:cxnSp>
        <p:nvCxnSpPr>
          <p:cNvPr id="553" name="Google Shape;553;p86"/>
          <p:cNvCxnSpPr/>
          <p:nvPr/>
        </p:nvCxnSpPr>
        <p:spPr>
          <a:xfrm rot="10800000">
            <a:off x="6010200" y="1812100"/>
            <a:ext cx="188100" cy="391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86"/>
          <p:cNvSpPr txBox="1"/>
          <p:nvPr/>
        </p:nvSpPr>
        <p:spPr>
          <a:xfrm>
            <a:off x="5759675" y="1514325"/>
            <a:ext cx="464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8761D"/>
                </a:solidFill>
              </a:rPr>
              <a:t>f</a:t>
            </a:r>
            <a:r>
              <a:rPr baseline="-25000" i="1" lang="en" sz="1200">
                <a:solidFill>
                  <a:srgbClr val="38761D"/>
                </a:solidFill>
              </a:rPr>
              <a:t>1</a:t>
            </a:r>
            <a:r>
              <a:rPr i="1" lang="en" sz="1200">
                <a:solidFill>
                  <a:srgbClr val="38761D"/>
                </a:solidFill>
              </a:rPr>
              <a:t>(e)</a:t>
            </a:r>
            <a:endParaRPr i="1" sz="1200">
              <a:solidFill>
                <a:srgbClr val="38761D"/>
              </a:solidFill>
            </a:endParaRPr>
          </a:p>
        </p:txBody>
      </p:sp>
      <p:sp>
        <p:nvSpPr>
          <p:cNvPr id="555" name="Google Shape;555;p86"/>
          <p:cNvSpPr txBox="1"/>
          <p:nvPr/>
        </p:nvSpPr>
        <p:spPr>
          <a:xfrm>
            <a:off x="7114032" y="1755648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56" name="Google Shape;556;p86"/>
          <p:cNvSpPr txBox="1"/>
          <p:nvPr/>
        </p:nvSpPr>
        <p:spPr>
          <a:xfrm>
            <a:off x="5470325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57" name="Google Shape;557;p86"/>
          <p:cNvSpPr txBox="1"/>
          <p:nvPr/>
        </p:nvSpPr>
        <p:spPr>
          <a:xfrm>
            <a:off x="8101700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58" name="Google Shape;558;p86"/>
          <p:cNvSpPr txBox="1"/>
          <p:nvPr/>
        </p:nvSpPr>
        <p:spPr>
          <a:xfrm>
            <a:off x="6797750" y="40230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Circulation</a:t>
            </a:r>
            <a:endParaRPr/>
          </a:p>
        </p:txBody>
      </p:sp>
      <p:sp>
        <p:nvSpPr>
          <p:cNvPr id="564" name="Google Shape;564;p87"/>
          <p:cNvSpPr txBox="1"/>
          <p:nvPr>
            <p:ph idx="1" type="body"/>
          </p:nvPr>
        </p:nvSpPr>
        <p:spPr>
          <a:xfrm>
            <a:off x="311700" y="1152475"/>
            <a:ext cx="43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flow </a:t>
            </a:r>
            <a:r>
              <a:rPr i="1" lang="en"/>
              <a:t>f</a:t>
            </a:r>
            <a:r>
              <a:rPr baseline="-25000" i="1" lang="en"/>
              <a:t>1</a:t>
            </a:r>
            <a:r>
              <a:rPr i="1" lang="en"/>
              <a:t>(e) = l(e)</a:t>
            </a:r>
            <a:r>
              <a:rPr lang="en"/>
              <a:t> for all edges </a:t>
            </a:r>
            <a:r>
              <a:rPr i="1" lang="en"/>
              <a:t>e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imbalance </a:t>
            </a:r>
            <a:r>
              <a:rPr i="1" lang="en"/>
              <a:t>L(v)</a:t>
            </a:r>
            <a:r>
              <a:rPr lang="en"/>
              <a:t> at each vertex </a:t>
            </a:r>
            <a:r>
              <a:rPr i="1" lang="en"/>
              <a:t>v</a:t>
            </a:r>
            <a:br>
              <a:rPr lang="en"/>
            </a:br>
            <a:br>
              <a:rPr lang="en"/>
            </a:br>
            <a:r>
              <a:rPr lang="en"/>
              <a:t>	</a:t>
            </a:r>
            <a:r>
              <a:rPr i="1" lang="en"/>
              <a:t>L(v) = f</a:t>
            </a:r>
            <a:r>
              <a:rPr baseline="-25000" i="1" lang="en"/>
              <a:t>1</a:t>
            </a:r>
            <a:r>
              <a:rPr baseline="30000" i="1" lang="en"/>
              <a:t>in</a:t>
            </a:r>
            <a:r>
              <a:rPr i="1" lang="en"/>
              <a:t> (v) - f</a:t>
            </a:r>
            <a:r>
              <a:rPr baseline="-25000" i="1" lang="en"/>
              <a:t>1</a:t>
            </a:r>
            <a:r>
              <a:rPr baseline="30000" i="1" lang="en"/>
              <a:t>out </a:t>
            </a:r>
            <a:r>
              <a:rPr i="1" lang="en"/>
              <a:t>(v)</a:t>
            </a:r>
            <a:endParaRPr i="1"/>
          </a:p>
        </p:txBody>
      </p:sp>
      <p:grpSp>
        <p:nvGrpSpPr>
          <p:cNvPr id="565" name="Google Shape;565;p87"/>
          <p:cNvGrpSpPr/>
          <p:nvPr/>
        </p:nvGrpSpPr>
        <p:grpSpPr>
          <a:xfrm>
            <a:off x="5796800" y="1718175"/>
            <a:ext cx="2304900" cy="2304900"/>
            <a:chOff x="5796800" y="1718175"/>
            <a:chExt cx="2304900" cy="2304900"/>
          </a:xfrm>
        </p:grpSpPr>
        <p:sp>
          <p:nvSpPr>
            <p:cNvPr id="566" name="Google Shape;566;p87"/>
            <p:cNvSpPr/>
            <p:nvPr/>
          </p:nvSpPr>
          <p:spPr>
            <a:xfrm>
              <a:off x="6787400" y="17181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-10</a:t>
              </a:r>
              <a:endParaRPr sz="1200"/>
            </a:p>
          </p:txBody>
        </p:sp>
        <p:sp>
          <p:nvSpPr>
            <p:cNvPr id="567" name="Google Shape;567;p87"/>
            <p:cNvSpPr/>
            <p:nvPr/>
          </p:nvSpPr>
          <p:spPr>
            <a:xfrm>
              <a:off x="6787400" y="36993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sp>
          <p:nvSpPr>
            <p:cNvPr id="568" name="Google Shape;568;p87"/>
            <p:cNvSpPr/>
            <p:nvPr/>
          </p:nvSpPr>
          <p:spPr>
            <a:xfrm>
              <a:off x="57968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569" name="Google Shape;569;p87"/>
            <p:cNvSpPr/>
            <p:nvPr/>
          </p:nvSpPr>
          <p:spPr>
            <a:xfrm>
              <a:off x="77780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cxnSp>
          <p:nvCxnSpPr>
            <p:cNvPr id="570" name="Google Shape;570;p87"/>
            <p:cNvCxnSpPr>
              <a:stCxn id="566" idx="3"/>
              <a:endCxn id="568" idx="7"/>
            </p:cNvCxnSpPr>
            <p:nvPr/>
          </p:nvCxnSpPr>
          <p:spPr>
            <a:xfrm flipH="1">
              <a:off x="607310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1" name="Google Shape;571;p87"/>
            <p:cNvCxnSpPr>
              <a:stCxn id="566" idx="5"/>
              <a:endCxn id="569" idx="1"/>
            </p:cNvCxnSpPr>
            <p:nvPr/>
          </p:nvCxnSpPr>
          <p:spPr>
            <a:xfrm>
              <a:off x="706369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2" name="Google Shape;572;p87"/>
            <p:cNvCxnSpPr>
              <a:stCxn id="568" idx="5"/>
              <a:endCxn id="567" idx="1"/>
            </p:cNvCxnSpPr>
            <p:nvPr/>
          </p:nvCxnSpPr>
          <p:spPr>
            <a:xfrm>
              <a:off x="6073095" y="29850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3" name="Google Shape;573;p87"/>
            <p:cNvCxnSpPr>
              <a:stCxn id="567" idx="7"/>
              <a:endCxn id="569" idx="3"/>
            </p:cNvCxnSpPr>
            <p:nvPr/>
          </p:nvCxnSpPr>
          <p:spPr>
            <a:xfrm flipH="1" rot="10800000">
              <a:off x="7063695" y="298508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74" name="Google Shape;574;p87"/>
            <p:cNvCxnSpPr>
              <a:stCxn id="568" idx="6"/>
              <a:endCxn id="569" idx="2"/>
            </p:cNvCxnSpPr>
            <p:nvPr/>
          </p:nvCxnSpPr>
          <p:spPr>
            <a:xfrm>
              <a:off x="6120500" y="2870625"/>
              <a:ext cx="165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5" name="Google Shape;575;p87"/>
            <p:cNvSpPr txBox="1"/>
            <p:nvPr/>
          </p:nvSpPr>
          <p:spPr>
            <a:xfrm>
              <a:off x="5967575" y="2096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6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576" name="Google Shape;576;p87"/>
            <p:cNvSpPr txBox="1"/>
            <p:nvPr/>
          </p:nvSpPr>
          <p:spPr>
            <a:xfrm>
              <a:off x="6628725" y="2553275"/>
              <a:ext cx="6231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0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577" name="Google Shape;577;p87"/>
            <p:cNvSpPr txBox="1"/>
            <p:nvPr/>
          </p:nvSpPr>
          <p:spPr>
            <a:xfrm>
              <a:off x="7415375" y="2096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1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578" name="Google Shape;578;p87"/>
            <p:cNvSpPr txBox="1"/>
            <p:nvPr/>
          </p:nvSpPr>
          <p:spPr>
            <a:xfrm>
              <a:off x="7415375" y="3239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0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579" name="Google Shape;579;p87"/>
            <p:cNvSpPr txBox="1"/>
            <p:nvPr/>
          </p:nvSpPr>
          <p:spPr>
            <a:xfrm>
              <a:off x="5967575" y="3239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2</a:t>
              </a:r>
              <a:endParaRPr sz="1200">
                <a:solidFill>
                  <a:srgbClr val="38761D"/>
                </a:solidFill>
              </a:endParaRPr>
            </a:p>
          </p:txBody>
        </p:sp>
      </p:grpSp>
      <p:sp>
        <p:nvSpPr>
          <p:cNvPr id="580" name="Google Shape;580;p87"/>
          <p:cNvSpPr txBox="1"/>
          <p:nvPr/>
        </p:nvSpPr>
        <p:spPr>
          <a:xfrm>
            <a:off x="7206125" y="1545650"/>
            <a:ext cx="798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</a:rPr>
              <a:t>L(v) = -7</a:t>
            </a:r>
            <a:endParaRPr sz="1200">
              <a:solidFill>
                <a:srgbClr val="B45F06"/>
              </a:solidFill>
            </a:endParaRPr>
          </a:p>
        </p:txBody>
      </p:sp>
      <p:sp>
        <p:nvSpPr>
          <p:cNvPr id="581" name="Google Shape;581;p87"/>
          <p:cNvSpPr txBox="1"/>
          <p:nvPr/>
        </p:nvSpPr>
        <p:spPr>
          <a:xfrm>
            <a:off x="4920275" y="2695125"/>
            <a:ext cx="798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</a:rPr>
              <a:t>L(v) = 4</a:t>
            </a:r>
            <a:endParaRPr sz="1200">
              <a:solidFill>
                <a:srgbClr val="B45F06"/>
              </a:solidFill>
            </a:endParaRPr>
          </a:p>
        </p:txBody>
      </p:sp>
      <p:sp>
        <p:nvSpPr>
          <p:cNvPr id="582" name="Google Shape;582;p87"/>
          <p:cNvSpPr txBox="1"/>
          <p:nvPr/>
        </p:nvSpPr>
        <p:spPr>
          <a:xfrm>
            <a:off x="8179325" y="2695125"/>
            <a:ext cx="798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</a:rPr>
              <a:t>L(v) = 1</a:t>
            </a:r>
            <a:endParaRPr sz="1200">
              <a:solidFill>
                <a:srgbClr val="B45F06"/>
              </a:solidFill>
            </a:endParaRPr>
          </a:p>
        </p:txBody>
      </p:sp>
      <p:sp>
        <p:nvSpPr>
          <p:cNvPr id="583" name="Google Shape;583;p87"/>
          <p:cNvSpPr txBox="1"/>
          <p:nvPr/>
        </p:nvSpPr>
        <p:spPr>
          <a:xfrm>
            <a:off x="6655500" y="4159450"/>
            <a:ext cx="798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</a:rPr>
              <a:t>L(v) = 2</a:t>
            </a:r>
            <a:endParaRPr sz="1200">
              <a:solidFill>
                <a:srgbClr val="B45F06"/>
              </a:solidFill>
            </a:endParaRPr>
          </a:p>
        </p:txBody>
      </p:sp>
      <p:sp>
        <p:nvSpPr>
          <p:cNvPr id="584" name="Google Shape;584;p87"/>
          <p:cNvSpPr txBox="1"/>
          <p:nvPr/>
        </p:nvSpPr>
        <p:spPr>
          <a:xfrm>
            <a:off x="6797757" y="1483273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5" name="Google Shape;585;p87"/>
          <p:cNvSpPr txBox="1"/>
          <p:nvPr/>
        </p:nvSpPr>
        <p:spPr>
          <a:xfrm>
            <a:off x="5596128" y="2542032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6" name="Google Shape;586;p87"/>
          <p:cNvSpPr txBox="1"/>
          <p:nvPr/>
        </p:nvSpPr>
        <p:spPr>
          <a:xfrm>
            <a:off x="7949300" y="25245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7" name="Google Shape;587;p87"/>
          <p:cNvSpPr txBox="1"/>
          <p:nvPr/>
        </p:nvSpPr>
        <p:spPr>
          <a:xfrm>
            <a:off x="7102550" y="37944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Circulation</a:t>
            </a:r>
            <a:endParaRPr/>
          </a:p>
        </p:txBody>
      </p:sp>
      <p:sp>
        <p:nvSpPr>
          <p:cNvPr id="593" name="Google Shape;593;p88"/>
          <p:cNvSpPr txBox="1"/>
          <p:nvPr>
            <p:ph idx="1" type="body"/>
          </p:nvPr>
        </p:nvSpPr>
        <p:spPr>
          <a:xfrm>
            <a:off x="311700" y="1152475"/>
            <a:ext cx="43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Set new demand </a:t>
            </a:r>
            <a:r>
              <a:rPr i="1" lang="en"/>
              <a:t>d</a:t>
            </a:r>
            <a:r>
              <a:rPr baseline="30000" i="1" lang="en"/>
              <a:t> new</a:t>
            </a:r>
            <a:r>
              <a:rPr i="1" lang="en"/>
              <a:t>(v)</a:t>
            </a:r>
            <a:r>
              <a:rPr lang="en"/>
              <a:t> for each vertex </a:t>
            </a:r>
            <a:r>
              <a:rPr i="1" lang="en"/>
              <a:t>v</a:t>
            </a:r>
            <a:br>
              <a:rPr i="1" lang="en"/>
            </a:br>
            <a:br>
              <a:rPr lang="en"/>
            </a:br>
            <a:r>
              <a:rPr lang="en"/>
              <a:t>	</a:t>
            </a:r>
            <a:r>
              <a:rPr i="1" lang="en"/>
              <a:t>d</a:t>
            </a:r>
            <a:r>
              <a:rPr baseline="30000" i="1" lang="en"/>
              <a:t> new</a:t>
            </a:r>
            <a:r>
              <a:rPr i="1" lang="en"/>
              <a:t>(v) = d</a:t>
            </a:r>
            <a:r>
              <a:rPr baseline="30000" i="1" lang="en"/>
              <a:t> old</a:t>
            </a:r>
            <a:r>
              <a:rPr i="1" lang="en"/>
              <a:t>(v) - L(v)</a:t>
            </a:r>
            <a:endParaRPr/>
          </a:p>
        </p:txBody>
      </p:sp>
      <p:grpSp>
        <p:nvGrpSpPr>
          <p:cNvPr id="594" name="Google Shape;594;p88"/>
          <p:cNvGrpSpPr/>
          <p:nvPr/>
        </p:nvGrpSpPr>
        <p:grpSpPr>
          <a:xfrm>
            <a:off x="5796800" y="1718175"/>
            <a:ext cx="2304900" cy="2304900"/>
            <a:chOff x="5796800" y="1718175"/>
            <a:chExt cx="2304900" cy="2304900"/>
          </a:xfrm>
        </p:grpSpPr>
        <p:sp>
          <p:nvSpPr>
            <p:cNvPr id="595" name="Google Shape;595;p88"/>
            <p:cNvSpPr/>
            <p:nvPr/>
          </p:nvSpPr>
          <p:spPr>
            <a:xfrm>
              <a:off x="6787400" y="17181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1155CC"/>
                  </a:solidFill>
                </a:rPr>
                <a:t>-3</a:t>
              </a:r>
              <a:endParaRPr b="1" sz="1200">
                <a:solidFill>
                  <a:srgbClr val="1155CC"/>
                </a:solidFill>
              </a:endParaRPr>
            </a:p>
          </p:txBody>
        </p:sp>
        <p:sp>
          <p:nvSpPr>
            <p:cNvPr id="596" name="Google Shape;596;p88"/>
            <p:cNvSpPr/>
            <p:nvPr/>
          </p:nvSpPr>
          <p:spPr>
            <a:xfrm>
              <a:off x="6787400" y="36993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1155CC"/>
                  </a:solidFill>
                </a:rPr>
                <a:t>4</a:t>
              </a:r>
              <a:endParaRPr b="1" sz="1200">
                <a:solidFill>
                  <a:srgbClr val="1155CC"/>
                </a:solidFill>
              </a:endParaRPr>
            </a:p>
          </p:txBody>
        </p:sp>
        <p:sp>
          <p:nvSpPr>
            <p:cNvPr id="597" name="Google Shape;597;p88"/>
            <p:cNvSpPr/>
            <p:nvPr/>
          </p:nvSpPr>
          <p:spPr>
            <a:xfrm>
              <a:off x="57968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1155CC"/>
                  </a:solidFill>
                </a:rPr>
                <a:t>-3</a:t>
              </a:r>
              <a:endParaRPr b="1" sz="1200">
                <a:solidFill>
                  <a:srgbClr val="1155CC"/>
                </a:solidFill>
              </a:endParaRPr>
            </a:p>
          </p:txBody>
        </p:sp>
        <p:sp>
          <p:nvSpPr>
            <p:cNvPr id="598" name="Google Shape;598;p88"/>
            <p:cNvSpPr/>
            <p:nvPr/>
          </p:nvSpPr>
          <p:spPr>
            <a:xfrm>
              <a:off x="77780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1155CC"/>
                  </a:solidFill>
                </a:rPr>
                <a:t>2</a:t>
              </a:r>
              <a:endParaRPr b="1" sz="1200">
                <a:solidFill>
                  <a:srgbClr val="1155CC"/>
                </a:solidFill>
              </a:endParaRPr>
            </a:p>
          </p:txBody>
        </p:sp>
        <p:cxnSp>
          <p:nvCxnSpPr>
            <p:cNvPr id="599" name="Google Shape;599;p88"/>
            <p:cNvCxnSpPr>
              <a:stCxn id="595" idx="3"/>
              <a:endCxn id="597" idx="7"/>
            </p:cNvCxnSpPr>
            <p:nvPr/>
          </p:nvCxnSpPr>
          <p:spPr>
            <a:xfrm flipH="1">
              <a:off x="607310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0" name="Google Shape;600;p88"/>
            <p:cNvCxnSpPr>
              <a:stCxn id="595" idx="5"/>
              <a:endCxn id="598" idx="1"/>
            </p:cNvCxnSpPr>
            <p:nvPr/>
          </p:nvCxnSpPr>
          <p:spPr>
            <a:xfrm>
              <a:off x="706369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1" name="Google Shape;601;p88"/>
            <p:cNvCxnSpPr>
              <a:stCxn id="597" idx="5"/>
              <a:endCxn id="596" idx="1"/>
            </p:cNvCxnSpPr>
            <p:nvPr/>
          </p:nvCxnSpPr>
          <p:spPr>
            <a:xfrm>
              <a:off x="6073095" y="29850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2" name="Google Shape;602;p88"/>
            <p:cNvCxnSpPr>
              <a:stCxn id="596" idx="7"/>
              <a:endCxn id="598" idx="3"/>
            </p:cNvCxnSpPr>
            <p:nvPr/>
          </p:nvCxnSpPr>
          <p:spPr>
            <a:xfrm flipH="1" rot="10800000">
              <a:off x="7063695" y="298508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03" name="Google Shape;603;p88"/>
            <p:cNvCxnSpPr>
              <a:stCxn id="597" idx="6"/>
              <a:endCxn id="598" idx="2"/>
            </p:cNvCxnSpPr>
            <p:nvPr/>
          </p:nvCxnSpPr>
          <p:spPr>
            <a:xfrm>
              <a:off x="6120500" y="2870625"/>
              <a:ext cx="165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4" name="Google Shape;604;p88"/>
            <p:cNvSpPr txBox="1"/>
            <p:nvPr/>
          </p:nvSpPr>
          <p:spPr>
            <a:xfrm>
              <a:off x="5967575" y="2096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6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605" name="Google Shape;605;p88"/>
            <p:cNvSpPr txBox="1"/>
            <p:nvPr/>
          </p:nvSpPr>
          <p:spPr>
            <a:xfrm>
              <a:off x="6628725" y="2553275"/>
              <a:ext cx="6231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0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606" name="Google Shape;606;p88"/>
            <p:cNvSpPr txBox="1"/>
            <p:nvPr/>
          </p:nvSpPr>
          <p:spPr>
            <a:xfrm>
              <a:off x="7415375" y="2096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1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607" name="Google Shape;607;p88"/>
            <p:cNvSpPr txBox="1"/>
            <p:nvPr/>
          </p:nvSpPr>
          <p:spPr>
            <a:xfrm>
              <a:off x="7415375" y="3239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0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608" name="Google Shape;608;p88"/>
            <p:cNvSpPr txBox="1"/>
            <p:nvPr/>
          </p:nvSpPr>
          <p:spPr>
            <a:xfrm>
              <a:off x="5967575" y="3239075"/>
              <a:ext cx="5514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2</a:t>
              </a:r>
              <a:endParaRPr sz="1200">
                <a:solidFill>
                  <a:srgbClr val="38761D"/>
                </a:solidFill>
              </a:endParaRPr>
            </a:p>
          </p:txBody>
        </p:sp>
      </p:grpSp>
      <p:sp>
        <p:nvSpPr>
          <p:cNvPr id="609" name="Google Shape;609;p88"/>
          <p:cNvSpPr txBox="1"/>
          <p:nvPr/>
        </p:nvSpPr>
        <p:spPr>
          <a:xfrm>
            <a:off x="7206125" y="1545650"/>
            <a:ext cx="1566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</a:rPr>
              <a:t>d(v) = -10 - (-7) = -3</a:t>
            </a:r>
            <a:endParaRPr sz="1200">
              <a:solidFill>
                <a:srgbClr val="1155CC"/>
              </a:solidFill>
            </a:endParaRPr>
          </a:p>
        </p:txBody>
      </p:sp>
      <p:sp>
        <p:nvSpPr>
          <p:cNvPr id="610" name="Google Shape;610;p88"/>
          <p:cNvSpPr txBox="1"/>
          <p:nvPr/>
        </p:nvSpPr>
        <p:spPr>
          <a:xfrm>
            <a:off x="4715025" y="2695125"/>
            <a:ext cx="1004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</a:rPr>
              <a:t>d(v) = 1 - 4 </a:t>
            </a:r>
            <a:br>
              <a:rPr lang="en" sz="1200">
                <a:solidFill>
                  <a:srgbClr val="1155CC"/>
                </a:solidFill>
              </a:rPr>
            </a:br>
            <a:r>
              <a:rPr lang="en" sz="1200">
                <a:solidFill>
                  <a:srgbClr val="1155CC"/>
                </a:solidFill>
              </a:rPr>
              <a:t>       = -3</a:t>
            </a:r>
            <a:endParaRPr sz="1200">
              <a:solidFill>
                <a:srgbClr val="1155CC"/>
              </a:solidFill>
            </a:endParaRPr>
          </a:p>
        </p:txBody>
      </p:sp>
      <p:sp>
        <p:nvSpPr>
          <p:cNvPr id="611" name="Google Shape;611;p88"/>
          <p:cNvSpPr txBox="1"/>
          <p:nvPr/>
        </p:nvSpPr>
        <p:spPr>
          <a:xfrm>
            <a:off x="8179325" y="2695125"/>
            <a:ext cx="927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</a:rPr>
              <a:t>L(v) = 3 - 1 </a:t>
            </a:r>
            <a:br>
              <a:rPr lang="en" sz="1200">
                <a:solidFill>
                  <a:srgbClr val="1155CC"/>
                </a:solidFill>
              </a:rPr>
            </a:br>
            <a:r>
              <a:rPr lang="en" sz="1200">
                <a:solidFill>
                  <a:srgbClr val="1155CC"/>
                </a:solidFill>
              </a:rPr>
              <a:t>       = 2</a:t>
            </a:r>
            <a:endParaRPr sz="1200">
              <a:solidFill>
                <a:srgbClr val="1155CC"/>
              </a:solidFill>
            </a:endParaRPr>
          </a:p>
        </p:txBody>
      </p:sp>
      <p:sp>
        <p:nvSpPr>
          <p:cNvPr id="612" name="Google Shape;612;p88"/>
          <p:cNvSpPr txBox="1"/>
          <p:nvPr/>
        </p:nvSpPr>
        <p:spPr>
          <a:xfrm>
            <a:off x="6655500" y="4159450"/>
            <a:ext cx="1323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55CC"/>
                </a:solidFill>
              </a:rPr>
              <a:t>L(v) = 6 - 2 = 4</a:t>
            </a:r>
            <a:endParaRPr sz="1200">
              <a:solidFill>
                <a:srgbClr val="1155CC"/>
              </a:solidFill>
            </a:endParaRPr>
          </a:p>
        </p:txBody>
      </p:sp>
      <p:sp>
        <p:nvSpPr>
          <p:cNvPr id="613" name="Google Shape;613;p88"/>
          <p:cNvSpPr txBox="1"/>
          <p:nvPr/>
        </p:nvSpPr>
        <p:spPr>
          <a:xfrm>
            <a:off x="6797757" y="1483273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14" name="Google Shape;614;p88"/>
          <p:cNvSpPr txBox="1"/>
          <p:nvPr/>
        </p:nvSpPr>
        <p:spPr>
          <a:xfrm>
            <a:off x="5596128" y="2542032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15" name="Google Shape;615;p88"/>
          <p:cNvSpPr txBox="1"/>
          <p:nvPr/>
        </p:nvSpPr>
        <p:spPr>
          <a:xfrm>
            <a:off x="7949300" y="25245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16" name="Google Shape;616;p88"/>
          <p:cNvSpPr txBox="1"/>
          <p:nvPr/>
        </p:nvSpPr>
        <p:spPr>
          <a:xfrm>
            <a:off x="7102550" y="37944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Circulation</a:t>
            </a:r>
            <a:endParaRPr/>
          </a:p>
        </p:txBody>
      </p:sp>
      <p:sp>
        <p:nvSpPr>
          <p:cNvPr id="622" name="Google Shape;622;p89"/>
          <p:cNvSpPr txBox="1"/>
          <p:nvPr>
            <p:ph idx="1" type="body"/>
          </p:nvPr>
        </p:nvSpPr>
        <p:spPr>
          <a:xfrm>
            <a:off x="311700" y="1152475"/>
            <a:ext cx="43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Set new demand </a:t>
            </a:r>
            <a:r>
              <a:rPr i="1" lang="en"/>
              <a:t>d</a:t>
            </a:r>
            <a:r>
              <a:rPr baseline="30000" i="1" lang="en"/>
              <a:t> new</a:t>
            </a:r>
            <a:r>
              <a:rPr i="1" lang="en"/>
              <a:t>(v)</a:t>
            </a:r>
            <a:r>
              <a:rPr lang="en"/>
              <a:t> for each vertex </a:t>
            </a:r>
            <a:r>
              <a:rPr i="1" lang="en"/>
              <a:t>v</a:t>
            </a:r>
            <a:br>
              <a:rPr i="1" lang="en"/>
            </a:br>
            <a:br>
              <a:rPr lang="en"/>
            </a:br>
            <a:r>
              <a:rPr lang="en"/>
              <a:t>	</a:t>
            </a:r>
            <a:r>
              <a:rPr i="1" lang="en"/>
              <a:t>d</a:t>
            </a:r>
            <a:r>
              <a:rPr baseline="30000" i="1" lang="en"/>
              <a:t> new</a:t>
            </a:r>
            <a:r>
              <a:rPr i="1" lang="en"/>
              <a:t>(v) = d</a:t>
            </a:r>
            <a:r>
              <a:rPr baseline="30000" i="1" lang="en"/>
              <a:t> old</a:t>
            </a:r>
            <a:r>
              <a:rPr i="1" lang="en"/>
              <a:t>(v) - L(v)</a:t>
            </a:r>
            <a:br>
              <a:rPr i="1"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Set new capacity </a:t>
            </a:r>
            <a:r>
              <a:rPr i="1" lang="en"/>
              <a:t>c</a:t>
            </a:r>
            <a:r>
              <a:rPr baseline="30000" i="1" lang="en"/>
              <a:t> new</a:t>
            </a:r>
            <a:r>
              <a:rPr i="1" lang="en"/>
              <a:t>(e)</a:t>
            </a:r>
            <a:r>
              <a:rPr lang="en"/>
              <a:t> for each edge </a:t>
            </a:r>
            <a:r>
              <a:rPr i="1" lang="en"/>
              <a:t>e</a:t>
            </a:r>
            <a:br>
              <a:rPr i="1" lang="en"/>
            </a:br>
            <a:br>
              <a:rPr lang="en"/>
            </a:br>
            <a:r>
              <a:rPr lang="en"/>
              <a:t>	</a:t>
            </a:r>
            <a:r>
              <a:rPr i="1" lang="en"/>
              <a:t>c</a:t>
            </a:r>
            <a:r>
              <a:rPr baseline="30000" i="1" lang="en"/>
              <a:t> new</a:t>
            </a:r>
            <a:r>
              <a:rPr i="1" lang="en"/>
              <a:t>(e) = c </a:t>
            </a:r>
            <a:r>
              <a:rPr baseline="30000" i="1" lang="en"/>
              <a:t>old</a:t>
            </a:r>
            <a:r>
              <a:rPr i="1" lang="en"/>
              <a:t>(e) - l(e)</a:t>
            </a:r>
            <a:endParaRPr/>
          </a:p>
        </p:txBody>
      </p:sp>
      <p:grpSp>
        <p:nvGrpSpPr>
          <p:cNvPr id="623" name="Google Shape;623;p89"/>
          <p:cNvGrpSpPr/>
          <p:nvPr/>
        </p:nvGrpSpPr>
        <p:grpSpPr>
          <a:xfrm>
            <a:off x="5603025" y="1718175"/>
            <a:ext cx="2634350" cy="2304900"/>
            <a:chOff x="5603025" y="1718175"/>
            <a:chExt cx="2634350" cy="2304900"/>
          </a:xfrm>
        </p:grpSpPr>
        <p:sp>
          <p:nvSpPr>
            <p:cNvPr id="624" name="Google Shape;624;p89"/>
            <p:cNvSpPr/>
            <p:nvPr/>
          </p:nvSpPr>
          <p:spPr>
            <a:xfrm>
              <a:off x="6787400" y="17181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-3</a:t>
              </a:r>
              <a:endParaRPr sz="1200">
                <a:solidFill>
                  <a:srgbClr val="1155CC"/>
                </a:solidFill>
              </a:endParaRPr>
            </a:p>
          </p:txBody>
        </p:sp>
        <p:sp>
          <p:nvSpPr>
            <p:cNvPr id="625" name="Google Shape;625;p89"/>
            <p:cNvSpPr/>
            <p:nvPr/>
          </p:nvSpPr>
          <p:spPr>
            <a:xfrm>
              <a:off x="6787400" y="36993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4</a:t>
              </a:r>
              <a:endParaRPr sz="1200">
                <a:solidFill>
                  <a:srgbClr val="1155CC"/>
                </a:solidFill>
              </a:endParaRPr>
            </a:p>
          </p:txBody>
        </p:sp>
        <p:sp>
          <p:nvSpPr>
            <p:cNvPr id="626" name="Google Shape;626;p89"/>
            <p:cNvSpPr/>
            <p:nvPr/>
          </p:nvSpPr>
          <p:spPr>
            <a:xfrm>
              <a:off x="57968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-3</a:t>
              </a:r>
              <a:endParaRPr sz="1200">
                <a:solidFill>
                  <a:srgbClr val="1155CC"/>
                </a:solidFill>
              </a:endParaRPr>
            </a:p>
          </p:txBody>
        </p:sp>
        <p:sp>
          <p:nvSpPr>
            <p:cNvPr id="627" name="Google Shape;627;p89"/>
            <p:cNvSpPr/>
            <p:nvPr/>
          </p:nvSpPr>
          <p:spPr>
            <a:xfrm>
              <a:off x="77780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2</a:t>
              </a:r>
              <a:endParaRPr sz="1200">
                <a:solidFill>
                  <a:srgbClr val="1155CC"/>
                </a:solidFill>
              </a:endParaRPr>
            </a:p>
          </p:txBody>
        </p:sp>
        <p:cxnSp>
          <p:nvCxnSpPr>
            <p:cNvPr id="628" name="Google Shape;628;p89"/>
            <p:cNvCxnSpPr>
              <a:stCxn id="624" idx="3"/>
              <a:endCxn id="626" idx="7"/>
            </p:cNvCxnSpPr>
            <p:nvPr/>
          </p:nvCxnSpPr>
          <p:spPr>
            <a:xfrm flipH="1">
              <a:off x="607310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9" name="Google Shape;629;p89"/>
            <p:cNvCxnSpPr>
              <a:stCxn id="624" idx="5"/>
              <a:endCxn id="627" idx="1"/>
            </p:cNvCxnSpPr>
            <p:nvPr/>
          </p:nvCxnSpPr>
          <p:spPr>
            <a:xfrm>
              <a:off x="706369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0" name="Google Shape;630;p89"/>
            <p:cNvCxnSpPr>
              <a:stCxn id="626" idx="5"/>
              <a:endCxn id="625" idx="1"/>
            </p:cNvCxnSpPr>
            <p:nvPr/>
          </p:nvCxnSpPr>
          <p:spPr>
            <a:xfrm>
              <a:off x="6073095" y="29850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1" name="Google Shape;631;p89"/>
            <p:cNvCxnSpPr>
              <a:stCxn id="625" idx="7"/>
              <a:endCxn id="627" idx="3"/>
            </p:cNvCxnSpPr>
            <p:nvPr/>
          </p:nvCxnSpPr>
          <p:spPr>
            <a:xfrm flipH="1" rot="10800000">
              <a:off x="7063695" y="298508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32" name="Google Shape;632;p89"/>
            <p:cNvCxnSpPr>
              <a:stCxn id="626" idx="6"/>
              <a:endCxn id="627" idx="2"/>
            </p:cNvCxnSpPr>
            <p:nvPr/>
          </p:nvCxnSpPr>
          <p:spPr>
            <a:xfrm>
              <a:off x="6120500" y="2870625"/>
              <a:ext cx="165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3" name="Google Shape;633;p89"/>
            <p:cNvSpPr txBox="1"/>
            <p:nvPr/>
          </p:nvSpPr>
          <p:spPr>
            <a:xfrm>
              <a:off x="569702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9 - 6 = </a:t>
              </a:r>
              <a:r>
                <a:rPr b="1" lang="en" sz="1200">
                  <a:solidFill>
                    <a:srgbClr val="38761D"/>
                  </a:solidFill>
                </a:rPr>
                <a:t>3</a:t>
              </a:r>
              <a:endParaRPr b="1" sz="1200">
                <a:solidFill>
                  <a:srgbClr val="38761D"/>
                </a:solidFill>
              </a:endParaRPr>
            </a:p>
          </p:txBody>
        </p:sp>
        <p:sp>
          <p:nvSpPr>
            <p:cNvPr id="634" name="Google Shape;634;p89"/>
            <p:cNvSpPr txBox="1"/>
            <p:nvPr/>
          </p:nvSpPr>
          <p:spPr>
            <a:xfrm>
              <a:off x="6569625" y="2553275"/>
              <a:ext cx="7617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2 - 0 = </a:t>
              </a:r>
              <a:r>
                <a:rPr b="1" lang="en" sz="1200">
                  <a:solidFill>
                    <a:srgbClr val="38761D"/>
                  </a:solidFill>
                </a:rPr>
                <a:t>2</a:t>
              </a:r>
              <a:endParaRPr b="1" sz="1200">
                <a:solidFill>
                  <a:srgbClr val="38761D"/>
                </a:solidFill>
              </a:endParaRPr>
            </a:p>
          </p:txBody>
        </p:sp>
        <p:sp>
          <p:nvSpPr>
            <p:cNvPr id="635" name="Google Shape;635;p89"/>
            <p:cNvSpPr txBox="1"/>
            <p:nvPr/>
          </p:nvSpPr>
          <p:spPr>
            <a:xfrm>
              <a:off x="741537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4 - 1 = </a:t>
              </a:r>
              <a:r>
                <a:rPr b="1" lang="en" sz="1200">
                  <a:solidFill>
                    <a:srgbClr val="38761D"/>
                  </a:solidFill>
                </a:rPr>
                <a:t>3</a:t>
              </a:r>
              <a:endParaRPr b="1" sz="1200">
                <a:solidFill>
                  <a:srgbClr val="38761D"/>
                </a:solidFill>
              </a:endParaRPr>
            </a:p>
          </p:txBody>
        </p:sp>
        <p:sp>
          <p:nvSpPr>
            <p:cNvPr id="636" name="Google Shape;636;p89"/>
            <p:cNvSpPr txBox="1"/>
            <p:nvPr/>
          </p:nvSpPr>
          <p:spPr>
            <a:xfrm>
              <a:off x="7415375" y="3239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2 - 0 = </a:t>
              </a:r>
              <a:r>
                <a:rPr b="1" lang="en" sz="1200">
                  <a:solidFill>
                    <a:srgbClr val="38761D"/>
                  </a:solidFill>
                </a:rPr>
                <a:t>2</a:t>
              </a:r>
              <a:endParaRPr b="1" sz="1200">
                <a:solidFill>
                  <a:srgbClr val="38761D"/>
                </a:solidFill>
              </a:endParaRPr>
            </a:p>
          </p:txBody>
        </p:sp>
        <p:sp>
          <p:nvSpPr>
            <p:cNvPr id="637" name="Google Shape;637;p89"/>
            <p:cNvSpPr txBox="1"/>
            <p:nvPr/>
          </p:nvSpPr>
          <p:spPr>
            <a:xfrm>
              <a:off x="5603025" y="3239075"/>
              <a:ext cx="9159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4 - 2 = </a:t>
              </a:r>
              <a:r>
                <a:rPr b="1" lang="en" sz="1200">
                  <a:solidFill>
                    <a:srgbClr val="38761D"/>
                  </a:solidFill>
                </a:rPr>
                <a:t>2</a:t>
              </a:r>
              <a:endParaRPr b="1" sz="1200">
                <a:solidFill>
                  <a:srgbClr val="38761D"/>
                </a:solidFill>
              </a:endParaRPr>
            </a:p>
          </p:txBody>
        </p:sp>
      </p:grpSp>
      <p:sp>
        <p:nvSpPr>
          <p:cNvPr id="638" name="Google Shape;638;p89"/>
          <p:cNvSpPr txBox="1"/>
          <p:nvPr/>
        </p:nvSpPr>
        <p:spPr>
          <a:xfrm>
            <a:off x="7114032" y="1755648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39" name="Google Shape;639;p89"/>
          <p:cNvSpPr txBox="1"/>
          <p:nvPr/>
        </p:nvSpPr>
        <p:spPr>
          <a:xfrm>
            <a:off x="5470325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40" name="Google Shape;640;p89"/>
          <p:cNvSpPr txBox="1"/>
          <p:nvPr/>
        </p:nvSpPr>
        <p:spPr>
          <a:xfrm>
            <a:off x="8101700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41" name="Google Shape;641;p89"/>
          <p:cNvSpPr txBox="1"/>
          <p:nvPr/>
        </p:nvSpPr>
        <p:spPr>
          <a:xfrm>
            <a:off x="6797750" y="40230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Circulation</a:t>
            </a:r>
            <a:endParaRPr/>
          </a:p>
        </p:txBody>
      </p:sp>
      <p:sp>
        <p:nvSpPr>
          <p:cNvPr id="647" name="Google Shape;647;p90"/>
          <p:cNvSpPr txBox="1"/>
          <p:nvPr>
            <p:ph idx="1" type="body"/>
          </p:nvPr>
        </p:nvSpPr>
        <p:spPr>
          <a:xfrm>
            <a:off x="311700" y="1152475"/>
            <a:ext cx="43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converted the problem of finding circulation with demands + lower bounds to finding circulation with demands only</a:t>
            </a:r>
            <a:endParaRPr/>
          </a:p>
        </p:txBody>
      </p:sp>
      <p:grpSp>
        <p:nvGrpSpPr>
          <p:cNvPr id="648" name="Google Shape;648;p90"/>
          <p:cNvGrpSpPr/>
          <p:nvPr/>
        </p:nvGrpSpPr>
        <p:grpSpPr>
          <a:xfrm>
            <a:off x="5603025" y="1718175"/>
            <a:ext cx="2634350" cy="2304900"/>
            <a:chOff x="5603025" y="1718175"/>
            <a:chExt cx="2634350" cy="2304900"/>
          </a:xfrm>
        </p:grpSpPr>
        <p:sp>
          <p:nvSpPr>
            <p:cNvPr id="649" name="Google Shape;649;p90"/>
            <p:cNvSpPr/>
            <p:nvPr/>
          </p:nvSpPr>
          <p:spPr>
            <a:xfrm>
              <a:off x="6787400" y="17181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-3</a:t>
              </a:r>
              <a:endParaRPr sz="1200">
                <a:solidFill>
                  <a:srgbClr val="1155CC"/>
                </a:solidFill>
              </a:endParaRPr>
            </a:p>
          </p:txBody>
        </p:sp>
        <p:sp>
          <p:nvSpPr>
            <p:cNvPr id="650" name="Google Shape;650;p90"/>
            <p:cNvSpPr/>
            <p:nvPr/>
          </p:nvSpPr>
          <p:spPr>
            <a:xfrm>
              <a:off x="6787400" y="36993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4</a:t>
              </a:r>
              <a:endParaRPr sz="1200">
                <a:solidFill>
                  <a:srgbClr val="1155CC"/>
                </a:solidFill>
              </a:endParaRPr>
            </a:p>
          </p:txBody>
        </p:sp>
        <p:sp>
          <p:nvSpPr>
            <p:cNvPr id="651" name="Google Shape;651;p90"/>
            <p:cNvSpPr/>
            <p:nvPr/>
          </p:nvSpPr>
          <p:spPr>
            <a:xfrm>
              <a:off x="57968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-3</a:t>
              </a:r>
              <a:endParaRPr sz="1200">
                <a:solidFill>
                  <a:srgbClr val="1155CC"/>
                </a:solidFill>
              </a:endParaRPr>
            </a:p>
          </p:txBody>
        </p:sp>
        <p:sp>
          <p:nvSpPr>
            <p:cNvPr id="652" name="Google Shape;652;p90"/>
            <p:cNvSpPr/>
            <p:nvPr/>
          </p:nvSpPr>
          <p:spPr>
            <a:xfrm>
              <a:off x="77780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155CC"/>
                  </a:solidFill>
                </a:rPr>
                <a:t>2</a:t>
              </a:r>
              <a:endParaRPr sz="1200">
                <a:solidFill>
                  <a:srgbClr val="1155CC"/>
                </a:solidFill>
              </a:endParaRPr>
            </a:p>
          </p:txBody>
        </p:sp>
        <p:cxnSp>
          <p:nvCxnSpPr>
            <p:cNvPr id="653" name="Google Shape;653;p90"/>
            <p:cNvCxnSpPr>
              <a:stCxn id="649" idx="3"/>
              <a:endCxn id="651" idx="7"/>
            </p:cNvCxnSpPr>
            <p:nvPr/>
          </p:nvCxnSpPr>
          <p:spPr>
            <a:xfrm flipH="1">
              <a:off x="607310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4" name="Google Shape;654;p90"/>
            <p:cNvCxnSpPr>
              <a:stCxn id="649" idx="5"/>
              <a:endCxn id="652" idx="1"/>
            </p:cNvCxnSpPr>
            <p:nvPr/>
          </p:nvCxnSpPr>
          <p:spPr>
            <a:xfrm>
              <a:off x="706369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5" name="Google Shape;655;p90"/>
            <p:cNvCxnSpPr>
              <a:stCxn id="651" idx="5"/>
              <a:endCxn id="650" idx="1"/>
            </p:cNvCxnSpPr>
            <p:nvPr/>
          </p:nvCxnSpPr>
          <p:spPr>
            <a:xfrm>
              <a:off x="6073095" y="29850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6" name="Google Shape;656;p90"/>
            <p:cNvCxnSpPr>
              <a:stCxn id="650" idx="7"/>
              <a:endCxn id="652" idx="3"/>
            </p:cNvCxnSpPr>
            <p:nvPr/>
          </p:nvCxnSpPr>
          <p:spPr>
            <a:xfrm flipH="1" rot="10800000">
              <a:off x="7063695" y="298508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57" name="Google Shape;657;p90"/>
            <p:cNvCxnSpPr>
              <a:stCxn id="651" idx="6"/>
              <a:endCxn id="652" idx="2"/>
            </p:cNvCxnSpPr>
            <p:nvPr/>
          </p:nvCxnSpPr>
          <p:spPr>
            <a:xfrm>
              <a:off x="6120500" y="2870625"/>
              <a:ext cx="165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8" name="Google Shape;658;p90"/>
            <p:cNvSpPr txBox="1"/>
            <p:nvPr/>
          </p:nvSpPr>
          <p:spPr>
            <a:xfrm>
              <a:off x="569702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3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659" name="Google Shape;659;p90"/>
            <p:cNvSpPr txBox="1"/>
            <p:nvPr/>
          </p:nvSpPr>
          <p:spPr>
            <a:xfrm>
              <a:off x="6569625" y="2553275"/>
              <a:ext cx="7617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2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660" name="Google Shape;660;p90"/>
            <p:cNvSpPr txBox="1"/>
            <p:nvPr/>
          </p:nvSpPr>
          <p:spPr>
            <a:xfrm>
              <a:off x="741537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3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661" name="Google Shape;661;p90"/>
            <p:cNvSpPr txBox="1"/>
            <p:nvPr/>
          </p:nvSpPr>
          <p:spPr>
            <a:xfrm>
              <a:off x="7415375" y="3239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2</a:t>
              </a:r>
              <a:endParaRPr sz="1200">
                <a:solidFill>
                  <a:srgbClr val="38761D"/>
                </a:solidFill>
              </a:endParaRPr>
            </a:p>
          </p:txBody>
        </p:sp>
        <p:sp>
          <p:nvSpPr>
            <p:cNvPr id="662" name="Google Shape;662;p90"/>
            <p:cNvSpPr txBox="1"/>
            <p:nvPr/>
          </p:nvSpPr>
          <p:spPr>
            <a:xfrm>
              <a:off x="5603025" y="3239075"/>
              <a:ext cx="9159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2</a:t>
              </a:r>
              <a:endParaRPr sz="1200">
                <a:solidFill>
                  <a:srgbClr val="38761D"/>
                </a:solidFill>
              </a:endParaRPr>
            </a:p>
          </p:txBody>
        </p:sp>
      </p:grpSp>
      <p:cxnSp>
        <p:nvCxnSpPr>
          <p:cNvPr id="663" name="Google Shape;663;p90"/>
          <p:cNvCxnSpPr/>
          <p:nvPr/>
        </p:nvCxnSpPr>
        <p:spPr>
          <a:xfrm rot="10800000">
            <a:off x="5884875" y="1807900"/>
            <a:ext cx="162000" cy="349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90"/>
          <p:cNvSpPr txBox="1"/>
          <p:nvPr/>
        </p:nvSpPr>
        <p:spPr>
          <a:xfrm>
            <a:off x="5697025" y="1498675"/>
            <a:ext cx="699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8761D"/>
                </a:solidFill>
              </a:rPr>
              <a:t>c </a:t>
            </a:r>
            <a:r>
              <a:rPr baseline="30000" i="1" lang="en" sz="1200">
                <a:solidFill>
                  <a:srgbClr val="38761D"/>
                </a:solidFill>
              </a:rPr>
              <a:t>new</a:t>
            </a:r>
            <a:r>
              <a:rPr i="1" lang="en" sz="1200">
                <a:solidFill>
                  <a:srgbClr val="38761D"/>
                </a:solidFill>
              </a:rPr>
              <a:t>(e)</a:t>
            </a:r>
            <a:endParaRPr i="1" sz="1200">
              <a:solidFill>
                <a:srgbClr val="38761D"/>
              </a:solidFill>
            </a:endParaRPr>
          </a:p>
        </p:txBody>
      </p:sp>
      <p:cxnSp>
        <p:nvCxnSpPr>
          <p:cNvPr id="665" name="Google Shape;665;p90"/>
          <p:cNvCxnSpPr/>
          <p:nvPr/>
        </p:nvCxnSpPr>
        <p:spPr>
          <a:xfrm flipH="1" rot="10800000">
            <a:off x="7024325" y="1441300"/>
            <a:ext cx="124500" cy="3666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90"/>
          <p:cNvSpPr txBox="1"/>
          <p:nvPr/>
        </p:nvSpPr>
        <p:spPr>
          <a:xfrm>
            <a:off x="7100525" y="1146675"/>
            <a:ext cx="7218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1155CC"/>
                </a:solidFill>
              </a:rPr>
              <a:t>d</a:t>
            </a:r>
            <a:r>
              <a:rPr baseline="30000" i="1" lang="en" sz="1200">
                <a:solidFill>
                  <a:srgbClr val="1155CC"/>
                </a:solidFill>
              </a:rPr>
              <a:t> new</a:t>
            </a:r>
            <a:r>
              <a:rPr i="1" lang="en" sz="1200">
                <a:solidFill>
                  <a:srgbClr val="1155CC"/>
                </a:solidFill>
              </a:rPr>
              <a:t>(v)</a:t>
            </a:r>
            <a:endParaRPr i="1" sz="1200">
              <a:solidFill>
                <a:srgbClr val="1155CC"/>
              </a:solidFill>
            </a:endParaRPr>
          </a:p>
        </p:txBody>
      </p:sp>
      <p:sp>
        <p:nvSpPr>
          <p:cNvPr id="667" name="Google Shape;667;p90"/>
          <p:cNvSpPr txBox="1"/>
          <p:nvPr/>
        </p:nvSpPr>
        <p:spPr>
          <a:xfrm>
            <a:off x="7114032" y="1755648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68" name="Google Shape;668;p90"/>
          <p:cNvSpPr txBox="1"/>
          <p:nvPr/>
        </p:nvSpPr>
        <p:spPr>
          <a:xfrm>
            <a:off x="5470325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69" name="Google Shape;669;p90"/>
          <p:cNvSpPr txBox="1"/>
          <p:nvPr/>
        </p:nvSpPr>
        <p:spPr>
          <a:xfrm>
            <a:off x="8101700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70" name="Google Shape;670;p90"/>
          <p:cNvSpPr txBox="1"/>
          <p:nvPr/>
        </p:nvSpPr>
        <p:spPr>
          <a:xfrm>
            <a:off x="6797750" y="40230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Circulation</a:t>
            </a:r>
            <a:endParaRPr/>
          </a:p>
        </p:txBody>
      </p:sp>
      <p:sp>
        <p:nvSpPr>
          <p:cNvPr id="676" name="Google Shape;676;p91"/>
          <p:cNvSpPr txBox="1"/>
          <p:nvPr>
            <p:ph idx="1" type="body"/>
          </p:nvPr>
        </p:nvSpPr>
        <p:spPr>
          <a:xfrm>
            <a:off x="311700" y="1152475"/>
            <a:ext cx="43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Connect vertices with negative demands to supersource </a:t>
            </a:r>
            <a:r>
              <a:rPr i="1" lang="en"/>
              <a:t>s</a:t>
            </a:r>
            <a:r>
              <a:rPr lang="en"/>
              <a:t>, and vertices with positive demands with supersink </a:t>
            </a:r>
            <a:r>
              <a:rPr i="1" lang="en"/>
              <a:t>t</a:t>
            </a:r>
            <a:br>
              <a:rPr i="1" lang="en"/>
            </a:br>
            <a:br>
              <a:rPr i="1" lang="en"/>
            </a:br>
            <a:r>
              <a:rPr i="1" lang="en"/>
              <a:t>V = V U {s, t}</a:t>
            </a:r>
            <a:br>
              <a:rPr i="1" lang="en"/>
            </a:br>
            <a:r>
              <a:rPr i="1" lang="en"/>
              <a:t>E = E U { (s, u) | d(u) &lt; 0 }</a:t>
            </a:r>
            <a:br>
              <a:rPr i="1" lang="en"/>
            </a:br>
            <a:r>
              <a:rPr i="1" lang="en"/>
              <a:t>	  U { (v, t) | d(v) &gt; 0}</a:t>
            </a:r>
            <a:endParaRPr i="1"/>
          </a:p>
        </p:txBody>
      </p:sp>
      <p:grpSp>
        <p:nvGrpSpPr>
          <p:cNvPr id="677" name="Google Shape;677;p91"/>
          <p:cNvGrpSpPr/>
          <p:nvPr/>
        </p:nvGrpSpPr>
        <p:grpSpPr>
          <a:xfrm>
            <a:off x="5603025" y="1718175"/>
            <a:ext cx="2634350" cy="2304900"/>
            <a:chOff x="5603025" y="1718175"/>
            <a:chExt cx="2634350" cy="2304900"/>
          </a:xfrm>
        </p:grpSpPr>
        <p:sp>
          <p:nvSpPr>
            <p:cNvPr id="678" name="Google Shape;678;p91"/>
            <p:cNvSpPr/>
            <p:nvPr/>
          </p:nvSpPr>
          <p:spPr>
            <a:xfrm>
              <a:off x="6787400" y="17181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-3</a:t>
              </a:r>
              <a:endParaRPr sz="1200"/>
            </a:p>
          </p:txBody>
        </p:sp>
        <p:sp>
          <p:nvSpPr>
            <p:cNvPr id="679" name="Google Shape;679;p91"/>
            <p:cNvSpPr/>
            <p:nvPr/>
          </p:nvSpPr>
          <p:spPr>
            <a:xfrm>
              <a:off x="6787400" y="36993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4</a:t>
              </a:r>
              <a:endParaRPr sz="1200"/>
            </a:p>
          </p:txBody>
        </p:sp>
        <p:sp>
          <p:nvSpPr>
            <p:cNvPr id="680" name="Google Shape;680;p91"/>
            <p:cNvSpPr/>
            <p:nvPr/>
          </p:nvSpPr>
          <p:spPr>
            <a:xfrm>
              <a:off x="57968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-3</a:t>
              </a:r>
              <a:endParaRPr sz="1200"/>
            </a:p>
          </p:txBody>
        </p:sp>
        <p:sp>
          <p:nvSpPr>
            <p:cNvPr id="681" name="Google Shape;681;p91"/>
            <p:cNvSpPr/>
            <p:nvPr/>
          </p:nvSpPr>
          <p:spPr>
            <a:xfrm>
              <a:off x="77780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</a:t>
              </a:r>
              <a:endParaRPr sz="1200"/>
            </a:p>
          </p:txBody>
        </p:sp>
        <p:cxnSp>
          <p:nvCxnSpPr>
            <p:cNvPr id="682" name="Google Shape;682;p91"/>
            <p:cNvCxnSpPr>
              <a:stCxn id="678" idx="3"/>
              <a:endCxn id="680" idx="7"/>
            </p:cNvCxnSpPr>
            <p:nvPr/>
          </p:nvCxnSpPr>
          <p:spPr>
            <a:xfrm flipH="1">
              <a:off x="607310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3" name="Google Shape;683;p91"/>
            <p:cNvCxnSpPr>
              <a:stCxn id="678" idx="5"/>
              <a:endCxn id="681" idx="1"/>
            </p:cNvCxnSpPr>
            <p:nvPr/>
          </p:nvCxnSpPr>
          <p:spPr>
            <a:xfrm>
              <a:off x="706369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4" name="Google Shape;684;p91"/>
            <p:cNvCxnSpPr>
              <a:stCxn id="680" idx="5"/>
              <a:endCxn id="679" idx="1"/>
            </p:cNvCxnSpPr>
            <p:nvPr/>
          </p:nvCxnSpPr>
          <p:spPr>
            <a:xfrm>
              <a:off x="6073095" y="29850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5" name="Google Shape;685;p91"/>
            <p:cNvCxnSpPr>
              <a:stCxn id="679" idx="7"/>
              <a:endCxn id="681" idx="3"/>
            </p:cNvCxnSpPr>
            <p:nvPr/>
          </p:nvCxnSpPr>
          <p:spPr>
            <a:xfrm flipH="1" rot="10800000">
              <a:off x="7063695" y="298508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86" name="Google Shape;686;p91"/>
            <p:cNvCxnSpPr>
              <a:stCxn id="680" idx="6"/>
              <a:endCxn id="681" idx="2"/>
            </p:cNvCxnSpPr>
            <p:nvPr/>
          </p:nvCxnSpPr>
          <p:spPr>
            <a:xfrm>
              <a:off x="6120500" y="2870625"/>
              <a:ext cx="165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7" name="Google Shape;687;p91"/>
            <p:cNvSpPr txBox="1"/>
            <p:nvPr/>
          </p:nvSpPr>
          <p:spPr>
            <a:xfrm>
              <a:off x="584942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3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91"/>
            <p:cNvSpPr txBox="1"/>
            <p:nvPr/>
          </p:nvSpPr>
          <p:spPr>
            <a:xfrm>
              <a:off x="6628725" y="2553275"/>
              <a:ext cx="6231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2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689" name="Google Shape;689;p91"/>
            <p:cNvSpPr txBox="1"/>
            <p:nvPr/>
          </p:nvSpPr>
          <p:spPr>
            <a:xfrm>
              <a:off x="741537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3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91"/>
            <p:cNvSpPr txBox="1"/>
            <p:nvPr/>
          </p:nvSpPr>
          <p:spPr>
            <a:xfrm>
              <a:off x="7262975" y="33152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2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91"/>
            <p:cNvSpPr txBox="1"/>
            <p:nvPr/>
          </p:nvSpPr>
          <p:spPr>
            <a:xfrm>
              <a:off x="5603025" y="3239075"/>
              <a:ext cx="9159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2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  <p:sp>
        <p:nvSpPr>
          <p:cNvPr id="692" name="Google Shape;692;p91"/>
          <p:cNvSpPr/>
          <p:nvPr/>
        </p:nvSpPr>
        <p:spPr>
          <a:xfrm>
            <a:off x="5492000" y="1413375"/>
            <a:ext cx="323700" cy="3237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693" name="Google Shape;693;p91"/>
          <p:cNvSpPr/>
          <p:nvPr/>
        </p:nvSpPr>
        <p:spPr>
          <a:xfrm>
            <a:off x="8166350" y="4004175"/>
            <a:ext cx="323700" cy="3237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endParaRPr sz="1200"/>
          </a:p>
        </p:txBody>
      </p:sp>
      <p:cxnSp>
        <p:nvCxnSpPr>
          <p:cNvPr id="694" name="Google Shape;694;p91"/>
          <p:cNvCxnSpPr>
            <a:stCxn id="692" idx="4"/>
            <a:endCxn id="680" idx="0"/>
          </p:cNvCxnSpPr>
          <p:nvPr/>
        </p:nvCxnSpPr>
        <p:spPr>
          <a:xfrm>
            <a:off x="5653850" y="1737075"/>
            <a:ext cx="304800" cy="9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91"/>
          <p:cNvCxnSpPr>
            <a:stCxn id="692" idx="6"/>
            <a:endCxn id="678" idx="1"/>
          </p:cNvCxnSpPr>
          <p:nvPr/>
        </p:nvCxnSpPr>
        <p:spPr>
          <a:xfrm>
            <a:off x="5815700" y="1575225"/>
            <a:ext cx="10191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91"/>
          <p:cNvCxnSpPr>
            <a:endCxn id="681" idx="5"/>
          </p:cNvCxnSpPr>
          <p:nvPr/>
        </p:nvCxnSpPr>
        <p:spPr>
          <a:xfrm rot="10800000">
            <a:off x="8054295" y="2985070"/>
            <a:ext cx="273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7" name="Google Shape;697;p91"/>
          <p:cNvCxnSpPr>
            <a:stCxn id="693" idx="2"/>
            <a:endCxn id="679" idx="5"/>
          </p:cNvCxnSpPr>
          <p:nvPr/>
        </p:nvCxnSpPr>
        <p:spPr>
          <a:xfrm rot="10800000">
            <a:off x="7063550" y="3975525"/>
            <a:ext cx="11028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8" name="Google Shape;698;p91"/>
          <p:cNvSpPr txBox="1"/>
          <p:nvPr/>
        </p:nvSpPr>
        <p:spPr>
          <a:xfrm>
            <a:off x="7114032" y="1755648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99" name="Google Shape;699;p91"/>
          <p:cNvSpPr txBox="1"/>
          <p:nvPr/>
        </p:nvSpPr>
        <p:spPr>
          <a:xfrm>
            <a:off x="5470325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00" name="Google Shape;700;p91"/>
          <p:cNvSpPr txBox="1"/>
          <p:nvPr/>
        </p:nvSpPr>
        <p:spPr>
          <a:xfrm>
            <a:off x="8101700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01" name="Google Shape;701;p91"/>
          <p:cNvSpPr txBox="1"/>
          <p:nvPr/>
        </p:nvSpPr>
        <p:spPr>
          <a:xfrm>
            <a:off x="6797750" y="40230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Circulation</a:t>
            </a:r>
            <a:endParaRPr/>
          </a:p>
        </p:txBody>
      </p:sp>
      <p:sp>
        <p:nvSpPr>
          <p:cNvPr id="707" name="Google Shape;707;p92"/>
          <p:cNvSpPr txBox="1"/>
          <p:nvPr>
            <p:ph idx="1" type="body"/>
          </p:nvPr>
        </p:nvSpPr>
        <p:spPr>
          <a:xfrm>
            <a:off x="311700" y="1152475"/>
            <a:ext cx="44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Set </a:t>
            </a:r>
            <a:r>
              <a:rPr i="1" lang="en"/>
              <a:t>c(s, u) = -d(u) </a:t>
            </a:r>
            <a:r>
              <a:rPr lang="en"/>
              <a:t>and </a:t>
            </a:r>
            <a:r>
              <a:rPr i="1" lang="en"/>
              <a:t>c(v, t) = d(v)</a:t>
            </a:r>
            <a:br>
              <a:rPr i="1" lang="en"/>
            </a:br>
            <a:br>
              <a:rPr i="1" lang="en"/>
            </a:br>
            <a:r>
              <a:rPr lang="en"/>
              <a:t>Set </a:t>
            </a:r>
            <a:r>
              <a:rPr i="1" lang="en"/>
              <a:t>d(v) = 0</a:t>
            </a:r>
            <a:r>
              <a:rPr lang="en"/>
              <a:t> for all vertex </a:t>
            </a:r>
            <a:r>
              <a:rPr i="1" lang="en"/>
              <a:t>v </a:t>
            </a:r>
            <a:r>
              <a:rPr lang="en"/>
              <a:t>∈ </a:t>
            </a:r>
            <a:r>
              <a:rPr i="1" lang="en"/>
              <a:t>V - {s, t}</a:t>
            </a:r>
            <a:endParaRPr/>
          </a:p>
        </p:txBody>
      </p:sp>
      <p:grpSp>
        <p:nvGrpSpPr>
          <p:cNvPr id="708" name="Google Shape;708;p92"/>
          <p:cNvGrpSpPr/>
          <p:nvPr/>
        </p:nvGrpSpPr>
        <p:grpSpPr>
          <a:xfrm>
            <a:off x="5603025" y="1718175"/>
            <a:ext cx="2634350" cy="2304900"/>
            <a:chOff x="5603025" y="1718175"/>
            <a:chExt cx="2634350" cy="2304900"/>
          </a:xfrm>
        </p:grpSpPr>
        <p:sp>
          <p:nvSpPr>
            <p:cNvPr id="709" name="Google Shape;709;p92"/>
            <p:cNvSpPr/>
            <p:nvPr/>
          </p:nvSpPr>
          <p:spPr>
            <a:xfrm>
              <a:off x="6787400" y="17181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10" name="Google Shape;710;p92"/>
            <p:cNvSpPr/>
            <p:nvPr/>
          </p:nvSpPr>
          <p:spPr>
            <a:xfrm>
              <a:off x="6787400" y="36993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11" name="Google Shape;711;p92"/>
            <p:cNvSpPr/>
            <p:nvPr/>
          </p:nvSpPr>
          <p:spPr>
            <a:xfrm>
              <a:off x="57968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12" name="Google Shape;712;p92"/>
            <p:cNvSpPr/>
            <p:nvPr/>
          </p:nvSpPr>
          <p:spPr>
            <a:xfrm>
              <a:off x="77780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cxnSp>
          <p:nvCxnSpPr>
            <p:cNvPr id="713" name="Google Shape;713;p92"/>
            <p:cNvCxnSpPr>
              <a:stCxn id="709" idx="3"/>
              <a:endCxn id="711" idx="7"/>
            </p:cNvCxnSpPr>
            <p:nvPr/>
          </p:nvCxnSpPr>
          <p:spPr>
            <a:xfrm flipH="1">
              <a:off x="607310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4" name="Google Shape;714;p92"/>
            <p:cNvCxnSpPr>
              <a:stCxn id="709" idx="5"/>
              <a:endCxn id="712" idx="1"/>
            </p:cNvCxnSpPr>
            <p:nvPr/>
          </p:nvCxnSpPr>
          <p:spPr>
            <a:xfrm>
              <a:off x="706369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5" name="Google Shape;715;p92"/>
            <p:cNvCxnSpPr>
              <a:stCxn id="711" idx="5"/>
              <a:endCxn id="710" idx="1"/>
            </p:cNvCxnSpPr>
            <p:nvPr/>
          </p:nvCxnSpPr>
          <p:spPr>
            <a:xfrm>
              <a:off x="6073095" y="29850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6" name="Google Shape;716;p92"/>
            <p:cNvCxnSpPr>
              <a:stCxn id="710" idx="7"/>
              <a:endCxn id="712" idx="3"/>
            </p:cNvCxnSpPr>
            <p:nvPr/>
          </p:nvCxnSpPr>
          <p:spPr>
            <a:xfrm flipH="1" rot="10800000">
              <a:off x="7063695" y="298508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17" name="Google Shape;717;p92"/>
            <p:cNvCxnSpPr>
              <a:stCxn id="711" idx="6"/>
              <a:endCxn id="712" idx="2"/>
            </p:cNvCxnSpPr>
            <p:nvPr/>
          </p:nvCxnSpPr>
          <p:spPr>
            <a:xfrm>
              <a:off x="6120500" y="2870625"/>
              <a:ext cx="165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8" name="Google Shape;718;p92"/>
            <p:cNvSpPr txBox="1"/>
            <p:nvPr/>
          </p:nvSpPr>
          <p:spPr>
            <a:xfrm>
              <a:off x="584942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3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92"/>
            <p:cNvSpPr txBox="1"/>
            <p:nvPr/>
          </p:nvSpPr>
          <p:spPr>
            <a:xfrm>
              <a:off x="6628725" y="2553275"/>
              <a:ext cx="6231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2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720" name="Google Shape;720;p92"/>
            <p:cNvSpPr txBox="1"/>
            <p:nvPr/>
          </p:nvSpPr>
          <p:spPr>
            <a:xfrm>
              <a:off x="741537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3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92"/>
            <p:cNvSpPr txBox="1"/>
            <p:nvPr/>
          </p:nvSpPr>
          <p:spPr>
            <a:xfrm>
              <a:off x="7262975" y="33152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2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722" name="Google Shape;722;p92"/>
            <p:cNvSpPr txBox="1"/>
            <p:nvPr/>
          </p:nvSpPr>
          <p:spPr>
            <a:xfrm>
              <a:off x="5603025" y="3239075"/>
              <a:ext cx="9159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2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  <p:sp>
        <p:nvSpPr>
          <p:cNvPr id="723" name="Google Shape;723;p92"/>
          <p:cNvSpPr/>
          <p:nvPr/>
        </p:nvSpPr>
        <p:spPr>
          <a:xfrm>
            <a:off x="5492000" y="1413375"/>
            <a:ext cx="323700" cy="32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724" name="Google Shape;724;p92"/>
          <p:cNvSpPr/>
          <p:nvPr/>
        </p:nvSpPr>
        <p:spPr>
          <a:xfrm>
            <a:off x="8166350" y="4004175"/>
            <a:ext cx="323700" cy="32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endParaRPr sz="1200"/>
          </a:p>
        </p:txBody>
      </p:sp>
      <p:cxnSp>
        <p:nvCxnSpPr>
          <p:cNvPr id="725" name="Google Shape;725;p92"/>
          <p:cNvCxnSpPr>
            <a:stCxn id="723" idx="4"/>
            <a:endCxn id="711" idx="0"/>
          </p:cNvCxnSpPr>
          <p:nvPr/>
        </p:nvCxnSpPr>
        <p:spPr>
          <a:xfrm>
            <a:off x="5653850" y="1737075"/>
            <a:ext cx="304800" cy="9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92"/>
          <p:cNvCxnSpPr>
            <a:stCxn id="723" idx="6"/>
            <a:endCxn id="709" idx="1"/>
          </p:cNvCxnSpPr>
          <p:nvPr/>
        </p:nvCxnSpPr>
        <p:spPr>
          <a:xfrm>
            <a:off x="5815700" y="1575225"/>
            <a:ext cx="10191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92"/>
          <p:cNvCxnSpPr>
            <a:endCxn id="712" idx="5"/>
          </p:cNvCxnSpPr>
          <p:nvPr/>
        </p:nvCxnSpPr>
        <p:spPr>
          <a:xfrm rot="10800000">
            <a:off x="8054295" y="2985070"/>
            <a:ext cx="273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28" name="Google Shape;728;p92"/>
          <p:cNvCxnSpPr>
            <a:stCxn id="724" idx="2"/>
            <a:endCxn id="710" idx="5"/>
          </p:cNvCxnSpPr>
          <p:nvPr/>
        </p:nvCxnSpPr>
        <p:spPr>
          <a:xfrm rot="10800000">
            <a:off x="7063550" y="3975525"/>
            <a:ext cx="11028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29" name="Google Shape;729;p92"/>
          <p:cNvSpPr txBox="1"/>
          <p:nvPr/>
        </p:nvSpPr>
        <p:spPr>
          <a:xfrm>
            <a:off x="5430700" y="1968625"/>
            <a:ext cx="353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3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0" name="Google Shape;730;p92"/>
          <p:cNvSpPr txBox="1"/>
          <p:nvPr/>
        </p:nvSpPr>
        <p:spPr>
          <a:xfrm>
            <a:off x="6094825" y="1327300"/>
            <a:ext cx="353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3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1" name="Google Shape;731;p92"/>
          <p:cNvSpPr txBox="1"/>
          <p:nvPr/>
        </p:nvSpPr>
        <p:spPr>
          <a:xfrm>
            <a:off x="7316750" y="4089650"/>
            <a:ext cx="353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4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2" name="Google Shape;732;p92"/>
          <p:cNvSpPr txBox="1"/>
          <p:nvPr/>
        </p:nvSpPr>
        <p:spPr>
          <a:xfrm>
            <a:off x="8194975" y="3119375"/>
            <a:ext cx="353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2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3" name="Google Shape;733;p92"/>
          <p:cNvSpPr txBox="1"/>
          <p:nvPr/>
        </p:nvSpPr>
        <p:spPr>
          <a:xfrm>
            <a:off x="7114032" y="1755648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4" name="Google Shape;734;p92"/>
          <p:cNvSpPr txBox="1"/>
          <p:nvPr/>
        </p:nvSpPr>
        <p:spPr>
          <a:xfrm>
            <a:off x="5470325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5" name="Google Shape;735;p92"/>
          <p:cNvSpPr txBox="1"/>
          <p:nvPr/>
        </p:nvSpPr>
        <p:spPr>
          <a:xfrm>
            <a:off x="8101700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6" name="Google Shape;736;p92"/>
          <p:cNvSpPr txBox="1"/>
          <p:nvPr/>
        </p:nvSpPr>
        <p:spPr>
          <a:xfrm>
            <a:off x="6797750" y="40230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Circulation</a:t>
            </a:r>
            <a:endParaRPr/>
          </a:p>
        </p:txBody>
      </p:sp>
      <p:sp>
        <p:nvSpPr>
          <p:cNvPr id="742" name="Google Shape;742;p93"/>
          <p:cNvSpPr txBox="1"/>
          <p:nvPr>
            <p:ph idx="1" type="body"/>
          </p:nvPr>
        </p:nvSpPr>
        <p:spPr>
          <a:xfrm>
            <a:off x="311700" y="1152475"/>
            <a:ext cx="44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Set </a:t>
            </a:r>
            <a:r>
              <a:rPr i="1" lang="en"/>
              <a:t>c(s, u) = -d(u) </a:t>
            </a:r>
            <a:r>
              <a:rPr lang="en"/>
              <a:t>and </a:t>
            </a:r>
            <a:r>
              <a:rPr i="1" lang="en"/>
              <a:t>c(v, t) = d(v)</a:t>
            </a:r>
            <a:br>
              <a:rPr i="1" lang="en"/>
            </a:br>
            <a:br>
              <a:rPr i="1" lang="en"/>
            </a:br>
            <a:r>
              <a:rPr lang="en"/>
              <a:t>Set d(v) = 0 for all vertex </a:t>
            </a:r>
            <a:r>
              <a:rPr i="1" lang="en"/>
              <a:t>v </a:t>
            </a:r>
            <a:r>
              <a:rPr lang="en"/>
              <a:t>∈ </a:t>
            </a:r>
            <a:r>
              <a:rPr i="1" lang="en"/>
              <a:t>V - {s, t}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Find maximum flow </a:t>
            </a:r>
            <a:r>
              <a:rPr i="1" lang="en"/>
              <a:t>f</a:t>
            </a:r>
            <a:r>
              <a:rPr baseline="-25000" i="1" lang="en"/>
              <a:t>2</a:t>
            </a:r>
            <a:r>
              <a:rPr i="1" lang="en"/>
              <a:t> </a:t>
            </a:r>
            <a:r>
              <a:rPr lang="en"/>
              <a:t>in the new network</a:t>
            </a:r>
            <a:endParaRPr/>
          </a:p>
        </p:txBody>
      </p:sp>
      <p:grpSp>
        <p:nvGrpSpPr>
          <p:cNvPr id="743" name="Google Shape;743;p93"/>
          <p:cNvGrpSpPr/>
          <p:nvPr/>
        </p:nvGrpSpPr>
        <p:grpSpPr>
          <a:xfrm>
            <a:off x="5603025" y="1718175"/>
            <a:ext cx="2634350" cy="2304900"/>
            <a:chOff x="5603025" y="1718175"/>
            <a:chExt cx="2634350" cy="2304900"/>
          </a:xfrm>
        </p:grpSpPr>
        <p:sp>
          <p:nvSpPr>
            <p:cNvPr id="744" name="Google Shape;744;p93"/>
            <p:cNvSpPr/>
            <p:nvPr/>
          </p:nvSpPr>
          <p:spPr>
            <a:xfrm>
              <a:off x="6787400" y="17181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45" name="Google Shape;745;p93"/>
            <p:cNvSpPr/>
            <p:nvPr/>
          </p:nvSpPr>
          <p:spPr>
            <a:xfrm>
              <a:off x="6787400" y="36993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46" name="Google Shape;746;p93"/>
            <p:cNvSpPr/>
            <p:nvPr/>
          </p:nvSpPr>
          <p:spPr>
            <a:xfrm>
              <a:off x="57968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747" name="Google Shape;747;p93"/>
            <p:cNvSpPr/>
            <p:nvPr/>
          </p:nvSpPr>
          <p:spPr>
            <a:xfrm>
              <a:off x="77780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cxnSp>
          <p:nvCxnSpPr>
            <p:cNvPr id="748" name="Google Shape;748;p93"/>
            <p:cNvCxnSpPr>
              <a:stCxn id="744" idx="3"/>
              <a:endCxn id="746" idx="7"/>
            </p:cNvCxnSpPr>
            <p:nvPr/>
          </p:nvCxnSpPr>
          <p:spPr>
            <a:xfrm flipH="1">
              <a:off x="607310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9" name="Google Shape;749;p93"/>
            <p:cNvCxnSpPr>
              <a:stCxn id="744" idx="5"/>
              <a:endCxn id="747" idx="1"/>
            </p:cNvCxnSpPr>
            <p:nvPr/>
          </p:nvCxnSpPr>
          <p:spPr>
            <a:xfrm>
              <a:off x="706369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0" name="Google Shape;750;p93"/>
            <p:cNvCxnSpPr>
              <a:stCxn id="746" idx="5"/>
              <a:endCxn id="745" idx="1"/>
            </p:cNvCxnSpPr>
            <p:nvPr/>
          </p:nvCxnSpPr>
          <p:spPr>
            <a:xfrm>
              <a:off x="6073095" y="29850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1" name="Google Shape;751;p93"/>
            <p:cNvCxnSpPr>
              <a:stCxn id="745" idx="7"/>
              <a:endCxn id="747" idx="3"/>
            </p:cNvCxnSpPr>
            <p:nvPr/>
          </p:nvCxnSpPr>
          <p:spPr>
            <a:xfrm flipH="1" rot="10800000">
              <a:off x="7063695" y="298508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52" name="Google Shape;752;p93"/>
            <p:cNvCxnSpPr>
              <a:stCxn id="746" idx="6"/>
              <a:endCxn id="747" idx="2"/>
            </p:cNvCxnSpPr>
            <p:nvPr/>
          </p:nvCxnSpPr>
          <p:spPr>
            <a:xfrm>
              <a:off x="6120500" y="2870625"/>
              <a:ext cx="165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3" name="Google Shape;753;p93"/>
            <p:cNvSpPr txBox="1"/>
            <p:nvPr/>
          </p:nvSpPr>
          <p:spPr>
            <a:xfrm>
              <a:off x="584942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1</a:t>
              </a:r>
              <a:r>
                <a:rPr lang="en" sz="1200">
                  <a:solidFill>
                    <a:schemeClr val="dk2"/>
                  </a:solidFill>
                </a:rPr>
                <a:t>/3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93"/>
            <p:cNvSpPr txBox="1"/>
            <p:nvPr/>
          </p:nvSpPr>
          <p:spPr>
            <a:xfrm>
              <a:off x="6628725" y="2553275"/>
              <a:ext cx="6231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/2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755" name="Google Shape;755;p93"/>
            <p:cNvSpPr txBox="1"/>
            <p:nvPr/>
          </p:nvSpPr>
          <p:spPr>
            <a:xfrm>
              <a:off x="741537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/3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93"/>
            <p:cNvSpPr txBox="1"/>
            <p:nvPr/>
          </p:nvSpPr>
          <p:spPr>
            <a:xfrm>
              <a:off x="7262975" y="33152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/2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93"/>
            <p:cNvSpPr txBox="1"/>
            <p:nvPr/>
          </p:nvSpPr>
          <p:spPr>
            <a:xfrm>
              <a:off x="5603025" y="3239075"/>
              <a:ext cx="9159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/2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  <p:sp>
        <p:nvSpPr>
          <p:cNvPr id="758" name="Google Shape;758;p93"/>
          <p:cNvSpPr/>
          <p:nvPr/>
        </p:nvSpPr>
        <p:spPr>
          <a:xfrm>
            <a:off x="5492000" y="1413375"/>
            <a:ext cx="323700" cy="32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</p:txBody>
      </p:sp>
      <p:sp>
        <p:nvSpPr>
          <p:cNvPr id="759" name="Google Shape;759;p93"/>
          <p:cNvSpPr/>
          <p:nvPr/>
        </p:nvSpPr>
        <p:spPr>
          <a:xfrm>
            <a:off x="8166350" y="4004175"/>
            <a:ext cx="323700" cy="32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endParaRPr sz="1200"/>
          </a:p>
        </p:txBody>
      </p:sp>
      <p:cxnSp>
        <p:nvCxnSpPr>
          <p:cNvPr id="760" name="Google Shape;760;p93"/>
          <p:cNvCxnSpPr>
            <a:stCxn id="758" idx="4"/>
            <a:endCxn id="746" idx="0"/>
          </p:cNvCxnSpPr>
          <p:nvPr/>
        </p:nvCxnSpPr>
        <p:spPr>
          <a:xfrm>
            <a:off x="5653850" y="1737075"/>
            <a:ext cx="304800" cy="9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93"/>
          <p:cNvCxnSpPr>
            <a:stCxn id="758" idx="6"/>
            <a:endCxn id="744" idx="1"/>
          </p:cNvCxnSpPr>
          <p:nvPr/>
        </p:nvCxnSpPr>
        <p:spPr>
          <a:xfrm>
            <a:off x="5815700" y="1575225"/>
            <a:ext cx="10191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93"/>
          <p:cNvCxnSpPr>
            <a:endCxn id="747" idx="5"/>
          </p:cNvCxnSpPr>
          <p:nvPr/>
        </p:nvCxnSpPr>
        <p:spPr>
          <a:xfrm rot="10800000">
            <a:off x="8054295" y="2985070"/>
            <a:ext cx="273900" cy="10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3" name="Google Shape;763;p93"/>
          <p:cNvCxnSpPr>
            <a:stCxn id="759" idx="2"/>
            <a:endCxn id="745" idx="5"/>
          </p:cNvCxnSpPr>
          <p:nvPr/>
        </p:nvCxnSpPr>
        <p:spPr>
          <a:xfrm rot="10800000">
            <a:off x="7063550" y="3975525"/>
            <a:ext cx="11028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4" name="Google Shape;764;p93"/>
          <p:cNvSpPr txBox="1"/>
          <p:nvPr/>
        </p:nvSpPr>
        <p:spPr>
          <a:xfrm>
            <a:off x="5352100" y="1968625"/>
            <a:ext cx="432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3</a:t>
            </a:r>
            <a:r>
              <a:rPr lang="en" sz="1200">
                <a:solidFill>
                  <a:schemeClr val="dk2"/>
                </a:solidFill>
              </a:rPr>
              <a:t>/3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5" name="Google Shape;765;p93"/>
          <p:cNvSpPr txBox="1"/>
          <p:nvPr/>
        </p:nvSpPr>
        <p:spPr>
          <a:xfrm>
            <a:off x="6094825" y="1327300"/>
            <a:ext cx="432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3</a:t>
            </a:r>
            <a:r>
              <a:rPr lang="en" sz="1200">
                <a:solidFill>
                  <a:schemeClr val="dk2"/>
                </a:solidFill>
              </a:rPr>
              <a:t>/3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6" name="Google Shape;766;p93"/>
          <p:cNvSpPr txBox="1"/>
          <p:nvPr/>
        </p:nvSpPr>
        <p:spPr>
          <a:xfrm>
            <a:off x="7238150" y="4089650"/>
            <a:ext cx="432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4</a:t>
            </a:r>
            <a:r>
              <a:rPr lang="en" sz="1200">
                <a:solidFill>
                  <a:schemeClr val="dk2"/>
                </a:solidFill>
              </a:rPr>
              <a:t>/4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7" name="Google Shape;767;p93"/>
          <p:cNvSpPr txBox="1"/>
          <p:nvPr/>
        </p:nvSpPr>
        <p:spPr>
          <a:xfrm>
            <a:off x="8194975" y="3119375"/>
            <a:ext cx="473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2</a:t>
            </a:r>
            <a:r>
              <a:rPr lang="en" sz="1200">
                <a:solidFill>
                  <a:schemeClr val="dk2"/>
                </a:solidFill>
              </a:rPr>
              <a:t>/2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768" name="Google Shape;768;p93"/>
          <p:cNvCxnSpPr/>
          <p:nvPr/>
        </p:nvCxnSpPr>
        <p:spPr>
          <a:xfrm rot="10800000">
            <a:off x="5154050" y="1759725"/>
            <a:ext cx="339300" cy="282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93"/>
          <p:cNvSpPr txBox="1"/>
          <p:nvPr/>
        </p:nvSpPr>
        <p:spPr>
          <a:xfrm>
            <a:off x="4886950" y="1399725"/>
            <a:ext cx="464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CC0000"/>
                </a:solidFill>
              </a:rPr>
              <a:t>f</a:t>
            </a:r>
            <a:r>
              <a:rPr baseline="-25000" i="1" lang="en" sz="1200">
                <a:solidFill>
                  <a:srgbClr val="CC0000"/>
                </a:solidFill>
              </a:rPr>
              <a:t>1</a:t>
            </a:r>
            <a:r>
              <a:rPr i="1" lang="en" sz="1200">
                <a:solidFill>
                  <a:srgbClr val="CC0000"/>
                </a:solidFill>
              </a:rPr>
              <a:t>(e)</a:t>
            </a:r>
            <a:endParaRPr i="1" sz="1200">
              <a:solidFill>
                <a:srgbClr val="CC0000"/>
              </a:solidFill>
            </a:endParaRPr>
          </a:p>
        </p:txBody>
      </p:sp>
      <p:sp>
        <p:nvSpPr>
          <p:cNvPr id="770" name="Google Shape;770;p93"/>
          <p:cNvSpPr txBox="1"/>
          <p:nvPr/>
        </p:nvSpPr>
        <p:spPr>
          <a:xfrm>
            <a:off x="7114032" y="1755648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71" name="Google Shape;771;p93"/>
          <p:cNvSpPr txBox="1"/>
          <p:nvPr/>
        </p:nvSpPr>
        <p:spPr>
          <a:xfrm>
            <a:off x="5470325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72" name="Google Shape;772;p93"/>
          <p:cNvSpPr txBox="1"/>
          <p:nvPr/>
        </p:nvSpPr>
        <p:spPr>
          <a:xfrm>
            <a:off x="8101700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73" name="Google Shape;773;p93"/>
          <p:cNvSpPr txBox="1"/>
          <p:nvPr/>
        </p:nvSpPr>
        <p:spPr>
          <a:xfrm>
            <a:off x="6797750" y="40230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311700" y="232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Relation(s)?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Circulation</a:t>
            </a:r>
            <a:endParaRPr/>
          </a:p>
        </p:txBody>
      </p:sp>
      <p:sp>
        <p:nvSpPr>
          <p:cNvPr id="779" name="Google Shape;779;p94"/>
          <p:cNvSpPr txBox="1"/>
          <p:nvPr>
            <p:ph idx="1" type="body"/>
          </p:nvPr>
        </p:nvSpPr>
        <p:spPr>
          <a:xfrm>
            <a:off x="311700" y="1152475"/>
            <a:ext cx="443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n"/>
              <a:t>Set </a:t>
            </a:r>
            <a:r>
              <a:rPr i="1" lang="en"/>
              <a:t>f</a:t>
            </a:r>
            <a:r>
              <a:rPr lang="en"/>
              <a:t> = </a:t>
            </a:r>
            <a:r>
              <a:rPr i="1" lang="en"/>
              <a:t>f</a:t>
            </a:r>
            <a:r>
              <a:rPr baseline="-25000" i="1" lang="en"/>
              <a:t>1</a:t>
            </a:r>
            <a:r>
              <a:rPr i="1" lang="en"/>
              <a:t> + f</a:t>
            </a:r>
            <a:r>
              <a:rPr baseline="-25000" i="1" lang="en"/>
              <a:t>2</a:t>
            </a:r>
            <a:br>
              <a:rPr i="1" lang="en"/>
            </a:br>
            <a:r>
              <a:rPr lang="en"/>
              <a:t>Remove </a:t>
            </a:r>
            <a:r>
              <a:rPr i="1" lang="en"/>
              <a:t>s </a:t>
            </a:r>
            <a:r>
              <a:rPr lang="en"/>
              <a:t>and </a:t>
            </a:r>
            <a:r>
              <a:rPr i="1" lang="en"/>
              <a:t>t</a:t>
            </a:r>
            <a:br>
              <a:rPr i="1" lang="en"/>
            </a:br>
            <a:br>
              <a:rPr lang="en"/>
            </a:br>
            <a:r>
              <a:rPr lang="en"/>
              <a:t>The flow </a:t>
            </a:r>
            <a:r>
              <a:rPr i="1" lang="en"/>
              <a:t>f</a:t>
            </a:r>
            <a:r>
              <a:rPr lang="en"/>
              <a:t> is the solution</a:t>
            </a:r>
            <a:endParaRPr/>
          </a:p>
        </p:txBody>
      </p:sp>
      <p:grpSp>
        <p:nvGrpSpPr>
          <p:cNvPr id="780" name="Google Shape;780;p94"/>
          <p:cNvGrpSpPr/>
          <p:nvPr/>
        </p:nvGrpSpPr>
        <p:grpSpPr>
          <a:xfrm>
            <a:off x="5603025" y="1718175"/>
            <a:ext cx="2634350" cy="2304900"/>
            <a:chOff x="5603025" y="1718175"/>
            <a:chExt cx="2634350" cy="2304900"/>
          </a:xfrm>
        </p:grpSpPr>
        <p:sp>
          <p:nvSpPr>
            <p:cNvPr id="781" name="Google Shape;781;p94"/>
            <p:cNvSpPr/>
            <p:nvPr/>
          </p:nvSpPr>
          <p:spPr>
            <a:xfrm>
              <a:off x="6787400" y="17181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-10</a:t>
              </a:r>
              <a:endParaRPr sz="1200"/>
            </a:p>
          </p:txBody>
        </p:sp>
        <p:sp>
          <p:nvSpPr>
            <p:cNvPr id="782" name="Google Shape;782;p94"/>
            <p:cNvSpPr/>
            <p:nvPr/>
          </p:nvSpPr>
          <p:spPr>
            <a:xfrm>
              <a:off x="6787400" y="36993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sp>
          <p:nvSpPr>
            <p:cNvPr id="783" name="Google Shape;783;p94"/>
            <p:cNvSpPr/>
            <p:nvPr/>
          </p:nvSpPr>
          <p:spPr>
            <a:xfrm>
              <a:off x="57968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784" name="Google Shape;784;p94"/>
            <p:cNvSpPr/>
            <p:nvPr/>
          </p:nvSpPr>
          <p:spPr>
            <a:xfrm>
              <a:off x="7778000" y="2708775"/>
              <a:ext cx="323700" cy="32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cxnSp>
          <p:nvCxnSpPr>
            <p:cNvPr id="785" name="Google Shape;785;p94"/>
            <p:cNvCxnSpPr>
              <a:stCxn id="781" idx="3"/>
              <a:endCxn id="783" idx="7"/>
            </p:cNvCxnSpPr>
            <p:nvPr/>
          </p:nvCxnSpPr>
          <p:spPr>
            <a:xfrm flipH="1">
              <a:off x="607310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6" name="Google Shape;786;p94"/>
            <p:cNvCxnSpPr>
              <a:stCxn id="781" idx="5"/>
              <a:endCxn id="784" idx="1"/>
            </p:cNvCxnSpPr>
            <p:nvPr/>
          </p:nvCxnSpPr>
          <p:spPr>
            <a:xfrm>
              <a:off x="7063695" y="19944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7" name="Google Shape;787;p94"/>
            <p:cNvCxnSpPr>
              <a:stCxn id="783" idx="5"/>
              <a:endCxn id="782" idx="1"/>
            </p:cNvCxnSpPr>
            <p:nvPr/>
          </p:nvCxnSpPr>
          <p:spPr>
            <a:xfrm>
              <a:off x="6073095" y="298507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8" name="Google Shape;788;p94"/>
            <p:cNvCxnSpPr>
              <a:stCxn id="782" idx="7"/>
              <a:endCxn id="784" idx="3"/>
            </p:cNvCxnSpPr>
            <p:nvPr/>
          </p:nvCxnSpPr>
          <p:spPr>
            <a:xfrm flipH="1" rot="10800000">
              <a:off x="7063695" y="2985080"/>
              <a:ext cx="761700" cy="76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789" name="Google Shape;789;p94"/>
            <p:cNvCxnSpPr>
              <a:stCxn id="783" idx="6"/>
              <a:endCxn id="784" idx="2"/>
            </p:cNvCxnSpPr>
            <p:nvPr/>
          </p:nvCxnSpPr>
          <p:spPr>
            <a:xfrm>
              <a:off x="6120500" y="2870625"/>
              <a:ext cx="165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0" name="Google Shape;790;p94"/>
            <p:cNvSpPr txBox="1"/>
            <p:nvPr/>
          </p:nvSpPr>
          <p:spPr>
            <a:xfrm>
              <a:off x="569702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6</a:t>
              </a:r>
              <a:r>
                <a:rPr lang="en" sz="1200">
                  <a:solidFill>
                    <a:schemeClr val="dk2"/>
                  </a:solidFill>
                </a:rPr>
                <a:t> + </a:t>
              </a:r>
              <a:r>
                <a:rPr lang="en" sz="1200">
                  <a:solidFill>
                    <a:srgbClr val="CC0000"/>
                  </a:solidFill>
                </a:rPr>
                <a:t>1</a:t>
              </a:r>
              <a:r>
                <a:rPr lang="en" sz="1200">
                  <a:solidFill>
                    <a:schemeClr val="dk2"/>
                  </a:solidFill>
                </a:rPr>
                <a:t> = </a:t>
              </a:r>
              <a:r>
                <a:rPr b="1" lang="en" sz="1200">
                  <a:solidFill>
                    <a:srgbClr val="0000FF"/>
                  </a:solidFill>
                </a:rPr>
                <a:t>7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791" name="Google Shape;791;p94"/>
            <p:cNvSpPr txBox="1"/>
            <p:nvPr/>
          </p:nvSpPr>
          <p:spPr>
            <a:xfrm>
              <a:off x="6509375" y="25532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0</a:t>
              </a:r>
              <a:r>
                <a:rPr lang="en" sz="1200">
                  <a:solidFill>
                    <a:schemeClr val="dk2"/>
                  </a:solidFill>
                </a:rPr>
                <a:t> + </a:t>
              </a:r>
              <a:r>
                <a:rPr lang="en" sz="1200">
                  <a:solidFill>
                    <a:srgbClr val="CC0000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 = </a:t>
              </a:r>
              <a:r>
                <a:rPr b="1" lang="en" sz="1200">
                  <a:solidFill>
                    <a:srgbClr val="0000FF"/>
                  </a:solidFill>
                </a:rPr>
                <a:t>2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792" name="Google Shape;792;p94"/>
            <p:cNvSpPr txBox="1"/>
            <p:nvPr/>
          </p:nvSpPr>
          <p:spPr>
            <a:xfrm>
              <a:off x="7339175" y="33914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0</a:t>
              </a:r>
              <a:r>
                <a:rPr lang="en" sz="1200">
                  <a:solidFill>
                    <a:schemeClr val="dk2"/>
                  </a:solidFill>
                </a:rPr>
                <a:t> + </a:t>
              </a:r>
              <a:r>
                <a:rPr lang="en" sz="1200">
                  <a:solidFill>
                    <a:srgbClr val="CC0000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 = </a:t>
              </a:r>
              <a:r>
                <a:rPr b="1" lang="en" sz="1200">
                  <a:solidFill>
                    <a:srgbClr val="0000FF"/>
                  </a:solidFill>
                </a:rPr>
                <a:t>2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793" name="Google Shape;793;p94"/>
            <p:cNvSpPr txBox="1"/>
            <p:nvPr/>
          </p:nvSpPr>
          <p:spPr>
            <a:xfrm>
              <a:off x="5603025" y="3239075"/>
              <a:ext cx="9159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 + </a:t>
              </a:r>
              <a:r>
                <a:rPr lang="en" sz="1200">
                  <a:solidFill>
                    <a:srgbClr val="CC0000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 = </a:t>
              </a:r>
              <a:r>
                <a:rPr b="1" lang="en" sz="1200">
                  <a:solidFill>
                    <a:srgbClr val="0000FF"/>
                  </a:solidFill>
                </a:rPr>
                <a:t>4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794" name="Google Shape;794;p94"/>
            <p:cNvSpPr txBox="1"/>
            <p:nvPr/>
          </p:nvSpPr>
          <p:spPr>
            <a:xfrm>
              <a:off x="7415375" y="2096075"/>
              <a:ext cx="8220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1</a:t>
              </a:r>
              <a:r>
                <a:rPr lang="en" sz="1200">
                  <a:solidFill>
                    <a:schemeClr val="dk2"/>
                  </a:solidFill>
                </a:rPr>
                <a:t> + </a:t>
              </a:r>
              <a:r>
                <a:rPr lang="en" sz="1200">
                  <a:solidFill>
                    <a:srgbClr val="CC0000"/>
                  </a:solidFill>
                </a:rPr>
                <a:t>2</a:t>
              </a:r>
              <a:r>
                <a:rPr lang="en" sz="1200">
                  <a:solidFill>
                    <a:schemeClr val="dk2"/>
                  </a:solidFill>
                </a:rPr>
                <a:t> = </a:t>
              </a:r>
              <a:r>
                <a:rPr b="1" lang="en" sz="1200">
                  <a:solidFill>
                    <a:srgbClr val="0000FF"/>
                  </a:solidFill>
                </a:rPr>
                <a:t>3</a:t>
              </a:r>
              <a:endParaRPr b="1" sz="1200">
                <a:solidFill>
                  <a:srgbClr val="0000FF"/>
                </a:solidFill>
              </a:endParaRPr>
            </a:p>
          </p:txBody>
        </p:sp>
      </p:grpSp>
      <p:cxnSp>
        <p:nvCxnSpPr>
          <p:cNvPr id="795" name="Google Shape;795;p94"/>
          <p:cNvCxnSpPr/>
          <p:nvPr/>
        </p:nvCxnSpPr>
        <p:spPr>
          <a:xfrm rot="10800000">
            <a:off x="5441050" y="1780650"/>
            <a:ext cx="381300" cy="386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94"/>
          <p:cNvCxnSpPr/>
          <p:nvPr/>
        </p:nvCxnSpPr>
        <p:spPr>
          <a:xfrm rot="10800000">
            <a:off x="6276725" y="1759650"/>
            <a:ext cx="79200" cy="4074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94"/>
          <p:cNvCxnSpPr/>
          <p:nvPr/>
        </p:nvCxnSpPr>
        <p:spPr>
          <a:xfrm rot="10800000">
            <a:off x="5911025" y="1785750"/>
            <a:ext cx="189000" cy="381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8" name="Google Shape;798;p94"/>
          <p:cNvSpPr txBox="1"/>
          <p:nvPr/>
        </p:nvSpPr>
        <p:spPr>
          <a:xfrm>
            <a:off x="5018175" y="1472550"/>
            <a:ext cx="470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8761D"/>
                </a:solidFill>
              </a:rPr>
              <a:t>f</a:t>
            </a:r>
            <a:r>
              <a:rPr baseline="-25000" i="1" lang="en" sz="1200">
                <a:solidFill>
                  <a:srgbClr val="38761D"/>
                </a:solidFill>
              </a:rPr>
              <a:t>1</a:t>
            </a:r>
            <a:r>
              <a:rPr i="1" lang="en" sz="1200">
                <a:solidFill>
                  <a:srgbClr val="38761D"/>
                </a:solidFill>
              </a:rPr>
              <a:t>(e)</a:t>
            </a:r>
            <a:endParaRPr i="1" sz="1200">
              <a:solidFill>
                <a:srgbClr val="38761D"/>
              </a:solidFill>
            </a:endParaRPr>
          </a:p>
        </p:txBody>
      </p:sp>
      <p:sp>
        <p:nvSpPr>
          <p:cNvPr id="799" name="Google Shape;799;p94"/>
          <p:cNvSpPr txBox="1"/>
          <p:nvPr/>
        </p:nvSpPr>
        <p:spPr>
          <a:xfrm>
            <a:off x="5627775" y="1472550"/>
            <a:ext cx="470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CC0000"/>
                </a:solidFill>
              </a:rPr>
              <a:t>f</a:t>
            </a:r>
            <a:r>
              <a:rPr baseline="-25000" i="1" lang="en" sz="1200">
                <a:solidFill>
                  <a:srgbClr val="CC0000"/>
                </a:solidFill>
              </a:rPr>
              <a:t>2</a:t>
            </a:r>
            <a:r>
              <a:rPr i="1" lang="en" sz="1200">
                <a:solidFill>
                  <a:srgbClr val="CC0000"/>
                </a:solidFill>
              </a:rPr>
              <a:t>(e)</a:t>
            </a:r>
            <a:endParaRPr i="1" sz="1200">
              <a:solidFill>
                <a:srgbClr val="CC0000"/>
              </a:solidFill>
            </a:endParaRPr>
          </a:p>
        </p:txBody>
      </p:sp>
      <p:sp>
        <p:nvSpPr>
          <p:cNvPr id="800" name="Google Shape;800;p94"/>
          <p:cNvSpPr txBox="1"/>
          <p:nvPr/>
        </p:nvSpPr>
        <p:spPr>
          <a:xfrm>
            <a:off x="6161175" y="1472550"/>
            <a:ext cx="470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1155CC"/>
                </a:solidFill>
              </a:rPr>
              <a:t>f(e)</a:t>
            </a:r>
            <a:endParaRPr i="1" sz="1200">
              <a:solidFill>
                <a:srgbClr val="1155CC"/>
              </a:solidFill>
            </a:endParaRPr>
          </a:p>
        </p:txBody>
      </p:sp>
      <p:sp>
        <p:nvSpPr>
          <p:cNvPr id="801" name="Google Shape;801;p94"/>
          <p:cNvSpPr txBox="1"/>
          <p:nvPr/>
        </p:nvSpPr>
        <p:spPr>
          <a:xfrm>
            <a:off x="7114032" y="1755648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2" name="Google Shape;802;p94"/>
          <p:cNvSpPr txBox="1"/>
          <p:nvPr/>
        </p:nvSpPr>
        <p:spPr>
          <a:xfrm>
            <a:off x="5470325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3" name="Google Shape;803;p94"/>
          <p:cNvSpPr txBox="1"/>
          <p:nvPr/>
        </p:nvSpPr>
        <p:spPr>
          <a:xfrm>
            <a:off x="8101700" y="27531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4" name="Google Shape;804;p94"/>
          <p:cNvSpPr txBox="1"/>
          <p:nvPr/>
        </p:nvSpPr>
        <p:spPr>
          <a:xfrm>
            <a:off x="6797750" y="4023075"/>
            <a:ext cx="303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10" name="Google Shape;810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For Fall &amp; Spring 2024, </a:t>
            </a:r>
            <a:r>
              <a:rPr b="1" i="1" lang="en" sz="1600"/>
              <a:t>n</a:t>
            </a:r>
            <a:r>
              <a:rPr i="1" lang="en" sz="1600"/>
              <a:t> </a:t>
            </a:r>
            <a:r>
              <a:rPr lang="en" sz="1600"/>
              <a:t>students want to graduate. There are </a:t>
            </a:r>
            <a:r>
              <a:rPr b="1" i="1" lang="en" sz="1600"/>
              <a:t>m</a:t>
            </a:r>
            <a:r>
              <a:rPr lang="en" sz="1600"/>
              <a:t> total courses. Following conditions should be met across both semesters: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Student </a:t>
            </a:r>
            <a:r>
              <a:rPr b="1" i="1" lang="en" sz="1600"/>
              <a:t>i</a:t>
            </a:r>
            <a:r>
              <a:rPr lang="en" sz="1600"/>
              <a:t> must take </a:t>
            </a:r>
            <a:r>
              <a:rPr b="1" i="1" lang="en" sz="1600"/>
              <a:t>r</a:t>
            </a:r>
            <a:r>
              <a:rPr b="1" baseline="-25000" i="1" lang="en" sz="1600"/>
              <a:t>i</a:t>
            </a:r>
            <a:r>
              <a:rPr i="1" lang="en" sz="1600"/>
              <a:t> </a:t>
            </a:r>
            <a:r>
              <a:rPr lang="en" sz="1600"/>
              <a:t>number of courses.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Student </a:t>
            </a:r>
            <a:r>
              <a:rPr b="1" i="1" lang="en" sz="1600"/>
              <a:t>i</a:t>
            </a:r>
            <a:r>
              <a:rPr lang="en" sz="1600"/>
              <a:t> must take specific compulsory courses belonging to set </a:t>
            </a:r>
            <a:r>
              <a:rPr b="1" i="1" lang="en" sz="1600"/>
              <a:t>T</a:t>
            </a:r>
            <a:r>
              <a:rPr b="1" baseline="-25000" i="1" lang="en" sz="1600"/>
              <a:t>i </a:t>
            </a:r>
            <a:r>
              <a:rPr i="1" lang="en" sz="1600"/>
              <a:t>.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Course </a:t>
            </a:r>
            <a:r>
              <a:rPr b="1" i="1" lang="en" sz="1600"/>
              <a:t>j</a:t>
            </a:r>
            <a:r>
              <a:rPr lang="en" sz="1600"/>
              <a:t> needs </a:t>
            </a:r>
            <a:r>
              <a:rPr b="1" i="1" lang="en" sz="1600"/>
              <a:t>p</a:t>
            </a:r>
            <a:r>
              <a:rPr b="1" baseline="-25000" i="1" lang="en" sz="1600"/>
              <a:t>j</a:t>
            </a:r>
            <a:r>
              <a:rPr lang="en" sz="1600"/>
              <a:t> number of students to start the course, no more or less.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Courses in set </a:t>
            </a:r>
            <a:r>
              <a:rPr b="1" i="1" lang="en" sz="1600"/>
              <a:t>U</a:t>
            </a:r>
            <a:r>
              <a:rPr lang="en" sz="1600"/>
              <a:t> are offered in both semesters and can be taken at most twice. All other courses are offered in one of the semesters and can be taken at most once. Taking a course in set </a:t>
            </a:r>
            <a:r>
              <a:rPr b="1" i="1" lang="en" sz="1600"/>
              <a:t>U</a:t>
            </a:r>
            <a:r>
              <a:rPr lang="en" sz="1600"/>
              <a:t> twice will contribute two units towards the total number of courses taken by the student.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Please design an algorithm to determine if all students can graduate.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16" name="Google Shape;816;p96"/>
          <p:cNvSpPr txBox="1"/>
          <p:nvPr>
            <p:ph idx="1" type="body"/>
          </p:nvPr>
        </p:nvSpPr>
        <p:spPr>
          <a:xfrm>
            <a:off x="311700" y="1000075"/>
            <a:ext cx="85206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solve this problem by finding a feasible circulation in a flow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 </a:t>
            </a:r>
            <a:r>
              <a:rPr i="1" lang="en"/>
              <a:t>n</a:t>
            </a:r>
            <a:r>
              <a:rPr lang="en"/>
              <a:t> vertices for students, and </a:t>
            </a:r>
            <a:r>
              <a:rPr i="1" lang="en"/>
              <a:t>m</a:t>
            </a:r>
            <a:r>
              <a:rPr lang="en"/>
              <a:t> vertices for courses. Add an edge from each student vertex to course vertex.</a:t>
            </a:r>
            <a:endParaRPr/>
          </a:p>
        </p:txBody>
      </p:sp>
      <p:sp>
        <p:nvSpPr>
          <p:cNvPr id="817" name="Google Shape;817;p96"/>
          <p:cNvSpPr/>
          <p:nvPr/>
        </p:nvSpPr>
        <p:spPr>
          <a:xfrm>
            <a:off x="3278725" y="253355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96"/>
          <p:cNvSpPr/>
          <p:nvPr/>
        </p:nvSpPr>
        <p:spPr>
          <a:xfrm>
            <a:off x="3278725" y="308280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96"/>
          <p:cNvSpPr/>
          <p:nvPr/>
        </p:nvSpPr>
        <p:spPr>
          <a:xfrm>
            <a:off x="5564725" y="2625550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96"/>
          <p:cNvSpPr/>
          <p:nvPr/>
        </p:nvSpPr>
        <p:spPr>
          <a:xfrm>
            <a:off x="5564725" y="3306738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96"/>
          <p:cNvSpPr/>
          <p:nvPr/>
        </p:nvSpPr>
        <p:spPr>
          <a:xfrm>
            <a:off x="5564725" y="3987950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822" name="Google Shape;822;p96"/>
          <p:cNvSpPr txBox="1"/>
          <p:nvPr/>
        </p:nvSpPr>
        <p:spPr>
          <a:xfrm>
            <a:off x="2923675" y="4559675"/>
            <a:ext cx="1002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3" name="Google Shape;823;p96"/>
          <p:cNvSpPr txBox="1"/>
          <p:nvPr/>
        </p:nvSpPr>
        <p:spPr>
          <a:xfrm>
            <a:off x="5209675" y="4559675"/>
            <a:ext cx="1002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4" name="Google Shape;824;p96"/>
          <p:cNvSpPr/>
          <p:nvPr/>
        </p:nvSpPr>
        <p:spPr>
          <a:xfrm>
            <a:off x="3278725" y="363205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96"/>
          <p:cNvSpPr/>
          <p:nvPr/>
        </p:nvSpPr>
        <p:spPr>
          <a:xfrm>
            <a:off x="3278725" y="418130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6" name="Google Shape;826;p96"/>
          <p:cNvCxnSpPr>
            <a:stCxn id="817" idx="6"/>
            <a:endCxn id="819" idx="2"/>
          </p:cNvCxnSpPr>
          <p:nvPr/>
        </p:nvCxnSpPr>
        <p:spPr>
          <a:xfrm>
            <a:off x="3571225" y="2679800"/>
            <a:ext cx="1993500" cy="9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7" name="Google Shape;827;p96"/>
          <p:cNvCxnSpPr>
            <a:stCxn id="818" idx="6"/>
            <a:endCxn id="819" idx="2"/>
          </p:cNvCxnSpPr>
          <p:nvPr/>
        </p:nvCxnSpPr>
        <p:spPr>
          <a:xfrm flipH="1" rot="10800000">
            <a:off x="3571225" y="2771850"/>
            <a:ext cx="1993500" cy="45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8" name="Google Shape;828;p96"/>
          <p:cNvCxnSpPr>
            <a:endCxn id="819" idx="3"/>
          </p:cNvCxnSpPr>
          <p:nvPr/>
        </p:nvCxnSpPr>
        <p:spPr>
          <a:xfrm flipH="1" rot="10800000">
            <a:off x="3571161" y="2875214"/>
            <a:ext cx="2036400" cy="90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" name="Google Shape;829;p96"/>
          <p:cNvCxnSpPr>
            <a:stCxn id="825" idx="6"/>
            <a:endCxn id="819" idx="3"/>
          </p:cNvCxnSpPr>
          <p:nvPr/>
        </p:nvCxnSpPr>
        <p:spPr>
          <a:xfrm flipH="1" rot="10800000">
            <a:off x="3571225" y="2875250"/>
            <a:ext cx="2036400" cy="145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Google Shape;830;p96"/>
          <p:cNvCxnSpPr>
            <a:stCxn id="817" idx="6"/>
            <a:endCxn id="820" idx="1"/>
          </p:cNvCxnSpPr>
          <p:nvPr/>
        </p:nvCxnSpPr>
        <p:spPr>
          <a:xfrm>
            <a:off x="3571225" y="2679800"/>
            <a:ext cx="2036400" cy="66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96"/>
          <p:cNvCxnSpPr>
            <a:stCxn id="817" idx="6"/>
            <a:endCxn id="821" idx="2"/>
          </p:cNvCxnSpPr>
          <p:nvPr/>
        </p:nvCxnSpPr>
        <p:spPr>
          <a:xfrm>
            <a:off x="3571225" y="2679800"/>
            <a:ext cx="1993500" cy="145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96"/>
          <p:cNvCxnSpPr>
            <a:stCxn id="818" idx="6"/>
            <a:endCxn id="820" idx="1"/>
          </p:cNvCxnSpPr>
          <p:nvPr/>
        </p:nvCxnSpPr>
        <p:spPr>
          <a:xfrm>
            <a:off x="3571225" y="3229050"/>
            <a:ext cx="2036400" cy="12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96"/>
          <p:cNvCxnSpPr>
            <a:stCxn id="824" idx="6"/>
            <a:endCxn id="820" idx="2"/>
          </p:cNvCxnSpPr>
          <p:nvPr/>
        </p:nvCxnSpPr>
        <p:spPr>
          <a:xfrm flipH="1" rot="10800000">
            <a:off x="3571225" y="3453100"/>
            <a:ext cx="1993500" cy="32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96"/>
          <p:cNvCxnSpPr>
            <a:endCxn id="820" idx="2"/>
          </p:cNvCxnSpPr>
          <p:nvPr/>
        </p:nvCxnSpPr>
        <p:spPr>
          <a:xfrm flipH="1" rot="10800000">
            <a:off x="3571225" y="3452988"/>
            <a:ext cx="1993500" cy="87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96"/>
          <p:cNvCxnSpPr>
            <a:stCxn id="818" idx="6"/>
            <a:endCxn id="821" idx="1"/>
          </p:cNvCxnSpPr>
          <p:nvPr/>
        </p:nvCxnSpPr>
        <p:spPr>
          <a:xfrm>
            <a:off x="3571225" y="3229050"/>
            <a:ext cx="2036400" cy="8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96"/>
          <p:cNvCxnSpPr>
            <a:stCxn id="824" idx="6"/>
            <a:endCxn id="821" idx="2"/>
          </p:cNvCxnSpPr>
          <p:nvPr/>
        </p:nvCxnSpPr>
        <p:spPr>
          <a:xfrm>
            <a:off x="3571225" y="3778300"/>
            <a:ext cx="1993500" cy="3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7" name="Google Shape;837;p96"/>
          <p:cNvCxnSpPr>
            <a:stCxn id="825" idx="6"/>
            <a:endCxn id="821" idx="2"/>
          </p:cNvCxnSpPr>
          <p:nvPr/>
        </p:nvCxnSpPr>
        <p:spPr>
          <a:xfrm flipH="1" rot="10800000">
            <a:off x="3571225" y="4134050"/>
            <a:ext cx="19935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43" name="Google Shape;843;p97"/>
          <p:cNvSpPr txBox="1"/>
          <p:nvPr>
            <p:ph idx="1" type="body"/>
          </p:nvPr>
        </p:nvSpPr>
        <p:spPr>
          <a:xfrm>
            <a:off x="311700" y="1000075"/>
            <a:ext cx="85206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 </a:t>
            </a:r>
            <a:r>
              <a:rPr i="1" lang="en"/>
              <a:t>i</a:t>
            </a:r>
            <a:r>
              <a:rPr lang="en"/>
              <a:t> must take </a:t>
            </a:r>
            <a:r>
              <a:rPr i="1" lang="en"/>
              <a:t>r</a:t>
            </a:r>
            <a:r>
              <a:rPr baseline="-25000" i="1" lang="en"/>
              <a:t>i</a:t>
            </a:r>
            <a:r>
              <a:rPr i="1" lang="en"/>
              <a:t> </a:t>
            </a:r>
            <a:r>
              <a:rPr lang="en"/>
              <a:t>number of courses. Therefore, put a demand of </a:t>
            </a:r>
            <a:r>
              <a:rPr i="1" lang="en"/>
              <a:t>-r</a:t>
            </a:r>
            <a:r>
              <a:rPr baseline="-25000" i="1" lang="en"/>
              <a:t>i</a:t>
            </a:r>
            <a:r>
              <a:rPr lang="en"/>
              <a:t> on student vertex </a:t>
            </a:r>
            <a:r>
              <a:rPr i="1" lang="en"/>
              <a:t>i</a:t>
            </a:r>
            <a:r>
              <a:rPr lang="en"/>
              <a:t>.</a:t>
            </a:r>
            <a:br>
              <a:rPr lang="en"/>
            </a:br>
            <a:r>
              <a:rPr lang="en"/>
              <a:t>Course </a:t>
            </a:r>
            <a:r>
              <a:rPr i="1" lang="en"/>
              <a:t>j</a:t>
            </a:r>
            <a:r>
              <a:rPr lang="en"/>
              <a:t> needs </a:t>
            </a:r>
            <a:r>
              <a:rPr i="1" lang="en"/>
              <a:t>p</a:t>
            </a:r>
            <a:r>
              <a:rPr baseline="-25000" i="1" lang="en"/>
              <a:t>j</a:t>
            </a:r>
            <a:r>
              <a:rPr lang="en"/>
              <a:t> number of students to start the course. Therefore, we put a demand of </a:t>
            </a:r>
            <a:r>
              <a:rPr i="1" lang="en"/>
              <a:t>p</a:t>
            </a:r>
            <a:r>
              <a:rPr baseline="-25000" i="1" lang="en"/>
              <a:t>j</a:t>
            </a:r>
            <a:r>
              <a:rPr i="1" lang="en"/>
              <a:t> </a:t>
            </a:r>
            <a:r>
              <a:rPr lang="en"/>
              <a:t>on course vertex </a:t>
            </a:r>
            <a:r>
              <a:rPr i="1" lang="en"/>
              <a:t>j</a:t>
            </a:r>
            <a:r>
              <a:rPr lang="en"/>
              <a:t>.</a:t>
            </a:r>
            <a:br>
              <a:rPr lang="en"/>
            </a:br>
            <a:endParaRPr/>
          </a:p>
        </p:txBody>
      </p:sp>
      <p:sp>
        <p:nvSpPr>
          <p:cNvPr id="844" name="Google Shape;844;p97"/>
          <p:cNvSpPr/>
          <p:nvPr/>
        </p:nvSpPr>
        <p:spPr>
          <a:xfrm>
            <a:off x="3278725" y="253355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845" name="Google Shape;845;p97"/>
          <p:cNvSpPr/>
          <p:nvPr/>
        </p:nvSpPr>
        <p:spPr>
          <a:xfrm>
            <a:off x="3278725" y="308280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846" name="Google Shape;846;p97"/>
          <p:cNvSpPr/>
          <p:nvPr/>
        </p:nvSpPr>
        <p:spPr>
          <a:xfrm>
            <a:off x="5564725" y="2625550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847" name="Google Shape;847;p97"/>
          <p:cNvSpPr/>
          <p:nvPr/>
        </p:nvSpPr>
        <p:spPr>
          <a:xfrm>
            <a:off x="5564725" y="3306738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848" name="Google Shape;848;p97"/>
          <p:cNvSpPr/>
          <p:nvPr/>
        </p:nvSpPr>
        <p:spPr>
          <a:xfrm>
            <a:off x="5564725" y="3987950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3</a:t>
            </a:r>
            <a:endParaRPr baseline="-25000" sz="1200"/>
          </a:p>
        </p:txBody>
      </p:sp>
      <p:sp>
        <p:nvSpPr>
          <p:cNvPr id="849" name="Google Shape;849;p97"/>
          <p:cNvSpPr txBox="1"/>
          <p:nvPr/>
        </p:nvSpPr>
        <p:spPr>
          <a:xfrm>
            <a:off x="2923675" y="4559675"/>
            <a:ext cx="1002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0" name="Google Shape;850;p97"/>
          <p:cNvSpPr txBox="1"/>
          <p:nvPr/>
        </p:nvSpPr>
        <p:spPr>
          <a:xfrm>
            <a:off x="5209675" y="4559675"/>
            <a:ext cx="1002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1" name="Google Shape;851;p97"/>
          <p:cNvSpPr/>
          <p:nvPr/>
        </p:nvSpPr>
        <p:spPr>
          <a:xfrm>
            <a:off x="3278725" y="363205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3</a:t>
            </a:r>
            <a:endParaRPr baseline="-25000" sz="1200"/>
          </a:p>
        </p:txBody>
      </p:sp>
      <p:sp>
        <p:nvSpPr>
          <p:cNvPr id="852" name="Google Shape;852;p97"/>
          <p:cNvSpPr/>
          <p:nvPr/>
        </p:nvSpPr>
        <p:spPr>
          <a:xfrm>
            <a:off x="3278725" y="418130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4</a:t>
            </a:r>
            <a:endParaRPr baseline="-25000" sz="1200"/>
          </a:p>
        </p:txBody>
      </p:sp>
      <p:cxnSp>
        <p:nvCxnSpPr>
          <p:cNvPr id="853" name="Google Shape;853;p97"/>
          <p:cNvCxnSpPr>
            <a:stCxn id="844" idx="6"/>
            <a:endCxn id="846" idx="2"/>
          </p:cNvCxnSpPr>
          <p:nvPr/>
        </p:nvCxnSpPr>
        <p:spPr>
          <a:xfrm>
            <a:off x="3571225" y="2679800"/>
            <a:ext cx="1993500" cy="9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97"/>
          <p:cNvCxnSpPr>
            <a:stCxn id="845" idx="6"/>
            <a:endCxn id="846" idx="2"/>
          </p:cNvCxnSpPr>
          <p:nvPr/>
        </p:nvCxnSpPr>
        <p:spPr>
          <a:xfrm flipH="1" rot="10800000">
            <a:off x="3571225" y="2771850"/>
            <a:ext cx="1993500" cy="45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97"/>
          <p:cNvCxnSpPr>
            <a:endCxn id="846" idx="3"/>
          </p:cNvCxnSpPr>
          <p:nvPr/>
        </p:nvCxnSpPr>
        <p:spPr>
          <a:xfrm flipH="1" rot="10800000">
            <a:off x="3571161" y="2875214"/>
            <a:ext cx="2036400" cy="90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97"/>
          <p:cNvCxnSpPr>
            <a:stCxn id="852" idx="6"/>
            <a:endCxn id="846" idx="3"/>
          </p:cNvCxnSpPr>
          <p:nvPr/>
        </p:nvCxnSpPr>
        <p:spPr>
          <a:xfrm flipH="1" rot="10800000">
            <a:off x="3571225" y="2875250"/>
            <a:ext cx="2036400" cy="145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97"/>
          <p:cNvCxnSpPr>
            <a:stCxn id="844" idx="6"/>
            <a:endCxn id="847" idx="1"/>
          </p:cNvCxnSpPr>
          <p:nvPr/>
        </p:nvCxnSpPr>
        <p:spPr>
          <a:xfrm>
            <a:off x="3571225" y="2679800"/>
            <a:ext cx="2036400" cy="66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97"/>
          <p:cNvCxnSpPr>
            <a:stCxn id="844" idx="6"/>
            <a:endCxn id="848" idx="2"/>
          </p:cNvCxnSpPr>
          <p:nvPr/>
        </p:nvCxnSpPr>
        <p:spPr>
          <a:xfrm>
            <a:off x="3571225" y="2679800"/>
            <a:ext cx="1993500" cy="145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97"/>
          <p:cNvCxnSpPr>
            <a:stCxn id="845" idx="6"/>
            <a:endCxn id="847" idx="1"/>
          </p:cNvCxnSpPr>
          <p:nvPr/>
        </p:nvCxnSpPr>
        <p:spPr>
          <a:xfrm>
            <a:off x="3571225" y="3229050"/>
            <a:ext cx="2036400" cy="12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97"/>
          <p:cNvCxnSpPr>
            <a:stCxn id="851" idx="6"/>
            <a:endCxn id="847" idx="2"/>
          </p:cNvCxnSpPr>
          <p:nvPr/>
        </p:nvCxnSpPr>
        <p:spPr>
          <a:xfrm flipH="1" rot="10800000">
            <a:off x="3571225" y="3453100"/>
            <a:ext cx="1993500" cy="32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1" name="Google Shape;861;p97"/>
          <p:cNvCxnSpPr>
            <a:endCxn id="847" idx="2"/>
          </p:cNvCxnSpPr>
          <p:nvPr/>
        </p:nvCxnSpPr>
        <p:spPr>
          <a:xfrm flipH="1" rot="10800000">
            <a:off x="3571225" y="3452988"/>
            <a:ext cx="1993500" cy="87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97"/>
          <p:cNvCxnSpPr>
            <a:stCxn id="845" idx="6"/>
            <a:endCxn id="848" idx="1"/>
          </p:cNvCxnSpPr>
          <p:nvPr/>
        </p:nvCxnSpPr>
        <p:spPr>
          <a:xfrm>
            <a:off x="3571225" y="3229050"/>
            <a:ext cx="2036400" cy="8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3" name="Google Shape;863;p97"/>
          <p:cNvCxnSpPr>
            <a:stCxn id="851" idx="6"/>
            <a:endCxn id="848" idx="2"/>
          </p:cNvCxnSpPr>
          <p:nvPr/>
        </p:nvCxnSpPr>
        <p:spPr>
          <a:xfrm>
            <a:off x="3571225" y="3778300"/>
            <a:ext cx="1993500" cy="35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4" name="Google Shape;864;p97"/>
          <p:cNvCxnSpPr>
            <a:stCxn id="852" idx="6"/>
            <a:endCxn id="848" idx="2"/>
          </p:cNvCxnSpPr>
          <p:nvPr/>
        </p:nvCxnSpPr>
        <p:spPr>
          <a:xfrm flipH="1" rot="10800000">
            <a:off x="3571225" y="4134050"/>
            <a:ext cx="19935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70" name="Google Shape;870;p98"/>
          <p:cNvSpPr txBox="1"/>
          <p:nvPr>
            <p:ph idx="1" type="body"/>
          </p:nvPr>
        </p:nvSpPr>
        <p:spPr>
          <a:xfrm>
            <a:off x="311700" y="1000075"/>
            <a:ext cx="85206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Courses in set </a:t>
            </a:r>
            <a:r>
              <a:rPr i="1" lang="en"/>
              <a:t>U</a:t>
            </a:r>
            <a:r>
              <a:rPr lang="en"/>
              <a:t> can be taken at most twice. All other courses can be taken at most once.</a:t>
            </a:r>
            <a:br>
              <a:rPr lang="en"/>
            </a:br>
            <a:r>
              <a:rPr lang="en"/>
              <a:t>Therefore, we put a capacity of 2 on edges adjacent to a course vertex ∈ </a:t>
            </a:r>
            <a:r>
              <a:rPr i="1" lang="en"/>
              <a:t>U</a:t>
            </a:r>
            <a:r>
              <a:rPr lang="en"/>
              <a:t>, and a capacity of 1 on all other edges.</a:t>
            </a:r>
            <a:endParaRPr/>
          </a:p>
        </p:txBody>
      </p:sp>
      <p:sp>
        <p:nvSpPr>
          <p:cNvPr id="871" name="Google Shape;871;p98"/>
          <p:cNvSpPr/>
          <p:nvPr/>
        </p:nvSpPr>
        <p:spPr>
          <a:xfrm>
            <a:off x="3278725" y="253355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872" name="Google Shape;872;p98"/>
          <p:cNvSpPr/>
          <p:nvPr/>
        </p:nvSpPr>
        <p:spPr>
          <a:xfrm>
            <a:off x="3278725" y="308280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873" name="Google Shape;873;p98"/>
          <p:cNvSpPr/>
          <p:nvPr/>
        </p:nvSpPr>
        <p:spPr>
          <a:xfrm>
            <a:off x="5564725" y="2625550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874" name="Google Shape;874;p98"/>
          <p:cNvSpPr/>
          <p:nvPr/>
        </p:nvSpPr>
        <p:spPr>
          <a:xfrm>
            <a:off x="5564725" y="3306738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875" name="Google Shape;875;p98"/>
          <p:cNvSpPr/>
          <p:nvPr/>
        </p:nvSpPr>
        <p:spPr>
          <a:xfrm>
            <a:off x="5564725" y="3987950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3</a:t>
            </a:r>
            <a:endParaRPr baseline="-25000" sz="1200"/>
          </a:p>
        </p:txBody>
      </p:sp>
      <p:sp>
        <p:nvSpPr>
          <p:cNvPr id="876" name="Google Shape;876;p98"/>
          <p:cNvSpPr txBox="1"/>
          <p:nvPr/>
        </p:nvSpPr>
        <p:spPr>
          <a:xfrm>
            <a:off x="2923675" y="4559675"/>
            <a:ext cx="1002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7" name="Google Shape;877;p98"/>
          <p:cNvSpPr txBox="1"/>
          <p:nvPr/>
        </p:nvSpPr>
        <p:spPr>
          <a:xfrm>
            <a:off x="5209675" y="4559675"/>
            <a:ext cx="1002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8" name="Google Shape;878;p98"/>
          <p:cNvSpPr/>
          <p:nvPr/>
        </p:nvSpPr>
        <p:spPr>
          <a:xfrm>
            <a:off x="3278725" y="363205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3</a:t>
            </a:r>
            <a:endParaRPr baseline="-25000" sz="1200"/>
          </a:p>
        </p:txBody>
      </p:sp>
      <p:sp>
        <p:nvSpPr>
          <p:cNvPr id="879" name="Google Shape;879;p98"/>
          <p:cNvSpPr/>
          <p:nvPr/>
        </p:nvSpPr>
        <p:spPr>
          <a:xfrm>
            <a:off x="3278725" y="418130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4</a:t>
            </a:r>
            <a:endParaRPr baseline="-25000" sz="1200"/>
          </a:p>
        </p:txBody>
      </p:sp>
      <p:cxnSp>
        <p:nvCxnSpPr>
          <p:cNvPr id="880" name="Google Shape;880;p98"/>
          <p:cNvCxnSpPr>
            <a:stCxn id="871" idx="6"/>
            <a:endCxn id="873" idx="2"/>
          </p:cNvCxnSpPr>
          <p:nvPr/>
        </p:nvCxnSpPr>
        <p:spPr>
          <a:xfrm>
            <a:off x="3571225" y="2679800"/>
            <a:ext cx="1993500" cy="92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98"/>
          <p:cNvCxnSpPr>
            <a:stCxn id="872" idx="6"/>
            <a:endCxn id="873" idx="2"/>
          </p:cNvCxnSpPr>
          <p:nvPr/>
        </p:nvCxnSpPr>
        <p:spPr>
          <a:xfrm flipH="1" rot="10800000">
            <a:off x="3571225" y="2771850"/>
            <a:ext cx="1993500" cy="457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98"/>
          <p:cNvCxnSpPr>
            <a:endCxn id="873" idx="3"/>
          </p:cNvCxnSpPr>
          <p:nvPr/>
        </p:nvCxnSpPr>
        <p:spPr>
          <a:xfrm flipH="1" rot="10800000">
            <a:off x="3571161" y="2875214"/>
            <a:ext cx="2036400" cy="903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98"/>
          <p:cNvCxnSpPr>
            <a:stCxn id="879" idx="6"/>
            <a:endCxn id="873" idx="3"/>
          </p:cNvCxnSpPr>
          <p:nvPr/>
        </p:nvCxnSpPr>
        <p:spPr>
          <a:xfrm flipH="1" rot="10800000">
            <a:off x="3571225" y="2875250"/>
            <a:ext cx="2036400" cy="1452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98"/>
          <p:cNvCxnSpPr>
            <a:stCxn id="871" idx="6"/>
            <a:endCxn id="874" idx="1"/>
          </p:cNvCxnSpPr>
          <p:nvPr/>
        </p:nvCxnSpPr>
        <p:spPr>
          <a:xfrm>
            <a:off x="3571225" y="2679800"/>
            <a:ext cx="2036400" cy="6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" name="Google Shape;885;p98"/>
          <p:cNvCxnSpPr>
            <a:stCxn id="871" idx="6"/>
            <a:endCxn id="875" idx="2"/>
          </p:cNvCxnSpPr>
          <p:nvPr/>
        </p:nvCxnSpPr>
        <p:spPr>
          <a:xfrm>
            <a:off x="3571225" y="2679800"/>
            <a:ext cx="1993500" cy="1454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98"/>
          <p:cNvCxnSpPr>
            <a:stCxn id="872" idx="6"/>
            <a:endCxn id="874" idx="1"/>
          </p:cNvCxnSpPr>
          <p:nvPr/>
        </p:nvCxnSpPr>
        <p:spPr>
          <a:xfrm>
            <a:off x="3571225" y="3229050"/>
            <a:ext cx="2036400" cy="12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98"/>
          <p:cNvCxnSpPr>
            <a:stCxn id="878" idx="6"/>
            <a:endCxn id="874" idx="2"/>
          </p:cNvCxnSpPr>
          <p:nvPr/>
        </p:nvCxnSpPr>
        <p:spPr>
          <a:xfrm flipH="1" rot="10800000">
            <a:off x="3571225" y="3453100"/>
            <a:ext cx="1993500" cy="32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98"/>
          <p:cNvCxnSpPr>
            <a:endCxn id="874" idx="2"/>
          </p:cNvCxnSpPr>
          <p:nvPr/>
        </p:nvCxnSpPr>
        <p:spPr>
          <a:xfrm flipH="1" rot="10800000">
            <a:off x="3571225" y="3452988"/>
            <a:ext cx="1993500" cy="87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98"/>
          <p:cNvCxnSpPr>
            <a:stCxn id="872" idx="6"/>
            <a:endCxn id="875" idx="1"/>
          </p:cNvCxnSpPr>
          <p:nvPr/>
        </p:nvCxnSpPr>
        <p:spPr>
          <a:xfrm>
            <a:off x="3571225" y="3229050"/>
            <a:ext cx="2036400" cy="801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98"/>
          <p:cNvCxnSpPr>
            <a:stCxn id="878" idx="6"/>
            <a:endCxn id="875" idx="2"/>
          </p:cNvCxnSpPr>
          <p:nvPr/>
        </p:nvCxnSpPr>
        <p:spPr>
          <a:xfrm>
            <a:off x="3571225" y="3778300"/>
            <a:ext cx="1993500" cy="355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98"/>
          <p:cNvCxnSpPr>
            <a:stCxn id="879" idx="6"/>
            <a:endCxn id="875" idx="2"/>
          </p:cNvCxnSpPr>
          <p:nvPr/>
        </p:nvCxnSpPr>
        <p:spPr>
          <a:xfrm flipH="1" rot="10800000">
            <a:off x="3571225" y="4134050"/>
            <a:ext cx="1993500" cy="1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98"/>
          <p:cNvSpPr txBox="1"/>
          <p:nvPr/>
        </p:nvSpPr>
        <p:spPr>
          <a:xfrm>
            <a:off x="4240125" y="2397475"/>
            <a:ext cx="788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c(e) = 1</a:t>
            </a:r>
            <a:endParaRPr i="1" sz="1200">
              <a:solidFill>
                <a:srgbClr val="0000FF"/>
              </a:solidFill>
            </a:endParaRPr>
          </a:p>
        </p:txBody>
      </p:sp>
      <p:sp>
        <p:nvSpPr>
          <p:cNvPr id="893" name="Google Shape;893;p98"/>
          <p:cNvSpPr txBox="1"/>
          <p:nvPr/>
        </p:nvSpPr>
        <p:spPr>
          <a:xfrm>
            <a:off x="4349750" y="4364000"/>
            <a:ext cx="788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c(e) = 2</a:t>
            </a:r>
            <a:endParaRPr i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99" name="Google Shape;899;p99"/>
          <p:cNvSpPr txBox="1"/>
          <p:nvPr>
            <p:ph idx="1" type="body"/>
          </p:nvPr>
        </p:nvSpPr>
        <p:spPr>
          <a:xfrm>
            <a:off x="311700" y="1000075"/>
            <a:ext cx="85206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</a:t>
            </a:r>
            <a:r>
              <a:rPr i="1" lang="en"/>
              <a:t>i</a:t>
            </a:r>
            <a:r>
              <a:rPr lang="en"/>
              <a:t> must take specific compulsory courses belonging to set </a:t>
            </a:r>
            <a:r>
              <a:rPr i="1" lang="en"/>
              <a:t>T</a:t>
            </a:r>
            <a:r>
              <a:rPr baseline="-25000" i="1" lang="en"/>
              <a:t>i </a:t>
            </a:r>
            <a:r>
              <a:rPr i="1" lang="en"/>
              <a:t>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put a lower bound of 1 on edges (</a:t>
            </a:r>
            <a:r>
              <a:rPr i="1" lang="en"/>
              <a:t>i, j</a:t>
            </a:r>
            <a:r>
              <a:rPr lang="en"/>
              <a:t>) if </a:t>
            </a:r>
            <a:r>
              <a:rPr i="1" lang="en"/>
              <a:t>j ∈ T</a:t>
            </a:r>
            <a:r>
              <a:rPr baseline="-25000" i="1" lang="en"/>
              <a:t>i</a:t>
            </a:r>
            <a:endParaRPr baseline="-25000" i="1"/>
          </a:p>
        </p:txBody>
      </p:sp>
      <p:sp>
        <p:nvSpPr>
          <p:cNvPr id="900" name="Google Shape;900;p99"/>
          <p:cNvSpPr/>
          <p:nvPr/>
        </p:nvSpPr>
        <p:spPr>
          <a:xfrm>
            <a:off x="3278725" y="253355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901" name="Google Shape;901;p99"/>
          <p:cNvSpPr/>
          <p:nvPr/>
        </p:nvSpPr>
        <p:spPr>
          <a:xfrm>
            <a:off x="3278725" y="308280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902" name="Google Shape;902;p99"/>
          <p:cNvSpPr/>
          <p:nvPr/>
        </p:nvSpPr>
        <p:spPr>
          <a:xfrm>
            <a:off x="5564725" y="2625550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903" name="Google Shape;903;p99"/>
          <p:cNvSpPr/>
          <p:nvPr/>
        </p:nvSpPr>
        <p:spPr>
          <a:xfrm>
            <a:off x="5564725" y="3306738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904" name="Google Shape;904;p99"/>
          <p:cNvSpPr/>
          <p:nvPr/>
        </p:nvSpPr>
        <p:spPr>
          <a:xfrm>
            <a:off x="5564725" y="3987950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3</a:t>
            </a:r>
            <a:endParaRPr baseline="-25000" sz="1200"/>
          </a:p>
        </p:txBody>
      </p:sp>
      <p:sp>
        <p:nvSpPr>
          <p:cNvPr id="905" name="Google Shape;905;p99"/>
          <p:cNvSpPr txBox="1"/>
          <p:nvPr/>
        </p:nvSpPr>
        <p:spPr>
          <a:xfrm>
            <a:off x="2923675" y="4559675"/>
            <a:ext cx="1002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6" name="Google Shape;906;p99"/>
          <p:cNvSpPr txBox="1"/>
          <p:nvPr/>
        </p:nvSpPr>
        <p:spPr>
          <a:xfrm>
            <a:off x="5209675" y="4559675"/>
            <a:ext cx="1002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7" name="Google Shape;907;p99"/>
          <p:cNvSpPr/>
          <p:nvPr/>
        </p:nvSpPr>
        <p:spPr>
          <a:xfrm>
            <a:off x="3278725" y="363205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3</a:t>
            </a:r>
            <a:endParaRPr baseline="-25000" sz="1200"/>
          </a:p>
        </p:txBody>
      </p:sp>
      <p:sp>
        <p:nvSpPr>
          <p:cNvPr id="908" name="Google Shape;908;p99"/>
          <p:cNvSpPr/>
          <p:nvPr/>
        </p:nvSpPr>
        <p:spPr>
          <a:xfrm>
            <a:off x="3278725" y="418130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4</a:t>
            </a:r>
            <a:endParaRPr baseline="-25000" sz="1200"/>
          </a:p>
        </p:txBody>
      </p:sp>
      <p:cxnSp>
        <p:nvCxnSpPr>
          <p:cNvPr id="909" name="Google Shape;909;p99"/>
          <p:cNvCxnSpPr>
            <a:stCxn id="900" idx="6"/>
            <a:endCxn id="902" idx="2"/>
          </p:cNvCxnSpPr>
          <p:nvPr/>
        </p:nvCxnSpPr>
        <p:spPr>
          <a:xfrm>
            <a:off x="3571225" y="2679800"/>
            <a:ext cx="1993500" cy="92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0" name="Google Shape;910;p99"/>
          <p:cNvCxnSpPr>
            <a:stCxn id="901" idx="6"/>
            <a:endCxn id="902" idx="2"/>
          </p:cNvCxnSpPr>
          <p:nvPr/>
        </p:nvCxnSpPr>
        <p:spPr>
          <a:xfrm flipH="1" rot="10800000">
            <a:off x="3571225" y="2771850"/>
            <a:ext cx="1993500" cy="457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99"/>
          <p:cNvCxnSpPr>
            <a:endCxn id="902" idx="3"/>
          </p:cNvCxnSpPr>
          <p:nvPr/>
        </p:nvCxnSpPr>
        <p:spPr>
          <a:xfrm flipH="1" rot="10800000">
            <a:off x="3571161" y="2875214"/>
            <a:ext cx="2036400" cy="903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99"/>
          <p:cNvCxnSpPr>
            <a:stCxn id="908" idx="6"/>
            <a:endCxn id="902" idx="3"/>
          </p:cNvCxnSpPr>
          <p:nvPr/>
        </p:nvCxnSpPr>
        <p:spPr>
          <a:xfrm flipH="1" rot="10800000">
            <a:off x="3571225" y="2875250"/>
            <a:ext cx="2036400" cy="1452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99"/>
          <p:cNvCxnSpPr>
            <a:stCxn id="900" idx="6"/>
            <a:endCxn id="903" idx="1"/>
          </p:cNvCxnSpPr>
          <p:nvPr/>
        </p:nvCxnSpPr>
        <p:spPr>
          <a:xfrm>
            <a:off x="3571225" y="2679800"/>
            <a:ext cx="2036400" cy="6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4" name="Google Shape;914;p99"/>
          <p:cNvCxnSpPr>
            <a:stCxn id="900" idx="6"/>
            <a:endCxn id="904" idx="2"/>
          </p:cNvCxnSpPr>
          <p:nvPr/>
        </p:nvCxnSpPr>
        <p:spPr>
          <a:xfrm>
            <a:off x="3571225" y="2679800"/>
            <a:ext cx="1993500" cy="1454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5" name="Google Shape;915;p99"/>
          <p:cNvCxnSpPr>
            <a:stCxn id="901" idx="6"/>
            <a:endCxn id="903" idx="1"/>
          </p:cNvCxnSpPr>
          <p:nvPr/>
        </p:nvCxnSpPr>
        <p:spPr>
          <a:xfrm>
            <a:off x="3571225" y="3229050"/>
            <a:ext cx="2036400" cy="12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6" name="Google Shape;916;p99"/>
          <p:cNvCxnSpPr>
            <a:stCxn id="907" idx="6"/>
            <a:endCxn id="903" idx="2"/>
          </p:cNvCxnSpPr>
          <p:nvPr/>
        </p:nvCxnSpPr>
        <p:spPr>
          <a:xfrm flipH="1" rot="10800000">
            <a:off x="3571225" y="3453100"/>
            <a:ext cx="1993500" cy="32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p99"/>
          <p:cNvCxnSpPr>
            <a:endCxn id="903" idx="2"/>
          </p:cNvCxnSpPr>
          <p:nvPr/>
        </p:nvCxnSpPr>
        <p:spPr>
          <a:xfrm flipH="1" rot="10800000">
            <a:off x="3571225" y="3452988"/>
            <a:ext cx="1993500" cy="87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99"/>
          <p:cNvCxnSpPr>
            <a:stCxn id="901" idx="6"/>
            <a:endCxn id="904" idx="1"/>
          </p:cNvCxnSpPr>
          <p:nvPr/>
        </p:nvCxnSpPr>
        <p:spPr>
          <a:xfrm>
            <a:off x="3571225" y="3229050"/>
            <a:ext cx="2036400" cy="801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99"/>
          <p:cNvCxnSpPr>
            <a:stCxn id="907" idx="6"/>
            <a:endCxn id="904" idx="2"/>
          </p:cNvCxnSpPr>
          <p:nvPr/>
        </p:nvCxnSpPr>
        <p:spPr>
          <a:xfrm>
            <a:off x="3571225" y="3778300"/>
            <a:ext cx="1993500" cy="355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20" name="Google Shape;920;p99"/>
          <p:cNvCxnSpPr>
            <a:stCxn id="908" idx="6"/>
            <a:endCxn id="904" idx="2"/>
          </p:cNvCxnSpPr>
          <p:nvPr/>
        </p:nvCxnSpPr>
        <p:spPr>
          <a:xfrm flipH="1" rot="10800000">
            <a:off x="3571225" y="4134050"/>
            <a:ext cx="1993500" cy="1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1" name="Google Shape;921;p99"/>
          <p:cNvSpPr txBox="1"/>
          <p:nvPr/>
        </p:nvSpPr>
        <p:spPr>
          <a:xfrm>
            <a:off x="6386275" y="3826150"/>
            <a:ext cx="788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AA84F"/>
                </a:solidFill>
              </a:rPr>
              <a:t>l(e) = 1</a:t>
            </a:r>
            <a:endParaRPr i="1" sz="1200">
              <a:solidFill>
                <a:srgbClr val="6AA84F"/>
              </a:solidFill>
            </a:endParaRPr>
          </a:p>
        </p:txBody>
      </p:sp>
      <p:sp>
        <p:nvSpPr>
          <p:cNvPr id="922" name="Google Shape;922;p99"/>
          <p:cNvSpPr txBox="1"/>
          <p:nvPr/>
        </p:nvSpPr>
        <p:spPr>
          <a:xfrm>
            <a:off x="4240125" y="2397475"/>
            <a:ext cx="788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c(e) = 1</a:t>
            </a:r>
            <a:endParaRPr i="1" sz="1200">
              <a:solidFill>
                <a:srgbClr val="0000FF"/>
              </a:solidFill>
            </a:endParaRPr>
          </a:p>
        </p:txBody>
      </p:sp>
      <p:cxnSp>
        <p:nvCxnSpPr>
          <p:cNvPr id="923" name="Google Shape;923;p99"/>
          <p:cNvCxnSpPr/>
          <p:nvPr/>
        </p:nvCxnSpPr>
        <p:spPr>
          <a:xfrm>
            <a:off x="5305375" y="3608275"/>
            <a:ext cx="10809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924" name="Google Shape;924;p99"/>
          <p:cNvSpPr txBox="1"/>
          <p:nvPr/>
        </p:nvSpPr>
        <p:spPr>
          <a:xfrm>
            <a:off x="4349750" y="4364000"/>
            <a:ext cx="788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c(e) = 2</a:t>
            </a:r>
            <a:endParaRPr i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30" name="Google Shape;930;p100"/>
          <p:cNvSpPr txBox="1"/>
          <p:nvPr>
            <p:ph idx="1" type="body"/>
          </p:nvPr>
        </p:nvSpPr>
        <p:spPr>
          <a:xfrm>
            <a:off x="311700" y="1000075"/>
            <a:ext cx="8520600" cy="1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solve the circulation with demands and lower bounds using the method we discussed earlier</a:t>
            </a:r>
            <a:endParaRPr baseline="-25000" i="1"/>
          </a:p>
        </p:txBody>
      </p:sp>
      <p:sp>
        <p:nvSpPr>
          <p:cNvPr id="931" name="Google Shape;931;p100"/>
          <p:cNvSpPr/>
          <p:nvPr/>
        </p:nvSpPr>
        <p:spPr>
          <a:xfrm>
            <a:off x="3278725" y="253355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932" name="Google Shape;932;p100"/>
          <p:cNvSpPr/>
          <p:nvPr/>
        </p:nvSpPr>
        <p:spPr>
          <a:xfrm>
            <a:off x="3278725" y="308280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933" name="Google Shape;933;p100"/>
          <p:cNvSpPr/>
          <p:nvPr/>
        </p:nvSpPr>
        <p:spPr>
          <a:xfrm>
            <a:off x="5564725" y="2625550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934" name="Google Shape;934;p100"/>
          <p:cNvSpPr/>
          <p:nvPr/>
        </p:nvSpPr>
        <p:spPr>
          <a:xfrm>
            <a:off x="5564725" y="3306738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935" name="Google Shape;935;p100"/>
          <p:cNvSpPr/>
          <p:nvPr/>
        </p:nvSpPr>
        <p:spPr>
          <a:xfrm>
            <a:off x="5564725" y="3987950"/>
            <a:ext cx="292500" cy="292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baseline="-25000" lang="en" sz="1200"/>
              <a:t>3</a:t>
            </a:r>
            <a:endParaRPr baseline="-25000" sz="1200"/>
          </a:p>
        </p:txBody>
      </p:sp>
      <p:sp>
        <p:nvSpPr>
          <p:cNvPr id="936" name="Google Shape;936;p100"/>
          <p:cNvSpPr txBox="1"/>
          <p:nvPr/>
        </p:nvSpPr>
        <p:spPr>
          <a:xfrm>
            <a:off x="2923675" y="4559675"/>
            <a:ext cx="1002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Students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7" name="Google Shape;937;p100"/>
          <p:cNvSpPr txBox="1"/>
          <p:nvPr/>
        </p:nvSpPr>
        <p:spPr>
          <a:xfrm>
            <a:off x="5209675" y="4559675"/>
            <a:ext cx="1002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8" name="Google Shape;938;p100"/>
          <p:cNvSpPr/>
          <p:nvPr/>
        </p:nvSpPr>
        <p:spPr>
          <a:xfrm>
            <a:off x="3278725" y="363205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3</a:t>
            </a:r>
            <a:endParaRPr baseline="-25000" sz="1200"/>
          </a:p>
        </p:txBody>
      </p:sp>
      <p:sp>
        <p:nvSpPr>
          <p:cNvPr id="939" name="Google Shape;939;p100"/>
          <p:cNvSpPr/>
          <p:nvPr/>
        </p:nvSpPr>
        <p:spPr>
          <a:xfrm>
            <a:off x="3278725" y="4181300"/>
            <a:ext cx="292500" cy="292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</a:t>
            </a:r>
            <a:r>
              <a:rPr baseline="-25000" lang="en" sz="1200"/>
              <a:t>4</a:t>
            </a:r>
            <a:endParaRPr baseline="-25000" sz="1200"/>
          </a:p>
        </p:txBody>
      </p:sp>
      <p:cxnSp>
        <p:nvCxnSpPr>
          <p:cNvPr id="940" name="Google Shape;940;p100"/>
          <p:cNvCxnSpPr>
            <a:stCxn id="931" idx="6"/>
            <a:endCxn id="933" idx="2"/>
          </p:cNvCxnSpPr>
          <p:nvPr/>
        </p:nvCxnSpPr>
        <p:spPr>
          <a:xfrm>
            <a:off x="3571225" y="2679800"/>
            <a:ext cx="1993500" cy="92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100"/>
          <p:cNvCxnSpPr>
            <a:stCxn id="932" idx="6"/>
            <a:endCxn id="933" idx="2"/>
          </p:cNvCxnSpPr>
          <p:nvPr/>
        </p:nvCxnSpPr>
        <p:spPr>
          <a:xfrm flipH="1" rot="10800000">
            <a:off x="3571225" y="2771850"/>
            <a:ext cx="1993500" cy="457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" name="Google Shape;942;p100"/>
          <p:cNvCxnSpPr>
            <a:endCxn id="933" idx="3"/>
          </p:cNvCxnSpPr>
          <p:nvPr/>
        </p:nvCxnSpPr>
        <p:spPr>
          <a:xfrm flipH="1" rot="10800000">
            <a:off x="3571161" y="2875214"/>
            <a:ext cx="2036400" cy="903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100"/>
          <p:cNvCxnSpPr>
            <a:stCxn id="939" idx="6"/>
            <a:endCxn id="933" idx="3"/>
          </p:cNvCxnSpPr>
          <p:nvPr/>
        </p:nvCxnSpPr>
        <p:spPr>
          <a:xfrm flipH="1" rot="10800000">
            <a:off x="3571225" y="2875250"/>
            <a:ext cx="2036400" cy="1452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100"/>
          <p:cNvCxnSpPr>
            <a:stCxn id="931" idx="6"/>
            <a:endCxn id="934" idx="1"/>
          </p:cNvCxnSpPr>
          <p:nvPr/>
        </p:nvCxnSpPr>
        <p:spPr>
          <a:xfrm>
            <a:off x="3571225" y="2679800"/>
            <a:ext cx="2036400" cy="66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45" name="Google Shape;945;p100"/>
          <p:cNvCxnSpPr>
            <a:stCxn id="931" idx="6"/>
            <a:endCxn id="935" idx="2"/>
          </p:cNvCxnSpPr>
          <p:nvPr/>
        </p:nvCxnSpPr>
        <p:spPr>
          <a:xfrm>
            <a:off x="3571225" y="2679800"/>
            <a:ext cx="1993500" cy="1454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100"/>
          <p:cNvCxnSpPr>
            <a:stCxn id="932" idx="6"/>
            <a:endCxn id="934" idx="1"/>
          </p:cNvCxnSpPr>
          <p:nvPr/>
        </p:nvCxnSpPr>
        <p:spPr>
          <a:xfrm>
            <a:off x="3571225" y="3229050"/>
            <a:ext cx="2036400" cy="12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100"/>
          <p:cNvCxnSpPr>
            <a:stCxn id="938" idx="6"/>
            <a:endCxn id="934" idx="2"/>
          </p:cNvCxnSpPr>
          <p:nvPr/>
        </p:nvCxnSpPr>
        <p:spPr>
          <a:xfrm flipH="1" rot="10800000">
            <a:off x="3571225" y="3453100"/>
            <a:ext cx="1993500" cy="32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100"/>
          <p:cNvCxnSpPr>
            <a:endCxn id="934" idx="2"/>
          </p:cNvCxnSpPr>
          <p:nvPr/>
        </p:nvCxnSpPr>
        <p:spPr>
          <a:xfrm flipH="1" rot="10800000">
            <a:off x="3571225" y="3452988"/>
            <a:ext cx="1993500" cy="87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100"/>
          <p:cNvCxnSpPr>
            <a:stCxn id="932" idx="6"/>
            <a:endCxn id="935" idx="1"/>
          </p:cNvCxnSpPr>
          <p:nvPr/>
        </p:nvCxnSpPr>
        <p:spPr>
          <a:xfrm>
            <a:off x="3571225" y="3229050"/>
            <a:ext cx="2036400" cy="801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100"/>
          <p:cNvCxnSpPr>
            <a:stCxn id="938" idx="6"/>
            <a:endCxn id="935" idx="2"/>
          </p:cNvCxnSpPr>
          <p:nvPr/>
        </p:nvCxnSpPr>
        <p:spPr>
          <a:xfrm>
            <a:off x="3571225" y="3778300"/>
            <a:ext cx="1993500" cy="355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100"/>
          <p:cNvCxnSpPr>
            <a:stCxn id="939" idx="6"/>
            <a:endCxn id="935" idx="2"/>
          </p:cNvCxnSpPr>
          <p:nvPr/>
        </p:nvCxnSpPr>
        <p:spPr>
          <a:xfrm flipH="1" rot="10800000">
            <a:off x="3571225" y="4134050"/>
            <a:ext cx="1993500" cy="1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" name="Google Shape;952;p100"/>
          <p:cNvSpPr txBox="1"/>
          <p:nvPr/>
        </p:nvSpPr>
        <p:spPr>
          <a:xfrm>
            <a:off x="6386275" y="3826150"/>
            <a:ext cx="788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AA84F"/>
                </a:solidFill>
              </a:rPr>
              <a:t>l(e) = 1</a:t>
            </a:r>
            <a:endParaRPr i="1" sz="1200">
              <a:solidFill>
                <a:srgbClr val="6AA84F"/>
              </a:solidFill>
            </a:endParaRPr>
          </a:p>
        </p:txBody>
      </p:sp>
      <p:sp>
        <p:nvSpPr>
          <p:cNvPr id="953" name="Google Shape;953;p100"/>
          <p:cNvSpPr txBox="1"/>
          <p:nvPr/>
        </p:nvSpPr>
        <p:spPr>
          <a:xfrm>
            <a:off x="4240125" y="2397475"/>
            <a:ext cx="788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</a:rPr>
              <a:t>c(e) = 1</a:t>
            </a:r>
            <a:endParaRPr i="1" sz="1200">
              <a:solidFill>
                <a:srgbClr val="0000FF"/>
              </a:solidFill>
            </a:endParaRPr>
          </a:p>
        </p:txBody>
      </p:sp>
      <p:cxnSp>
        <p:nvCxnSpPr>
          <p:cNvPr id="954" name="Google Shape;954;p100"/>
          <p:cNvCxnSpPr/>
          <p:nvPr/>
        </p:nvCxnSpPr>
        <p:spPr>
          <a:xfrm>
            <a:off x="5305375" y="3608275"/>
            <a:ext cx="10809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955" name="Google Shape;955;p100"/>
          <p:cNvSpPr txBox="1"/>
          <p:nvPr/>
        </p:nvSpPr>
        <p:spPr>
          <a:xfrm>
            <a:off x="4349750" y="4364000"/>
            <a:ext cx="7884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c(e) = 2</a:t>
            </a:r>
            <a:endParaRPr i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311700" y="11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relations</a:t>
            </a:r>
            <a:endParaRPr/>
          </a:p>
        </p:txBody>
      </p:sp>
      <p:sp>
        <p:nvSpPr>
          <p:cNvPr id="139" name="Google Shape;139;p32"/>
          <p:cNvSpPr txBox="1"/>
          <p:nvPr>
            <p:ph idx="1" type="body"/>
          </p:nvPr>
        </p:nvSpPr>
        <p:spPr>
          <a:xfrm>
            <a:off x="5524950" y="1782450"/>
            <a:ext cx="31254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 case - </a:t>
            </a:r>
            <a:r>
              <a:rPr lang="en" sz="1400">
                <a:solidFill>
                  <a:srgbClr val="303030"/>
                </a:solidFill>
                <a:highlight>
                  <a:srgbClr val="FFFFFF"/>
                </a:highlight>
              </a:rPr>
              <a:t>If ind==n, it means we have finished trading on all days, and there is no more money that we can get, therefore we simply return 0.</a:t>
            </a:r>
            <a:endParaRPr sz="140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0" name="Google Shape;1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734250"/>
            <a:ext cx="5047600" cy="38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Pseudo-code</a:t>
            </a:r>
            <a:endParaRPr/>
          </a:p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311700" y="116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dp[n][0] = dp[n][1] = 0      // Base condition: If we have no stocks to buy or sell, profit is 0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profit = 0      // Iterate through the array in reverse to calculate the maximum profit    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for ind from n - 1 to 0:         </a:t>
            </a:r>
            <a:endParaRPr sz="19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for buy from 0 to 1:             </a:t>
            </a:r>
            <a:endParaRPr sz="195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if buy == 0:  // We can buy the stock                 </a:t>
            </a:r>
            <a:endParaRPr sz="195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profit = max(0 + dp[ind + 1][0], -Arr[ind] + dp[ind + 1][1])              </a:t>
            </a:r>
            <a:endParaRPr sz="19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else if buy == 1:  // We can sell the stock                 </a:t>
            </a:r>
            <a:endParaRPr sz="195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profit = max(0 + dp[ind + 1][1], Arr[ind] + dp[ind + 1][0])              dp[ind][buy] = profit      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en" sz="1950">
                <a:solidFill>
                  <a:schemeClr val="dk1"/>
                </a:solidFill>
              </a:rPr>
              <a:t>return dp[0][0]  // The maximum profit is stored at dp[0][0]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