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6858000" cx="9144000"/>
  <p:notesSz cx="7315200" cy="9601200"/>
  <p:embeddedFontLst>
    <p:embeddedFont>
      <p:font typeface="Corbel"/>
      <p:regular r:id="rId69"/>
      <p:bold r:id="rId70"/>
      <p:italic r:id="rId71"/>
      <p:boldItalic r:id="rId72"/>
    </p:embeddedFont>
    <p:embeddedFont>
      <p:font typeface="Tahoma"/>
      <p:regular r:id="rId73"/>
      <p:bold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5" roundtripDataSignature="AMtx7mjTo65RB2OIPmTDXYJ5mlsD35Bz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Tahoma-regular.fntdata"/><Relationship Id="rId72" Type="http://schemas.openxmlformats.org/officeDocument/2006/relationships/font" Target="fonts/Corbel-boldItalic.fntdata"/><Relationship Id="rId31" Type="http://schemas.openxmlformats.org/officeDocument/2006/relationships/slide" Target="slides/slide26.xml"/><Relationship Id="rId75" Type="http://customschemas.google.com/relationships/presentationmetadata" Target="metadata"/><Relationship Id="rId30" Type="http://schemas.openxmlformats.org/officeDocument/2006/relationships/slide" Target="slides/slide25.xml"/><Relationship Id="rId74" Type="http://schemas.openxmlformats.org/officeDocument/2006/relationships/font" Target="fonts/Tahoma-bold.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Corbel-italic.fntdata"/><Relationship Id="rId70" Type="http://schemas.openxmlformats.org/officeDocument/2006/relationships/font" Target="fonts/Corbel-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Corbel-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4145280"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1140"/>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In last few years, map reduce has been widely used for mining really massive data sets.</a:t>
            </a:r>
            <a:endParaRPr/>
          </a:p>
          <a:p>
            <a:pPr indent="0" lvl="0" marL="0" rtl="0" algn="l">
              <a:spcBef>
                <a:spcPts val="360"/>
              </a:spcBef>
              <a:spcAft>
                <a:spcPts val="0"/>
              </a:spcAft>
              <a:buNone/>
            </a:pPr>
            <a:r>
              <a:rPr lang="en-US"/>
              <a:t>Why we need Map reduce for processing the large data sets?</a:t>
            </a:r>
            <a:endParaRPr/>
          </a:p>
          <a:p>
            <a:pPr indent="0" lvl="0" marL="0" rtl="0" algn="l">
              <a:spcBef>
                <a:spcPts val="360"/>
              </a:spcBef>
              <a:spcAft>
                <a:spcPts val="0"/>
              </a:spcAft>
              <a:buNone/>
            </a:pPr>
            <a:r>
              <a:rPr lang="en-US"/>
              <a:t>Start with basics</a:t>
            </a:r>
            <a:endParaRPr/>
          </a:p>
        </p:txBody>
      </p:sp>
      <p:sp>
        <p:nvSpPr>
          <p:cNvPr id="87" name="Google Shape;87;p1: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p10: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0: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the architecture for cluster computing is something like this.</a:t>
            </a:r>
            <a:endParaRPr/>
          </a:p>
          <a:p>
            <a:pPr indent="0" lvl="0" marL="0" rtl="0" algn="l">
              <a:spcBef>
                <a:spcPts val="360"/>
              </a:spcBef>
              <a:spcAft>
                <a:spcPts val="0"/>
              </a:spcAft>
              <a:buNone/>
            </a:pPr>
            <a:r>
              <a:rPr lang="en-US"/>
              <a:t>You have the r acks consisting of for example commodity linux nodes, they are very cheap you can get thousands of them and rack them up.</a:t>
            </a:r>
            <a:endParaRPr/>
          </a:p>
          <a:p>
            <a:pPr indent="0" lvl="0" marL="0" rtl="0" algn="l">
              <a:spcBef>
                <a:spcPts val="360"/>
              </a:spcBef>
              <a:spcAft>
                <a:spcPts val="0"/>
              </a:spcAft>
              <a:buNone/>
            </a:pPr>
            <a:r>
              <a:rPr lang="en-US"/>
              <a:t>These nodes are connected by a switch and a switch typically has </a:t>
            </a:r>
            <a:r>
              <a:rPr lang="en-US" sz="1200">
                <a:solidFill>
                  <a:srgbClr val="3366FF"/>
                </a:solidFill>
                <a:latin typeface="Calibri"/>
                <a:ea typeface="Calibri"/>
                <a:cs typeface="Calibri"/>
                <a:sym typeface="Calibri"/>
              </a:rPr>
              <a:t>1 GB/sec </a:t>
            </a:r>
            <a:r>
              <a:rPr lang="en-US" sz="1200">
                <a:latin typeface="Calibri"/>
                <a:ea typeface="Calibri"/>
                <a:cs typeface="Calibri"/>
                <a:sym typeface="Calibri"/>
              </a:rPr>
              <a:t>bandwidth</a:t>
            </a:r>
            <a:r>
              <a:rPr lang="en-US" sz="1200">
                <a:solidFill>
                  <a:srgbClr val="3366FF"/>
                </a:solidFill>
                <a:latin typeface="Calibri"/>
                <a:ea typeface="Calibri"/>
                <a:cs typeface="Calibri"/>
                <a:sym typeface="Calibri"/>
              </a:rPr>
              <a:t> </a:t>
            </a:r>
            <a:r>
              <a:rPr lang="en-US" sz="1200">
                <a:latin typeface="Calibri"/>
                <a:ea typeface="Calibri"/>
                <a:cs typeface="Calibri"/>
                <a:sym typeface="Calibri"/>
              </a:rPr>
              <a:t>between any pair of nodes in a rack</a:t>
            </a:r>
            <a:endParaRPr/>
          </a:p>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11: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1: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You would have multiple racks and the racks themselves are connected by backbone switches.</a:t>
            </a:r>
            <a:endParaRPr/>
          </a:p>
          <a:p>
            <a:pPr indent="0" lvl="0" marL="0" rtl="0" algn="l">
              <a:spcBef>
                <a:spcPts val="360"/>
              </a:spcBef>
              <a:spcAft>
                <a:spcPts val="0"/>
              </a:spcAft>
              <a:buNone/>
            </a:pPr>
            <a:r>
              <a:rPr lang="en-US"/>
              <a:t>The backbone switch is a high bandwidth switch that can do 2-10 GB per second between racks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In 2011, someone estimated that Google had a million machines like this. So that gives you a sense of the scale of the modern data centers.</a:t>
            </a:r>
            <a:endParaRPr/>
          </a:p>
          <a:p>
            <a:pPr indent="0" lvl="0" marL="0" rtl="0" algn="l">
              <a:spcBef>
                <a:spcPts val="360"/>
              </a:spcBef>
              <a:spcAft>
                <a:spcPts val="0"/>
              </a:spcAft>
              <a:buNone/>
            </a:pPr>
            <a:r>
              <a:rPr lang="en-US"/>
              <a:t>This is the general architecture for storing and mining large data sets. Now once you have this kind of cluster, this does not solve the problem completely</a:t>
            </a:r>
            <a:endParaRPr/>
          </a:p>
          <a:p>
            <a:pPr indent="0" lvl="0" marL="0" rtl="0" algn="l">
              <a:spcBef>
                <a:spcPts val="360"/>
              </a:spcBef>
              <a:spcAft>
                <a:spcPts val="0"/>
              </a:spcAft>
              <a:buNone/>
            </a:pPr>
            <a:r>
              <a:rPr lang="en-US"/>
              <a:t> </a:t>
            </a:r>
            <a:endParaRPr/>
          </a:p>
        </p:txBody>
      </p:sp>
      <p:sp>
        <p:nvSpPr>
          <p:cNvPr id="288" name="Google Shape;288;p1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13: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13: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The first and most challenge is that nodes can fail. A single node doesn’t fail that often. If you just let the node runs, it will probably stay up for 3 years.</a:t>
            </a:r>
            <a:endParaRPr/>
          </a:p>
          <a:p>
            <a:pPr indent="0" lvl="0" marL="0" rtl="0" algn="l">
              <a:spcBef>
                <a:spcPts val="360"/>
              </a:spcBef>
              <a:spcAft>
                <a:spcPts val="0"/>
              </a:spcAft>
              <a:buNone/>
            </a:pPr>
            <a:r>
              <a:rPr lang="en-US"/>
              <a:t>You know, once in a 1000 days failure is not such a big deal.</a:t>
            </a:r>
            <a:endParaRPr/>
          </a:p>
          <a:p>
            <a:pPr indent="0" lvl="0" marL="0" rtl="0" algn="l">
              <a:spcBef>
                <a:spcPts val="360"/>
              </a:spcBef>
              <a:spcAft>
                <a:spcPts val="0"/>
              </a:spcAft>
              <a:buNone/>
            </a:pPr>
            <a:r>
              <a:rPr lang="en-US"/>
              <a:t>You are going to get approximately one failure a day, which still is not such a big deal, you can probably deal with it.</a:t>
            </a:r>
            <a:endParaRPr/>
          </a:p>
          <a:p>
            <a:pPr indent="0" lvl="0" marL="0" rtl="0" algn="l">
              <a:spcBef>
                <a:spcPts val="360"/>
              </a:spcBef>
              <a:spcAft>
                <a:spcPts val="0"/>
              </a:spcAft>
              <a:buNone/>
            </a:pPr>
            <a:r>
              <a:rPr lang="en-US"/>
              <a:t>You need some kind of infrastructure to deal with that kind of failure rate.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4: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14: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14: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This challenge introduce two problems here. </a:t>
            </a:r>
            <a:r>
              <a:rPr b="1" lang="en-US">
                <a:solidFill>
                  <a:srgbClr val="A01A06"/>
                </a:solidFill>
              </a:rPr>
              <a:t>persistently</a:t>
            </a:r>
            <a:r>
              <a:rPr lang="en-US"/>
              <a:t> means that once you store the data, you are able to read it again.</a:t>
            </a:r>
            <a:endParaRPr/>
          </a:p>
          <a:p>
            <a:pPr indent="0" lvl="0" marL="0" rtl="0" algn="l">
              <a:spcBef>
                <a:spcPts val="360"/>
              </a:spcBef>
              <a:spcAft>
                <a:spcPts val="0"/>
              </a:spcAft>
              <a:buNone/>
            </a:pPr>
            <a:r>
              <a:rPr lang="en-US"/>
              <a:t>But if the node in which you stored the data fails, then you cannot read the data, you might even loss the data. so how do you still get the data stored if these nodes fail.</a:t>
            </a:r>
            <a:endParaRPr/>
          </a:p>
          <a:p>
            <a:pPr indent="0" lvl="0" marL="0" rtl="0" algn="l">
              <a:spcBef>
                <a:spcPts val="360"/>
              </a:spcBef>
              <a:spcAft>
                <a:spcPts val="0"/>
              </a:spcAft>
              <a:buNone/>
            </a:pPr>
            <a:r>
              <a:rPr lang="en-US"/>
              <a:t>Let’s say you are running the computation. and this computations is analyzing massive amount of data. You are at half of the process, and at this critical point, a couple of nodes fail, and those nodes had data that is necessary for the computation. In the worst case, go back and restart. Nodes might fail again. </a:t>
            </a:r>
            <a:endParaRPr/>
          </a:p>
          <a:p>
            <a:pPr indent="0" lvl="0" marL="0" rtl="0" algn="l">
              <a:spcBef>
                <a:spcPts val="360"/>
              </a:spcBef>
              <a:spcAft>
                <a:spcPts val="0"/>
              </a:spcAft>
              <a:buNone/>
            </a:pPr>
            <a:r>
              <a:rPr lang="en-US"/>
              <a:t>Need an infrastructure to deal with the failures and let the computation go on even there are some failures.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5: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15: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5: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The network itself can become a bottleneck.</a:t>
            </a:r>
            <a:endParaRPr/>
          </a:p>
          <a:p>
            <a:pPr indent="0" lvl="0" marL="0" rtl="0" algn="l">
              <a:spcBef>
                <a:spcPts val="360"/>
              </a:spcBef>
              <a:spcAft>
                <a:spcPts val="0"/>
              </a:spcAft>
              <a:buNone/>
            </a:pPr>
            <a:r>
              <a:rPr lang="en-US"/>
              <a:t>Complex computation might need to move a lot of data.</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1‘20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1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16: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17: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7: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3 mins</a:t>
            </a:r>
            <a:endParaRPr/>
          </a:p>
          <a:p>
            <a:pPr indent="0" lvl="0" marL="0" rtl="0" algn="l">
              <a:spcBef>
                <a:spcPts val="36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8: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p18: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18: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The first piece is redundant storage infrastructure. </a:t>
            </a:r>
            <a:endParaRPr/>
          </a:p>
          <a:p>
            <a:pPr indent="0" lvl="0" marL="0" rtl="0" algn="l">
              <a:spcBef>
                <a:spcPts val="360"/>
              </a:spcBef>
              <a:spcAft>
                <a:spcPts val="0"/>
              </a:spcAft>
              <a:buNone/>
            </a:pPr>
            <a:r>
              <a:rPr lang="en-US"/>
              <a:t>Redundant storage is provided by what’s called distributed file system.</a:t>
            </a:r>
            <a:endParaRPr/>
          </a:p>
          <a:p>
            <a:pPr indent="0" lvl="0" marL="0" rtl="0" algn="l">
              <a:spcBef>
                <a:spcPts val="360"/>
              </a:spcBef>
              <a:spcAft>
                <a:spcPts val="0"/>
              </a:spcAft>
              <a:buNone/>
            </a:pPr>
            <a:r>
              <a:rPr lang="en-US"/>
              <a:t>The distributed file system is a file system that stores the data across a cluster, but stores each piece of the data for multiple times.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For example, when Google encounters a new webpage, it add the page to a depository, doesn’t go and update the content of the webpage that it has already crawled.</a:t>
            </a:r>
            <a:endParaRPr/>
          </a:p>
          <a:p>
            <a:pPr indent="0" lvl="0" marL="0" rtl="0" algn="l">
              <a:spcBef>
                <a:spcPts val="360"/>
              </a:spcBef>
              <a:spcAft>
                <a:spcPts val="0"/>
              </a:spcAft>
              <a:buNone/>
            </a:pPr>
            <a:r>
              <a:rPr lang="en-US"/>
              <a:t>The typical usage pattern is writing the data once and reading the data multiple times </a:t>
            </a:r>
            <a:endParaRPr/>
          </a:p>
          <a:p>
            <a:pPr indent="0" lvl="0" marL="0" rtl="0" algn="l">
              <a:spcBef>
                <a:spcPts val="36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p19: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19: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Let’s go deep into distributed file system to see how actually it works.</a:t>
            </a:r>
            <a:endParaRPr/>
          </a:p>
          <a:p>
            <a:pPr indent="0" lvl="0" marL="0" rtl="0" algn="l">
              <a:spcBef>
                <a:spcPts val="360"/>
              </a:spcBef>
              <a:spcAft>
                <a:spcPts val="0"/>
              </a:spcAft>
              <a:buNone/>
            </a:pPr>
            <a:r>
              <a:rPr lang="en-US"/>
              <a:t>If you have a large file, it is divided into different chunks. So the machine themselves are called chunk servers in this context.</a:t>
            </a:r>
            <a:endParaRPr/>
          </a:p>
          <a:p>
            <a:pPr indent="0" lvl="0" marL="0" rtl="0" algn="l">
              <a:spcBef>
                <a:spcPts val="360"/>
              </a:spcBef>
              <a:spcAft>
                <a:spcPts val="0"/>
              </a:spcAft>
              <a:buNone/>
            </a:pPr>
            <a:r>
              <a:rPr lang="en-US"/>
              <a:t>Chunk1, 2, 3, 4</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95" name="Google Shape;95;p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2: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Computational Model of CPU and memory</a:t>
            </a:r>
            <a:endParaRPr/>
          </a:p>
          <a:p>
            <a:pPr indent="0" lvl="0" marL="0" rtl="0" algn="l">
              <a:spcBef>
                <a:spcPts val="360"/>
              </a:spcBef>
              <a:spcAft>
                <a:spcPts val="0"/>
              </a:spcAft>
              <a:buNone/>
            </a:pPr>
            <a:r>
              <a:rPr lang="en-US"/>
              <a:t>GPU is more efficient in manipulating computer graphics and image processing</a:t>
            </a:r>
            <a:endParaRPr/>
          </a:p>
          <a:p>
            <a:pPr indent="0" lvl="0" marL="0" rtl="0" algn="l">
              <a:spcBef>
                <a:spcPts val="360"/>
              </a:spcBef>
              <a:spcAft>
                <a:spcPts val="0"/>
              </a:spcAft>
              <a:buNone/>
            </a:pPr>
            <a:r>
              <a:rPr lang="en-US"/>
              <a:t>The algorithm runs on CPU and accesses data that’s in memory.</a:t>
            </a:r>
            <a:endParaRPr/>
          </a:p>
          <a:p>
            <a:pPr indent="0" lvl="0" marL="0" rtl="0" algn="l">
              <a:spcBef>
                <a:spcPts val="360"/>
              </a:spcBef>
              <a:spcAft>
                <a:spcPts val="0"/>
              </a:spcAft>
              <a:buNone/>
            </a:pPr>
            <a:r>
              <a:rPr lang="en-US"/>
              <a:t>Need to bring the data into memory from disk, but once the data is in memory, don’t need to access the disk again</a:t>
            </a:r>
            <a:endParaRPr/>
          </a:p>
          <a:p>
            <a:pPr indent="0" lvl="0" marL="0" rtl="0" algn="l">
              <a:spcBef>
                <a:spcPts val="360"/>
              </a:spcBef>
              <a:spcAft>
                <a:spcPts val="0"/>
              </a:spcAft>
              <a:buNone/>
            </a:pPr>
            <a:r>
              <a:rPr lang="en-US"/>
              <a:t>This is the architecture that we use to implement all kinds of algorithm. things like machine learning and statistics.</a:t>
            </a:r>
            <a:endParaRPr/>
          </a:p>
          <a:p>
            <a:pPr indent="0" lvl="0" marL="0" rtl="0" algn="l">
              <a:spcBef>
                <a:spcPts val="36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0: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66" name="Google Shape;366;p20: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0: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file 1 c0 c1..c6</a:t>
            </a:r>
            <a:endParaRPr/>
          </a:p>
          <a:p>
            <a:pPr indent="0" lvl="0" marL="0" rtl="0" algn="l">
              <a:spcBef>
                <a:spcPts val="360"/>
              </a:spcBef>
              <a:spcAft>
                <a:spcPts val="0"/>
              </a:spcAft>
              <a:buNone/>
            </a:pPr>
            <a:r>
              <a:rPr lang="en-US"/>
              <a:t>And these chunks as you can see four of the chunks happen to be on chunk sever 1. one of them is on chunk server 2 and one of them is on chunk server 3</a:t>
            </a:r>
            <a:endParaRPr/>
          </a:p>
          <a:p>
            <a:pPr indent="0" lvl="0" marL="0" rtl="0" algn="l">
              <a:spcBef>
                <a:spcPts val="36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1: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94" name="Google Shape;394;p21: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21: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This is not sufficient. You actually have to store multiple copies of each of these chunks and so…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2: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22" name="Google Shape;422;p2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22: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rgbClr val="A01A06"/>
              </a:buClr>
              <a:buSzPts val="1200"/>
              <a:buFont typeface="Times New Roman"/>
              <a:buNone/>
            </a:pPr>
            <a:r>
              <a:rPr lang="en-US" sz="1200">
                <a:solidFill>
                  <a:srgbClr val="A01A06"/>
                </a:solidFill>
              </a:rPr>
              <a:t>Here is a copy of c1 on chunk sever 2, a copy of c2 on chunk server2 and so on</a:t>
            </a:r>
            <a:endParaRPr/>
          </a:p>
          <a:p>
            <a:pPr indent="0" lvl="0" marL="0" marR="0" rtl="0" algn="l">
              <a:lnSpc>
                <a:spcPct val="100000"/>
              </a:lnSpc>
              <a:spcBef>
                <a:spcPts val="360"/>
              </a:spcBef>
              <a:spcAft>
                <a:spcPts val="0"/>
              </a:spcAft>
              <a:buClr>
                <a:srgbClr val="A01A06"/>
              </a:buClr>
              <a:buSzPts val="1200"/>
              <a:buFont typeface="Times New Roman"/>
              <a:buNone/>
            </a:pPr>
            <a:r>
              <a:rPr lang="en-US" sz="1200">
                <a:solidFill>
                  <a:srgbClr val="A01A06"/>
                </a:solidFill>
              </a:rPr>
              <a:t>If you notice that the copes of a chunk are always on different chunk servers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3: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56" name="Google Shape;456;p23: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23: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200"/>
              <a:t>Another </a:t>
            </a:r>
            <a:r>
              <a:rPr lang="en-US" sz="1200">
                <a:solidFill>
                  <a:srgbClr val="3366FF"/>
                </a:solidFill>
              </a:rPr>
              <a:t>file D</a:t>
            </a:r>
            <a:r>
              <a:rPr lang="en-US" sz="1200"/>
              <a:t> has </a:t>
            </a:r>
            <a:r>
              <a:rPr lang="en-US" sz="1200">
                <a:solidFill>
                  <a:srgbClr val="3366FF"/>
                </a:solidFill>
              </a:rPr>
              <a:t>2 chunks</a:t>
            </a:r>
            <a:r>
              <a:rPr lang="en-US" sz="1200"/>
              <a:t>, D</a:t>
            </a:r>
            <a:r>
              <a:rPr baseline="-25000" lang="en-US" sz="1200"/>
              <a:t>0</a:t>
            </a:r>
            <a:r>
              <a:rPr lang="en-US" sz="1200"/>
              <a:t> and D</a:t>
            </a:r>
            <a:r>
              <a:rPr baseline="-25000" lang="en-US" sz="1200"/>
              <a:t>1.</a:t>
            </a:r>
            <a:r>
              <a:rPr lang="en-US"/>
              <a:t>That’s stored on different chunk servers as well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4: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p24: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24: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it turns out chunk servers also act as compute servers. And whenever your algorithm wants to access data, that computation is actually schedule on the chunk sever that contains data.</a:t>
            </a:r>
            <a:endParaRPr/>
          </a:p>
          <a:p>
            <a:pPr indent="0" lvl="0" marL="0" rtl="0" algn="l">
              <a:spcBef>
                <a:spcPts val="360"/>
              </a:spcBef>
              <a:spcAft>
                <a:spcPts val="0"/>
              </a:spcAft>
              <a:buNone/>
            </a:pPr>
            <a:r>
              <a:rPr lang="en-US"/>
              <a:t>In this way, you avoid moving data to where the computation needs to run. but instead you move the computation to where the data is.</a:t>
            </a:r>
            <a:endParaRPr/>
          </a:p>
          <a:p>
            <a:pPr indent="0" lvl="0" marL="0" rtl="0" algn="l">
              <a:spcBef>
                <a:spcPts val="36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5: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35" name="Google Shape;535;p25: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6" name="Google Shape;536;p25: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We saw that each chunk is stored in different chunk servers. but when you replicate 3 times, the system usually makes an effort to keep at least one replica in a entirely different rack if possible.</a:t>
            </a:r>
            <a:endParaRPr/>
          </a:p>
          <a:p>
            <a:pPr indent="0" lvl="0" marL="0" rtl="0" algn="l">
              <a:spcBef>
                <a:spcPts val="360"/>
              </a:spcBef>
              <a:spcAft>
                <a:spcPts val="0"/>
              </a:spcAft>
              <a:buNone/>
            </a:pPr>
            <a:r>
              <a:rPr lang="en-US"/>
              <a:t>Why do we do that?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6: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43" name="Google Shape;543;p2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26: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The most common scenario is that a single node can fail, but it is also possible that a switch on a rack can fail, and if a switch of a rack fails, the entire rack would become inaccessible.</a:t>
            </a:r>
            <a:endParaRPr/>
          </a:p>
          <a:p>
            <a:pPr indent="0" lvl="0" marL="0" rtl="0" algn="l">
              <a:spcBef>
                <a:spcPts val="360"/>
              </a:spcBef>
              <a:spcAft>
                <a:spcPts val="0"/>
              </a:spcAft>
              <a:buNone/>
            </a:pPr>
            <a:r>
              <a:rPr lang="en-US"/>
              <a:t>And then if you keep all the chunks and all the replicas in one rack, all the data would be inaccessible.</a:t>
            </a:r>
            <a:endParaRPr/>
          </a:p>
          <a:p>
            <a:pPr indent="0" lvl="0" marL="0" rtl="0" algn="l">
              <a:spcBef>
                <a:spcPts val="360"/>
              </a:spcBef>
              <a:spcAft>
                <a:spcPts val="0"/>
              </a:spcAft>
              <a:buNone/>
            </a:pPr>
            <a:r>
              <a:rPr lang="en-US"/>
              <a:t>So if you keep replicas of a chunk on different racks then even if a switch of a rack fails, you can still be able to access the data in other racks.</a:t>
            </a:r>
            <a:endParaRPr/>
          </a:p>
          <a:p>
            <a:pPr indent="0" lvl="0" marL="0" rtl="0" algn="l">
              <a:spcBef>
                <a:spcPts val="360"/>
              </a:spcBef>
              <a:spcAft>
                <a:spcPts val="0"/>
              </a:spcAft>
              <a:buNone/>
            </a:pPr>
            <a:r>
              <a:rPr lang="en-US"/>
              <a:t>So in this way, the system makes sure you can still access the data even the whole rack fails.</a:t>
            </a:r>
            <a:endParaRPr/>
          </a:p>
          <a:p>
            <a:pPr indent="0" lvl="0" marL="0" rtl="0" algn="l">
              <a:spcBef>
                <a:spcPts val="36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7: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51" name="Google Shape;551;p27: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27: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8: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59" name="Google Shape;559;p28: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p28: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When a client or an algorithm that needs to access the data, it goes through the client library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9: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7" name="Google Shape;567;p29: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8" name="Google Shape;568;p29: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3: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3: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What happened to the data is so big that it all cannot fit in memory at the same time?</a:t>
            </a:r>
            <a:endParaRPr/>
          </a:p>
          <a:p>
            <a:pPr indent="0" lvl="0" marL="0" rtl="0" algn="l">
              <a:spcBef>
                <a:spcPts val="360"/>
              </a:spcBef>
              <a:spcAft>
                <a:spcPts val="0"/>
              </a:spcAft>
              <a:buNone/>
            </a:pPr>
            <a:r>
              <a:rPr lang="en-US"/>
              <a:t>That’s where data mining comes in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0: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77" name="Google Shape;577;p30: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30: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For example, we might find the word “the” appears 10 millions times and the word ”apple” appears 400 times.\</a:t>
            </a:r>
            <a:endParaRPr/>
          </a:p>
          <a:p>
            <a:pPr indent="0" lvl="0" marL="0" rtl="0" algn="l">
              <a:spcBef>
                <a:spcPts val="360"/>
              </a:spcBef>
              <a:spcAft>
                <a:spcPts val="0"/>
              </a:spcAft>
              <a:buNone/>
            </a:pPr>
            <a:r>
              <a:rPr lang="en-US"/>
              <a:t>Some sample applications of this kind of toy example in real world. </a:t>
            </a:r>
            <a:endParaRPr/>
          </a:p>
          <a:p>
            <a:pPr indent="0" lvl="0" marL="0" rtl="0" algn="l">
              <a:spcBef>
                <a:spcPts val="360"/>
              </a:spcBef>
              <a:spcAft>
                <a:spcPts val="0"/>
              </a:spcAft>
              <a:buNone/>
            </a:pPr>
            <a:r>
              <a:rPr lang="en-US"/>
              <a:t>For example, if you have a big depth of log, and you want to find out how often each URL is accessed.</a:t>
            </a:r>
            <a:endParaRPr/>
          </a:p>
          <a:p>
            <a:pPr indent="0" lvl="0" marL="0" rtl="0" algn="l">
              <a:spcBef>
                <a:spcPts val="360"/>
              </a:spcBef>
              <a:spcAft>
                <a:spcPts val="0"/>
              </a:spcAft>
              <a:buNone/>
            </a:pPr>
            <a:r>
              <a:rPr lang="en-US"/>
              <a:t>1:15</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1: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85" name="Google Shape;585;p31: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6" name="Google Shape;586;p31: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2: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593" name="Google Shape;593;p3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4" name="Google Shape;594;p32: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Wen you first see a word, you add the entry to the hash table and set the count to 1.</a:t>
            </a:r>
            <a:endParaRPr/>
          </a:p>
          <a:p>
            <a:pPr indent="0" lvl="0" marL="0" rtl="0" algn="l">
              <a:spcBef>
                <a:spcPts val="360"/>
              </a:spcBef>
              <a:spcAft>
                <a:spcPts val="0"/>
              </a:spcAft>
              <a:buNone/>
            </a:pPr>
            <a:r>
              <a:rPr lang="en-US"/>
              <a:t>And every subsequent time you see the word, you increment the count by one.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3: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01" name="Google Shape;601;p33: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33: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4: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09" name="Google Shape;609;p34: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34: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It groups all the same keys together.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35: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17" name="Google Shape;617;p35: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35: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Times New Roman"/>
              <a:buNone/>
            </a:pPr>
            <a:r>
              <a:rPr lang="en-US"/>
              <a:t>In this case, the word count, the map reduce function is quite simple, but in other scenario, the map reduce function could be more complicated </a:t>
            </a:r>
            <a:endParaRPr/>
          </a:p>
          <a:p>
            <a:pPr indent="0" lvl="0" marL="0" rtl="0" algn="l">
              <a:spcBef>
                <a:spcPts val="36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6: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26" name="Google Shape;626;p3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36: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Here is another way of looking at it.</a:t>
            </a:r>
            <a:endParaRPr/>
          </a:p>
          <a:p>
            <a:pPr indent="0" lvl="0" marL="0" rtl="0" algn="l">
              <a:spcBef>
                <a:spcPts val="360"/>
              </a:spcBef>
              <a:spcAft>
                <a:spcPts val="0"/>
              </a:spcAft>
              <a:buNone/>
            </a:pPr>
            <a:r>
              <a:rPr lang="en-US"/>
              <a:t>Start with a bunch of key value pairs.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7: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51" name="Google Shape;651;p37: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37: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The map step takes the key-value pairs and </a:t>
            </a:r>
            <a:r>
              <a:rPr b="1" lang="en-US"/>
              <a:t>maps them to intermediate key-value pairs.</a:t>
            </a:r>
            <a:endParaRPr/>
          </a:p>
          <a:p>
            <a:pPr indent="0" lvl="0" marL="0" rtl="0" algn="l">
              <a:spcBef>
                <a:spcPts val="360"/>
              </a:spcBef>
              <a:spcAft>
                <a:spcPts val="0"/>
              </a:spcAft>
              <a:buNone/>
            </a:pPr>
            <a:r>
              <a:rPr b="0" lang="en-US"/>
              <a:t>For example, you run the map for the first key value pair (k, v) and it actually outputs two intermediate key value pairs.</a:t>
            </a:r>
            <a:endParaRPr/>
          </a:p>
          <a:p>
            <a:pPr indent="0" lvl="0" marL="0" rtl="0" algn="l">
              <a:spcBef>
                <a:spcPts val="360"/>
              </a:spcBef>
              <a:spcAft>
                <a:spcPts val="0"/>
              </a:spcAft>
              <a:buNone/>
            </a:pPr>
            <a:r>
              <a:rPr b="0" lang="en-US"/>
              <a:t>the key in the intermediate key value pairs do not need to have the same key as the input. They could be different keys and they could be multiple of them.</a:t>
            </a:r>
            <a:endParaRPr/>
          </a:p>
          <a:p>
            <a:pPr indent="0" lvl="0" marL="0" rtl="0" algn="l">
              <a:spcBef>
                <a:spcPts val="360"/>
              </a:spcBef>
              <a:spcAft>
                <a:spcPts val="0"/>
              </a:spcAft>
              <a:buNone/>
            </a:pPr>
            <a:r>
              <a:rPr b="0" lang="en-US"/>
              <a:t>They values could be different as well.</a:t>
            </a:r>
            <a:endParaRPr/>
          </a:p>
          <a:p>
            <a:pPr indent="0" lvl="0" marL="0" rtl="0" algn="l">
              <a:spcBef>
                <a:spcPts val="360"/>
              </a:spcBef>
              <a:spcAft>
                <a:spcPts val="0"/>
              </a:spcAft>
              <a:buNone/>
            </a:pPr>
            <a:r>
              <a:rPr b="0" lang="en-US"/>
              <a:t>Notice, there could be zero, one or multiple key-value pairs for each key value pairs.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38: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693" name="Google Shape;693;p38: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4" name="Google Shape;694;p38: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39: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741" name="Google Shape;741;p39: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2" name="Google Shape;742;p39: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So we go through the input file, apply the map function on each input record, and create the intermediate key-value pairs.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4: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4: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classical data mining algorithm looks at the disk in addition to looking at memory.</a:t>
            </a:r>
            <a:endParaRPr/>
          </a:p>
          <a:p>
            <a:pPr indent="0" lvl="0" marL="0" rtl="0" algn="l">
              <a:spcBef>
                <a:spcPts val="360"/>
              </a:spcBef>
              <a:spcAft>
                <a:spcPts val="0"/>
              </a:spcAft>
              <a:buNone/>
            </a:pPr>
            <a:r>
              <a:rPr lang="en-US"/>
              <a:t>So the data is on disk, you can only bring in a portion of the data into memory at a time.</a:t>
            </a:r>
            <a:endParaRPr/>
          </a:p>
          <a:p>
            <a:pPr indent="0" lvl="0" marL="0" rtl="0" algn="l">
              <a:spcBef>
                <a:spcPts val="360"/>
              </a:spcBef>
              <a:spcAft>
                <a:spcPts val="0"/>
              </a:spcAft>
              <a:buNone/>
            </a:pPr>
            <a:r>
              <a:rPr lang="en-US"/>
              <a:t>And you can process it in batches and write back results to disk. This is the basic idea for the data mining algorithm.</a:t>
            </a:r>
            <a:endParaRPr/>
          </a:p>
          <a:p>
            <a:pPr indent="0" lvl="0" marL="0" rtl="0" algn="l">
              <a:spcBef>
                <a:spcPts val="360"/>
              </a:spcBef>
              <a:spcAft>
                <a:spcPts val="0"/>
              </a:spcAft>
              <a:buNone/>
            </a:pPr>
            <a:r>
              <a:rPr lang="en-US"/>
              <a:t>But sometimes this is not sufficient.</a:t>
            </a:r>
            <a:endParaRPr/>
          </a:p>
          <a:p>
            <a:pPr indent="0" lvl="0" marL="0" rtl="0" algn="l">
              <a:spcBef>
                <a:spcPts val="36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40: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793" name="Google Shape;793;p40: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4" name="Google Shape;794;p40: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Now the next step, is to take the intermediate key-value pairs and group them by key. </a:t>
            </a:r>
            <a:endParaRPr/>
          </a:p>
          <a:p>
            <a:pPr indent="0" lvl="0" marL="0" rtl="0" algn="l">
              <a:spcBef>
                <a:spcPts val="360"/>
              </a:spcBef>
              <a:spcAft>
                <a:spcPts val="0"/>
              </a:spcAft>
              <a:buNone/>
            </a:pPr>
            <a:r>
              <a:rPr lang="en-US"/>
              <a:t>All the intermediate key-value pairs that have the same key will be grouped together.</a:t>
            </a:r>
            <a:endParaRPr/>
          </a:p>
          <a:p>
            <a:pPr indent="0" lvl="0" marL="0" rtl="0" algn="l">
              <a:spcBef>
                <a:spcPts val="360"/>
              </a:spcBef>
              <a:spcAft>
                <a:spcPts val="0"/>
              </a:spcAft>
              <a:buNone/>
            </a:pPr>
            <a:r>
              <a:rPr lang="en-US"/>
              <a:t>So it turns out, there are three values with the first key, two values with the second key.</a:t>
            </a:r>
            <a:endParaRPr/>
          </a:p>
          <a:p>
            <a:pPr indent="0" lvl="0" marL="0" rtl="0" algn="l">
              <a:spcBef>
                <a:spcPts val="360"/>
              </a:spcBef>
              <a:spcAft>
                <a:spcPts val="0"/>
              </a:spcAft>
              <a:buNone/>
            </a:pPr>
            <a:r>
              <a:rPr lang="en-US"/>
              <a:t>And these are all different values, although I use the same color here.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41: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860" name="Google Shape;860;p41: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1" name="Google Shape;861;p41: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The reducer takes look at a single key-value group as input and produces the output that has the same key.</a:t>
            </a:r>
            <a:endParaRPr/>
          </a:p>
          <a:p>
            <a:pPr indent="0" lvl="0" marL="0" rtl="0" algn="l">
              <a:spcBef>
                <a:spcPts val="360"/>
              </a:spcBef>
              <a:spcAft>
                <a:spcPts val="0"/>
              </a:spcAft>
              <a:buNone/>
            </a:pPr>
            <a:r>
              <a:rPr lang="en-US"/>
              <a:t>But it combines the values for a given key into a single value. For example, it could add up all the values. Or it could multiple them, Or it could compute the average of them </a:t>
            </a:r>
            <a:endParaRPr/>
          </a:p>
          <a:p>
            <a:pPr indent="0" lvl="0" marL="0" rtl="0" algn="l">
              <a:spcBef>
                <a:spcPts val="360"/>
              </a:spcBef>
              <a:spcAft>
                <a:spcPts val="0"/>
              </a:spcAft>
              <a:buNone/>
            </a:pPr>
            <a:r>
              <a:rPr lang="en-US"/>
              <a:t>Or even more complicated computations base on your requirement.</a:t>
            </a:r>
            <a:endParaRPr/>
          </a:p>
          <a:p>
            <a:pPr indent="0" lvl="0" marL="0" rtl="0" algn="l">
              <a:spcBef>
                <a:spcPts val="36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42: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937" name="Google Shape;937;p4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8" name="Google Shape;938;p42: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And them the reducer looks at the second key-value group and output a single value for that key </a:t>
            </a:r>
            <a:endParaRPr/>
          </a:p>
          <a:p>
            <a:pPr indent="0" lvl="0" marL="0" rtl="0" algn="l">
              <a:spcBef>
                <a:spcPts val="360"/>
              </a:spcBef>
              <a:spcAft>
                <a:spcPts val="0"/>
              </a:spcAft>
              <a:buNone/>
            </a:pPr>
            <a:r>
              <a:rPr lang="en-US"/>
              <a:t>and repeat this operation for all the key-value groups.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43: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30" name="Google Shape;1030;p43: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1" name="Google Shape;1031;p43: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The reducer takes a set of key value groups, the group consists of a key and a set of values for that key.</a:t>
            </a:r>
            <a:endParaRPr/>
          </a:p>
          <a:p>
            <a:pPr indent="0" lvl="0" marL="0" rtl="0" algn="l">
              <a:spcBef>
                <a:spcPts val="360"/>
              </a:spcBef>
              <a:spcAft>
                <a:spcPts val="0"/>
              </a:spcAft>
              <a:buNone/>
            </a:pPr>
            <a:r>
              <a:rPr lang="en-US"/>
              <a:t>In the output, once again, the key is the same as the input key but the value is obtained by combining the input values in some manner.</a:t>
            </a:r>
            <a:endParaRPr/>
          </a:p>
          <a:p>
            <a:pPr indent="0" lvl="0" marL="0" rtl="0" algn="l">
              <a:spcBef>
                <a:spcPts val="36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44: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38" name="Google Shape;1038;p44: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9" name="Google Shape;1039;p44: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Let’s take a look at the word count example. and run that map-reduce process again.</a:t>
            </a:r>
            <a:endParaRPr/>
          </a:p>
          <a:p>
            <a:pPr indent="0" lvl="0" marL="0" rtl="0" algn="l">
              <a:spcBef>
                <a:spcPts val="360"/>
              </a:spcBef>
              <a:spcAft>
                <a:spcPts val="0"/>
              </a:spcAft>
              <a:buNone/>
            </a:pPr>
            <a:r>
              <a:rPr lang="en-US"/>
              <a:t>You can see the words there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45: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48" name="Google Shape;1048;p45: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9" name="Google Shape;1049;p45: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And we are going to take the map function that’s provided by the programmer.</a:t>
            </a:r>
            <a:endParaRPr/>
          </a:p>
          <a:p>
            <a:pPr indent="0" lvl="0" marL="0" rtl="0" algn="l">
              <a:spcBef>
                <a:spcPts val="360"/>
              </a:spcBef>
              <a:spcAft>
                <a:spcPts val="0"/>
              </a:spcAft>
              <a:buNone/>
            </a:pPr>
            <a:r>
              <a:rPr lang="en-US"/>
              <a:t>The mapper reads the input and produces a set of key-value pairs.</a:t>
            </a:r>
            <a:endParaRPr/>
          </a:p>
          <a:p>
            <a:pPr indent="0" lvl="0" marL="0" rtl="0" algn="l">
              <a:spcBef>
                <a:spcPts val="360"/>
              </a:spcBef>
              <a:spcAft>
                <a:spcPts val="0"/>
              </a:spcAft>
              <a:buNone/>
            </a:pPr>
            <a:r>
              <a:rPr lang="en-US"/>
              <a:t>In this case, each word would become the key and value would be number 1</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46: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67" name="Google Shape;1067;p4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8" name="Google Shape;1068;p46: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So the next step is grouping by key. So you can see there are two tuples with the key crew and then those a collected together here.</a:t>
            </a:r>
            <a:endParaRPr/>
          </a:p>
          <a:p>
            <a:pPr indent="0" lvl="0" marL="0" rtl="0" algn="l">
              <a:spcBef>
                <a:spcPts val="360"/>
              </a:spcBef>
              <a:spcAft>
                <a:spcPts val="0"/>
              </a:spcAft>
              <a:buNone/>
            </a:pPr>
            <a:r>
              <a:rPr lang="en-US"/>
              <a:t>They are all sorted and collected together.</a:t>
            </a:r>
            <a:endParaRPr/>
          </a:p>
          <a:p>
            <a:pPr indent="0" lvl="0" marL="0" rtl="0" algn="l">
              <a:spcBef>
                <a:spcPts val="36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47: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94" name="Google Shape;1094;p47: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5" name="Google Shape;1095;p47: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This is the simple process of the map reduce process.</a:t>
            </a:r>
            <a:endParaRPr/>
          </a:p>
          <a:p>
            <a:pPr indent="0" lvl="0" marL="0" rtl="0" algn="l">
              <a:spcBef>
                <a:spcPts val="360"/>
              </a:spcBef>
              <a:spcAft>
                <a:spcPts val="0"/>
              </a:spcAft>
              <a:buNone/>
            </a:pPr>
            <a:r>
              <a:rPr lang="en-US"/>
              <a:t>But in real life, we would have our data on multiple nodes.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48: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126" name="Google Shape;1126;p48: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7" name="Google Shape;1127;p48: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So here is the data, the data actually divided here into multiple nodes.</a:t>
            </a:r>
            <a:endParaRPr/>
          </a:p>
          <a:p>
            <a:pPr indent="0" lvl="0" marL="0" rtl="0" algn="l">
              <a:spcBef>
                <a:spcPts val="360"/>
              </a:spcBef>
              <a:spcAft>
                <a:spcPts val="0"/>
              </a:spcAft>
              <a:buNone/>
            </a:pPr>
            <a:r>
              <a:rPr lang="en-US"/>
              <a:t>So let’s say the first portion of the file is chunk 1 and it’s on one node. The second portion of the file here is chunk 2, which is on a different node,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49: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161" name="Google Shape;1161;p49: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2" name="Google Shape;1162;p49: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Now the map tasks are going to be running on each of these four different nodes. That means there would be a map task that just looks at chunk 1 the first portion of the file.</a:t>
            </a:r>
            <a:endParaRPr/>
          </a:p>
          <a:p>
            <a:pPr indent="0" lvl="0" marL="0" rtl="0" algn="l">
              <a:spcBef>
                <a:spcPts val="360"/>
              </a:spcBef>
              <a:spcAft>
                <a:spcPts val="0"/>
              </a:spcAft>
              <a:buNone/>
            </a:pPr>
            <a:r>
              <a:rPr lang="en-US"/>
              <a:t>a map task that just looks at chunk 2 the first portion of the file.</a:t>
            </a:r>
            <a:endParaRPr/>
          </a:p>
          <a:p>
            <a:pPr indent="0" lvl="0" marL="0" rtl="0" algn="l">
              <a:spcBef>
                <a:spcPts val="360"/>
              </a:spcBef>
              <a:spcAft>
                <a:spcPts val="0"/>
              </a:spcAft>
              <a:buNone/>
            </a:pPr>
            <a:r>
              <a:rPr lang="en-US"/>
              <a:t>Here is output result for the first chunk of map output. Here is the output for the second chunk of map output which is on another node.</a:t>
            </a:r>
            <a:endParaRPr/>
          </a:p>
          <a:p>
            <a:pPr indent="0" lvl="0" marL="0" rtl="0" algn="l">
              <a:spcBef>
                <a:spcPts val="360"/>
              </a:spcBef>
              <a:spcAft>
                <a:spcPts val="0"/>
              </a:spcAft>
              <a:buNone/>
            </a:pPr>
            <a:r>
              <a:rPr lang="en-US"/>
              <a:t>Now the output of the map function are spread across multiple nodes. What map does it that it copies the Map outputs onto a single node.</a:t>
            </a:r>
            <a:endParaRPr/>
          </a:p>
          <a:p>
            <a:pPr indent="0" lvl="0" marL="0" rtl="0" algn="l">
              <a:spcBef>
                <a:spcPts val="360"/>
              </a:spcBef>
              <a:spcAft>
                <a:spcPts val="0"/>
              </a:spcAft>
              <a:buNone/>
            </a:pPr>
            <a:r>
              <a:rPr b="1" lang="en-US"/>
              <a:t>You can see the data from all these four nodes flowing into this single node here.</a:t>
            </a:r>
            <a:endParaRPr/>
          </a:p>
          <a:p>
            <a:pPr indent="0" lvl="0" marL="0" rtl="0" algn="l">
              <a:spcBef>
                <a:spcPts val="360"/>
              </a:spcBef>
              <a:spcAft>
                <a:spcPts val="0"/>
              </a:spcAft>
              <a:buNone/>
            </a:pPr>
            <a:r>
              <a:rPr lang="en-US"/>
              <a:t>And once the data has flowed to a single node, you can do group by key and then do the final reduce step.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5: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5: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classical data mining algorithm looks at the disk in addition to looking at memory.</a:t>
            </a:r>
            <a:endParaRPr/>
          </a:p>
          <a:p>
            <a:pPr indent="0" lvl="0" marL="0" rtl="0" algn="l">
              <a:spcBef>
                <a:spcPts val="360"/>
              </a:spcBef>
              <a:spcAft>
                <a:spcPts val="0"/>
              </a:spcAft>
              <a:buNone/>
            </a:pPr>
            <a:r>
              <a:rPr lang="en-US"/>
              <a:t>So the data is on disk, you can only bring in a portion of the data into memory at a time.</a:t>
            </a:r>
            <a:endParaRPr/>
          </a:p>
          <a:p>
            <a:pPr indent="0" lvl="0" marL="0" rtl="0" algn="l">
              <a:spcBef>
                <a:spcPts val="360"/>
              </a:spcBef>
              <a:spcAft>
                <a:spcPts val="0"/>
              </a:spcAft>
              <a:buNone/>
            </a:pPr>
            <a:r>
              <a:rPr lang="en-US"/>
              <a:t>And you can process it in batches and write back results to disk. This is the basic idea for the data mining algorithm.</a:t>
            </a:r>
            <a:endParaRPr/>
          </a:p>
          <a:p>
            <a:pPr indent="0" lvl="0" marL="0" rtl="0" algn="l">
              <a:spcBef>
                <a:spcPts val="360"/>
              </a:spcBef>
              <a:spcAft>
                <a:spcPts val="0"/>
              </a:spcAft>
              <a:buNone/>
            </a:pPr>
            <a:r>
              <a:rPr lang="en-US"/>
              <a:t>But sometimes this is not sufficient.</a:t>
            </a:r>
            <a:endParaRPr/>
          </a:p>
          <a:p>
            <a:pPr indent="0" lvl="0" marL="0" rtl="0" algn="l">
              <a:spcBef>
                <a:spcPts val="36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50: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207" name="Google Shape;1207;p50: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8" name="Google Shape;1208;p50: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Tricky thing, you might not want to move all the data from all the nodes into a single reduce node and do the computation on that node. </a:t>
            </a:r>
            <a:endParaRPr/>
          </a:p>
          <a:p>
            <a:pPr indent="0" lvl="0" marL="0" rtl="0" algn="l">
              <a:spcBef>
                <a:spcPts val="360"/>
              </a:spcBef>
              <a:spcAft>
                <a:spcPts val="0"/>
              </a:spcAft>
              <a:buNone/>
            </a:pPr>
            <a:r>
              <a:rPr lang="en-US"/>
              <a:t>So in practice, you use multiple reduce nodes as well. And when you run a map-reduce job, you can tell the system to use a certain number of reduce nodes. Let’s say in this case, we tell the system that we use three reduce nodes. If you tell the system you would use three reduce node, then the system is smart enough to split the output of the map into three reduce nodes. </a:t>
            </a:r>
            <a:endParaRPr/>
          </a:p>
          <a:p>
            <a:pPr indent="0" lvl="0" marL="0" rtl="0" algn="l">
              <a:spcBef>
                <a:spcPts val="360"/>
              </a:spcBef>
              <a:spcAft>
                <a:spcPts val="0"/>
              </a:spcAft>
              <a:buNone/>
            </a:pPr>
            <a:r>
              <a:rPr lang="en-US"/>
              <a:t>But one thing need to make sure, is that all instances of the same key, regardless of which Map node they come from. always end up at the same reduce node.</a:t>
            </a:r>
            <a:endParaRPr/>
          </a:p>
          <a:p>
            <a:pPr indent="0" lvl="0" marL="0" rtl="0" algn="l">
              <a:spcBef>
                <a:spcPts val="360"/>
              </a:spcBef>
              <a:spcAft>
                <a:spcPts val="0"/>
              </a:spcAft>
              <a:buNone/>
            </a:pPr>
            <a:r>
              <a:rPr lang="en-US"/>
              <a:t>So for example, all the word “the” no matter from map node 1 or map node 2 will ended up at reduce node 2 in this case.</a:t>
            </a:r>
            <a:endParaRPr/>
          </a:p>
          <a:p>
            <a:pPr indent="0" lvl="0" marL="0" rtl="0" algn="l">
              <a:spcBef>
                <a:spcPts val="360"/>
              </a:spcBef>
              <a:spcAft>
                <a:spcPts val="0"/>
              </a:spcAft>
              <a:buNone/>
            </a:pPr>
            <a:r>
              <a:rPr lang="en-US"/>
              <a:t>=&gt; Hash function, hashes each key and determines which reduce node it should go. In this way, it ensures that all tuples with the same key would go to the same reduce node.</a:t>
            </a:r>
            <a:endParaRPr/>
          </a:p>
          <a:p>
            <a:pPr indent="0" lvl="0" marL="0" rtl="0" algn="l">
              <a:spcBef>
                <a:spcPts val="360"/>
              </a:spcBef>
              <a:spcAft>
                <a:spcPts val="0"/>
              </a:spcAft>
              <a:buNone/>
            </a:pPr>
            <a:r>
              <a:rPr lang="en-US"/>
              <a:t>And the result now is generated on multiple reduce nodes. For example, the result for crew is now on reduce node 1.....</a:t>
            </a:r>
            <a:endParaRPr/>
          </a:p>
          <a:p>
            <a:pPr indent="0" lvl="0" marL="0" rtl="0" algn="l">
              <a:spcBef>
                <a:spcPts val="360"/>
              </a:spcBef>
              <a:spcAft>
                <a:spcPts val="0"/>
              </a:spcAft>
              <a:buNone/>
            </a:pPr>
            <a:r>
              <a:rPr lang="en-US"/>
              <a:t>Which is actually fine because we have the master node that knows the result file is spread across three nodes in the system.</a:t>
            </a:r>
            <a:endParaRPr/>
          </a:p>
          <a:p>
            <a:pPr indent="0" lvl="0" marL="0" rtl="0" algn="l">
              <a:spcBef>
                <a:spcPts val="360"/>
              </a:spcBef>
              <a:spcAft>
                <a:spcPts val="0"/>
              </a:spcAft>
              <a:buNone/>
            </a:pPr>
            <a:r>
              <a:rPr lang="en-US"/>
              <a:t>You would still get a single file on your client, and the system knows to access the data from those three independent nodes.</a:t>
            </a:r>
            <a:endParaRPr/>
          </a:p>
          <a:p>
            <a:pPr indent="0" lvl="0" marL="0" rtl="0" algn="l">
              <a:spcBef>
                <a:spcPts val="36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51: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257" name="Google Shape;1257;p51: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p52: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Parse the tweet to identify individual words</a:t>
            </a:r>
            <a:endParaRPr/>
          </a:p>
          <a:p>
            <a:pPr indent="0" lvl="0" marL="0" rtl="0" algn="l">
              <a:spcBef>
                <a:spcPts val="360"/>
              </a:spcBef>
              <a:spcAft>
                <a:spcPts val="0"/>
              </a:spcAft>
              <a:buNone/>
            </a:pPr>
            <a:r>
              <a:rPr lang="en-US"/>
              <a:t>For each word, emit (word, tweetID) as intermediate key-value pair</a:t>
            </a:r>
            <a:endParaRPr/>
          </a:p>
          <a:p>
            <a:pPr indent="0" lvl="0" marL="0" rtl="0" algn="l">
              <a:spcBef>
                <a:spcPts val="360"/>
              </a:spcBef>
              <a:spcAft>
                <a:spcPts val="0"/>
              </a:spcAft>
              <a:buNone/>
            </a:pPr>
            <a:r>
              <a:rPr lang="en-US"/>
              <a:t>Groups key-value pairs by key (word)</a:t>
            </a:r>
            <a:endParaRPr/>
          </a:p>
          <a:p>
            <a:pPr indent="0" lvl="0" marL="0" rtl="0" algn="l">
              <a:spcBef>
                <a:spcPts val="360"/>
              </a:spcBef>
              <a:spcAft>
                <a:spcPts val="0"/>
              </a:spcAft>
              <a:buNone/>
            </a:pPr>
            <a:r>
              <a:rPr lang="en-US"/>
              <a:t>Reduce function then just emits key and list of tweetIDs associated with that key</a:t>
            </a:r>
            <a:endParaRPr/>
          </a:p>
        </p:txBody>
      </p:sp>
      <p:sp>
        <p:nvSpPr>
          <p:cNvPr id="1265" name="Google Shape;1265;p5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53: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Parse the tweet to identify individual words</a:t>
            </a:r>
            <a:endParaRPr/>
          </a:p>
          <a:p>
            <a:pPr indent="0" lvl="0" marL="0" rtl="0" algn="l">
              <a:spcBef>
                <a:spcPts val="360"/>
              </a:spcBef>
              <a:spcAft>
                <a:spcPts val="0"/>
              </a:spcAft>
              <a:buNone/>
            </a:pPr>
            <a:r>
              <a:rPr lang="en-US"/>
              <a:t>For each word, emit (word, tweetID) as intermediate key-value pair</a:t>
            </a:r>
            <a:endParaRPr/>
          </a:p>
          <a:p>
            <a:pPr indent="0" lvl="0" marL="0" rtl="0" algn="l">
              <a:spcBef>
                <a:spcPts val="360"/>
              </a:spcBef>
              <a:spcAft>
                <a:spcPts val="0"/>
              </a:spcAft>
              <a:buNone/>
            </a:pPr>
            <a:r>
              <a:rPr lang="en-US"/>
              <a:t>Groups key-value pairs by key (word)</a:t>
            </a:r>
            <a:endParaRPr/>
          </a:p>
          <a:p>
            <a:pPr indent="0" lvl="0" marL="0" rtl="0" algn="l">
              <a:spcBef>
                <a:spcPts val="360"/>
              </a:spcBef>
              <a:spcAft>
                <a:spcPts val="0"/>
              </a:spcAft>
              <a:buNone/>
            </a:pPr>
            <a:r>
              <a:rPr lang="en-US"/>
              <a:t>Reduce function then just emits key and list of tweetIDs associated with that key</a:t>
            </a:r>
            <a:endParaRPr/>
          </a:p>
        </p:txBody>
      </p:sp>
      <p:sp>
        <p:nvSpPr>
          <p:cNvPr id="1275" name="Google Shape;1275;p53: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54: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Parse the tweet to identify individual words</a:t>
            </a:r>
            <a:endParaRPr/>
          </a:p>
          <a:p>
            <a:pPr indent="0" lvl="0" marL="0" rtl="0" algn="l">
              <a:spcBef>
                <a:spcPts val="360"/>
              </a:spcBef>
              <a:spcAft>
                <a:spcPts val="0"/>
              </a:spcAft>
              <a:buNone/>
            </a:pPr>
            <a:r>
              <a:rPr lang="en-US"/>
              <a:t>For each word, emit (word, tweetID) as intermediate key-value pair</a:t>
            </a:r>
            <a:endParaRPr/>
          </a:p>
          <a:p>
            <a:pPr indent="0" lvl="0" marL="0" rtl="0" algn="l">
              <a:spcBef>
                <a:spcPts val="360"/>
              </a:spcBef>
              <a:spcAft>
                <a:spcPts val="0"/>
              </a:spcAft>
              <a:buNone/>
            </a:pPr>
            <a:r>
              <a:rPr lang="en-US"/>
              <a:t>Groups key-value pairs by key (word)</a:t>
            </a:r>
            <a:endParaRPr/>
          </a:p>
          <a:p>
            <a:pPr indent="0" lvl="0" marL="0" rtl="0" algn="l">
              <a:spcBef>
                <a:spcPts val="360"/>
              </a:spcBef>
              <a:spcAft>
                <a:spcPts val="0"/>
              </a:spcAft>
              <a:buNone/>
            </a:pPr>
            <a:r>
              <a:rPr lang="en-US"/>
              <a:t>Reduce function then just emits key and list of tweetIDs associated with that key</a:t>
            </a:r>
            <a:endParaRPr/>
          </a:p>
        </p:txBody>
      </p:sp>
      <p:sp>
        <p:nvSpPr>
          <p:cNvPr id="1285" name="Google Shape;1285;p54: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55: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As shown in figure: emit name and value 1 to increment the count of friends for that name</a:t>
            </a:r>
            <a:endParaRPr/>
          </a:p>
          <a:p>
            <a:pPr indent="0" lvl="0" marL="0" rtl="0" algn="l">
              <a:spcBef>
                <a:spcPts val="360"/>
              </a:spcBef>
              <a:spcAft>
                <a:spcPts val="0"/>
              </a:spcAft>
              <a:buNone/>
            </a:pPr>
            <a:r>
              <a:rPr lang="en-US"/>
              <a:t>Could you use a combiner here?</a:t>
            </a:r>
            <a:endParaRPr/>
          </a:p>
        </p:txBody>
      </p:sp>
      <p:sp>
        <p:nvSpPr>
          <p:cNvPr id="1295" name="Google Shape;1295;p55: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56: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As shown in figure: emit name and value 1 to increment the count of friends for that name</a:t>
            </a:r>
            <a:endParaRPr/>
          </a:p>
          <a:p>
            <a:pPr indent="0" lvl="0" marL="0" rtl="0" algn="l">
              <a:spcBef>
                <a:spcPts val="360"/>
              </a:spcBef>
              <a:spcAft>
                <a:spcPts val="0"/>
              </a:spcAft>
              <a:buNone/>
            </a:pPr>
            <a:r>
              <a:rPr lang="en-US"/>
              <a:t>Could you use a combiner here?</a:t>
            </a:r>
            <a:endParaRPr/>
          </a:p>
        </p:txBody>
      </p:sp>
      <p:sp>
        <p:nvSpPr>
          <p:cNvPr id="1305" name="Google Shape;1305;p5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57: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As shown in figure: emit name and value 1 to increment the count of friends for that name</a:t>
            </a:r>
            <a:endParaRPr/>
          </a:p>
          <a:p>
            <a:pPr indent="0" lvl="0" marL="0" rtl="0" algn="l">
              <a:spcBef>
                <a:spcPts val="360"/>
              </a:spcBef>
              <a:spcAft>
                <a:spcPts val="0"/>
              </a:spcAft>
              <a:buNone/>
            </a:pPr>
            <a:r>
              <a:rPr lang="en-US"/>
              <a:t>Could you use a combiner here?</a:t>
            </a:r>
            <a:endParaRPr/>
          </a:p>
        </p:txBody>
      </p:sp>
      <p:sp>
        <p:nvSpPr>
          <p:cNvPr id="1319" name="Google Shape;1319;p57: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58: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As shown in figure: emit name and value 1 to increment the count of friends for that name</a:t>
            </a:r>
            <a:endParaRPr/>
          </a:p>
          <a:p>
            <a:pPr indent="0" lvl="0" marL="0" rtl="0" algn="l">
              <a:spcBef>
                <a:spcPts val="360"/>
              </a:spcBef>
              <a:spcAft>
                <a:spcPts val="0"/>
              </a:spcAft>
              <a:buNone/>
            </a:pPr>
            <a:r>
              <a:rPr lang="en-US"/>
              <a:t>Could you use a combiner here?</a:t>
            </a:r>
            <a:endParaRPr/>
          </a:p>
        </p:txBody>
      </p:sp>
      <p:sp>
        <p:nvSpPr>
          <p:cNvPr id="1339" name="Google Shape;1339;p58: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59:notes"/>
          <p:cNvSpPr txBox="1"/>
          <p:nvPr>
            <p:ph idx="1" type="body"/>
          </p:nvPr>
        </p:nvSpPr>
        <p:spPr>
          <a:xfrm>
            <a:off x="975360" y="4560570"/>
            <a:ext cx="536448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65" name="Google Shape;1365;p59: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6: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If using classical data mining model, all the data is stored on a single disk and the data tends to be processed in CPU.</a:t>
            </a:r>
            <a:endParaRPr/>
          </a:p>
          <a:p>
            <a:pPr indent="0" lvl="0" marL="0" rtl="0" algn="l">
              <a:spcBef>
                <a:spcPts val="360"/>
              </a:spcBef>
              <a:spcAft>
                <a:spcPts val="0"/>
              </a:spcAft>
              <a:buNone/>
            </a:pPr>
            <a:r>
              <a:rPr lang="en-US"/>
              <a:t>The limitation here is bandwidth, the data bandwidth between disk and the CPU.</a:t>
            </a:r>
            <a:endParaRPr/>
          </a:p>
          <a:p>
            <a:pPr indent="0" lvl="0" marL="0" rtl="0" algn="l">
              <a:spcBef>
                <a:spcPts val="360"/>
              </a:spcBef>
              <a:spcAft>
                <a:spcPts val="0"/>
              </a:spcAft>
              <a:buNone/>
            </a:pPr>
            <a:r>
              <a:rPr lang="en-US"/>
              <a:t>Clearly, this is not acceptable, you cannot wait 46 days for just reading the data</a:t>
            </a:r>
            <a:endParaRPr/>
          </a:p>
          <a:p>
            <a:pPr indent="0" lvl="0" marL="0" rtl="0" algn="l">
              <a:spcBef>
                <a:spcPts val="36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p60:notes"/>
          <p:cNvSpPr txBox="1"/>
          <p:nvPr>
            <p:ph idx="1" type="body"/>
          </p:nvPr>
        </p:nvSpPr>
        <p:spPr>
          <a:xfrm>
            <a:off x="975360" y="4560570"/>
            <a:ext cx="536448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72" name="Google Shape;1372;p60: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p61:notes"/>
          <p:cNvSpPr txBox="1"/>
          <p:nvPr>
            <p:ph idx="1" type="body"/>
          </p:nvPr>
        </p:nvSpPr>
        <p:spPr>
          <a:xfrm>
            <a:off x="975360" y="4560570"/>
            <a:ext cx="536448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80" name="Google Shape;1380;p61: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6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8" name="Google Shape;1388;p62: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89" name="Google Shape;1389;p62: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p63:notes"/>
          <p:cNvSpPr txBox="1"/>
          <p:nvPr>
            <p:ph idx="1" type="body"/>
          </p:nvPr>
        </p:nvSpPr>
        <p:spPr>
          <a:xfrm>
            <a:off x="975360" y="4560570"/>
            <a:ext cx="536448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98" name="Google Shape;1398;p63: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7: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7: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If using classical data mining model, all the data is stored on a single disk and the data tends to be processed in CPU.</a:t>
            </a:r>
            <a:endParaRPr/>
          </a:p>
          <a:p>
            <a:pPr indent="0" lvl="0" marL="0" rtl="0" algn="l">
              <a:spcBef>
                <a:spcPts val="360"/>
              </a:spcBef>
              <a:spcAft>
                <a:spcPts val="0"/>
              </a:spcAft>
              <a:buNone/>
            </a:pPr>
            <a:r>
              <a:rPr lang="en-US"/>
              <a:t>The limitation here is bandwidth, the data bandwidth between disk and the CPU. Clearly, this is not acceptable, you cannot wait 46 days for just reading the data</a:t>
            </a:r>
            <a:endParaRPr/>
          </a:p>
          <a:p>
            <a:pPr indent="0" lvl="0" marL="0" rtl="0" algn="l">
              <a:spcBef>
                <a:spcPts val="36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8: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8: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You can read and process the data in parallel in multiple CPUs</a:t>
            </a:r>
            <a:endParaRPr/>
          </a:p>
          <a:p>
            <a:pPr indent="0" lvl="0" marL="0" rtl="0" algn="l">
              <a:spcBef>
                <a:spcPts val="360"/>
              </a:spcBef>
              <a:spcAft>
                <a:spcPts val="0"/>
              </a:spcAft>
              <a:buNone/>
            </a:pPr>
            <a:r>
              <a:rPr lang="en-US"/>
              <a:t>This is the fundamental idea behind the idea of cluster computing.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2" type="sldNum"/>
          </p:nvPr>
        </p:nvSpPr>
        <p:spPr>
          <a:xfrm>
            <a:off x="4145280" y="9121140"/>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9: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9:notes"/>
          <p:cNvSpPr txBox="1"/>
          <p:nvPr>
            <p:ph idx="1" type="body"/>
          </p:nvPr>
        </p:nvSpPr>
        <p:spPr>
          <a:xfrm>
            <a:off x="975360" y="4560570"/>
            <a:ext cx="536448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the architecture for cluster computing is something like this.</a:t>
            </a:r>
            <a:endParaRPr/>
          </a:p>
          <a:p>
            <a:pPr indent="0" lvl="0" marL="0" rtl="0" algn="l">
              <a:spcBef>
                <a:spcPts val="360"/>
              </a:spcBef>
              <a:spcAft>
                <a:spcPts val="0"/>
              </a:spcAft>
              <a:buNone/>
            </a:pPr>
            <a:r>
              <a:rPr lang="en-US"/>
              <a:t>You have the r acks consisting of for example commodity linux nodes, they are very cheap you can get thousands of them and rack them up.</a:t>
            </a:r>
            <a:endParaRPr/>
          </a:p>
          <a:p>
            <a:pPr indent="0" lvl="0" marL="0" rtl="0" algn="l">
              <a:spcBef>
                <a:spcPts val="360"/>
              </a:spcBef>
              <a:spcAft>
                <a:spcPts val="0"/>
              </a:spcAft>
              <a:buNone/>
            </a:pPr>
            <a:r>
              <a:rPr lang="en-US"/>
              <a:t>These nodes are connected by a switch and a switch typically has </a:t>
            </a:r>
            <a:r>
              <a:rPr lang="en-US" sz="1200">
                <a:solidFill>
                  <a:srgbClr val="3366FF"/>
                </a:solidFill>
                <a:latin typeface="Calibri"/>
                <a:ea typeface="Calibri"/>
                <a:cs typeface="Calibri"/>
                <a:sym typeface="Calibri"/>
              </a:rPr>
              <a:t>1 GB/sec </a:t>
            </a:r>
            <a:r>
              <a:rPr lang="en-US" sz="1200">
                <a:latin typeface="Calibri"/>
                <a:ea typeface="Calibri"/>
                <a:cs typeface="Calibri"/>
                <a:sym typeface="Calibri"/>
              </a:rPr>
              <a:t>bandwidth</a:t>
            </a:r>
            <a:r>
              <a:rPr lang="en-US" sz="1200">
                <a:solidFill>
                  <a:srgbClr val="3366FF"/>
                </a:solidFill>
                <a:latin typeface="Calibri"/>
                <a:ea typeface="Calibri"/>
                <a:cs typeface="Calibri"/>
                <a:sym typeface="Calibri"/>
              </a:rPr>
              <a:t> </a:t>
            </a:r>
            <a:r>
              <a:rPr lang="en-US" sz="1200">
                <a:latin typeface="Calibri"/>
                <a:ea typeface="Calibri"/>
                <a:cs typeface="Calibri"/>
                <a:sym typeface="Calibri"/>
              </a:rPr>
              <a:t>between any pair of nodes in a rack</a:t>
            </a:r>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6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2400"/>
              <a:buNone/>
              <a:defRPr/>
            </a:lvl1pPr>
            <a:lvl2pPr lvl="1" algn="ctr">
              <a:spcBef>
                <a:spcPts val="440"/>
              </a:spcBef>
              <a:spcAft>
                <a:spcPts val="0"/>
              </a:spcAft>
              <a:buSzPts val="2200"/>
              <a:buNone/>
              <a:defRPr/>
            </a:lvl2pPr>
            <a:lvl3pPr lvl="2" algn="ctr">
              <a:spcBef>
                <a:spcPts val="400"/>
              </a:spcBef>
              <a:spcAft>
                <a:spcPts val="0"/>
              </a:spcAft>
              <a:buSzPts val="2000"/>
              <a:buFont typeface="Times New Roman"/>
              <a:buNone/>
              <a:defRPr/>
            </a:lvl3pPr>
            <a:lvl4pPr lvl="3" algn="ctr">
              <a:spcBef>
                <a:spcPts val="360"/>
              </a:spcBef>
              <a:spcAft>
                <a:spcPts val="0"/>
              </a:spcAft>
              <a:buSzPts val="1800"/>
              <a:buFont typeface="Times New Roman"/>
              <a:buNone/>
              <a:defRPr/>
            </a:lvl4pPr>
            <a:lvl5pPr lvl="4" algn="ctr">
              <a:spcBef>
                <a:spcPts val="360"/>
              </a:spcBef>
              <a:spcAft>
                <a:spcPts val="0"/>
              </a:spcAft>
              <a:buSzPts val="18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6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74"/>
          <p:cNvSpPr txBox="1"/>
          <p:nvPr>
            <p:ph idx="1" type="body"/>
          </p:nvPr>
        </p:nvSpPr>
        <p:spPr>
          <a:xfrm rot="5400000">
            <a:off x="2247900" y="-114300"/>
            <a:ext cx="46482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7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5"/>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75"/>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7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66"/>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a:lvl1pPr>
            <a:lvl2pPr indent="-368300" lvl="1" marL="914400" algn="l">
              <a:spcBef>
                <a:spcPts val="440"/>
              </a:spcBef>
              <a:spcAft>
                <a:spcPts val="0"/>
              </a:spcAft>
              <a:buSzPts val="2200"/>
              <a:buFont typeface="Arial"/>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6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6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6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8"/>
          <p:cNvSpPr txBox="1"/>
          <p:nvPr>
            <p:ph idx="1" type="body"/>
          </p:nvPr>
        </p:nvSpPr>
        <p:spPr>
          <a:xfrm>
            <a:off x="685800" y="1371600"/>
            <a:ext cx="3810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4" name="Google Shape;34;p68"/>
          <p:cNvSpPr txBox="1"/>
          <p:nvPr>
            <p:ph idx="2" type="body"/>
          </p:nvPr>
        </p:nvSpPr>
        <p:spPr>
          <a:xfrm>
            <a:off x="4648200" y="1447800"/>
            <a:ext cx="3810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5" name="Google Shape;35;p6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Font typeface="Times New Roman"/>
              <a:buNone/>
              <a:defRPr sz="1600"/>
            </a:lvl3pPr>
            <a:lvl4pPr indent="-228600" lvl="3" marL="1828800" algn="l">
              <a:spcBef>
                <a:spcPts val="280"/>
              </a:spcBef>
              <a:spcAft>
                <a:spcPts val="0"/>
              </a:spcAft>
              <a:buSzPts val="1400"/>
              <a:buFont typeface="Times New Roman"/>
              <a:buNone/>
              <a:defRPr sz="1400"/>
            </a:lvl4pPr>
            <a:lvl5pPr indent="-228600" lvl="4" marL="2286000" algn="l">
              <a:spcBef>
                <a:spcPts val="280"/>
              </a:spcBef>
              <a:spcAft>
                <a:spcPts val="0"/>
              </a:spcAft>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41" name="Google Shape;41;p6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7" name="Google Shape;47;p7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8" name="Google Shape;48;p7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9" name="Google Shape;49;p7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0" name="Google Shape;50;p7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7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7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Times New Roman"/>
              <a:buChar char="•"/>
              <a:defRPr sz="2400"/>
            </a:lvl3pPr>
            <a:lvl4pPr indent="-355600" lvl="3" marL="1828800" algn="l">
              <a:spcBef>
                <a:spcPts val="400"/>
              </a:spcBef>
              <a:spcAft>
                <a:spcPts val="0"/>
              </a:spcAft>
              <a:buSzPts val="2000"/>
              <a:buFont typeface="Times New Roman"/>
              <a:buChar char="–"/>
              <a:defRPr sz="2000"/>
            </a:lvl4pPr>
            <a:lvl5pPr indent="-355600" lvl="4" marL="2286000" algn="l">
              <a:spcBef>
                <a:spcPts val="400"/>
              </a:spcBef>
              <a:spcAft>
                <a:spcPts val="0"/>
              </a:spcAft>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1" name="Google Shape;61;p7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2" name="Google Shape;62;p7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73"/>
          <p:cNvSpPr/>
          <p:nvPr>
            <p:ph idx="2" type="pic"/>
          </p:nvPr>
        </p:nvSpPr>
        <p:spPr>
          <a:xfrm>
            <a:off x="1792288" y="612775"/>
            <a:ext cx="5486400" cy="4114800"/>
          </a:xfrm>
          <a:prstGeom prst="rect">
            <a:avLst/>
          </a:prstGeom>
          <a:noFill/>
          <a:ln>
            <a:noFill/>
          </a:ln>
        </p:spPr>
      </p:sp>
      <p:sp>
        <p:nvSpPr>
          <p:cNvPr id="68" name="Google Shape;68;p7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9" name="Google Shape;69;p7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1" name="Google Shape;11;p64"/>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Arial"/>
              <a:buChar char="●"/>
              <a:defRPr b="0" i="0" sz="2400" u="none" cap="none" strike="noStrike">
                <a:solidFill>
                  <a:schemeClr val="dk1"/>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dk2"/>
              </a:buClr>
              <a:buSzPts val="2200"/>
              <a:buFont typeface="Noto Sans Symbols"/>
              <a:buChar char="⮚"/>
              <a:defRPr b="0" i="0" sz="22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2"/>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2"/>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2"/>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6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 name="Google Shape;13;p6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 name="Google Shape;14;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hyperlink" Target="http://bit.ly/Shh0R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0.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143000" y="17526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6600">
                <a:solidFill>
                  <a:srgbClr val="A01A06"/>
                </a:solidFill>
                <a:latin typeface="Calibri"/>
                <a:ea typeface="Calibri"/>
                <a:cs typeface="Calibri"/>
                <a:sym typeface="Calibri"/>
              </a:rPr>
              <a:t>Map-Reduce</a:t>
            </a:r>
            <a:r>
              <a:rPr lang="en-US" sz="4400">
                <a:solidFill>
                  <a:srgbClr val="A01A06"/>
                </a:solidFill>
                <a:latin typeface="Calibri"/>
                <a:ea typeface="Calibri"/>
                <a:cs typeface="Calibri"/>
                <a:sym typeface="Calibri"/>
              </a:rPr>
              <a:t> </a:t>
            </a:r>
            <a:r>
              <a:rPr lang="en-US">
                <a:solidFill>
                  <a:srgbClr val="A01A06"/>
                </a:solidFill>
                <a:latin typeface="Calibri"/>
                <a:ea typeface="Calibri"/>
                <a:cs typeface="Calibri"/>
                <a:sym typeface="Calibri"/>
              </a:rPr>
              <a:t>(Part I)</a:t>
            </a:r>
            <a:endParaRPr sz="2000">
              <a:solidFill>
                <a:srgbClr val="A01A06"/>
              </a:solidFill>
              <a:latin typeface="Calibri"/>
              <a:ea typeface="Calibri"/>
              <a:cs typeface="Calibri"/>
              <a:sym typeface="Calibri"/>
            </a:endParaRPr>
          </a:p>
        </p:txBody>
      </p:sp>
      <p:sp>
        <p:nvSpPr>
          <p:cNvPr id="90" name="Google Shape;90;p1"/>
          <p:cNvSpPr txBox="1"/>
          <p:nvPr>
            <p:ph idx="1" type="subTitle"/>
          </p:nvPr>
        </p:nvSpPr>
        <p:spPr>
          <a:xfrm>
            <a:off x="1319061" y="6019800"/>
            <a:ext cx="6477000" cy="838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800"/>
              <a:buNone/>
            </a:pPr>
            <a:r>
              <a:rPr lang="en-US" sz="1800">
                <a:solidFill>
                  <a:srgbClr val="7F7F7F"/>
                </a:solidFill>
                <a:latin typeface="Calibri"/>
                <a:ea typeface="Calibri"/>
                <a:cs typeface="Calibri"/>
                <a:sym typeface="Calibri"/>
              </a:rPr>
              <a:t>Thanks for source slides and material to: J. Leskovec, A. Rajaraman, J. Ullman: Mining of Massive Datasets (</a:t>
            </a:r>
            <a:r>
              <a:rPr lang="en-US" sz="1800" u="sng">
                <a:solidFill>
                  <a:srgbClr val="7F7F7F"/>
                </a:solidFill>
                <a:latin typeface="Calibri"/>
                <a:ea typeface="Calibri"/>
                <a:cs typeface="Calibri"/>
                <a:sym typeface="Calibri"/>
                <a:hlinkClick r:id="rId3">
                  <a:extLst>
                    <a:ext uri="{A12FA001-AC4F-418D-AE19-62706E023703}">
                      <ahyp:hlinkClr val="tx"/>
                    </a:ext>
                  </a:extLst>
                </a:hlinkClick>
              </a:rPr>
              <a:t>http://www.mmds.org</a:t>
            </a:r>
            <a:r>
              <a:rPr lang="en-US" sz="1800">
                <a:solidFill>
                  <a:srgbClr val="7F7F7F"/>
                </a:solidFill>
                <a:latin typeface="Calibri"/>
                <a:ea typeface="Calibri"/>
                <a:cs typeface="Calibri"/>
                <a:sym typeface="Calibri"/>
              </a:rPr>
              <a:t>)</a:t>
            </a:r>
            <a:endParaRPr/>
          </a:p>
        </p:txBody>
      </p:sp>
      <p:sp>
        <p:nvSpPr>
          <p:cNvPr id="91" name="Google Shape;91;p1"/>
          <p:cNvSpPr txBox="1"/>
          <p:nvPr/>
        </p:nvSpPr>
        <p:spPr>
          <a:xfrm>
            <a:off x="-7088" y="3416606"/>
            <a:ext cx="9129299" cy="1778411"/>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0" i="0" lang="en-US" sz="2400" u="none" cap="none" strike="noStrike">
                <a:solidFill>
                  <a:srgbClr val="000000"/>
                </a:solidFill>
                <a:latin typeface="Calibri"/>
                <a:ea typeface="Calibri"/>
                <a:cs typeface="Calibri"/>
                <a:sym typeface="Calibri"/>
              </a:rPr>
              <a:t>Professor Wei-Min Shen</a:t>
            </a:r>
            <a:endParaRPr/>
          </a:p>
          <a:p>
            <a:pPr indent="0" lvl="0" marL="0" marR="0" rtl="0" algn="ctr">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rPr b="0" i="0" lang="en-US" sz="2400" u="none" cap="none" strike="noStrike">
                <a:solidFill>
                  <a:srgbClr val="000000"/>
                </a:solidFill>
                <a:latin typeface="Calibri"/>
                <a:ea typeface="Calibri"/>
                <a:cs typeface="Calibri"/>
                <a:sym typeface="Calibri"/>
              </a:rPr>
              <a:t>University of Southern California</a:t>
            </a:r>
            <a:endParaRPr/>
          </a:p>
        </p:txBody>
      </p:sp>
      <p:sp>
        <p:nvSpPr>
          <p:cNvPr id="92" name="Google Shape;92;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Cluster Architecture</a:t>
            </a:r>
            <a:endParaRPr/>
          </a:p>
        </p:txBody>
      </p:sp>
      <p:sp>
        <p:nvSpPr>
          <p:cNvPr id="213" name="Google Shape;213;p10"/>
          <p:cNvSpPr txBox="1"/>
          <p:nvPr/>
        </p:nvSpPr>
        <p:spPr>
          <a:xfrm>
            <a:off x="477551" y="2093373"/>
            <a:ext cx="3408650" cy="615553"/>
          </a:xfrm>
          <a:prstGeom prst="rect">
            <a:avLst/>
          </a:prstGeom>
          <a:noFill/>
          <a:ln>
            <a:noFill/>
          </a:ln>
        </p:spPr>
        <p:txBody>
          <a:bodyPr anchorCtr="0" anchor="t" bIns="0" lIns="0" spcFirstLastPara="1" rIns="0" wrap="square" tIns="0">
            <a:spAutoFit/>
          </a:bodyPr>
          <a:lstStyle/>
          <a:p>
            <a:pPr indent="0" lvl="0" marL="28575" marR="0" rtl="0" algn="l">
              <a:lnSpc>
                <a:spcPct val="100000"/>
              </a:lnSpc>
              <a:spcBef>
                <a:spcPts val="0"/>
              </a:spcBef>
              <a:spcAft>
                <a:spcPts val="0"/>
              </a:spcAft>
              <a:buNone/>
            </a:pPr>
            <a:r>
              <a:rPr lang="en-US" sz="2000">
                <a:solidFill>
                  <a:schemeClr val="dk1"/>
                </a:solidFill>
                <a:latin typeface="Calibri"/>
                <a:ea typeface="Calibri"/>
                <a:cs typeface="Calibri"/>
                <a:sym typeface="Calibri"/>
              </a:rPr>
              <a:t>Each rack contains 16-64 nodes</a:t>
            </a:r>
            <a:endParaRPr sz="2000">
              <a:solidFill>
                <a:schemeClr val="dk1"/>
              </a:solidFill>
              <a:latin typeface="Calibri"/>
              <a:ea typeface="Calibri"/>
              <a:cs typeface="Calibri"/>
              <a:sym typeface="Calibri"/>
            </a:endParaRPr>
          </a:p>
          <a:p>
            <a:pPr indent="0" lvl="0" marL="28575" marR="0" rtl="0" algn="l">
              <a:lnSpc>
                <a:spcPct val="100000"/>
              </a:lnSpc>
              <a:spcBef>
                <a:spcPts val="0"/>
              </a:spcBef>
              <a:spcAft>
                <a:spcPts val="0"/>
              </a:spcAft>
              <a:buNone/>
            </a:pPr>
            <a:r>
              <a:rPr lang="en-US" sz="2000">
                <a:solidFill>
                  <a:schemeClr val="dk1"/>
                </a:solidFill>
                <a:latin typeface="Calibri"/>
                <a:ea typeface="Calibri"/>
                <a:cs typeface="Calibri"/>
                <a:sym typeface="Calibri"/>
              </a:rPr>
              <a:t>e.g., commodity Linux nodes</a:t>
            </a:r>
            <a:endParaRPr sz="2000">
              <a:solidFill>
                <a:schemeClr val="dk1"/>
              </a:solidFill>
              <a:latin typeface="Calibri"/>
              <a:ea typeface="Calibri"/>
              <a:cs typeface="Calibri"/>
              <a:sym typeface="Calibri"/>
            </a:endParaRPr>
          </a:p>
        </p:txBody>
      </p:sp>
      <p:sp>
        <p:nvSpPr>
          <p:cNvPr id="214" name="Google Shape;214;p10"/>
          <p:cNvSpPr txBox="1"/>
          <p:nvPr/>
        </p:nvSpPr>
        <p:spPr>
          <a:xfrm>
            <a:off x="4856781" y="1836544"/>
            <a:ext cx="3713703" cy="861774"/>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b="1" lang="en-US" sz="1800">
                <a:solidFill>
                  <a:schemeClr val="dk1"/>
                </a:solidFill>
                <a:latin typeface="Calibri"/>
                <a:ea typeface="Calibri"/>
                <a:cs typeface="Calibri"/>
                <a:sym typeface="Calibri"/>
              </a:rPr>
              <a:t>Switch</a:t>
            </a:r>
            <a:r>
              <a:rPr lang="en-US" sz="1800">
                <a:solidFill>
                  <a:schemeClr val="dk1"/>
                </a:solidFill>
                <a:latin typeface="Calibri"/>
                <a:ea typeface="Calibri"/>
                <a:cs typeface="Calibri"/>
                <a:sym typeface="Calibri"/>
              </a:rPr>
              <a:t> - connect nodes </a:t>
            </a:r>
            <a:endParaRPr/>
          </a:p>
          <a:p>
            <a:pPr indent="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e.g., </a:t>
            </a:r>
            <a:r>
              <a:rPr lang="en-US" sz="1800">
                <a:solidFill>
                  <a:srgbClr val="3366FF"/>
                </a:solidFill>
                <a:latin typeface="Calibri"/>
                <a:ea typeface="Calibri"/>
                <a:cs typeface="Calibri"/>
                <a:sym typeface="Calibri"/>
              </a:rPr>
              <a:t>1 GB/sec </a:t>
            </a:r>
            <a:r>
              <a:rPr lang="en-US" sz="1800">
                <a:solidFill>
                  <a:schemeClr val="dk1"/>
                </a:solidFill>
                <a:latin typeface="Calibri"/>
                <a:ea typeface="Calibri"/>
                <a:cs typeface="Calibri"/>
                <a:sym typeface="Calibri"/>
              </a:rPr>
              <a:t>bandwidth</a:t>
            </a:r>
            <a:r>
              <a:rPr lang="en-US" sz="1800">
                <a:solidFill>
                  <a:srgbClr val="3366FF"/>
                </a:solidFill>
                <a:latin typeface="Calibri"/>
                <a:ea typeface="Calibri"/>
                <a:cs typeface="Calibri"/>
                <a:sym typeface="Calibri"/>
              </a:rPr>
              <a:t> </a:t>
            </a:r>
            <a:r>
              <a:rPr lang="en-US" sz="1800">
                <a:solidFill>
                  <a:schemeClr val="dk1"/>
                </a:solidFill>
                <a:latin typeface="Calibri"/>
                <a:ea typeface="Calibri"/>
                <a:cs typeface="Calibri"/>
                <a:sym typeface="Calibri"/>
              </a:rPr>
              <a:t>between any pair of nodes in a rack</a:t>
            </a:r>
            <a:endParaRPr sz="1800">
              <a:solidFill>
                <a:schemeClr val="dk1"/>
              </a:solidFill>
              <a:latin typeface="Calibri"/>
              <a:ea typeface="Calibri"/>
              <a:cs typeface="Calibri"/>
              <a:sym typeface="Calibri"/>
            </a:endParaRPr>
          </a:p>
        </p:txBody>
      </p:sp>
      <p:grpSp>
        <p:nvGrpSpPr>
          <p:cNvPr id="215" name="Google Shape;215;p10"/>
          <p:cNvGrpSpPr/>
          <p:nvPr/>
        </p:nvGrpSpPr>
        <p:grpSpPr>
          <a:xfrm>
            <a:off x="4970780" y="2971800"/>
            <a:ext cx="3467100" cy="2958670"/>
            <a:chOff x="1028700" y="2790978"/>
            <a:chExt cx="3467100" cy="2958670"/>
          </a:xfrm>
        </p:grpSpPr>
        <p:sp>
          <p:nvSpPr>
            <p:cNvPr id="216" name="Google Shape;216;p10"/>
            <p:cNvSpPr txBox="1"/>
            <p:nvPr/>
          </p:nvSpPr>
          <p:spPr>
            <a:xfrm>
              <a:off x="2590800" y="4370664"/>
              <a:ext cx="338455" cy="38227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800">
                  <a:solidFill>
                    <a:schemeClr val="dk1"/>
                  </a:solidFill>
                  <a:latin typeface="Corbel"/>
                  <a:ea typeface="Corbel"/>
                  <a:cs typeface="Corbel"/>
                  <a:sym typeface="Corbel"/>
                </a:rPr>
                <a:t>…</a:t>
              </a:r>
              <a:endParaRPr sz="2800">
                <a:solidFill>
                  <a:schemeClr val="dk1"/>
                </a:solidFill>
                <a:latin typeface="Corbel"/>
                <a:ea typeface="Corbel"/>
                <a:cs typeface="Corbel"/>
                <a:sym typeface="Corbel"/>
              </a:endParaRPr>
            </a:p>
          </p:txBody>
        </p:sp>
        <p:sp>
          <p:nvSpPr>
            <p:cNvPr id="217" name="Google Shape;217;p10"/>
            <p:cNvSpPr txBox="1"/>
            <p:nvPr/>
          </p:nvSpPr>
          <p:spPr>
            <a:xfrm>
              <a:off x="1971453" y="2790978"/>
              <a:ext cx="1600200" cy="307777"/>
            </a:xfrm>
            <a:prstGeom prst="rect">
              <a:avLst/>
            </a:prstGeom>
            <a:solidFill>
              <a:srgbClr val="F0AD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437515" marR="0" rtl="0" algn="l">
                <a:lnSpc>
                  <a:spcPct val="100000"/>
                </a:lnSpc>
                <a:spcBef>
                  <a:spcPts val="0"/>
                </a:spcBef>
                <a:spcAft>
                  <a:spcPts val="0"/>
                </a:spcAft>
                <a:buNone/>
              </a:pPr>
              <a:r>
                <a:rPr b="1" lang="en-US" sz="2000">
                  <a:solidFill>
                    <a:schemeClr val="dk1"/>
                  </a:solidFill>
                  <a:latin typeface="Corbel"/>
                  <a:ea typeface="Corbel"/>
                  <a:cs typeface="Corbel"/>
                  <a:sym typeface="Corbel"/>
                </a:rPr>
                <a:t>Switch</a:t>
              </a:r>
              <a:endParaRPr/>
            </a:p>
          </p:txBody>
        </p:sp>
        <p:sp>
          <p:nvSpPr>
            <p:cNvPr id="218" name="Google Shape;218;p10"/>
            <p:cNvSpPr/>
            <p:nvPr/>
          </p:nvSpPr>
          <p:spPr>
            <a:xfrm>
              <a:off x="1600200" y="3097753"/>
              <a:ext cx="762000" cy="661877"/>
            </a:xfrm>
            <a:custGeom>
              <a:rect b="b" l="l" r="r" t="t"/>
              <a:pathLst>
                <a:path extrusionOk="0" h="609600" w="685800">
                  <a:moveTo>
                    <a:pt x="685800" y="0"/>
                  </a:moveTo>
                  <a:lnTo>
                    <a:pt x="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19" name="Google Shape;219;p10"/>
            <p:cNvSpPr/>
            <p:nvPr/>
          </p:nvSpPr>
          <p:spPr>
            <a:xfrm>
              <a:off x="3048000" y="3097754"/>
              <a:ext cx="838200" cy="632950"/>
            </a:xfrm>
            <a:custGeom>
              <a:rect b="b" l="l" r="r" t="t"/>
              <a:pathLst>
                <a:path extrusionOk="0" h="609600" w="762000">
                  <a:moveTo>
                    <a:pt x="0" y="0"/>
                  </a:moveTo>
                  <a:lnTo>
                    <a:pt x="76200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nvGrpSpPr>
            <p:cNvPr id="220" name="Google Shape;220;p10"/>
            <p:cNvGrpSpPr/>
            <p:nvPr/>
          </p:nvGrpSpPr>
          <p:grpSpPr>
            <a:xfrm>
              <a:off x="1028700" y="3749398"/>
              <a:ext cx="1219200" cy="2000250"/>
              <a:chOff x="5715000" y="2896234"/>
              <a:chExt cx="1219200" cy="2000250"/>
            </a:xfrm>
          </p:grpSpPr>
          <p:sp>
            <p:nvSpPr>
              <p:cNvPr id="221" name="Google Shape;221;p10"/>
              <p:cNvSpPr/>
              <p:nvPr/>
            </p:nvSpPr>
            <p:spPr>
              <a:xfrm>
                <a:off x="5924550" y="3517500"/>
                <a:ext cx="844550" cy="4889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Memory</a:t>
                </a:r>
                <a:endParaRPr/>
              </a:p>
            </p:txBody>
          </p:sp>
          <p:sp>
            <p:nvSpPr>
              <p:cNvPr id="222" name="Google Shape;222;p10"/>
              <p:cNvSpPr/>
              <p:nvPr/>
            </p:nvSpPr>
            <p:spPr>
              <a:xfrm>
                <a:off x="5924550" y="3039817"/>
                <a:ext cx="844550" cy="355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CPU</a:t>
                </a:r>
                <a:endParaRPr/>
              </a:p>
            </p:txBody>
          </p:sp>
          <p:sp>
            <p:nvSpPr>
              <p:cNvPr id="223" name="Google Shape;223;p10"/>
              <p:cNvSpPr/>
              <p:nvPr/>
            </p:nvSpPr>
            <p:spPr>
              <a:xfrm>
                <a:off x="5902325" y="4229734"/>
                <a:ext cx="889000" cy="533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Disk</a:t>
                </a:r>
                <a:endParaRPr/>
              </a:p>
            </p:txBody>
          </p:sp>
          <p:sp>
            <p:nvSpPr>
              <p:cNvPr id="224" name="Google Shape;224;p10"/>
              <p:cNvSpPr/>
              <p:nvPr/>
            </p:nvSpPr>
            <p:spPr>
              <a:xfrm>
                <a:off x="5715000" y="2896234"/>
                <a:ext cx="1219200" cy="20002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100">
                  <a:solidFill>
                    <a:schemeClr val="dk1"/>
                  </a:solidFill>
                  <a:latin typeface="Tahoma"/>
                  <a:ea typeface="Tahoma"/>
                  <a:cs typeface="Tahoma"/>
                  <a:sym typeface="Tahoma"/>
                </a:endParaRPr>
              </a:p>
            </p:txBody>
          </p:sp>
        </p:grpSp>
        <p:grpSp>
          <p:nvGrpSpPr>
            <p:cNvPr id="225" name="Google Shape;225;p10"/>
            <p:cNvGrpSpPr/>
            <p:nvPr/>
          </p:nvGrpSpPr>
          <p:grpSpPr>
            <a:xfrm>
              <a:off x="3276600" y="3730703"/>
              <a:ext cx="1219200" cy="2000250"/>
              <a:chOff x="5715000" y="2896234"/>
              <a:chExt cx="1219200" cy="2000250"/>
            </a:xfrm>
          </p:grpSpPr>
          <p:sp>
            <p:nvSpPr>
              <p:cNvPr id="226" name="Google Shape;226;p10"/>
              <p:cNvSpPr/>
              <p:nvPr/>
            </p:nvSpPr>
            <p:spPr>
              <a:xfrm>
                <a:off x="5924550" y="3517500"/>
                <a:ext cx="844550" cy="4889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Memory</a:t>
                </a:r>
                <a:endParaRPr/>
              </a:p>
            </p:txBody>
          </p:sp>
          <p:sp>
            <p:nvSpPr>
              <p:cNvPr id="227" name="Google Shape;227;p10"/>
              <p:cNvSpPr/>
              <p:nvPr/>
            </p:nvSpPr>
            <p:spPr>
              <a:xfrm>
                <a:off x="5924550" y="3039817"/>
                <a:ext cx="844550" cy="355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CPU</a:t>
                </a:r>
                <a:endParaRPr/>
              </a:p>
            </p:txBody>
          </p:sp>
          <p:sp>
            <p:nvSpPr>
              <p:cNvPr id="228" name="Google Shape;228;p10"/>
              <p:cNvSpPr/>
              <p:nvPr/>
            </p:nvSpPr>
            <p:spPr>
              <a:xfrm>
                <a:off x="5902325" y="4229734"/>
                <a:ext cx="889000" cy="533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Disk</a:t>
                </a:r>
                <a:endParaRPr/>
              </a:p>
            </p:txBody>
          </p:sp>
          <p:sp>
            <p:nvSpPr>
              <p:cNvPr id="229" name="Google Shape;229;p10"/>
              <p:cNvSpPr/>
              <p:nvPr/>
            </p:nvSpPr>
            <p:spPr>
              <a:xfrm>
                <a:off x="5715000" y="2896234"/>
                <a:ext cx="1219200" cy="20002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100">
                  <a:solidFill>
                    <a:schemeClr val="dk1"/>
                  </a:solidFill>
                  <a:latin typeface="Tahoma"/>
                  <a:ea typeface="Tahoma"/>
                  <a:cs typeface="Tahoma"/>
                  <a:sym typeface="Tahoma"/>
                </a:endParaRPr>
              </a:p>
            </p:txBody>
          </p:sp>
        </p:grpSp>
      </p:grpSp>
      <p:pic>
        <p:nvPicPr>
          <p:cNvPr id="230" name="Google Shape;230;p10"/>
          <p:cNvPicPr preferRelativeResize="0"/>
          <p:nvPr/>
        </p:nvPicPr>
        <p:blipFill rotWithShape="1">
          <a:blip r:embed="rId3">
            <a:alphaModFix/>
          </a:blip>
          <a:srcRect b="0" l="0" r="0" t="0"/>
          <a:stretch/>
        </p:blipFill>
        <p:spPr>
          <a:xfrm>
            <a:off x="728841" y="3143153"/>
            <a:ext cx="2779276" cy="2779276"/>
          </a:xfrm>
          <a:prstGeom prst="rect">
            <a:avLst/>
          </a:prstGeom>
          <a:noFill/>
          <a:ln>
            <a:noFill/>
          </a:ln>
        </p:spPr>
      </p:pic>
      <p:sp>
        <p:nvSpPr>
          <p:cNvPr id="231" name="Google Shape;231;p10"/>
          <p:cNvSpPr txBox="1"/>
          <p:nvPr/>
        </p:nvSpPr>
        <p:spPr>
          <a:xfrm>
            <a:off x="5246782" y="5965709"/>
            <a:ext cx="65434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Node</a:t>
            </a:r>
            <a:endParaRPr/>
          </a:p>
        </p:txBody>
      </p:sp>
      <p:sp>
        <p:nvSpPr>
          <p:cNvPr id="232" name="Google Shape;232;p10"/>
          <p:cNvSpPr txBox="1"/>
          <p:nvPr/>
        </p:nvSpPr>
        <p:spPr>
          <a:xfrm>
            <a:off x="7523332" y="5933040"/>
            <a:ext cx="65434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Node</a:t>
            </a:r>
            <a:endParaRPr/>
          </a:p>
        </p:txBody>
      </p:sp>
      <p:pic>
        <p:nvPicPr>
          <p:cNvPr id="233" name="Google Shape;233;p10"/>
          <p:cNvPicPr preferRelativeResize="0"/>
          <p:nvPr/>
        </p:nvPicPr>
        <p:blipFill rotWithShape="1">
          <a:blip r:embed="rId4">
            <a:alphaModFix/>
          </a:blip>
          <a:srcRect b="0" l="0" r="0" t="0"/>
          <a:stretch/>
        </p:blipFill>
        <p:spPr>
          <a:xfrm>
            <a:off x="180633" y="1429375"/>
            <a:ext cx="4475600" cy="5251466"/>
          </a:xfrm>
          <a:prstGeom prst="rect">
            <a:avLst/>
          </a:prstGeom>
          <a:noFill/>
          <a:ln>
            <a:noFill/>
          </a:ln>
        </p:spPr>
      </p:pic>
      <p:sp>
        <p:nvSpPr>
          <p:cNvPr id="234" name="Google Shape;234;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Cluster Architecture</a:t>
            </a:r>
            <a:endParaRPr/>
          </a:p>
        </p:txBody>
      </p:sp>
      <p:grpSp>
        <p:nvGrpSpPr>
          <p:cNvPr id="241" name="Google Shape;241;p11"/>
          <p:cNvGrpSpPr/>
          <p:nvPr/>
        </p:nvGrpSpPr>
        <p:grpSpPr>
          <a:xfrm>
            <a:off x="571500" y="1912789"/>
            <a:ext cx="8001000" cy="3873070"/>
            <a:chOff x="693774" y="1905000"/>
            <a:chExt cx="8001000" cy="3873070"/>
          </a:xfrm>
        </p:grpSpPr>
        <p:grpSp>
          <p:nvGrpSpPr>
            <p:cNvPr id="242" name="Google Shape;242;p11"/>
            <p:cNvGrpSpPr/>
            <p:nvPr/>
          </p:nvGrpSpPr>
          <p:grpSpPr>
            <a:xfrm>
              <a:off x="693774" y="2819400"/>
              <a:ext cx="3467100" cy="2958670"/>
              <a:chOff x="1028700" y="2790978"/>
              <a:chExt cx="3467100" cy="2958670"/>
            </a:xfrm>
          </p:grpSpPr>
          <p:sp>
            <p:nvSpPr>
              <p:cNvPr id="243" name="Google Shape;243;p11"/>
              <p:cNvSpPr txBox="1"/>
              <p:nvPr/>
            </p:nvSpPr>
            <p:spPr>
              <a:xfrm>
                <a:off x="2590800" y="4370664"/>
                <a:ext cx="338455" cy="38227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800">
                    <a:solidFill>
                      <a:schemeClr val="dk1"/>
                    </a:solidFill>
                    <a:latin typeface="Corbel"/>
                    <a:ea typeface="Corbel"/>
                    <a:cs typeface="Corbel"/>
                    <a:sym typeface="Corbel"/>
                  </a:rPr>
                  <a:t>…</a:t>
                </a:r>
                <a:endParaRPr sz="2800">
                  <a:solidFill>
                    <a:schemeClr val="dk1"/>
                  </a:solidFill>
                  <a:latin typeface="Corbel"/>
                  <a:ea typeface="Corbel"/>
                  <a:cs typeface="Corbel"/>
                  <a:sym typeface="Corbel"/>
                </a:endParaRPr>
              </a:p>
            </p:txBody>
          </p:sp>
          <p:sp>
            <p:nvSpPr>
              <p:cNvPr id="244" name="Google Shape;244;p11"/>
              <p:cNvSpPr txBox="1"/>
              <p:nvPr/>
            </p:nvSpPr>
            <p:spPr>
              <a:xfrm>
                <a:off x="1971453" y="2790978"/>
                <a:ext cx="1600200" cy="307777"/>
              </a:xfrm>
              <a:prstGeom prst="rect">
                <a:avLst/>
              </a:prstGeom>
              <a:solidFill>
                <a:srgbClr val="F0AD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437515" marR="0" rtl="0" algn="l">
                  <a:lnSpc>
                    <a:spcPct val="100000"/>
                  </a:lnSpc>
                  <a:spcBef>
                    <a:spcPts val="0"/>
                  </a:spcBef>
                  <a:spcAft>
                    <a:spcPts val="0"/>
                  </a:spcAft>
                  <a:buNone/>
                </a:pPr>
                <a:r>
                  <a:rPr b="1" lang="en-US" sz="2000">
                    <a:solidFill>
                      <a:schemeClr val="dk1"/>
                    </a:solidFill>
                    <a:latin typeface="Corbel"/>
                    <a:ea typeface="Corbel"/>
                    <a:cs typeface="Corbel"/>
                    <a:sym typeface="Corbel"/>
                  </a:rPr>
                  <a:t>Switch</a:t>
                </a:r>
                <a:endParaRPr/>
              </a:p>
            </p:txBody>
          </p:sp>
          <p:sp>
            <p:nvSpPr>
              <p:cNvPr id="245" name="Google Shape;245;p11"/>
              <p:cNvSpPr/>
              <p:nvPr/>
            </p:nvSpPr>
            <p:spPr>
              <a:xfrm>
                <a:off x="1600200" y="3097753"/>
                <a:ext cx="762000" cy="661877"/>
              </a:xfrm>
              <a:custGeom>
                <a:rect b="b" l="l" r="r" t="t"/>
                <a:pathLst>
                  <a:path extrusionOk="0" h="609600" w="685800">
                    <a:moveTo>
                      <a:pt x="685800" y="0"/>
                    </a:moveTo>
                    <a:lnTo>
                      <a:pt x="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46" name="Google Shape;246;p11"/>
              <p:cNvSpPr/>
              <p:nvPr/>
            </p:nvSpPr>
            <p:spPr>
              <a:xfrm>
                <a:off x="3048000" y="3097754"/>
                <a:ext cx="838200" cy="632950"/>
              </a:xfrm>
              <a:custGeom>
                <a:rect b="b" l="l" r="r" t="t"/>
                <a:pathLst>
                  <a:path extrusionOk="0" h="609600" w="762000">
                    <a:moveTo>
                      <a:pt x="0" y="0"/>
                    </a:moveTo>
                    <a:lnTo>
                      <a:pt x="76200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nvGrpSpPr>
              <p:cNvPr id="247" name="Google Shape;247;p11"/>
              <p:cNvGrpSpPr/>
              <p:nvPr/>
            </p:nvGrpSpPr>
            <p:grpSpPr>
              <a:xfrm>
                <a:off x="1028700" y="3749398"/>
                <a:ext cx="1219200" cy="2000250"/>
                <a:chOff x="5715000" y="2896234"/>
                <a:chExt cx="1219200" cy="2000250"/>
              </a:xfrm>
            </p:grpSpPr>
            <p:sp>
              <p:nvSpPr>
                <p:cNvPr id="248" name="Google Shape;248;p11"/>
                <p:cNvSpPr/>
                <p:nvPr/>
              </p:nvSpPr>
              <p:spPr>
                <a:xfrm>
                  <a:off x="5924550" y="3517500"/>
                  <a:ext cx="844550" cy="4889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Memory</a:t>
                  </a:r>
                  <a:endParaRPr/>
                </a:p>
              </p:txBody>
            </p:sp>
            <p:sp>
              <p:nvSpPr>
                <p:cNvPr id="249" name="Google Shape;249;p11"/>
                <p:cNvSpPr/>
                <p:nvPr/>
              </p:nvSpPr>
              <p:spPr>
                <a:xfrm>
                  <a:off x="5924550" y="3039817"/>
                  <a:ext cx="844550" cy="355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CPU</a:t>
                  </a:r>
                  <a:endParaRPr/>
                </a:p>
              </p:txBody>
            </p:sp>
            <p:sp>
              <p:nvSpPr>
                <p:cNvPr id="250" name="Google Shape;250;p11"/>
                <p:cNvSpPr/>
                <p:nvPr/>
              </p:nvSpPr>
              <p:spPr>
                <a:xfrm>
                  <a:off x="5902325" y="4229734"/>
                  <a:ext cx="889000" cy="533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Disk</a:t>
                  </a:r>
                  <a:endParaRPr/>
                </a:p>
              </p:txBody>
            </p:sp>
            <p:sp>
              <p:nvSpPr>
                <p:cNvPr id="251" name="Google Shape;251;p11"/>
                <p:cNvSpPr/>
                <p:nvPr/>
              </p:nvSpPr>
              <p:spPr>
                <a:xfrm>
                  <a:off x="5715000" y="2896234"/>
                  <a:ext cx="1219200" cy="20002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100">
                    <a:solidFill>
                      <a:schemeClr val="dk1"/>
                    </a:solidFill>
                    <a:latin typeface="Tahoma"/>
                    <a:ea typeface="Tahoma"/>
                    <a:cs typeface="Tahoma"/>
                    <a:sym typeface="Tahoma"/>
                  </a:endParaRPr>
                </a:p>
              </p:txBody>
            </p:sp>
          </p:grpSp>
          <p:grpSp>
            <p:nvGrpSpPr>
              <p:cNvPr id="252" name="Google Shape;252;p11"/>
              <p:cNvGrpSpPr/>
              <p:nvPr/>
            </p:nvGrpSpPr>
            <p:grpSpPr>
              <a:xfrm>
                <a:off x="3276600" y="3730703"/>
                <a:ext cx="1219200" cy="2000250"/>
                <a:chOff x="5715000" y="2896234"/>
                <a:chExt cx="1219200" cy="2000250"/>
              </a:xfrm>
            </p:grpSpPr>
            <p:sp>
              <p:nvSpPr>
                <p:cNvPr id="253" name="Google Shape;253;p11"/>
                <p:cNvSpPr/>
                <p:nvPr/>
              </p:nvSpPr>
              <p:spPr>
                <a:xfrm>
                  <a:off x="5924550" y="3517500"/>
                  <a:ext cx="844550" cy="4889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Memory</a:t>
                  </a:r>
                  <a:endParaRPr/>
                </a:p>
              </p:txBody>
            </p:sp>
            <p:sp>
              <p:nvSpPr>
                <p:cNvPr id="254" name="Google Shape;254;p11"/>
                <p:cNvSpPr/>
                <p:nvPr/>
              </p:nvSpPr>
              <p:spPr>
                <a:xfrm>
                  <a:off x="5924550" y="3039817"/>
                  <a:ext cx="844550" cy="355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CPU</a:t>
                  </a:r>
                  <a:endParaRPr/>
                </a:p>
              </p:txBody>
            </p:sp>
            <p:sp>
              <p:nvSpPr>
                <p:cNvPr id="255" name="Google Shape;255;p11"/>
                <p:cNvSpPr/>
                <p:nvPr/>
              </p:nvSpPr>
              <p:spPr>
                <a:xfrm>
                  <a:off x="5902325" y="4229734"/>
                  <a:ext cx="889000" cy="533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Disk</a:t>
                  </a:r>
                  <a:endParaRPr/>
                </a:p>
              </p:txBody>
            </p:sp>
            <p:sp>
              <p:nvSpPr>
                <p:cNvPr id="256" name="Google Shape;256;p11"/>
                <p:cNvSpPr/>
                <p:nvPr/>
              </p:nvSpPr>
              <p:spPr>
                <a:xfrm>
                  <a:off x="5715000" y="2896234"/>
                  <a:ext cx="1219200" cy="20002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100">
                    <a:solidFill>
                      <a:schemeClr val="dk1"/>
                    </a:solidFill>
                    <a:latin typeface="Tahoma"/>
                    <a:ea typeface="Tahoma"/>
                    <a:cs typeface="Tahoma"/>
                    <a:sym typeface="Tahoma"/>
                  </a:endParaRPr>
                </a:p>
              </p:txBody>
            </p:sp>
          </p:grpSp>
        </p:grpSp>
        <p:grpSp>
          <p:nvGrpSpPr>
            <p:cNvPr id="257" name="Google Shape;257;p11"/>
            <p:cNvGrpSpPr/>
            <p:nvPr/>
          </p:nvGrpSpPr>
          <p:grpSpPr>
            <a:xfrm>
              <a:off x="5227674" y="2819400"/>
              <a:ext cx="3467100" cy="2958670"/>
              <a:chOff x="1028700" y="2790978"/>
              <a:chExt cx="3467100" cy="2958670"/>
            </a:xfrm>
          </p:grpSpPr>
          <p:sp>
            <p:nvSpPr>
              <p:cNvPr id="258" name="Google Shape;258;p11"/>
              <p:cNvSpPr txBox="1"/>
              <p:nvPr/>
            </p:nvSpPr>
            <p:spPr>
              <a:xfrm>
                <a:off x="2590800" y="4370664"/>
                <a:ext cx="338455" cy="38227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800">
                    <a:solidFill>
                      <a:schemeClr val="dk1"/>
                    </a:solidFill>
                    <a:latin typeface="Corbel"/>
                    <a:ea typeface="Corbel"/>
                    <a:cs typeface="Corbel"/>
                    <a:sym typeface="Corbel"/>
                  </a:rPr>
                  <a:t>…</a:t>
                </a:r>
                <a:endParaRPr sz="2800">
                  <a:solidFill>
                    <a:schemeClr val="dk1"/>
                  </a:solidFill>
                  <a:latin typeface="Corbel"/>
                  <a:ea typeface="Corbel"/>
                  <a:cs typeface="Corbel"/>
                  <a:sym typeface="Corbel"/>
                </a:endParaRPr>
              </a:p>
            </p:txBody>
          </p:sp>
          <p:sp>
            <p:nvSpPr>
              <p:cNvPr id="259" name="Google Shape;259;p11"/>
              <p:cNvSpPr txBox="1"/>
              <p:nvPr/>
            </p:nvSpPr>
            <p:spPr>
              <a:xfrm>
                <a:off x="1971453" y="2790978"/>
                <a:ext cx="1600200" cy="307777"/>
              </a:xfrm>
              <a:prstGeom prst="rect">
                <a:avLst/>
              </a:prstGeom>
              <a:solidFill>
                <a:srgbClr val="F0AD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437515" marR="0" rtl="0" algn="l">
                  <a:lnSpc>
                    <a:spcPct val="100000"/>
                  </a:lnSpc>
                  <a:spcBef>
                    <a:spcPts val="0"/>
                  </a:spcBef>
                  <a:spcAft>
                    <a:spcPts val="0"/>
                  </a:spcAft>
                  <a:buNone/>
                </a:pPr>
                <a:r>
                  <a:rPr b="1" lang="en-US" sz="2000">
                    <a:solidFill>
                      <a:schemeClr val="dk1"/>
                    </a:solidFill>
                    <a:latin typeface="Corbel"/>
                    <a:ea typeface="Corbel"/>
                    <a:cs typeface="Corbel"/>
                    <a:sym typeface="Corbel"/>
                  </a:rPr>
                  <a:t>Switch</a:t>
                </a:r>
                <a:endParaRPr/>
              </a:p>
            </p:txBody>
          </p:sp>
          <p:sp>
            <p:nvSpPr>
              <p:cNvPr id="260" name="Google Shape;260;p11"/>
              <p:cNvSpPr/>
              <p:nvPr/>
            </p:nvSpPr>
            <p:spPr>
              <a:xfrm>
                <a:off x="1600200" y="3097753"/>
                <a:ext cx="762000" cy="661877"/>
              </a:xfrm>
              <a:custGeom>
                <a:rect b="b" l="l" r="r" t="t"/>
                <a:pathLst>
                  <a:path extrusionOk="0" h="609600" w="685800">
                    <a:moveTo>
                      <a:pt x="685800" y="0"/>
                    </a:moveTo>
                    <a:lnTo>
                      <a:pt x="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61" name="Google Shape;261;p11"/>
              <p:cNvSpPr/>
              <p:nvPr/>
            </p:nvSpPr>
            <p:spPr>
              <a:xfrm>
                <a:off x="3048000" y="3097754"/>
                <a:ext cx="838200" cy="632950"/>
              </a:xfrm>
              <a:custGeom>
                <a:rect b="b" l="l" r="r" t="t"/>
                <a:pathLst>
                  <a:path extrusionOk="0" h="609600" w="762000">
                    <a:moveTo>
                      <a:pt x="0" y="0"/>
                    </a:moveTo>
                    <a:lnTo>
                      <a:pt x="76200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nvGrpSpPr>
              <p:cNvPr id="262" name="Google Shape;262;p11"/>
              <p:cNvGrpSpPr/>
              <p:nvPr/>
            </p:nvGrpSpPr>
            <p:grpSpPr>
              <a:xfrm>
                <a:off x="1028700" y="3749398"/>
                <a:ext cx="1219200" cy="2000250"/>
                <a:chOff x="5715000" y="2896234"/>
                <a:chExt cx="1219200" cy="2000250"/>
              </a:xfrm>
            </p:grpSpPr>
            <p:sp>
              <p:nvSpPr>
                <p:cNvPr id="263" name="Google Shape;263;p11"/>
                <p:cNvSpPr/>
                <p:nvPr/>
              </p:nvSpPr>
              <p:spPr>
                <a:xfrm>
                  <a:off x="5924550" y="3517500"/>
                  <a:ext cx="844550" cy="4889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Memory</a:t>
                  </a:r>
                  <a:endParaRPr/>
                </a:p>
              </p:txBody>
            </p:sp>
            <p:sp>
              <p:nvSpPr>
                <p:cNvPr id="264" name="Google Shape;264;p11"/>
                <p:cNvSpPr/>
                <p:nvPr/>
              </p:nvSpPr>
              <p:spPr>
                <a:xfrm>
                  <a:off x="5924550" y="3039817"/>
                  <a:ext cx="844550" cy="355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CPU</a:t>
                  </a:r>
                  <a:endParaRPr/>
                </a:p>
              </p:txBody>
            </p:sp>
            <p:sp>
              <p:nvSpPr>
                <p:cNvPr id="265" name="Google Shape;265;p11"/>
                <p:cNvSpPr/>
                <p:nvPr/>
              </p:nvSpPr>
              <p:spPr>
                <a:xfrm>
                  <a:off x="5902325" y="4229734"/>
                  <a:ext cx="889000" cy="533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Disk</a:t>
                  </a:r>
                  <a:endParaRPr/>
                </a:p>
              </p:txBody>
            </p:sp>
            <p:sp>
              <p:nvSpPr>
                <p:cNvPr id="266" name="Google Shape;266;p11"/>
                <p:cNvSpPr/>
                <p:nvPr/>
              </p:nvSpPr>
              <p:spPr>
                <a:xfrm>
                  <a:off x="5715000" y="2896234"/>
                  <a:ext cx="1219200" cy="20002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100">
                    <a:solidFill>
                      <a:schemeClr val="dk1"/>
                    </a:solidFill>
                    <a:latin typeface="Tahoma"/>
                    <a:ea typeface="Tahoma"/>
                    <a:cs typeface="Tahoma"/>
                    <a:sym typeface="Tahoma"/>
                  </a:endParaRPr>
                </a:p>
              </p:txBody>
            </p:sp>
          </p:grpSp>
          <p:grpSp>
            <p:nvGrpSpPr>
              <p:cNvPr id="267" name="Google Shape;267;p11"/>
              <p:cNvGrpSpPr/>
              <p:nvPr/>
            </p:nvGrpSpPr>
            <p:grpSpPr>
              <a:xfrm>
                <a:off x="3276600" y="3730703"/>
                <a:ext cx="1219200" cy="2000250"/>
                <a:chOff x="5715000" y="2896234"/>
                <a:chExt cx="1219200" cy="2000250"/>
              </a:xfrm>
            </p:grpSpPr>
            <p:sp>
              <p:nvSpPr>
                <p:cNvPr id="268" name="Google Shape;268;p11"/>
                <p:cNvSpPr/>
                <p:nvPr/>
              </p:nvSpPr>
              <p:spPr>
                <a:xfrm>
                  <a:off x="5924550" y="3517500"/>
                  <a:ext cx="844550" cy="4889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Memory</a:t>
                  </a:r>
                  <a:endParaRPr/>
                </a:p>
              </p:txBody>
            </p:sp>
            <p:sp>
              <p:nvSpPr>
                <p:cNvPr id="269" name="Google Shape;269;p11"/>
                <p:cNvSpPr/>
                <p:nvPr/>
              </p:nvSpPr>
              <p:spPr>
                <a:xfrm>
                  <a:off x="5924550" y="3039817"/>
                  <a:ext cx="844550" cy="355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CPU</a:t>
                  </a:r>
                  <a:endParaRPr/>
                </a:p>
              </p:txBody>
            </p:sp>
            <p:sp>
              <p:nvSpPr>
                <p:cNvPr id="270" name="Google Shape;270;p11"/>
                <p:cNvSpPr/>
                <p:nvPr/>
              </p:nvSpPr>
              <p:spPr>
                <a:xfrm>
                  <a:off x="5902325" y="4229734"/>
                  <a:ext cx="889000" cy="533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Disk</a:t>
                  </a:r>
                  <a:endParaRPr/>
                </a:p>
              </p:txBody>
            </p:sp>
            <p:sp>
              <p:nvSpPr>
                <p:cNvPr id="271" name="Google Shape;271;p11"/>
                <p:cNvSpPr/>
                <p:nvPr/>
              </p:nvSpPr>
              <p:spPr>
                <a:xfrm>
                  <a:off x="5715000" y="2896234"/>
                  <a:ext cx="1219200" cy="20002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100">
                    <a:solidFill>
                      <a:schemeClr val="dk1"/>
                    </a:solidFill>
                    <a:latin typeface="Tahoma"/>
                    <a:ea typeface="Tahoma"/>
                    <a:cs typeface="Tahoma"/>
                    <a:sym typeface="Tahoma"/>
                  </a:endParaRPr>
                </a:p>
              </p:txBody>
            </p:sp>
          </p:grpSp>
        </p:grpSp>
        <p:sp>
          <p:nvSpPr>
            <p:cNvPr id="272" name="Google Shape;272;p11"/>
            <p:cNvSpPr txBox="1"/>
            <p:nvPr/>
          </p:nvSpPr>
          <p:spPr>
            <a:xfrm>
              <a:off x="3886200" y="1905000"/>
              <a:ext cx="1524000" cy="304800"/>
            </a:xfrm>
            <a:prstGeom prst="rect">
              <a:avLst/>
            </a:prstGeom>
            <a:solidFill>
              <a:srgbClr val="F0AD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437515" marR="0" rtl="0" algn="l">
                <a:lnSpc>
                  <a:spcPct val="100000"/>
                </a:lnSpc>
                <a:spcBef>
                  <a:spcPts val="0"/>
                </a:spcBef>
                <a:spcAft>
                  <a:spcPts val="0"/>
                </a:spcAft>
                <a:buNone/>
              </a:pPr>
              <a:r>
                <a:rPr b="1" lang="en-US" sz="2000">
                  <a:solidFill>
                    <a:schemeClr val="dk1"/>
                  </a:solidFill>
                  <a:latin typeface="Corbel"/>
                  <a:ea typeface="Corbel"/>
                  <a:cs typeface="Corbel"/>
                  <a:sym typeface="Corbel"/>
                </a:rPr>
                <a:t>Switch</a:t>
              </a:r>
              <a:endParaRPr/>
            </a:p>
          </p:txBody>
        </p:sp>
        <p:sp>
          <p:nvSpPr>
            <p:cNvPr id="273" name="Google Shape;273;p11"/>
            <p:cNvSpPr/>
            <p:nvPr/>
          </p:nvSpPr>
          <p:spPr>
            <a:xfrm>
              <a:off x="2667000" y="2209800"/>
              <a:ext cx="1371600" cy="609600"/>
            </a:xfrm>
            <a:custGeom>
              <a:rect b="b" l="l" r="r" t="t"/>
              <a:pathLst>
                <a:path extrusionOk="0" h="609600" w="1371600">
                  <a:moveTo>
                    <a:pt x="0" y="609600"/>
                  </a:moveTo>
                  <a:lnTo>
                    <a:pt x="13716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74" name="Google Shape;274;p11"/>
            <p:cNvSpPr/>
            <p:nvPr/>
          </p:nvSpPr>
          <p:spPr>
            <a:xfrm>
              <a:off x="5105400" y="2209800"/>
              <a:ext cx="1447800" cy="609600"/>
            </a:xfrm>
            <a:custGeom>
              <a:rect b="b" l="l" r="r" t="t"/>
              <a:pathLst>
                <a:path extrusionOk="0" h="609600" w="1447800">
                  <a:moveTo>
                    <a:pt x="0" y="0"/>
                  </a:moveTo>
                  <a:lnTo>
                    <a:pt x="144780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75" name="Google Shape;275;p11"/>
            <p:cNvSpPr txBox="1"/>
            <p:nvPr/>
          </p:nvSpPr>
          <p:spPr>
            <a:xfrm>
              <a:off x="4525046" y="4395675"/>
              <a:ext cx="338455" cy="38227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800">
                  <a:solidFill>
                    <a:schemeClr val="dk1"/>
                  </a:solidFill>
                  <a:latin typeface="Corbel"/>
                  <a:ea typeface="Corbel"/>
                  <a:cs typeface="Corbel"/>
                  <a:sym typeface="Corbel"/>
                </a:rPr>
                <a:t>…</a:t>
              </a:r>
              <a:endParaRPr sz="2800">
                <a:solidFill>
                  <a:schemeClr val="dk1"/>
                </a:solidFill>
                <a:latin typeface="Corbel"/>
                <a:ea typeface="Corbel"/>
                <a:cs typeface="Corbel"/>
                <a:sym typeface="Corbel"/>
              </a:endParaRPr>
            </a:p>
          </p:txBody>
        </p:sp>
      </p:grpSp>
      <p:sp>
        <p:nvSpPr>
          <p:cNvPr id="276" name="Google Shape;276;p11"/>
          <p:cNvSpPr txBox="1"/>
          <p:nvPr/>
        </p:nvSpPr>
        <p:spPr>
          <a:xfrm>
            <a:off x="5662724" y="1497291"/>
            <a:ext cx="3314700" cy="830997"/>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b="1" lang="en-US" sz="1800">
                <a:solidFill>
                  <a:schemeClr val="dk1"/>
                </a:solidFill>
                <a:latin typeface="Calibri"/>
                <a:ea typeface="Calibri"/>
                <a:cs typeface="Calibri"/>
                <a:sym typeface="Calibri"/>
              </a:rPr>
              <a:t>Backbone switch </a:t>
            </a:r>
            <a:r>
              <a:rPr lang="en-US" sz="1800">
                <a:solidFill>
                  <a:schemeClr val="dk1"/>
                </a:solidFill>
                <a:latin typeface="Calibri"/>
                <a:ea typeface="Calibri"/>
                <a:cs typeface="Calibri"/>
                <a:sym typeface="Calibri"/>
              </a:rPr>
              <a:t>- connect racks </a:t>
            </a:r>
            <a:endParaRPr/>
          </a:p>
          <a:p>
            <a:pPr indent="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e.g., </a:t>
            </a:r>
            <a:r>
              <a:rPr lang="en-US" sz="1800">
                <a:solidFill>
                  <a:srgbClr val="3366FF"/>
                </a:solidFill>
                <a:latin typeface="Calibri"/>
                <a:ea typeface="Calibri"/>
                <a:cs typeface="Calibri"/>
                <a:sym typeface="Calibri"/>
              </a:rPr>
              <a:t>2-10 GB/sec </a:t>
            </a:r>
            <a:r>
              <a:rPr lang="en-US" sz="1800">
                <a:solidFill>
                  <a:schemeClr val="dk1"/>
                </a:solidFill>
                <a:latin typeface="Calibri"/>
                <a:ea typeface="Calibri"/>
                <a:cs typeface="Calibri"/>
                <a:sym typeface="Calibri"/>
              </a:rPr>
              <a:t>bandwidth</a:t>
            </a:r>
            <a:r>
              <a:rPr lang="en-US" sz="1800">
                <a:solidFill>
                  <a:srgbClr val="3366FF"/>
                </a:solidFill>
                <a:latin typeface="Calibri"/>
                <a:ea typeface="Calibri"/>
                <a:cs typeface="Calibri"/>
                <a:sym typeface="Calibri"/>
              </a:rPr>
              <a:t> </a:t>
            </a:r>
            <a:r>
              <a:rPr lang="en-US" sz="1800">
                <a:solidFill>
                  <a:schemeClr val="dk1"/>
                </a:solidFill>
                <a:latin typeface="Calibri"/>
                <a:ea typeface="Calibri"/>
                <a:cs typeface="Calibri"/>
                <a:sym typeface="Calibri"/>
              </a:rPr>
              <a:t>between racks</a:t>
            </a:r>
            <a:endParaRPr sz="1800">
              <a:solidFill>
                <a:schemeClr val="dk1"/>
              </a:solidFill>
              <a:latin typeface="Calibri"/>
              <a:ea typeface="Calibri"/>
              <a:cs typeface="Calibri"/>
              <a:sym typeface="Calibri"/>
            </a:endParaRPr>
          </a:p>
        </p:txBody>
      </p:sp>
      <p:sp>
        <p:nvSpPr>
          <p:cNvPr id="277" name="Google Shape;277;p11"/>
          <p:cNvSpPr/>
          <p:nvPr/>
        </p:nvSpPr>
        <p:spPr>
          <a:xfrm>
            <a:off x="304800" y="2590800"/>
            <a:ext cx="3886200" cy="3581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278" name="Google Shape;278;p11"/>
          <p:cNvSpPr/>
          <p:nvPr/>
        </p:nvSpPr>
        <p:spPr>
          <a:xfrm>
            <a:off x="4953000" y="2590800"/>
            <a:ext cx="3886200" cy="3581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279" name="Google Shape;279;p11"/>
          <p:cNvSpPr txBox="1"/>
          <p:nvPr/>
        </p:nvSpPr>
        <p:spPr>
          <a:xfrm>
            <a:off x="7620000" y="5791200"/>
            <a:ext cx="687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node</a:t>
            </a:r>
            <a:endParaRPr/>
          </a:p>
        </p:txBody>
      </p:sp>
      <p:sp>
        <p:nvSpPr>
          <p:cNvPr id="280" name="Google Shape;280;p11"/>
          <p:cNvSpPr txBox="1"/>
          <p:nvPr/>
        </p:nvSpPr>
        <p:spPr>
          <a:xfrm>
            <a:off x="5334000" y="5791200"/>
            <a:ext cx="687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node</a:t>
            </a:r>
            <a:endParaRPr/>
          </a:p>
        </p:txBody>
      </p:sp>
      <p:sp>
        <p:nvSpPr>
          <p:cNvPr id="281" name="Google Shape;281;p11"/>
          <p:cNvSpPr txBox="1"/>
          <p:nvPr/>
        </p:nvSpPr>
        <p:spPr>
          <a:xfrm>
            <a:off x="3048000" y="5791200"/>
            <a:ext cx="687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node</a:t>
            </a:r>
            <a:endParaRPr/>
          </a:p>
        </p:txBody>
      </p:sp>
      <p:sp>
        <p:nvSpPr>
          <p:cNvPr id="282" name="Google Shape;282;p11"/>
          <p:cNvSpPr txBox="1"/>
          <p:nvPr/>
        </p:nvSpPr>
        <p:spPr>
          <a:xfrm>
            <a:off x="762000" y="5791200"/>
            <a:ext cx="687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node</a:t>
            </a:r>
            <a:endParaRPr/>
          </a:p>
        </p:txBody>
      </p:sp>
      <p:sp>
        <p:nvSpPr>
          <p:cNvPr id="283" name="Google Shape;283;p11"/>
          <p:cNvSpPr txBox="1"/>
          <p:nvPr/>
        </p:nvSpPr>
        <p:spPr>
          <a:xfrm>
            <a:off x="6553200" y="6172200"/>
            <a:ext cx="6078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rack</a:t>
            </a:r>
            <a:endParaRPr/>
          </a:p>
        </p:txBody>
      </p:sp>
      <p:sp>
        <p:nvSpPr>
          <p:cNvPr id="284" name="Google Shape;284;p11"/>
          <p:cNvSpPr txBox="1"/>
          <p:nvPr/>
        </p:nvSpPr>
        <p:spPr>
          <a:xfrm>
            <a:off x="1905000" y="6183868"/>
            <a:ext cx="6078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rack</a:t>
            </a:r>
            <a:endParaRPr/>
          </a:p>
        </p:txBody>
      </p:sp>
      <p:sp>
        <p:nvSpPr>
          <p:cNvPr id="285" name="Google Shape;285;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2"/>
          <p:cNvSpPr/>
          <p:nvPr/>
        </p:nvSpPr>
        <p:spPr>
          <a:xfrm>
            <a:off x="152400" y="152400"/>
            <a:ext cx="8915400" cy="579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291" name="Google Shape;291;p12"/>
          <p:cNvSpPr/>
          <p:nvPr/>
        </p:nvSpPr>
        <p:spPr>
          <a:xfrm>
            <a:off x="507256" y="6156127"/>
            <a:ext cx="8129486" cy="369332"/>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In 2011 it was guestimated that Google had 1M machines, </a:t>
            </a:r>
            <a:r>
              <a:rPr lang="en-US" sz="1800" u="sng">
                <a:solidFill>
                  <a:srgbClr val="168BBA"/>
                </a:solidFill>
                <a:latin typeface="Arial"/>
                <a:ea typeface="Arial"/>
                <a:cs typeface="Arial"/>
                <a:sym typeface="Arial"/>
                <a:hlinkClick r:id="rId4">
                  <a:extLst>
                    <a:ext uri="{A12FA001-AC4F-418D-AE19-62706E023703}">
                      <ahyp:hlinkClr val="tx"/>
                    </a:ext>
                  </a:extLst>
                </a:hlinkClick>
              </a:rPr>
              <a:t>http://bit.ly/Shh0RO</a:t>
            </a:r>
            <a:endParaRPr sz="1800">
              <a:solidFill>
                <a:schemeClr val="dk1"/>
              </a:solidFill>
              <a:latin typeface="Arial"/>
              <a:ea typeface="Arial"/>
              <a:cs typeface="Arial"/>
              <a:sym typeface="Arial"/>
            </a:endParaRPr>
          </a:p>
        </p:txBody>
      </p:sp>
      <p:sp>
        <p:nvSpPr>
          <p:cNvPr id="292" name="Google Shape;292;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Cluster Computing Challenges</a:t>
            </a:r>
            <a:endParaRPr/>
          </a:p>
        </p:txBody>
      </p:sp>
      <p:sp>
        <p:nvSpPr>
          <p:cNvPr id="299" name="Google Shape;299;p13"/>
          <p:cNvSpPr txBox="1"/>
          <p:nvPr/>
        </p:nvSpPr>
        <p:spPr>
          <a:xfrm>
            <a:off x="438149" y="1905000"/>
            <a:ext cx="8267701" cy="32778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Node failures</a:t>
            </a:r>
            <a:endParaRPr/>
          </a:p>
          <a:p>
            <a:pPr indent="0" lvl="1" marL="457200" marR="0" rtl="0" algn="l">
              <a:spcBef>
                <a:spcPts val="1800"/>
              </a:spcBef>
              <a:spcAft>
                <a:spcPts val="0"/>
              </a:spcAft>
              <a:buNone/>
            </a:pPr>
            <a:r>
              <a:rPr b="0" i="0" lang="en-US" sz="2000" u="none" cap="none" strike="noStrike">
                <a:solidFill>
                  <a:schemeClr val="dk1"/>
                </a:solidFill>
                <a:latin typeface="Tahoma"/>
                <a:ea typeface="Tahoma"/>
                <a:cs typeface="Tahoma"/>
                <a:sym typeface="Tahoma"/>
              </a:rPr>
              <a:t>e.g., one server can stay up 3 years (1,000 days)</a:t>
            </a:r>
            <a:endParaRPr/>
          </a:p>
          <a:p>
            <a:pPr indent="0" lvl="1" marL="457200" marR="0" rtl="0" algn="l">
              <a:spcBef>
                <a:spcPts val="1800"/>
              </a:spcBef>
              <a:spcAft>
                <a:spcPts val="0"/>
              </a:spcAft>
              <a:buNone/>
            </a:pPr>
            <a:r>
              <a:rPr b="0" i="0" lang="en-US" sz="2000" u="none" cap="none" strike="noStrike">
                <a:solidFill>
                  <a:schemeClr val="dk1"/>
                </a:solidFill>
                <a:latin typeface="Tahoma"/>
                <a:ea typeface="Tahoma"/>
                <a:cs typeface="Tahoma"/>
                <a:sym typeface="Tahoma"/>
              </a:rPr>
              <a:t>       1,000 servers in cluster ⇒ </a:t>
            </a:r>
            <a:r>
              <a:rPr b="0" i="0" lang="en-US" sz="2000" u="none" cap="none" strike="noStrike">
                <a:solidFill>
                  <a:srgbClr val="3366FF"/>
                </a:solidFill>
                <a:latin typeface="Tahoma"/>
                <a:ea typeface="Tahoma"/>
                <a:cs typeface="Tahoma"/>
                <a:sym typeface="Tahoma"/>
              </a:rPr>
              <a:t>1 failure/day</a:t>
            </a:r>
            <a:endParaRPr/>
          </a:p>
          <a:p>
            <a:pPr indent="0" lvl="1" marL="457200" marR="0" rtl="0" algn="l">
              <a:spcBef>
                <a:spcPts val="1800"/>
              </a:spcBef>
              <a:spcAft>
                <a:spcPts val="0"/>
              </a:spcAft>
              <a:buNone/>
            </a:pPr>
            <a:r>
              <a:rPr b="0" i="0" lang="en-US" sz="2000" u="none" cap="none" strike="noStrike">
                <a:solidFill>
                  <a:schemeClr val="dk1"/>
                </a:solidFill>
                <a:latin typeface="Tahoma"/>
                <a:ea typeface="Tahoma"/>
                <a:cs typeface="Tahoma"/>
                <a:sym typeface="Tahoma"/>
              </a:rPr>
              <a:t>       1M servers in cluster ⇒ </a:t>
            </a:r>
            <a:r>
              <a:rPr b="0" i="0" lang="en-US" sz="2000" u="none" cap="none" strike="noStrike">
                <a:solidFill>
                  <a:srgbClr val="3366FF"/>
                </a:solidFill>
                <a:latin typeface="Tahoma"/>
                <a:ea typeface="Tahoma"/>
                <a:cs typeface="Tahoma"/>
                <a:sym typeface="Tahoma"/>
              </a:rPr>
              <a:t>1,000 failures/day</a:t>
            </a:r>
            <a:endParaRPr/>
          </a:p>
          <a:p>
            <a:pPr indent="0" lvl="1" marL="457200" marR="0" rtl="0" algn="l">
              <a:spcBef>
                <a:spcPts val="1800"/>
              </a:spcBef>
              <a:spcAft>
                <a:spcPts val="0"/>
              </a:spcAft>
              <a:buNone/>
            </a:pPr>
            <a:r>
              <a:t/>
            </a:r>
            <a:endParaRPr b="0" i="0" sz="2000" u="none" cap="none" strike="noStrike">
              <a:solidFill>
                <a:schemeClr val="dk1"/>
              </a:solidFill>
              <a:latin typeface="Tahoma"/>
              <a:ea typeface="Tahoma"/>
              <a:cs typeface="Tahoma"/>
              <a:sym typeface="Tahoma"/>
            </a:endParaRPr>
          </a:p>
          <a:p>
            <a:pPr indent="-190500" lvl="1" marL="800100" marR="0" rtl="0" algn="l">
              <a:spcBef>
                <a:spcPts val="180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00" name="Google Shape;300;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Cluster Computing Challenges I</a:t>
            </a:r>
            <a:endParaRPr/>
          </a:p>
        </p:txBody>
      </p:sp>
      <p:sp>
        <p:nvSpPr>
          <p:cNvPr id="307" name="Google Shape;307;p14"/>
          <p:cNvSpPr txBox="1"/>
          <p:nvPr/>
        </p:nvSpPr>
        <p:spPr>
          <a:xfrm>
            <a:off x="438149" y="1905000"/>
            <a:ext cx="8267701" cy="575542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Node failures</a:t>
            </a:r>
            <a:endParaRPr/>
          </a:p>
          <a:p>
            <a:pPr indent="0" lvl="1" marL="457200" marR="0" rtl="0" algn="l">
              <a:spcBef>
                <a:spcPts val="1800"/>
              </a:spcBef>
              <a:spcAft>
                <a:spcPts val="0"/>
              </a:spcAft>
              <a:buNone/>
            </a:pPr>
            <a:r>
              <a:rPr b="0" i="0" lang="en-US" sz="2000" u="none" cap="none" strike="noStrike">
                <a:solidFill>
                  <a:schemeClr val="dk1"/>
                </a:solidFill>
                <a:latin typeface="Tahoma"/>
                <a:ea typeface="Tahoma"/>
                <a:cs typeface="Tahoma"/>
                <a:sym typeface="Tahoma"/>
              </a:rPr>
              <a:t>e.g., one server can stay up 3 years (1,000 days)</a:t>
            </a:r>
            <a:endParaRPr/>
          </a:p>
          <a:p>
            <a:pPr indent="0" lvl="1" marL="457200" marR="0" rtl="0" algn="l">
              <a:spcBef>
                <a:spcPts val="1800"/>
              </a:spcBef>
              <a:spcAft>
                <a:spcPts val="0"/>
              </a:spcAft>
              <a:buNone/>
            </a:pPr>
            <a:r>
              <a:rPr b="0" i="0" lang="en-US" sz="2000" u="none" cap="none" strike="noStrike">
                <a:solidFill>
                  <a:schemeClr val="dk1"/>
                </a:solidFill>
                <a:latin typeface="Tahoma"/>
                <a:ea typeface="Tahoma"/>
                <a:cs typeface="Tahoma"/>
                <a:sym typeface="Tahoma"/>
              </a:rPr>
              <a:t>       1,000 servers in cluster ⇒ </a:t>
            </a:r>
            <a:r>
              <a:rPr b="0" i="0" lang="en-US" sz="2000" u="none" cap="none" strike="noStrike">
                <a:solidFill>
                  <a:srgbClr val="3366FF"/>
                </a:solidFill>
                <a:latin typeface="Tahoma"/>
                <a:ea typeface="Tahoma"/>
                <a:cs typeface="Tahoma"/>
                <a:sym typeface="Tahoma"/>
              </a:rPr>
              <a:t>1 failure/day</a:t>
            </a:r>
            <a:endParaRPr/>
          </a:p>
          <a:p>
            <a:pPr indent="0" lvl="1" marL="457200" marR="0" rtl="0" algn="l">
              <a:spcBef>
                <a:spcPts val="1800"/>
              </a:spcBef>
              <a:spcAft>
                <a:spcPts val="0"/>
              </a:spcAft>
              <a:buNone/>
            </a:pPr>
            <a:r>
              <a:rPr b="0" i="0" lang="en-US" sz="2000" u="none" cap="none" strike="noStrike">
                <a:solidFill>
                  <a:schemeClr val="dk1"/>
                </a:solidFill>
                <a:latin typeface="Tahoma"/>
                <a:ea typeface="Tahoma"/>
                <a:cs typeface="Tahoma"/>
                <a:sym typeface="Tahoma"/>
              </a:rPr>
              <a:t>       1M servers in cluster ⇒ </a:t>
            </a:r>
            <a:r>
              <a:rPr b="0" i="0" lang="en-US" sz="2000" u="none" cap="none" strike="noStrike">
                <a:solidFill>
                  <a:srgbClr val="3366FF"/>
                </a:solidFill>
                <a:latin typeface="Tahoma"/>
                <a:ea typeface="Tahoma"/>
                <a:cs typeface="Tahoma"/>
                <a:sym typeface="Tahoma"/>
              </a:rPr>
              <a:t>1,000 failures/day</a:t>
            </a:r>
            <a:endParaRPr/>
          </a:p>
          <a:p>
            <a:pPr indent="0" lvl="0" marL="0" marR="0" rtl="0" algn="l">
              <a:spcBef>
                <a:spcPts val="1800"/>
              </a:spcBef>
              <a:spcAft>
                <a:spcPts val="0"/>
              </a:spcAft>
              <a:buNone/>
            </a:pPr>
            <a:r>
              <a:rPr lang="en-US" sz="2400">
                <a:solidFill>
                  <a:schemeClr val="dk1"/>
                </a:solidFill>
                <a:latin typeface="Tahoma"/>
                <a:ea typeface="Tahoma"/>
                <a:cs typeface="Tahoma"/>
                <a:sym typeface="Tahoma"/>
              </a:rPr>
              <a:t>➪ Store data </a:t>
            </a:r>
            <a:r>
              <a:rPr b="1" lang="en-US" sz="2400">
                <a:solidFill>
                  <a:srgbClr val="A01A06"/>
                </a:solidFill>
                <a:latin typeface="Tahoma"/>
                <a:ea typeface="Tahoma"/>
                <a:cs typeface="Tahoma"/>
                <a:sym typeface="Tahoma"/>
              </a:rPr>
              <a:t>persistently</a:t>
            </a:r>
            <a:r>
              <a:rPr lang="en-US" sz="2400">
                <a:solidFill>
                  <a:schemeClr val="dk1"/>
                </a:solidFill>
                <a:latin typeface="Tahoma"/>
                <a:ea typeface="Tahoma"/>
                <a:cs typeface="Tahoma"/>
                <a:sym typeface="Tahoma"/>
              </a:rPr>
              <a:t> and keep it available when nodes fail</a:t>
            </a:r>
            <a:endParaRPr/>
          </a:p>
          <a:p>
            <a:pPr indent="0" lvl="0" marL="0" marR="0" rtl="0" algn="l">
              <a:spcBef>
                <a:spcPts val="1800"/>
              </a:spcBef>
              <a:spcAft>
                <a:spcPts val="0"/>
              </a:spcAft>
              <a:buNone/>
            </a:pPr>
            <a:r>
              <a:rPr lang="en-US" sz="2400">
                <a:solidFill>
                  <a:schemeClr val="dk1"/>
                </a:solidFill>
                <a:latin typeface="Tahoma"/>
                <a:ea typeface="Tahoma"/>
                <a:cs typeface="Tahoma"/>
                <a:sym typeface="Tahoma"/>
              </a:rPr>
              <a:t>➪ Deal with node failures </a:t>
            </a:r>
            <a:r>
              <a:rPr b="1" lang="en-US" sz="2400">
                <a:solidFill>
                  <a:srgbClr val="A01A06"/>
                </a:solidFill>
                <a:latin typeface="Tahoma"/>
                <a:ea typeface="Tahoma"/>
                <a:cs typeface="Tahoma"/>
                <a:sym typeface="Tahoma"/>
              </a:rPr>
              <a:t>during a long running computation</a:t>
            </a:r>
            <a:endParaRPr sz="2400">
              <a:solidFill>
                <a:srgbClr val="A01A06"/>
              </a:solidFill>
              <a:latin typeface="Tahoma"/>
              <a:ea typeface="Tahoma"/>
              <a:cs typeface="Tahoma"/>
              <a:sym typeface="Tahoma"/>
            </a:endParaRPr>
          </a:p>
          <a:p>
            <a:pPr indent="-190500" lvl="0" marL="342900" marR="0" rtl="0" algn="l">
              <a:spcBef>
                <a:spcPts val="1800"/>
              </a:spcBef>
              <a:spcAft>
                <a:spcPts val="0"/>
              </a:spcAft>
              <a:buClr>
                <a:schemeClr val="dk1"/>
              </a:buClr>
              <a:buSzPts val="2400"/>
              <a:buFont typeface="Arial"/>
              <a:buNone/>
            </a:pPr>
            <a:r>
              <a:t/>
            </a:r>
            <a:endParaRPr sz="2400">
              <a:solidFill>
                <a:srgbClr val="A01A06"/>
              </a:solidFill>
              <a:latin typeface="Tahoma"/>
              <a:ea typeface="Tahoma"/>
              <a:cs typeface="Tahoma"/>
              <a:sym typeface="Tahoma"/>
            </a:endParaRPr>
          </a:p>
          <a:p>
            <a:pPr indent="0" lvl="1" marL="457200" marR="0" rtl="0" algn="l">
              <a:spcBef>
                <a:spcPts val="1800"/>
              </a:spcBef>
              <a:spcAft>
                <a:spcPts val="0"/>
              </a:spcAft>
              <a:buNone/>
            </a:pPr>
            <a:r>
              <a:t/>
            </a:r>
            <a:endParaRPr b="0" i="0" sz="2000" u="none" cap="none" strike="noStrike">
              <a:solidFill>
                <a:schemeClr val="dk1"/>
              </a:solidFill>
              <a:latin typeface="Tahoma"/>
              <a:ea typeface="Tahoma"/>
              <a:cs typeface="Tahoma"/>
              <a:sym typeface="Tahoma"/>
            </a:endParaRPr>
          </a:p>
          <a:p>
            <a:pPr indent="-190500" lvl="1" marL="800100" marR="0" rtl="0" algn="l">
              <a:spcBef>
                <a:spcPts val="180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08" name="Google Shape;308;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Cluster Computing Challenges II</a:t>
            </a:r>
            <a:endParaRPr/>
          </a:p>
        </p:txBody>
      </p:sp>
      <p:sp>
        <p:nvSpPr>
          <p:cNvPr id="315" name="Google Shape;315;p15"/>
          <p:cNvSpPr txBox="1"/>
          <p:nvPr/>
        </p:nvSpPr>
        <p:spPr>
          <a:xfrm>
            <a:off x="438149" y="1905000"/>
            <a:ext cx="8267701" cy="478592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Network bottleneck</a:t>
            </a:r>
            <a:endParaRPr/>
          </a:p>
          <a:p>
            <a:pPr indent="0" lvl="1" marL="457200" marR="0" rtl="0" algn="l">
              <a:spcBef>
                <a:spcPts val="1800"/>
              </a:spcBef>
              <a:spcAft>
                <a:spcPts val="0"/>
              </a:spcAft>
              <a:buNone/>
            </a:pPr>
            <a:r>
              <a:rPr b="0" i="0" lang="en-US" sz="2000" u="none" cap="none" strike="noStrike">
                <a:solidFill>
                  <a:schemeClr val="dk1"/>
                </a:solidFill>
                <a:latin typeface="Tahoma"/>
                <a:ea typeface="Tahoma"/>
                <a:cs typeface="Tahoma"/>
                <a:sym typeface="Tahoma"/>
              </a:rPr>
              <a:t>e.g., network bandwidth = 1 GB/sec</a:t>
            </a:r>
            <a:endParaRPr/>
          </a:p>
          <a:p>
            <a:pPr indent="0" lvl="1" marL="457200" marR="0" rtl="0" algn="l">
              <a:spcBef>
                <a:spcPts val="1800"/>
              </a:spcBef>
              <a:spcAft>
                <a:spcPts val="0"/>
              </a:spcAft>
              <a:buNone/>
            </a:pPr>
            <a:r>
              <a:rPr b="0" i="0" lang="en-US" sz="2000" u="none" cap="none" strike="noStrike">
                <a:solidFill>
                  <a:schemeClr val="dk1"/>
                </a:solidFill>
                <a:latin typeface="Tahoma"/>
                <a:ea typeface="Tahoma"/>
                <a:cs typeface="Tahoma"/>
                <a:sym typeface="Tahoma"/>
              </a:rPr>
              <a:t>       moving 10TB data takes approximately </a:t>
            </a:r>
            <a:r>
              <a:rPr b="0" i="0" lang="en-US" sz="2000" u="none" cap="none" strike="noStrike">
                <a:solidFill>
                  <a:srgbClr val="3366FF"/>
                </a:solidFill>
                <a:latin typeface="Tahoma"/>
                <a:ea typeface="Tahoma"/>
                <a:cs typeface="Tahoma"/>
                <a:sym typeface="Tahoma"/>
              </a:rPr>
              <a:t>1 day</a:t>
            </a:r>
            <a:endParaRPr/>
          </a:p>
          <a:p>
            <a:pPr indent="0" lvl="1" marL="457200" marR="0" rtl="0" algn="l">
              <a:spcBef>
                <a:spcPts val="1800"/>
              </a:spcBef>
              <a:spcAft>
                <a:spcPts val="0"/>
              </a:spcAft>
              <a:buNone/>
            </a:pPr>
            <a:r>
              <a:t/>
            </a:r>
            <a:endParaRPr b="0" i="0" sz="2000" u="none" cap="none" strike="noStrike">
              <a:solidFill>
                <a:srgbClr val="3366FF"/>
              </a:solidFill>
              <a:latin typeface="Tahoma"/>
              <a:ea typeface="Tahoma"/>
              <a:cs typeface="Tahoma"/>
              <a:sym typeface="Tahoma"/>
            </a:endParaRPr>
          </a:p>
          <a:p>
            <a:pPr indent="0" lvl="0" marL="0" marR="0" rtl="0" algn="l">
              <a:spcBef>
                <a:spcPts val="1800"/>
              </a:spcBef>
              <a:spcAft>
                <a:spcPts val="0"/>
              </a:spcAft>
              <a:buNone/>
            </a:pPr>
            <a:r>
              <a:rPr lang="en-US" sz="2400">
                <a:solidFill>
                  <a:schemeClr val="dk1"/>
                </a:solidFill>
                <a:latin typeface="Tahoma"/>
                <a:ea typeface="Tahoma"/>
                <a:cs typeface="Tahoma"/>
                <a:sym typeface="Tahoma"/>
              </a:rPr>
              <a:t>➪ A framework that does not move data around so much while it’s doing computation</a:t>
            </a:r>
            <a:endParaRPr/>
          </a:p>
          <a:p>
            <a:pPr indent="-190500" lvl="0" marL="342900" marR="0" rtl="0" algn="l">
              <a:spcBef>
                <a:spcPts val="1800"/>
              </a:spcBef>
              <a:spcAft>
                <a:spcPts val="0"/>
              </a:spcAft>
              <a:buClr>
                <a:schemeClr val="dk1"/>
              </a:buClr>
              <a:buSzPts val="2400"/>
              <a:buFont typeface="Arial"/>
              <a:buNone/>
            </a:pPr>
            <a:r>
              <a:t/>
            </a:r>
            <a:endParaRPr sz="2400">
              <a:solidFill>
                <a:srgbClr val="A01A06"/>
              </a:solidFill>
              <a:latin typeface="Tahoma"/>
              <a:ea typeface="Tahoma"/>
              <a:cs typeface="Tahoma"/>
              <a:sym typeface="Tahoma"/>
            </a:endParaRPr>
          </a:p>
          <a:p>
            <a:pPr indent="0" lvl="1" marL="457200" marR="0" rtl="0" algn="l">
              <a:spcBef>
                <a:spcPts val="1800"/>
              </a:spcBef>
              <a:spcAft>
                <a:spcPts val="0"/>
              </a:spcAft>
              <a:buNone/>
            </a:pPr>
            <a:r>
              <a:t/>
            </a:r>
            <a:endParaRPr b="0" i="0" sz="2000" u="none" cap="none" strike="noStrike">
              <a:solidFill>
                <a:schemeClr val="dk1"/>
              </a:solidFill>
              <a:latin typeface="Tahoma"/>
              <a:ea typeface="Tahoma"/>
              <a:cs typeface="Tahoma"/>
              <a:sym typeface="Tahoma"/>
            </a:endParaRPr>
          </a:p>
          <a:p>
            <a:pPr indent="-190500" lvl="1" marL="800100" marR="0" rtl="0" algn="l">
              <a:spcBef>
                <a:spcPts val="180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16" name="Google Shape;316;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Cluster Computing Challenges III</a:t>
            </a:r>
            <a:endParaRPr/>
          </a:p>
        </p:txBody>
      </p:sp>
      <p:sp>
        <p:nvSpPr>
          <p:cNvPr id="323" name="Google Shape;323;p16"/>
          <p:cNvSpPr txBox="1"/>
          <p:nvPr/>
        </p:nvSpPr>
        <p:spPr>
          <a:xfrm>
            <a:off x="438149" y="1905000"/>
            <a:ext cx="8267701" cy="280076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Distributed/parallel programming is hard</a:t>
            </a:r>
            <a:endParaRPr/>
          </a:p>
          <a:p>
            <a:pPr indent="-190500" lvl="0" marL="342900" marR="0" rtl="0" algn="l">
              <a:spcBef>
                <a:spcPts val="1800"/>
              </a:spcBef>
              <a:spcAft>
                <a:spcPts val="0"/>
              </a:spcAft>
              <a:buClr>
                <a:schemeClr val="dk1"/>
              </a:buClr>
              <a:buSzPts val="2400"/>
              <a:buFont typeface="Arial"/>
              <a:buNone/>
            </a:pPr>
            <a:r>
              <a:t/>
            </a:r>
            <a:endParaRPr b="1" sz="2400">
              <a:solidFill>
                <a:srgbClr val="A01A06"/>
              </a:solidFill>
              <a:latin typeface="Tahoma"/>
              <a:ea typeface="Tahoma"/>
              <a:cs typeface="Tahoma"/>
              <a:sym typeface="Tahoma"/>
            </a:endParaRPr>
          </a:p>
          <a:p>
            <a:pPr indent="0" lvl="0" marL="0" marR="0" rtl="0" algn="l">
              <a:spcBef>
                <a:spcPts val="1800"/>
              </a:spcBef>
              <a:spcAft>
                <a:spcPts val="0"/>
              </a:spcAft>
              <a:buNone/>
            </a:pPr>
            <a:r>
              <a:rPr lang="en-US" sz="2400">
                <a:solidFill>
                  <a:schemeClr val="dk1"/>
                </a:solidFill>
                <a:latin typeface="Tahoma"/>
                <a:ea typeface="Tahoma"/>
                <a:cs typeface="Tahoma"/>
                <a:sym typeface="Tahoma"/>
              </a:rPr>
              <a:t>➪ A simple model that hides most of the complexity</a:t>
            </a:r>
            <a:endParaRPr/>
          </a:p>
          <a:p>
            <a:pPr indent="0" lvl="1" marL="457200" marR="0" rtl="0" algn="l">
              <a:spcBef>
                <a:spcPts val="1800"/>
              </a:spcBef>
              <a:spcAft>
                <a:spcPts val="0"/>
              </a:spcAft>
              <a:buNone/>
            </a:pPr>
            <a:r>
              <a:t/>
            </a:r>
            <a:endParaRPr b="0" i="0" sz="2000" u="none" cap="none" strike="noStrike">
              <a:solidFill>
                <a:schemeClr val="dk1"/>
              </a:solidFill>
              <a:latin typeface="Tahoma"/>
              <a:ea typeface="Tahoma"/>
              <a:cs typeface="Tahoma"/>
              <a:sym typeface="Tahoma"/>
            </a:endParaRPr>
          </a:p>
          <a:p>
            <a:pPr indent="-190500" lvl="1" marL="800100" marR="0" rtl="0" algn="l">
              <a:spcBef>
                <a:spcPts val="180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24" name="Google Shape;324;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a:t>
            </a:r>
            <a:endParaRPr/>
          </a:p>
        </p:txBody>
      </p:sp>
      <p:sp>
        <p:nvSpPr>
          <p:cNvPr id="331" name="Google Shape;331;p17"/>
          <p:cNvSpPr txBox="1"/>
          <p:nvPr/>
        </p:nvSpPr>
        <p:spPr>
          <a:xfrm>
            <a:off x="438149" y="1905000"/>
            <a:ext cx="8267701" cy="48320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Map-Reduce addresses the challenges </a:t>
            </a:r>
            <a:endParaRPr/>
          </a:p>
          <a:p>
            <a:pPr indent="-342900" lvl="1" marL="800100" marR="0" rtl="0" algn="l">
              <a:spcBef>
                <a:spcPts val="1800"/>
              </a:spcBef>
              <a:spcAft>
                <a:spcPts val="0"/>
              </a:spcAft>
              <a:buClr>
                <a:schemeClr val="dk1"/>
              </a:buClr>
              <a:buSzPts val="2000"/>
              <a:buFont typeface="Arial"/>
              <a:buChar char="•"/>
            </a:pPr>
            <a:r>
              <a:rPr b="1" i="0" lang="en-US" sz="2000" u="none" cap="none" strike="noStrike">
                <a:solidFill>
                  <a:schemeClr val="dk1"/>
                </a:solidFill>
                <a:latin typeface="Tahoma"/>
                <a:ea typeface="Tahoma"/>
                <a:cs typeface="Tahoma"/>
                <a:sym typeface="Tahoma"/>
              </a:rPr>
              <a:t>Node failure </a:t>
            </a:r>
            <a:endParaRPr/>
          </a:p>
          <a:p>
            <a:pPr indent="0" lvl="2" marL="914400" marR="0" rtl="0" algn="l">
              <a:spcBef>
                <a:spcPts val="1800"/>
              </a:spcBef>
              <a:spcAft>
                <a:spcPts val="0"/>
              </a:spcAft>
              <a:buNone/>
            </a:pPr>
            <a:r>
              <a:rPr b="0" i="0" lang="en-US" sz="2000" u="none" cap="none" strike="noStrike">
                <a:solidFill>
                  <a:srgbClr val="A01A06"/>
                </a:solidFill>
                <a:latin typeface="Tahoma"/>
                <a:ea typeface="Tahoma"/>
                <a:cs typeface="Tahoma"/>
                <a:sym typeface="Tahoma"/>
              </a:rPr>
              <a:t>Store data redundantly </a:t>
            </a:r>
            <a:r>
              <a:rPr b="0" i="0" lang="en-US" sz="2000" u="none" cap="none" strike="noStrike">
                <a:solidFill>
                  <a:schemeClr val="dk1"/>
                </a:solidFill>
                <a:latin typeface="Tahoma"/>
                <a:ea typeface="Tahoma"/>
                <a:cs typeface="Tahoma"/>
                <a:sym typeface="Tahoma"/>
              </a:rPr>
              <a:t>on multiple nodes</a:t>
            </a:r>
            <a:endParaRPr/>
          </a:p>
          <a:p>
            <a:pPr indent="-342900" lvl="1" marL="800100" marR="0" rtl="0" algn="l">
              <a:spcBef>
                <a:spcPts val="1800"/>
              </a:spcBef>
              <a:spcAft>
                <a:spcPts val="0"/>
              </a:spcAft>
              <a:buClr>
                <a:schemeClr val="dk1"/>
              </a:buClr>
              <a:buSzPts val="2000"/>
              <a:buFont typeface="Arial"/>
              <a:buChar char="•"/>
            </a:pPr>
            <a:r>
              <a:rPr b="1" i="0" lang="en-US" sz="2000" u="none" cap="none" strike="noStrike">
                <a:solidFill>
                  <a:schemeClr val="dk1"/>
                </a:solidFill>
                <a:latin typeface="Tahoma"/>
                <a:ea typeface="Tahoma"/>
                <a:cs typeface="Tahoma"/>
                <a:sym typeface="Tahoma"/>
              </a:rPr>
              <a:t>Network bottleneck</a:t>
            </a:r>
            <a:endParaRPr/>
          </a:p>
          <a:p>
            <a:pPr indent="0" lvl="1" marL="457200" marR="0" rtl="0" algn="l">
              <a:spcBef>
                <a:spcPts val="1800"/>
              </a:spcBef>
              <a:spcAft>
                <a:spcPts val="0"/>
              </a:spcAft>
              <a:buNone/>
            </a:pPr>
            <a:r>
              <a:rPr b="0" i="0" lang="en-US" sz="2000" u="none" cap="none" strike="noStrike">
                <a:solidFill>
                  <a:srgbClr val="3366FF"/>
                </a:solidFill>
                <a:latin typeface="Tahoma"/>
                <a:ea typeface="Tahoma"/>
                <a:cs typeface="Tahoma"/>
                <a:sym typeface="Tahoma"/>
              </a:rPr>
              <a:t>	</a:t>
            </a:r>
            <a:r>
              <a:rPr b="0" i="0" lang="en-US" sz="2000" u="none" cap="none" strike="noStrike">
                <a:solidFill>
                  <a:srgbClr val="A01A06"/>
                </a:solidFill>
                <a:latin typeface="Tahoma"/>
                <a:ea typeface="Tahoma"/>
                <a:cs typeface="Tahoma"/>
                <a:sym typeface="Tahoma"/>
              </a:rPr>
              <a:t>Move computation close to data </a:t>
            </a:r>
            <a:r>
              <a:rPr b="0" i="0" lang="en-US" sz="2000" u="none" cap="none" strike="noStrike">
                <a:solidFill>
                  <a:schemeClr val="dk1"/>
                </a:solidFill>
                <a:latin typeface="Tahoma"/>
                <a:ea typeface="Tahoma"/>
                <a:cs typeface="Tahoma"/>
                <a:sym typeface="Tahoma"/>
              </a:rPr>
              <a:t>to minimize data movement</a:t>
            </a:r>
            <a:endParaRPr/>
          </a:p>
          <a:p>
            <a:pPr indent="-342900" lvl="1" marL="800100" marR="0" rtl="0" algn="l">
              <a:spcBef>
                <a:spcPts val="1800"/>
              </a:spcBef>
              <a:spcAft>
                <a:spcPts val="0"/>
              </a:spcAft>
              <a:buClr>
                <a:schemeClr val="dk1"/>
              </a:buClr>
              <a:buSzPts val="2000"/>
              <a:buFont typeface="Arial"/>
              <a:buChar char="•"/>
            </a:pPr>
            <a:r>
              <a:rPr b="1" i="0" lang="en-US" sz="2000" u="none" cap="none" strike="noStrike">
                <a:solidFill>
                  <a:schemeClr val="dk1"/>
                </a:solidFill>
                <a:latin typeface="Tahoma"/>
                <a:ea typeface="Tahoma"/>
                <a:cs typeface="Tahoma"/>
                <a:sym typeface="Tahoma"/>
              </a:rPr>
              <a:t>Distributed programming</a:t>
            </a:r>
            <a:endParaRPr/>
          </a:p>
          <a:p>
            <a:pPr indent="0" lvl="1" marL="457200" marR="0" rtl="0" algn="l">
              <a:spcBef>
                <a:spcPts val="1800"/>
              </a:spcBef>
              <a:spcAft>
                <a:spcPts val="0"/>
              </a:spcAft>
              <a:buNone/>
            </a:pPr>
            <a:r>
              <a:rPr b="0" i="0" lang="en-US" sz="2000" u="none" cap="none" strike="noStrike">
                <a:solidFill>
                  <a:srgbClr val="3366FF"/>
                </a:solidFill>
                <a:latin typeface="Tahoma"/>
                <a:ea typeface="Tahoma"/>
                <a:cs typeface="Tahoma"/>
                <a:sym typeface="Tahoma"/>
              </a:rPr>
              <a:t>	</a:t>
            </a:r>
            <a:r>
              <a:rPr b="0" i="0" lang="en-US" sz="2000" u="none" cap="none" strike="noStrike">
                <a:solidFill>
                  <a:srgbClr val="A01A06"/>
                </a:solidFill>
                <a:latin typeface="Tahoma"/>
                <a:ea typeface="Tahoma"/>
                <a:cs typeface="Tahoma"/>
                <a:sym typeface="Tahoma"/>
              </a:rPr>
              <a:t>Map function and Reduce functions</a:t>
            </a:r>
            <a:endParaRPr b="0" i="0" sz="2000" u="none" cap="none" strike="noStrike">
              <a:solidFill>
                <a:schemeClr val="dk1"/>
              </a:solidFill>
              <a:latin typeface="Tahoma"/>
              <a:ea typeface="Tahoma"/>
              <a:cs typeface="Tahoma"/>
              <a:sym typeface="Tahoma"/>
            </a:endParaRPr>
          </a:p>
          <a:p>
            <a:pPr indent="0" lvl="1" marL="457200" marR="0" rtl="0" algn="l">
              <a:spcBef>
                <a:spcPts val="1800"/>
              </a:spcBef>
              <a:spcAft>
                <a:spcPts val="0"/>
              </a:spcAft>
              <a:buNone/>
            </a:pPr>
            <a:r>
              <a:t/>
            </a:r>
            <a:endParaRPr b="0" i="0" sz="2000" u="none" cap="none" strike="noStrike">
              <a:solidFill>
                <a:schemeClr val="dk1"/>
              </a:solidFill>
              <a:latin typeface="Tahoma"/>
              <a:ea typeface="Tahoma"/>
              <a:cs typeface="Tahoma"/>
              <a:sym typeface="Tahoma"/>
            </a:endParaRPr>
          </a:p>
          <a:p>
            <a:pPr indent="-190500" lvl="1" marL="800100" marR="0" rtl="0" algn="l">
              <a:spcBef>
                <a:spcPts val="180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32" name="Google Shape;332;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Redundant Storage Infrastructure</a:t>
            </a:r>
            <a:endParaRPr/>
          </a:p>
        </p:txBody>
      </p:sp>
      <p:sp>
        <p:nvSpPr>
          <p:cNvPr id="339" name="Google Shape;339;p18"/>
          <p:cNvSpPr txBox="1"/>
          <p:nvPr/>
        </p:nvSpPr>
        <p:spPr>
          <a:xfrm>
            <a:off x="438149" y="1905000"/>
            <a:ext cx="8267701" cy="54322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Distributed File System</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Store data multiple times across a cluster</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Provide global file namespace</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E.g., Google GFS; Hadoop HDFS</a:t>
            </a:r>
            <a:endParaRPr/>
          </a:p>
          <a:p>
            <a:pPr indent="-342900" lvl="0" marL="342900" marR="0" rtl="0" algn="l">
              <a:spcBef>
                <a:spcPts val="180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Typical usage pattern</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Huge files (100s of GB to TB)</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Data is rarely updated in place</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Reads and appends are common</a:t>
            </a:r>
            <a:endParaRPr/>
          </a:p>
          <a:p>
            <a:pPr indent="-215900" lvl="1" marL="80010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Tahoma"/>
              <a:ea typeface="Tahoma"/>
              <a:cs typeface="Tahoma"/>
              <a:sym typeface="Tahoma"/>
            </a:endParaRPr>
          </a:p>
          <a:p>
            <a:pPr indent="-190500" lvl="1" marL="800100" marR="0" rtl="0" algn="l">
              <a:spcBef>
                <a:spcPts val="1800"/>
              </a:spcBef>
              <a:spcAft>
                <a:spcPts val="0"/>
              </a:spcAft>
              <a:buClr>
                <a:schemeClr val="dk1"/>
              </a:buClr>
              <a:buSzPts val="2400"/>
              <a:buFont typeface="Arial"/>
              <a:buNone/>
            </a:pPr>
            <a:r>
              <a:t/>
            </a:r>
            <a:endParaRPr b="0" i="0" sz="2400" u="none" cap="none" strike="noStrike">
              <a:solidFill>
                <a:schemeClr val="dk1"/>
              </a:solidFill>
              <a:latin typeface="Tahoma"/>
              <a:ea typeface="Tahoma"/>
              <a:cs typeface="Tahoma"/>
              <a:sym typeface="Tahoma"/>
            </a:endParaRPr>
          </a:p>
        </p:txBody>
      </p:sp>
      <p:pic>
        <p:nvPicPr>
          <p:cNvPr id="340" name="Google Shape;340;p18"/>
          <p:cNvPicPr preferRelativeResize="0"/>
          <p:nvPr/>
        </p:nvPicPr>
        <p:blipFill rotWithShape="1">
          <a:blip r:embed="rId3">
            <a:alphaModFix/>
          </a:blip>
          <a:srcRect b="0" l="0" r="0" t="0"/>
          <a:stretch/>
        </p:blipFill>
        <p:spPr>
          <a:xfrm>
            <a:off x="5334000" y="4281377"/>
            <a:ext cx="1905000" cy="1066800"/>
          </a:xfrm>
          <a:prstGeom prst="rect">
            <a:avLst/>
          </a:prstGeom>
          <a:noFill/>
          <a:ln>
            <a:noFill/>
          </a:ln>
        </p:spPr>
      </p:pic>
      <p:pic>
        <p:nvPicPr>
          <p:cNvPr id="341" name="Google Shape;341;p18"/>
          <p:cNvPicPr preferRelativeResize="0"/>
          <p:nvPr/>
        </p:nvPicPr>
        <p:blipFill rotWithShape="1">
          <a:blip r:embed="rId4">
            <a:alphaModFix/>
          </a:blip>
          <a:srcRect b="0" l="0" r="0" t="0"/>
          <a:stretch/>
        </p:blipFill>
        <p:spPr>
          <a:xfrm>
            <a:off x="5943600" y="2757377"/>
            <a:ext cx="2916296" cy="1524000"/>
          </a:xfrm>
          <a:prstGeom prst="rect">
            <a:avLst/>
          </a:prstGeom>
          <a:noFill/>
          <a:ln>
            <a:noFill/>
          </a:ln>
        </p:spPr>
      </p:pic>
      <p:sp>
        <p:nvSpPr>
          <p:cNvPr id="342" name="Google Shape;342;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Distributed File System</a:t>
            </a:r>
            <a:endParaRPr b="0" sz="3600">
              <a:solidFill>
                <a:srgbClr val="A01A06"/>
              </a:solidFill>
              <a:latin typeface="Calibri"/>
              <a:ea typeface="Calibri"/>
              <a:cs typeface="Calibri"/>
              <a:sym typeface="Calibri"/>
            </a:endParaRPr>
          </a:p>
        </p:txBody>
      </p:sp>
      <p:sp>
        <p:nvSpPr>
          <p:cNvPr id="349" name="Google Shape;349;p19"/>
          <p:cNvSpPr txBox="1"/>
          <p:nvPr/>
        </p:nvSpPr>
        <p:spPr>
          <a:xfrm>
            <a:off x="488905" y="1971931"/>
            <a:ext cx="8477251" cy="417037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ahoma"/>
                <a:ea typeface="Tahoma"/>
                <a:cs typeface="Tahoma"/>
                <a:sym typeface="Tahoma"/>
              </a:rPr>
              <a:t>Data is kept in “chunks” spread across machines (</a:t>
            </a:r>
            <a:r>
              <a:rPr b="1" lang="en-US" sz="2000">
                <a:solidFill>
                  <a:schemeClr val="dk1"/>
                </a:solidFill>
                <a:latin typeface="Tahoma"/>
                <a:ea typeface="Tahoma"/>
                <a:cs typeface="Tahoma"/>
                <a:sym typeface="Tahoma"/>
              </a:rPr>
              <a:t>chunk servers</a:t>
            </a:r>
            <a:r>
              <a:rPr lang="en-US" sz="2000">
                <a:solidFill>
                  <a:schemeClr val="dk1"/>
                </a:solidFill>
                <a:latin typeface="Tahoma"/>
                <a:ea typeface="Tahoma"/>
                <a:cs typeface="Tahoma"/>
                <a:sym typeface="Tahoma"/>
              </a:rPr>
              <a:t>)</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Each chunk is replicated on different machines</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E.g., 4 chunk servers</a:t>
            </a:r>
            <a:endParaRPr sz="2000">
              <a:solidFill>
                <a:srgbClr val="3366FF"/>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1" marL="80010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Tahoma"/>
              <a:ea typeface="Tahoma"/>
              <a:cs typeface="Tahoma"/>
              <a:sym typeface="Tahoma"/>
            </a:endParaRPr>
          </a:p>
        </p:txBody>
      </p:sp>
      <p:grpSp>
        <p:nvGrpSpPr>
          <p:cNvPr id="350" name="Google Shape;350;p19"/>
          <p:cNvGrpSpPr/>
          <p:nvPr/>
        </p:nvGrpSpPr>
        <p:grpSpPr>
          <a:xfrm>
            <a:off x="1218871" y="3886200"/>
            <a:ext cx="6705929" cy="1458503"/>
            <a:chOff x="1086855" y="4408897"/>
            <a:chExt cx="6705929" cy="1458503"/>
          </a:xfrm>
        </p:grpSpPr>
        <p:grpSp>
          <p:nvGrpSpPr>
            <p:cNvPr id="351" name="Google Shape;351;p19"/>
            <p:cNvGrpSpPr/>
            <p:nvPr/>
          </p:nvGrpSpPr>
          <p:grpSpPr>
            <a:xfrm>
              <a:off x="1086855" y="4408897"/>
              <a:ext cx="1561710" cy="1458503"/>
              <a:chOff x="895965" y="3917197"/>
              <a:chExt cx="1561710" cy="1458503"/>
            </a:xfrm>
          </p:grpSpPr>
          <p:sp>
            <p:nvSpPr>
              <p:cNvPr id="352" name="Google Shape;352;p19"/>
              <p:cNvSpPr/>
              <p:nvPr/>
            </p:nvSpPr>
            <p:spPr>
              <a:xfrm>
                <a:off x="895965" y="5037146"/>
                <a:ext cx="156171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1</a:t>
                </a:r>
                <a:endParaRPr sz="1600">
                  <a:solidFill>
                    <a:schemeClr val="dk1"/>
                  </a:solidFill>
                  <a:latin typeface="Tahoma"/>
                  <a:ea typeface="Tahoma"/>
                  <a:cs typeface="Tahoma"/>
                  <a:sym typeface="Tahoma"/>
                </a:endParaRPr>
              </a:p>
            </p:txBody>
          </p:sp>
          <p:sp>
            <p:nvSpPr>
              <p:cNvPr id="353" name="Google Shape;353;p19"/>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354" name="Google Shape;354;p19"/>
            <p:cNvGrpSpPr/>
            <p:nvPr/>
          </p:nvGrpSpPr>
          <p:grpSpPr>
            <a:xfrm>
              <a:off x="2781690" y="4408897"/>
              <a:ext cx="1562607" cy="1458503"/>
              <a:chOff x="895965" y="3917197"/>
              <a:chExt cx="1562607" cy="1458503"/>
            </a:xfrm>
          </p:grpSpPr>
          <p:sp>
            <p:nvSpPr>
              <p:cNvPr id="355" name="Google Shape;355;p19"/>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2</a:t>
                </a:r>
                <a:endParaRPr sz="1600">
                  <a:solidFill>
                    <a:schemeClr val="dk1"/>
                  </a:solidFill>
                  <a:latin typeface="Tahoma"/>
                  <a:ea typeface="Tahoma"/>
                  <a:cs typeface="Tahoma"/>
                  <a:sym typeface="Tahoma"/>
                </a:endParaRPr>
              </a:p>
            </p:txBody>
          </p:sp>
          <p:sp>
            <p:nvSpPr>
              <p:cNvPr id="356" name="Google Shape;356;p19"/>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357" name="Google Shape;357;p19"/>
            <p:cNvGrpSpPr/>
            <p:nvPr/>
          </p:nvGrpSpPr>
          <p:grpSpPr>
            <a:xfrm>
              <a:off x="4476525" y="4408897"/>
              <a:ext cx="1562607" cy="1458503"/>
              <a:chOff x="895965" y="3917197"/>
              <a:chExt cx="1562607" cy="1458503"/>
            </a:xfrm>
          </p:grpSpPr>
          <p:sp>
            <p:nvSpPr>
              <p:cNvPr id="358" name="Google Shape;358;p19"/>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3</a:t>
                </a:r>
                <a:endParaRPr sz="1600">
                  <a:solidFill>
                    <a:schemeClr val="dk1"/>
                  </a:solidFill>
                  <a:latin typeface="Tahoma"/>
                  <a:ea typeface="Tahoma"/>
                  <a:cs typeface="Tahoma"/>
                  <a:sym typeface="Tahoma"/>
                </a:endParaRPr>
              </a:p>
            </p:txBody>
          </p:sp>
          <p:sp>
            <p:nvSpPr>
              <p:cNvPr id="359" name="Google Shape;359;p19"/>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360" name="Google Shape;360;p19"/>
            <p:cNvGrpSpPr/>
            <p:nvPr/>
          </p:nvGrpSpPr>
          <p:grpSpPr>
            <a:xfrm>
              <a:off x="6230177" y="4408897"/>
              <a:ext cx="1562607" cy="1458503"/>
              <a:chOff x="382052" y="3917197"/>
              <a:chExt cx="1562607" cy="1458503"/>
            </a:xfrm>
          </p:grpSpPr>
          <p:sp>
            <p:nvSpPr>
              <p:cNvPr id="361" name="Google Shape;361;p19"/>
              <p:cNvSpPr/>
              <p:nvPr/>
            </p:nvSpPr>
            <p:spPr>
              <a:xfrm>
                <a:off x="382052"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4</a:t>
                </a:r>
                <a:endParaRPr sz="1600">
                  <a:solidFill>
                    <a:schemeClr val="dk1"/>
                  </a:solidFill>
                  <a:latin typeface="Tahoma"/>
                  <a:ea typeface="Tahoma"/>
                  <a:cs typeface="Tahoma"/>
                  <a:sym typeface="Tahoma"/>
                </a:endParaRPr>
              </a:p>
            </p:txBody>
          </p:sp>
          <p:sp>
            <p:nvSpPr>
              <p:cNvPr id="362" name="Google Shape;362;p19"/>
              <p:cNvSpPr/>
              <p:nvPr/>
            </p:nvSpPr>
            <p:spPr>
              <a:xfrm>
                <a:off x="501042"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sp>
        <p:nvSpPr>
          <p:cNvPr id="363" name="Google Shape;363;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Single Node Architecture</a:t>
            </a:r>
            <a:endParaRPr/>
          </a:p>
        </p:txBody>
      </p:sp>
      <p:sp>
        <p:nvSpPr>
          <p:cNvPr id="99" name="Google Shape;99;p2"/>
          <p:cNvSpPr/>
          <p:nvPr/>
        </p:nvSpPr>
        <p:spPr>
          <a:xfrm>
            <a:off x="1676400" y="3503428"/>
            <a:ext cx="1447800" cy="838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Tahoma"/>
                <a:ea typeface="Tahoma"/>
                <a:cs typeface="Tahoma"/>
                <a:sym typeface="Tahoma"/>
              </a:rPr>
              <a:t>Memory</a:t>
            </a:r>
            <a:endParaRPr/>
          </a:p>
        </p:txBody>
      </p:sp>
      <p:sp>
        <p:nvSpPr>
          <p:cNvPr id="100" name="Google Shape;100;p2"/>
          <p:cNvSpPr/>
          <p:nvPr/>
        </p:nvSpPr>
        <p:spPr>
          <a:xfrm>
            <a:off x="2438400" y="2667000"/>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Tahoma"/>
                <a:ea typeface="Tahoma"/>
                <a:cs typeface="Tahoma"/>
                <a:sym typeface="Tahoma"/>
              </a:rPr>
              <a:t>CPU</a:t>
            </a:r>
            <a:endParaRPr/>
          </a:p>
        </p:txBody>
      </p:sp>
      <p:sp>
        <p:nvSpPr>
          <p:cNvPr id="101" name="Google Shape;101;p2"/>
          <p:cNvSpPr txBox="1"/>
          <p:nvPr/>
        </p:nvSpPr>
        <p:spPr>
          <a:xfrm>
            <a:off x="4451498" y="3045767"/>
            <a:ext cx="4038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Tahoma"/>
                <a:ea typeface="Tahoma"/>
                <a:cs typeface="Tahoma"/>
                <a:sym typeface="Tahoma"/>
              </a:rPr>
              <a:t>Machine Learning, Statistics</a:t>
            </a:r>
            <a:endParaRPr/>
          </a:p>
        </p:txBody>
      </p:sp>
      <p:sp>
        <p:nvSpPr>
          <p:cNvPr id="102" name="Google Shape;102;p2"/>
          <p:cNvSpPr/>
          <p:nvPr/>
        </p:nvSpPr>
        <p:spPr>
          <a:xfrm>
            <a:off x="838200" y="2668772"/>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GPU</a:t>
            </a:r>
            <a:endParaRPr/>
          </a:p>
        </p:txBody>
      </p:sp>
      <p:sp>
        <p:nvSpPr>
          <p:cNvPr id="103" name="Google Shape;103;p2"/>
          <p:cNvSpPr txBox="1"/>
          <p:nvPr/>
        </p:nvSpPr>
        <p:spPr>
          <a:xfrm>
            <a:off x="91527" y="4566684"/>
            <a:ext cx="517699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Computational Model of CPU/GPU and memory</a:t>
            </a:r>
            <a:endParaRPr/>
          </a:p>
        </p:txBody>
      </p:sp>
      <p:sp>
        <p:nvSpPr>
          <p:cNvPr id="104" name="Google Shape;104;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Distributed File System</a:t>
            </a:r>
            <a:endParaRPr b="0" sz="3600">
              <a:solidFill>
                <a:srgbClr val="A01A06"/>
              </a:solidFill>
              <a:latin typeface="Calibri"/>
              <a:ea typeface="Calibri"/>
              <a:cs typeface="Calibri"/>
              <a:sym typeface="Calibri"/>
            </a:endParaRPr>
          </a:p>
        </p:txBody>
      </p:sp>
      <p:sp>
        <p:nvSpPr>
          <p:cNvPr id="370" name="Google Shape;370;p20"/>
          <p:cNvSpPr txBox="1"/>
          <p:nvPr/>
        </p:nvSpPr>
        <p:spPr>
          <a:xfrm>
            <a:off x="488905" y="1971931"/>
            <a:ext cx="8477251" cy="417037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ahoma"/>
                <a:ea typeface="Tahoma"/>
                <a:cs typeface="Tahoma"/>
                <a:sym typeface="Tahoma"/>
              </a:rPr>
              <a:t>Data is kept in “chunks” spread across machines (</a:t>
            </a:r>
            <a:r>
              <a:rPr b="1" lang="en-US" sz="2000">
                <a:solidFill>
                  <a:schemeClr val="dk1"/>
                </a:solidFill>
                <a:latin typeface="Tahoma"/>
                <a:ea typeface="Tahoma"/>
                <a:cs typeface="Tahoma"/>
                <a:sym typeface="Tahoma"/>
              </a:rPr>
              <a:t>chunk servers</a:t>
            </a:r>
            <a:r>
              <a:rPr lang="en-US" sz="2000">
                <a:solidFill>
                  <a:schemeClr val="dk1"/>
                </a:solidFill>
                <a:latin typeface="Tahoma"/>
                <a:ea typeface="Tahoma"/>
                <a:cs typeface="Tahoma"/>
                <a:sym typeface="Tahoma"/>
              </a:rPr>
              <a:t>)</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Each chunk replicated on different machines</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E.g., 4 chunk servers , </a:t>
            </a:r>
            <a:r>
              <a:rPr lang="en-US" sz="2000">
                <a:solidFill>
                  <a:srgbClr val="3366FF"/>
                </a:solidFill>
                <a:latin typeface="Tahoma"/>
                <a:ea typeface="Tahoma"/>
                <a:cs typeface="Tahoma"/>
                <a:sym typeface="Tahoma"/>
              </a:rPr>
              <a:t>file 1</a:t>
            </a:r>
            <a:r>
              <a:rPr lang="en-US" sz="2000">
                <a:solidFill>
                  <a:schemeClr val="dk1"/>
                </a:solidFill>
                <a:latin typeface="Tahoma"/>
                <a:ea typeface="Tahoma"/>
                <a:cs typeface="Tahoma"/>
                <a:sym typeface="Tahoma"/>
              </a:rPr>
              <a:t> is split into </a:t>
            </a:r>
            <a:r>
              <a:rPr lang="en-US" sz="2000">
                <a:solidFill>
                  <a:srgbClr val="3366FF"/>
                </a:solidFill>
                <a:latin typeface="Tahoma"/>
                <a:ea typeface="Tahoma"/>
                <a:cs typeface="Tahoma"/>
                <a:sym typeface="Tahoma"/>
              </a:rPr>
              <a:t>6 chunks </a:t>
            </a:r>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1" marL="80010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Tahoma"/>
              <a:ea typeface="Tahoma"/>
              <a:cs typeface="Tahoma"/>
              <a:sym typeface="Tahoma"/>
            </a:endParaRPr>
          </a:p>
        </p:txBody>
      </p:sp>
      <p:grpSp>
        <p:nvGrpSpPr>
          <p:cNvPr id="371" name="Google Shape;371;p20"/>
          <p:cNvGrpSpPr/>
          <p:nvPr/>
        </p:nvGrpSpPr>
        <p:grpSpPr>
          <a:xfrm>
            <a:off x="1218871" y="3886200"/>
            <a:ext cx="6668336" cy="1458503"/>
            <a:chOff x="1218871" y="3886200"/>
            <a:chExt cx="6668336" cy="1458503"/>
          </a:xfrm>
        </p:grpSpPr>
        <p:grpSp>
          <p:nvGrpSpPr>
            <p:cNvPr id="372" name="Google Shape;372;p20"/>
            <p:cNvGrpSpPr/>
            <p:nvPr/>
          </p:nvGrpSpPr>
          <p:grpSpPr>
            <a:xfrm>
              <a:off x="1218871" y="3886200"/>
              <a:ext cx="6668336" cy="1458503"/>
              <a:chOff x="1086855" y="4408897"/>
              <a:chExt cx="6668336" cy="1458503"/>
            </a:xfrm>
          </p:grpSpPr>
          <p:grpSp>
            <p:nvGrpSpPr>
              <p:cNvPr id="373" name="Google Shape;373;p20"/>
              <p:cNvGrpSpPr/>
              <p:nvPr/>
            </p:nvGrpSpPr>
            <p:grpSpPr>
              <a:xfrm>
                <a:off x="1086855" y="4408897"/>
                <a:ext cx="1561710" cy="1458503"/>
                <a:chOff x="895965" y="3917197"/>
                <a:chExt cx="1561710" cy="1458503"/>
              </a:xfrm>
            </p:grpSpPr>
            <p:sp>
              <p:nvSpPr>
                <p:cNvPr id="374" name="Google Shape;374;p20"/>
                <p:cNvSpPr/>
                <p:nvPr/>
              </p:nvSpPr>
              <p:spPr>
                <a:xfrm>
                  <a:off x="895965" y="5037146"/>
                  <a:ext cx="156171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1</a:t>
                  </a:r>
                  <a:endParaRPr sz="1600">
                    <a:solidFill>
                      <a:schemeClr val="dk1"/>
                    </a:solidFill>
                    <a:latin typeface="Tahoma"/>
                    <a:ea typeface="Tahoma"/>
                    <a:cs typeface="Tahoma"/>
                    <a:sym typeface="Tahoma"/>
                  </a:endParaRPr>
                </a:p>
              </p:txBody>
            </p:sp>
            <p:sp>
              <p:nvSpPr>
                <p:cNvPr id="375" name="Google Shape;375;p20"/>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376" name="Google Shape;376;p20"/>
              <p:cNvGrpSpPr/>
              <p:nvPr/>
            </p:nvGrpSpPr>
            <p:grpSpPr>
              <a:xfrm>
                <a:off x="2781690" y="4408897"/>
                <a:ext cx="1562607" cy="1458503"/>
                <a:chOff x="895965" y="3917197"/>
                <a:chExt cx="1562607" cy="1458503"/>
              </a:xfrm>
            </p:grpSpPr>
            <p:sp>
              <p:nvSpPr>
                <p:cNvPr id="377" name="Google Shape;377;p20"/>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2</a:t>
                  </a:r>
                  <a:endParaRPr sz="1600">
                    <a:solidFill>
                      <a:schemeClr val="dk1"/>
                    </a:solidFill>
                    <a:latin typeface="Tahoma"/>
                    <a:ea typeface="Tahoma"/>
                    <a:cs typeface="Tahoma"/>
                    <a:sym typeface="Tahoma"/>
                  </a:endParaRPr>
                </a:p>
              </p:txBody>
            </p:sp>
            <p:sp>
              <p:nvSpPr>
                <p:cNvPr id="378" name="Google Shape;378;p20"/>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379" name="Google Shape;379;p20"/>
              <p:cNvGrpSpPr/>
              <p:nvPr/>
            </p:nvGrpSpPr>
            <p:grpSpPr>
              <a:xfrm>
                <a:off x="4476525" y="4408897"/>
                <a:ext cx="1562607" cy="1458503"/>
                <a:chOff x="895965" y="3917197"/>
                <a:chExt cx="1562607" cy="1458503"/>
              </a:xfrm>
            </p:grpSpPr>
            <p:sp>
              <p:nvSpPr>
                <p:cNvPr id="380" name="Google Shape;380;p20"/>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3</a:t>
                  </a:r>
                  <a:endParaRPr sz="1600">
                    <a:solidFill>
                      <a:schemeClr val="dk1"/>
                    </a:solidFill>
                    <a:latin typeface="Tahoma"/>
                    <a:ea typeface="Tahoma"/>
                    <a:cs typeface="Tahoma"/>
                    <a:sym typeface="Tahoma"/>
                  </a:endParaRPr>
                </a:p>
              </p:txBody>
            </p:sp>
            <p:sp>
              <p:nvSpPr>
                <p:cNvPr id="381" name="Google Shape;381;p20"/>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382" name="Google Shape;382;p20"/>
              <p:cNvGrpSpPr/>
              <p:nvPr/>
            </p:nvGrpSpPr>
            <p:grpSpPr>
              <a:xfrm>
                <a:off x="6192584" y="4408897"/>
                <a:ext cx="1562607" cy="1458503"/>
                <a:chOff x="344459" y="3917197"/>
                <a:chExt cx="1562607" cy="1458503"/>
              </a:xfrm>
            </p:grpSpPr>
            <p:sp>
              <p:nvSpPr>
                <p:cNvPr id="383" name="Google Shape;383;p20"/>
                <p:cNvSpPr/>
                <p:nvPr/>
              </p:nvSpPr>
              <p:spPr>
                <a:xfrm>
                  <a:off x="344459"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4</a:t>
                  </a:r>
                  <a:endParaRPr sz="1600">
                    <a:solidFill>
                      <a:schemeClr val="dk1"/>
                    </a:solidFill>
                    <a:latin typeface="Tahoma"/>
                    <a:ea typeface="Tahoma"/>
                    <a:cs typeface="Tahoma"/>
                    <a:sym typeface="Tahoma"/>
                  </a:endParaRPr>
                </a:p>
              </p:txBody>
            </p:sp>
            <p:sp>
              <p:nvSpPr>
                <p:cNvPr id="384" name="Google Shape;384;p20"/>
                <p:cNvSpPr/>
                <p:nvPr/>
              </p:nvSpPr>
              <p:spPr>
                <a:xfrm>
                  <a:off x="463449"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sp>
          <p:nvSpPr>
            <p:cNvPr id="385" name="Google Shape;385;p20"/>
            <p:cNvSpPr/>
            <p:nvPr/>
          </p:nvSpPr>
          <p:spPr>
            <a:xfrm>
              <a:off x="203048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99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1</a:t>
              </a:r>
              <a:endParaRPr/>
            </a:p>
          </p:txBody>
        </p:sp>
        <p:sp>
          <p:nvSpPr>
            <p:cNvPr id="386" name="Google Shape;386;p20"/>
            <p:cNvSpPr/>
            <p:nvPr/>
          </p:nvSpPr>
          <p:spPr>
            <a:xfrm>
              <a:off x="2030480" y="4459224"/>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C1C1C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2</a:t>
              </a:r>
              <a:endParaRPr/>
            </a:p>
          </p:txBody>
        </p:sp>
        <p:sp>
          <p:nvSpPr>
            <p:cNvPr id="387" name="Google Shape;387;p20"/>
            <p:cNvSpPr/>
            <p:nvPr/>
          </p:nvSpPr>
          <p:spPr>
            <a:xfrm>
              <a:off x="1428313" y="4459224"/>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99CCFF"/>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5</a:t>
              </a:r>
              <a:endParaRPr/>
            </a:p>
          </p:txBody>
        </p:sp>
        <p:sp>
          <p:nvSpPr>
            <p:cNvPr id="388" name="Google Shape;388;p20"/>
            <p:cNvSpPr/>
            <p:nvPr/>
          </p:nvSpPr>
          <p:spPr>
            <a:xfrm>
              <a:off x="1428313"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FF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0</a:t>
              </a:r>
              <a:endParaRPr/>
            </a:p>
          </p:txBody>
        </p:sp>
        <p:sp>
          <p:nvSpPr>
            <p:cNvPr id="389" name="Google Shape;389;p20"/>
            <p:cNvSpPr/>
            <p:nvPr/>
          </p:nvSpPr>
          <p:spPr>
            <a:xfrm>
              <a:off x="3718560" y="4448981"/>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B2A0C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3</a:t>
              </a:r>
              <a:endParaRPr/>
            </a:p>
          </p:txBody>
        </p:sp>
        <p:sp>
          <p:nvSpPr>
            <p:cNvPr id="390" name="Google Shape;390;p20"/>
            <p:cNvSpPr/>
            <p:nvPr/>
          </p:nvSpPr>
          <p:spPr>
            <a:xfrm>
              <a:off x="541183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92D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4</a:t>
              </a:r>
              <a:endParaRPr/>
            </a:p>
          </p:txBody>
        </p:sp>
      </p:grpSp>
      <p:sp>
        <p:nvSpPr>
          <p:cNvPr id="391" name="Google Shape;391;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Distributed File System</a:t>
            </a:r>
            <a:endParaRPr b="0" sz="3600">
              <a:solidFill>
                <a:srgbClr val="A01A06"/>
              </a:solidFill>
              <a:latin typeface="Calibri"/>
              <a:ea typeface="Calibri"/>
              <a:cs typeface="Calibri"/>
              <a:sym typeface="Calibri"/>
            </a:endParaRPr>
          </a:p>
        </p:txBody>
      </p:sp>
      <p:sp>
        <p:nvSpPr>
          <p:cNvPr id="398" name="Google Shape;398;p21"/>
          <p:cNvSpPr txBox="1"/>
          <p:nvPr/>
        </p:nvSpPr>
        <p:spPr>
          <a:xfrm>
            <a:off x="488905" y="1971931"/>
            <a:ext cx="8477251" cy="470898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ahoma"/>
                <a:ea typeface="Tahoma"/>
                <a:cs typeface="Tahoma"/>
                <a:sym typeface="Tahoma"/>
              </a:rPr>
              <a:t>Data is kept in “chunks” spread across machines (</a:t>
            </a:r>
            <a:r>
              <a:rPr b="1" lang="en-US" sz="2000">
                <a:solidFill>
                  <a:schemeClr val="dk1"/>
                </a:solidFill>
                <a:latin typeface="Tahoma"/>
                <a:ea typeface="Tahoma"/>
                <a:cs typeface="Tahoma"/>
                <a:sym typeface="Tahoma"/>
              </a:rPr>
              <a:t>chunk servers</a:t>
            </a:r>
            <a:r>
              <a:rPr lang="en-US" sz="2000">
                <a:solidFill>
                  <a:schemeClr val="dk1"/>
                </a:solidFill>
                <a:latin typeface="Tahoma"/>
                <a:ea typeface="Tahoma"/>
                <a:cs typeface="Tahoma"/>
                <a:sym typeface="Tahoma"/>
              </a:rPr>
              <a:t>)</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Each chunk replicated on different machines</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E.g., 4 chunk servers , </a:t>
            </a:r>
            <a:r>
              <a:rPr lang="en-US" sz="2000">
                <a:solidFill>
                  <a:srgbClr val="3366FF"/>
                </a:solidFill>
                <a:latin typeface="Tahoma"/>
                <a:ea typeface="Tahoma"/>
                <a:cs typeface="Tahoma"/>
                <a:sym typeface="Tahoma"/>
              </a:rPr>
              <a:t>file 1</a:t>
            </a:r>
            <a:r>
              <a:rPr lang="en-US" sz="2000">
                <a:solidFill>
                  <a:schemeClr val="dk1"/>
                </a:solidFill>
                <a:latin typeface="Tahoma"/>
                <a:ea typeface="Tahoma"/>
                <a:cs typeface="Tahoma"/>
                <a:sym typeface="Tahoma"/>
              </a:rPr>
              <a:t> is split into </a:t>
            </a:r>
            <a:r>
              <a:rPr lang="en-US" sz="2000">
                <a:solidFill>
                  <a:srgbClr val="3366FF"/>
                </a:solidFill>
                <a:latin typeface="Tahoma"/>
                <a:ea typeface="Tahoma"/>
                <a:cs typeface="Tahoma"/>
                <a:sym typeface="Tahoma"/>
              </a:rPr>
              <a:t>6 chunks </a:t>
            </a:r>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0" lvl="0" marL="0" marR="0" rtl="0" algn="l">
              <a:spcBef>
                <a:spcPts val="1800"/>
              </a:spcBef>
              <a:spcAft>
                <a:spcPts val="0"/>
              </a:spcAft>
              <a:buNone/>
            </a:pPr>
            <a:r>
              <a:rPr b="1" lang="en-US" sz="2000">
                <a:solidFill>
                  <a:srgbClr val="A01A06"/>
                </a:solidFill>
                <a:latin typeface="Tahoma"/>
                <a:ea typeface="Tahoma"/>
                <a:cs typeface="Tahoma"/>
                <a:sym typeface="Tahoma"/>
              </a:rPr>
              <a:t>Not sufficient ! Need multiple copies of each chunk.</a:t>
            </a:r>
            <a:endParaRPr/>
          </a:p>
          <a:p>
            <a:pPr indent="-215900" lvl="1" marL="80010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Tahoma"/>
              <a:ea typeface="Tahoma"/>
              <a:cs typeface="Tahoma"/>
              <a:sym typeface="Tahoma"/>
            </a:endParaRPr>
          </a:p>
        </p:txBody>
      </p:sp>
      <p:grpSp>
        <p:nvGrpSpPr>
          <p:cNvPr id="399" name="Google Shape;399;p21"/>
          <p:cNvGrpSpPr/>
          <p:nvPr/>
        </p:nvGrpSpPr>
        <p:grpSpPr>
          <a:xfrm>
            <a:off x="1218871" y="3886200"/>
            <a:ext cx="6668336" cy="1458503"/>
            <a:chOff x="1218871" y="3886200"/>
            <a:chExt cx="6668336" cy="1458503"/>
          </a:xfrm>
        </p:grpSpPr>
        <p:grpSp>
          <p:nvGrpSpPr>
            <p:cNvPr id="400" name="Google Shape;400;p21"/>
            <p:cNvGrpSpPr/>
            <p:nvPr/>
          </p:nvGrpSpPr>
          <p:grpSpPr>
            <a:xfrm>
              <a:off x="1218871" y="3886200"/>
              <a:ext cx="6668336" cy="1458503"/>
              <a:chOff x="1086855" y="4408897"/>
              <a:chExt cx="6668336" cy="1458503"/>
            </a:xfrm>
          </p:grpSpPr>
          <p:grpSp>
            <p:nvGrpSpPr>
              <p:cNvPr id="401" name="Google Shape;401;p21"/>
              <p:cNvGrpSpPr/>
              <p:nvPr/>
            </p:nvGrpSpPr>
            <p:grpSpPr>
              <a:xfrm>
                <a:off x="1086855" y="4408897"/>
                <a:ext cx="1561710" cy="1458503"/>
                <a:chOff x="895965" y="3917197"/>
                <a:chExt cx="1561710" cy="1458503"/>
              </a:xfrm>
            </p:grpSpPr>
            <p:sp>
              <p:nvSpPr>
                <p:cNvPr id="402" name="Google Shape;402;p21"/>
                <p:cNvSpPr/>
                <p:nvPr/>
              </p:nvSpPr>
              <p:spPr>
                <a:xfrm>
                  <a:off x="895965" y="5037146"/>
                  <a:ext cx="156171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1</a:t>
                  </a:r>
                  <a:endParaRPr sz="1600">
                    <a:solidFill>
                      <a:schemeClr val="dk1"/>
                    </a:solidFill>
                    <a:latin typeface="Tahoma"/>
                    <a:ea typeface="Tahoma"/>
                    <a:cs typeface="Tahoma"/>
                    <a:sym typeface="Tahoma"/>
                  </a:endParaRPr>
                </a:p>
              </p:txBody>
            </p:sp>
            <p:sp>
              <p:nvSpPr>
                <p:cNvPr id="403" name="Google Shape;403;p21"/>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04" name="Google Shape;404;p21"/>
              <p:cNvGrpSpPr/>
              <p:nvPr/>
            </p:nvGrpSpPr>
            <p:grpSpPr>
              <a:xfrm>
                <a:off x="2781690" y="4408897"/>
                <a:ext cx="1562607" cy="1458503"/>
                <a:chOff x="895965" y="3917197"/>
                <a:chExt cx="1562607" cy="1458503"/>
              </a:xfrm>
            </p:grpSpPr>
            <p:sp>
              <p:nvSpPr>
                <p:cNvPr id="405" name="Google Shape;405;p21"/>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2</a:t>
                  </a:r>
                  <a:endParaRPr sz="1600">
                    <a:solidFill>
                      <a:schemeClr val="dk1"/>
                    </a:solidFill>
                    <a:latin typeface="Tahoma"/>
                    <a:ea typeface="Tahoma"/>
                    <a:cs typeface="Tahoma"/>
                    <a:sym typeface="Tahoma"/>
                  </a:endParaRPr>
                </a:p>
              </p:txBody>
            </p:sp>
            <p:sp>
              <p:nvSpPr>
                <p:cNvPr id="406" name="Google Shape;406;p21"/>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07" name="Google Shape;407;p21"/>
              <p:cNvGrpSpPr/>
              <p:nvPr/>
            </p:nvGrpSpPr>
            <p:grpSpPr>
              <a:xfrm>
                <a:off x="4476525" y="4408897"/>
                <a:ext cx="1562607" cy="1458503"/>
                <a:chOff x="895965" y="3917197"/>
                <a:chExt cx="1562607" cy="1458503"/>
              </a:xfrm>
            </p:grpSpPr>
            <p:sp>
              <p:nvSpPr>
                <p:cNvPr id="408" name="Google Shape;408;p21"/>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3</a:t>
                  </a:r>
                  <a:endParaRPr sz="1600">
                    <a:solidFill>
                      <a:schemeClr val="dk1"/>
                    </a:solidFill>
                    <a:latin typeface="Tahoma"/>
                    <a:ea typeface="Tahoma"/>
                    <a:cs typeface="Tahoma"/>
                    <a:sym typeface="Tahoma"/>
                  </a:endParaRPr>
                </a:p>
              </p:txBody>
            </p:sp>
            <p:sp>
              <p:nvSpPr>
                <p:cNvPr id="409" name="Google Shape;409;p21"/>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10" name="Google Shape;410;p21"/>
              <p:cNvGrpSpPr/>
              <p:nvPr/>
            </p:nvGrpSpPr>
            <p:grpSpPr>
              <a:xfrm>
                <a:off x="6192584" y="4408897"/>
                <a:ext cx="1562607" cy="1458503"/>
                <a:chOff x="344459" y="3917197"/>
                <a:chExt cx="1562607" cy="1458503"/>
              </a:xfrm>
            </p:grpSpPr>
            <p:sp>
              <p:nvSpPr>
                <p:cNvPr id="411" name="Google Shape;411;p21"/>
                <p:cNvSpPr/>
                <p:nvPr/>
              </p:nvSpPr>
              <p:spPr>
                <a:xfrm>
                  <a:off x="344459"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4</a:t>
                  </a:r>
                  <a:endParaRPr sz="1600">
                    <a:solidFill>
                      <a:schemeClr val="dk1"/>
                    </a:solidFill>
                    <a:latin typeface="Tahoma"/>
                    <a:ea typeface="Tahoma"/>
                    <a:cs typeface="Tahoma"/>
                    <a:sym typeface="Tahoma"/>
                  </a:endParaRPr>
                </a:p>
              </p:txBody>
            </p:sp>
            <p:sp>
              <p:nvSpPr>
                <p:cNvPr id="412" name="Google Shape;412;p21"/>
                <p:cNvSpPr/>
                <p:nvPr/>
              </p:nvSpPr>
              <p:spPr>
                <a:xfrm>
                  <a:off x="463449"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sp>
          <p:nvSpPr>
            <p:cNvPr id="413" name="Google Shape;413;p21"/>
            <p:cNvSpPr/>
            <p:nvPr/>
          </p:nvSpPr>
          <p:spPr>
            <a:xfrm>
              <a:off x="203048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99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1</a:t>
              </a:r>
              <a:endParaRPr/>
            </a:p>
          </p:txBody>
        </p:sp>
        <p:sp>
          <p:nvSpPr>
            <p:cNvPr id="414" name="Google Shape;414;p21"/>
            <p:cNvSpPr/>
            <p:nvPr/>
          </p:nvSpPr>
          <p:spPr>
            <a:xfrm>
              <a:off x="2030480" y="4459224"/>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C1C1C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2</a:t>
              </a:r>
              <a:endParaRPr/>
            </a:p>
          </p:txBody>
        </p:sp>
        <p:sp>
          <p:nvSpPr>
            <p:cNvPr id="415" name="Google Shape;415;p21"/>
            <p:cNvSpPr/>
            <p:nvPr/>
          </p:nvSpPr>
          <p:spPr>
            <a:xfrm>
              <a:off x="1428313" y="4459224"/>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99CCFF"/>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5</a:t>
              </a:r>
              <a:endParaRPr/>
            </a:p>
          </p:txBody>
        </p:sp>
        <p:sp>
          <p:nvSpPr>
            <p:cNvPr id="416" name="Google Shape;416;p21"/>
            <p:cNvSpPr/>
            <p:nvPr/>
          </p:nvSpPr>
          <p:spPr>
            <a:xfrm>
              <a:off x="1428313"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FF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0</a:t>
              </a:r>
              <a:endParaRPr/>
            </a:p>
          </p:txBody>
        </p:sp>
        <p:sp>
          <p:nvSpPr>
            <p:cNvPr id="417" name="Google Shape;417;p21"/>
            <p:cNvSpPr/>
            <p:nvPr/>
          </p:nvSpPr>
          <p:spPr>
            <a:xfrm>
              <a:off x="3718560" y="4448981"/>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B2A0C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3</a:t>
              </a:r>
              <a:endParaRPr/>
            </a:p>
          </p:txBody>
        </p:sp>
        <p:sp>
          <p:nvSpPr>
            <p:cNvPr id="418" name="Google Shape;418;p21"/>
            <p:cNvSpPr/>
            <p:nvPr/>
          </p:nvSpPr>
          <p:spPr>
            <a:xfrm>
              <a:off x="541183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92D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4</a:t>
              </a:r>
              <a:endParaRPr/>
            </a:p>
          </p:txBody>
        </p:sp>
      </p:grpSp>
      <p:sp>
        <p:nvSpPr>
          <p:cNvPr id="419" name="Google Shape;419;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2"/>
          <p:cNvSpPr txBox="1"/>
          <p:nvPr/>
        </p:nvSpPr>
        <p:spPr>
          <a:xfrm>
            <a:off x="488905" y="1971931"/>
            <a:ext cx="8477251" cy="447814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ahoma"/>
                <a:ea typeface="Tahoma"/>
                <a:cs typeface="Tahoma"/>
                <a:sym typeface="Tahoma"/>
              </a:rPr>
              <a:t>Data is kept in “chunks” spread across machines (</a:t>
            </a:r>
            <a:r>
              <a:rPr b="1" lang="en-US" sz="2000">
                <a:solidFill>
                  <a:schemeClr val="dk1"/>
                </a:solidFill>
                <a:latin typeface="Tahoma"/>
                <a:ea typeface="Tahoma"/>
                <a:cs typeface="Tahoma"/>
                <a:sym typeface="Tahoma"/>
              </a:rPr>
              <a:t>chunk servers</a:t>
            </a:r>
            <a:r>
              <a:rPr lang="en-US" sz="2000">
                <a:solidFill>
                  <a:schemeClr val="dk1"/>
                </a:solidFill>
                <a:latin typeface="Tahoma"/>
                <a:ea typeface="Tahoma"/>
                <a:cs typeface="Tahoma"/>
                <a:sym typeface="Tahoma"/>
              </a:rPr>
              <a:t>)</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Each chunk replicated on different machines</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E.g., 4 chunk servers , </a:t>
            </a:r>
            <a:r>
              <a:rPr lang="en-US" sz="2000">
                <a:solidFill>
                  <a:srgbClr val="3366FF"/>
                </a:solidFill>
                <a:latin typeface="Tahoma"/>
                <a:ea typeface="Tahoma"/>
                <a:cs typeface="Tahoma"/>
                <a:sym typeface="Tahoma"/>
              </a:rPr>
              <a:t>file 1</a:t>
            </a:r>
            <a:r>
              <a:rPr lang="en-US" sz="2000">
                <a:solidFill>
                  <a:schemeClr val="dk1"/>
                </a:solidFill>
                <a:latin typeface="Tahoma"/>
                <a:ea typeface="Tahoma"/>
                <a:cs typeface="Tahoma"/>
                <a:sym typeface="Tahoma"/>
              </a:rPr>
              <a:t> is split into </a:t>
            </a:r>
            <a:r>
              <a:rPr lang="en-US" sz="2000">
                <a:solidFill>
                  <a:srgbClr val="3366FF"/>
                </a:solidFill>
                <a:latin typeface="Tahoma"/>
                <a:ea typeface="Tahoma"/>
                <a:cs typeface="Tahoma"/>
                <a:sym typeface="Tahoma"/>
              </a:rPr>
              <a:t>6 chunks </a:t>
            </a:r>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0" lvl="0" marL="0" marR="0" rtl="0" algn="l">
              <a:spcBef>
                <a:spcPts val="1800"/>
              </a:spcBef>
              <a:spcAft>
                <a:spcPts val="0"/>
              </a:spcAft>
              <a:buNone/>
            </a:pPr>
            <a:r>
              <a:rPr b="1" lang="en-US" sz="2000">
                <a:solidFill>
                  <a:srgbClr val="A01A06"/>
                </a:solidFill>
                <a:latin typeface="Tahoma"/>
                <a:ea typeface="Tahoma"/>
                <a:cs typeface="Tahoma"/>
                <a:sym typeface="Tahoma"/>
              </a:rPr>
              <a:t>Each chunk is replicated twice, and the replicas of a chunk are never on the same chunk server.</a:t>
            </a:r>
            <a:endParaRPr/>
          </a:p>
        </p:txBody>
      </p:sp>
      <p:sp>
        <p:nvSpPr>
          <p:cNvPr id="426" name="Google Shape;426;p2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Distributed File System</a:t>
            </a:r>
            <a:endParaRPr b="0" sz="3600">
              <a:solidFill>
                <a:srgbClr val="A01A06"/>
              </a:solidFill>
              <a:latin typeface="Calibri"/>
              <a:ea typeface="Calibri"/>
              <a:cs typeface="Calibri"/>
              <a:sym typeface="Calibri"/>
            </a:endParaRPr>
          </a:p>
        </p:txBody>
      </p:sp>
      <p:grpSp>
        <p:nvGrpSpPr>
          <p:cNvPr id="427" name="Google Shape;427;p22"/>
          <p:cNvGrpSpPr/>
          <p:nvPr/>
        </p:nvGrpSpPr>
        <p:grpSpPr>
          <a:xfrm>
            <a:off x="1218871" y="3886200"/>
            <a:ext cx="6668336" cy="1458503"/>
            <a:chOff x="1218871" y="3886200"/>
            <a:chExt cx="6668336" cy="1458503"/>
          </a:xfrm>
        </p:grpSpPr>
        <p:grpSp>
          <p:nvGrpSpPr>
            <p:cNvPr id="428" name="Google Shape;428;p22"/>
            <p:cNvGrpSpPr/>
            <p:nvPr/>
          </p:nvGrpSpPr>
          <p:grpSpPr>
            <a:xfrm>
              <a:off x="1218871" y="3886200"/>
              <a:ext cx="6668336" cy="1458503"/>
              <a:chOff x="1086855" y="4408897"/>
              <a:chExt cx="6668336" cy="1458503"/>
            </a:xfrm>
          </p:grpSpPr>
          <p:grpSp>
            <p:nvGrpSpPr>
              <p:cNvPr id="429" name="Google Shape;429;p22"/>
              <p:cNvGrpSpPr/>
              <p:nvPr/>
            </p:nvGrpSpPr>
            <p:grpSpPr>
              <a:xfrm>
                <a:off x="1086855" y="4408897"/>
                <a:ext cx="1561710" cy="1458503"/>
                <a:chOff x="895965" y="3917197"/>
                <a:chExt cx="1561710" cy="1458503"/>
              </a:xfrm>
            </p:grpSpPr>
            <p:sp>
              <p:nvSpPr>
                <p:cNvPr id="430" name="Google Shape;430;p22"/>
                <p:cNvSpPr/>
                <p:nvPr/>
              </p:nvSpPr>
              <p:spPr>
                <a:xfrm>
                  <a:off x="895965" y="5037146"/>
                  <a:ext cx="156171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1</a:t>
                  </a:r>
                  <a:endParaRPr sz="1600">
                    <a:solidFill>
                      <a:schemeClr val="dk1"/>
                    </a:solidFill>
                    <a:latin typeface="Tahoma"/>
                    <a:ea typeface="Tahoma"/>
                    <a:cs typeface="Tahoma"/>
                    <a:sym typeface="Tahoma"/>
                  </a:endParaRPr>
                </a:p>
              </p:txBody>
            </p:sp>
            <p:sp>
              <p:nvSpPr>
                <p:cNvPr id="431" name="Google Shape;431;p22"/>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32" name="Google Shape;432;p22"/>
              <p:cNvGrpSpPr/>
              <p:nvPr/>
            </p:nvGrpSpPr>
            <p:grpSpPr>
              <a:xfrm>
                <a:off x="2781690" y="4408897"/>
                <a:ext cx="1562607" cy="1458503"/>
                <a:chOff x="895965" y="3917197"/>
                <a:chExt cx="1562607" cy="1458503"/>
              </a:xfrm>
            </p:grpSpPr>
            <p:sp>
              <p:nvSpPr>
                <p:cNvPr id="433" name="Google Shape;433;p22"/>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2</a:t>
                  </a:r>
                  <a:endParaRPr sz="1600">
                    <a:solidFill>
                      <a:schemeClr val="dk1"/>
                    </a:solidFill>
                    <a:latin typeface="Tahoma"/>
                    <a:ea typeface="Tahoma"/>
                    <a:cs typeface="Tahoma"/>
                    <a:sym typeface="Tahoma"/>
                  </a:endParaRPr>
                </a:p>
              </p:txBody>
            </p:sp>
            <p:sp>
              <p:nvSpPr>
                <p:cNvPr id="434" name="Google Shape;434;p22"/>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35" name="Google Shape;435;p22"/>
              <p:cNvGrpSpPr/>
              <p:nvPr/>
            </p:nvGrpSpPr>
            <p:grpSpPr>
              <a:xfrm>
                <a:off x="4476525" y="4408897"/>
                <a:ext cx="1562607" cy="1458503"/>
                <a:chOff x="895965" y="3917197"/>
                <a:chExt cx="1562607" cy="1458503"/>
              </a:xfrm>
            </p:grpSpPr>
            <p:sp>
              <p:nvSpPr>
                <p:cNvPr id="436" name="Google Shape;436;p22"/>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3</a:t>
                  </a:r>
                  <a:endParaRPr sz="1600">
                    <a:solidFill>
                      <a:schemeClr val="dk1"/>
                    </a:solidFill>
                    <a:latin typeface="Tahoma"/>
                    <a:ea typeface="Tahoma"/>
                    <a:cs typeface="Tahoma"/>
                    <a:sym typeface="Tahoma"/>
                  </a:endParaRPr>
                </a:p>
              </p:txBody>
            </p:sp>
            <p:sp>
              <p:nvSpPr>
                <p:cNvPr id="437" name="Google Shape;437;p22"/>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38" name="Google Shape;438;p22"/>
              <p:cNvGrpSpPr/>
              <p:nvPr/>
            </p:nvGrpSpPr>
            <p:grpSpPr>
              <a:xfrm>
                <a:off x="6192584" y="4408897"/>
                <a:ext cx="1562607" cy="1458503"/>
                <a:chOff x="344459" y="3917197"/>
                <a:chExt cx="1562607" cy="1458503"/>
              </a:xfrm>
            </p:grpSpPr>
            <p:sp>
              <p:nvSpPr>
                <p:cNvPr id="439" name="Google Shape;439;p22"/>
                <p:cNvSpPr/>
                <p:nvPr/>
              </p:nvSpPr>
              <p:spPr>
                <a:xfrm>
                  <a:off x="344459"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4</a:t>
                  </a:r>
                  <a:endParaRPr sz="1600">
                    <a:solidFill>
                      <a:schemeClr val="dk1"/>
                    </a:solidFill>
                    <a:latin typeface="Tahoma"/>
                    <a:ea typeface="Tahoma"/>
                    <a:cs typeface="Tahoma"/>
                    <a:sym typeface="Tahoma"/>
                  </a:endParaRPr>
                </a:p>
              </p:txBody>
            </p:sp>
            <p:sp>
              <p:nvSpPr>
                <p:cNvPr id="440" name="Google Shape;440;p22"/>
                <p:cNvSpPr/>
                <p:nvPr/>
              </p:nvSpPr>
              <p:spPr>
                <a:xfrm>
                  <a:off x="463449"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sp>
          <p:nvSpPr>
            <p:cNvPr id="441" name="Google Shape;441;p22"/>
            <p:cNvSpPr/>
            <p:nvPr/>
          </p:nvSpPr>
          <p:spPr>
            <a:xfrm>
              <a:off x="203048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99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1</a:t>
              </a:r>
              <a:endParaRPr/>
            </a:p>
          </p:txBody>
        </p:sp>
        <p:sp>
          <p:nvSpPr>
            <p:cNvPr id="442" name="Google Shape;442;p22"/>
            <p:cNvSpPr/>
            <p:nvPr/>
          </p:nvSpPr>
          <p:spPr>
            <a:xfrm>
              <a:off x="2030480" y="4459224"/>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C1C1C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2</a:t>
              </a:r>
              <a:endParaRPr/>
            </a:p>
          </p:txBody>
        </p:sp>
        <p:sp>
          <p:nvSpPr>
            <p:cNvPr id="443" name="Google Shape;443;p22"/>
            <p:cNvSpPr/>
            <p:nvPr/>
          </p:nvSpPr>
          <p:spPr>
            <a:xfrm>
              <a:off x="1428313" y="4459224"/>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99CCFF"/>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5</a:t>
              </a:r>
              <a:endParaRPr/>
            </a:p>
          </p:txBody>
        </p:sp>
        <p:sp>
          <p:nvSpPr>
            <p:cNvPr id="444" name="Google Shape;444;p22"/>
            <p:cNvSpPr/>
            <p:nvPr/>
          </p:nvSpPr>
          <p:spPr>
            <a:xfrm>
              <a:off x="1428313"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FF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0</a:t>
              </a:r>
              <a:endParaRPr/>
            </a:p>
          </p:txBody>
        </p:sp>
        <p:sp>
          <p:nvSpPr>
            <p:cNvPr id="445" name="Google Shape;445;p22"/>
            <p:cNvSpPr/>
            <p:nvPr/>
          </p:nvSpPr>
          <p:spPr>
            <a:xfrm>
              <a:off x="3718560" y="4448981"/>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B2A0C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3</a:t>
              </a:r>
              <a:endParaRPr/>
            </a:p>
          </p:txBody>
        </p:sp>
        <p:sp>
          <p:nvSpPr>
            <p:cNvPr id="446" name="Google Shape;446;p22"/>
            <p:cNvSpPr/>
            <p:nvPr/>
          </p:nvSpPr>
          <p:spPr>
            <a:xfrm>
              <a:off x="541183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92D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4</a:t>
              </a:r>
              <a:endParaRPr/>
            </a:p>
          </p:txBody>
        </p:sp>
        <p:sp>
          <p:nvSpPr>
            <p:cNvPr id="447" name="Google Shape;447;p22"/>
            <p:cNvSpPr/>
            <p:nvPr/>
          </p:nvSpPr>
          <p:spPr>
            <a:xfrm>
              <a:off x="3718560" y="3980688"/>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99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1</a:t>
              </a:r>
              <a:endParaRPr/>
            </a:p>
          </p:txBody>
        </p:sp>
        <p:sp>
          <p:nvSpPr>
            <p:cNvPr id="448" name="Google Shape;448;p22"/>
            <p:cNvSpPr/>
            <p:nvPr/>
          </p:nvSpPr>
          <p:spPr>
            <a:xfrm>
              <a:off x="3113371" y="4448981"/>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99CCFF"/>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5</a:t>
              </a:r>
              <a:endParaRPr/>
            </a:p>
          </p:txBody>
        </p:sp>
        <p:sp>
          <p:nvSpPr>
            <p:cNvPr id="449" name="Google Shape;449;p22"/>
            <p:cNvSpPr/>
            <p:nvPr/>
          </p:nvSpPr>
          <p:spPr>
            <a:xfrm>
              <a:off x="4800600" y="3962400"/>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C1C1C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2</a:t>
              </a:r>
              <a:endParaRPr/>
            </a:p>
          </p:txBody>
        </p:sp>
        <p:sp>
          <p:nvSpPr>
            <p:cNvPr id="450" name="Google Shape;450;p22"/>
            <p:cNvSpPr/>
            <p:nvPr/>
          </p:nvSpPr>
          <p:spPr>
            <a:xfrm>
              <a:off x="6519854"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FF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0</a:t>
              </a:r>
              <a:endParaRPr/>
            </a:p>
          </p:txBody>
        </p:sp>
        <p:sp>
          <p:nvSpPr>
            <p:cNvPr id="451" name="Google Shape;451;p22"/>
            <p:cNvSpPr/>
            <p:nvPr/>
          </p:nvSpPr>
          <p:spPr>
            <a:xfrm>
              <a:off x="7144694"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92D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4</a:t>
              </a:r>
              <a:endParaRPr/>
            </a:p>
          </p:txBody>
        </p:sp>
        <p:sp>
          <p:nvSpPr>
            <p:cNvPr id="452" name="Google Shape;452;p22"/>
            <p:cNvSpPr/>
            <p:nvPr/>
          </p:nvSpPr>
          <p:spPr>
            <a:xfrm>
              <a:off x="7144694" y="4455374"/>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B2A0C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3</a:t>
              </a:r>
              <a:endParaRPr/>
            </a:p>
          </p:txBody>
        </p:sp>
      </p:grpSp>
      <p:sp>
        <p:nvSpPr>
          <p:cNvPr id="453" name="Google Shape;453;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Distributed File System</a:t>
            </a:r>
            <a:endParaRPr b="0" sz="3600">
              <a:solidFill>
                <a:srgbClr val="A01A06"/>
              </a:solidFill>
              <a:latin typeface="Calibri"/>
              <a:ea typeface="Calibri"/>
              <a:cs typeface="Calibri"/>
              <a:sym typeface="Calibri"/>
            </a:endParaRPr>
          </a:p>
        </p:txBody>
      </p:sp>
      <p:grpSp>
        <p:nvGrpSpPr>
          <p:cNvPr id="460" name="Google Shape;460;p23"/>
          <p:cNvGrpSpPr/>
          <p:nvPr/>
        </p:nvGrpSpPr>
        <p:grpSpPr>
          <a:xfrm>
            <a:off x="1204694" y="4495800"/>
            <a:ext cx="6682513" cy="1458503"/>
            <a:chOff x="1218871" y="3886200"/>
            <a:chExt cx="6682513" cy="1458503"/>
          </a:xfrm>
        </p:grpSpPr>
        <p:grpSp>
          <p:nvGrpSpPr>
            <p:cNvPr id="461" name="Google Shape;461;p23"/>
            <p:cNvGrpSpPr/>
            <p:nvPr/>
          </p:nvGrpSpPr>
          <p:grpSpPr>
            <a:xfrm>
              <a:off x="1218871" y="3886200"/>
              <a:ext cx="6682513" cy="1458503"/>
              <a:chOff x="1086855" y="4408897"/>
              <a:chExt cx="6682513" cy="1458503"/>
            </a:xfrm>
          </p:grpSpPr>
          <p:grpSp>
            <p:nvGrpSpPr>
              <p:cNvPr id="462" name="Google Shape;462;p23"/>
              <p:cNvGrpSpPr/>
              <p:nvPr/>
            </p:nvGrpSpPr>
            <p:grpSpPr>
              <a:xfrm>
                <a:off x="1086855" y="4408897"/>
                <a:ext cx="1561710" cy="1458503"/>
                <a:chOff x="895965" y="3917197"/>
                <a:chExt cx="1561710" cy="1458503"/>
              </a:xfrm>
            </p:grpSpPr>
            <p:sp>
              <p:nvSpPr>
                <p:cNvPr id="463" name="Google Shape;463;p23"/>
                <p:cNvSpPr/>
                <p:nvPr/>
              </p:nvSpPr>
              <p:spPr>
                <a:xfrm>
                  <a:off x="895965" y="5037146"/>
                  <a:ext cx="156171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1</a:t>
                  </a:r>
                  <a:endParaRPr sz="1600">
                    <a:solidFill>
                      <a:schemeClr val="dk1"/>
                    </a:solidFill>
                    <a:latin typeface="Tahoma"/>
                    <a:ea typeface="Tahoma"/>
                    <a:cs typeface="Tahoma"/>
                    <a:sym typeface="Tahoma"/>
                  </a:endParaRPr>
                </a:p>
              </p:txBody>
            </p:sp>
            <p:sp>
              <p:nvSpPr>
                <p:cNvPr id="464" name="Google Shape;464;p23"/>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65" name="Google Shape;465;p23"/>
              <p:cNvGrpSpPr/>
              <p:nvPr/>
            </p:nvGrpSpPr>
            <p:grpSpPr>
              <a:xfrm>
                <a:off x="2781690" y="4408897"/>
                <a:ext cx="1562607" cy="1458503"/>
                <a:chOff x="895965" y="3917197"/>
                <a:chExt cx="1562607" cy="1458503"/>
              </a:xfrm>
            </p:grpSpPr>
            <p:sp>
              <p:nvSpPr>
                <p:cNvPr id="466" name="Google Shape;466;p23"/>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2</a:t>
                  </a:r>
                  <a:endParaRPr sz="1600">
                    <a:solidFill>
                      <a:schemeClr val="dk1"/>
                    </a:solidFill>
                    <a:latin typeface="Tahoma"/>
                    <a:ea typeface="Tahoma"/>
                    <a:cs typeface="Tahoma"/>
                    <a:sym typeface="Tahoma"/>
                  </a:endParaRPr>
                </a:p>
              </p:txBody>
            </p:sp>
            <p:sp>
              <p:nvSpPr>
                <p:cNvPr id="467" name="Google Shape;467;p23"/>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68" name="Google Shape;468;p23"/>
              <p:cNvGrpSpPr/>
              <p:nvPr/>
            </p:nvGrpSpPr>
            <p:grpSpPr>
              <a:xfrm>
                <a:off x="4476525" y="4408897"/>
                <a:ext cx="1562607" cy="1458503"/>
                <a:chOff x="895965" y="3917197"/>
                <a:chExt cx="1562607" cy="1458503"/>
              </a:xfrm>
            </p:grpSpPr>
            <p:sp>
              <p:nvSpPr>
                <p:cNvPr id="469" name="Google Shape;469;p23"/>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3</a:t>
                  </a:r>
                  <a:endParaRPr sz="1600">
                    <a:solidFill>
                      <a:schemeClr val="dk1"/>
                    </a:solidFill>
                    <a:latin typeface="Tahoma"/>
                    <a:ea typeface="Tahoma"/>
                    <a:cs typeface="Tahoma"/>
                    <a:sym typeface="Tahoma"/>
                  </a:endParaRPr>
                </a:p>
              </p:txBody>
            </p:sp>
            <p:sp>
              <p:nvSpPr>
                <p:cNvPr id="470" name="Google Shape;470;p23"/>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471" name="Google Shape;471;p23"/>
              <p:cNvGrpSpPr/>
              <p:nvPr/>
            </p:nvGrpSpPr>
            <p:grpSpPr>
              <a:xfrm>
                <a:off x="6206761" y="4408897"/>
                <a:ext cx="1562607" cy="1458503"/>
                <a:chOff x="358636" y="3917197"/>
                <a:chExt cx="1562607" cy="1458503"/>
              </a:xfrm>
            </p:grpSpPr>
            <p:sp>
              <p:nvSpPr>
                <p:cNvPr id="472" name="Google Shape;472;p23"/>
                <p:cNvSpPr/>
                <p:nvPr/>
              </p:nvSpPr>
              <p:spPr>
                <a:xfrm>
                  <a:off x="358636"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4</a:t>
                  </a:r>
                  <a:endParaRPr sz="1600">
                    <a:solidFill>
                      <a:schemeClr val="dk1"/>
                    </a:solidFill>
                    <a:latin typeface="Tahoma"/>
                    <a:ea typeface="Tahoma"/>
                    <a:cs typeface="Tahoma"/>
                    <a:sym typeface="Tahoma"/>
                  </a:endParaRPr>
                </a:p>
              </p:txBody>
            </p:sp>
            <p:sp>
              <p:nvSpPr>
                <p:cNvPr id="473" name="Google Shape;473;p23"/>
                <p:cNvSpPr/>
                <p:nvPr/>
              </p:nvSpPr>
              <p:spPr>
                <a:xfrm>
                  <a:off x="477626"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sp>
          <p:nvSpPr>
            <p:cNvPr id="474" name="Google Shape;474;p23"/>
            <p:cNvSpPr/>
            <p:nvPr/>
          </p:nvSpPr>
          <p:spPr>
            <a:xfrm>
              <a:off x="203048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99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1</a:t>
              </a:r>
              <a:endParaRPr/>
            </a:p>
          </p:txBody>
        </p:sp>
        <p:sp>
          <p:nvSpPr>
            <p:cNvPr id="475" name="Google Shape;475;p23"/>
            <p:cNvSpPr/>
            <p:nvPr/>
          </p:nvSpPr>
          <p:spPr>
            <a:xfrm>
              <a:off x="2030480" y="4459224"/>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C1C1C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2</a:t>
              </a:r>
              <a:endParaRPr/>
            </a:p>
          </p:txBody>
        </p:sp>
        <p:sp>
          <p:nvSpPr>
            <p:cNvPr id="476" name="Google Shape;476;p23"/>
            <p:cNvSpPr/>
            <p:nvPr/>
          </p:nvSpPr>
          <p:spPr>
            <a:xfrm>
              <a:off x="1428313" y="4459224"/>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99CCFF"/>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5</a:t>
              </a:r>
              <a:endParaRPr/>
            </a:p>
          </p:txBody>
        </p:sp>
        <p:sp>
          <p:nvSpPr>
            <p:cNvPr id="477" name="Google Shape;477;p23"/>
            <p:cNvSpPr/>
            <p:nvPr/>
          </p:nvSpPr>
          <p:spPr>
            <a:xfrm>
              <a:off x="1428313"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FF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0</a:t>
              </a:r>
              <a:endParaRPr/>
            </a:p>
          </p:txBody>
        </p:sp>
        <p:sp>
          <p:nvSpPr>
            <p:cNvPr id="478" name="Google Shape;478;p23"/>
            <p:cNvSpPr/>
            <p:nvPr/>
          </p:nvSpPr>
          <p:spPr>
            <a:xfrm>
              <a:off x="3718560" y="4448981"/>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B2A0C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3</a:t>
              </a:r>
              <a:endParaRPr/>
            </a:p>
          </p:txBody>
        </p:sp>
        <p:sp>
          <p:nvSpPr>
            <p:cNvPr id="479" name="Google Shape;479;p23"/>
            <p:cNvSpPr/>
            <p:nvPr/>
          </p:nvSpPr>
          <p:spPr>
            <a:xfrm>
              <a:off x="541183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92D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4</a:t>
              </a:r>
              <a:endParaRPr/>
            </a:p>
          </p:txBody>
        </p:sp>
        <p:sp>
          <p:nvSpPr>
            <p:cNvPr id="480" name="Google Shape;480;p23"/>
            <p:cNvSpPr/>
            <p:nvPr/>
          </p:nvSpPr>
          <p:spPr>
            <a:xfrm>
              <a:off x="371856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99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1</a:t>
              </a:r>
              <a:endParaRPr/>
            </a:p>
          </p:txBody>
        </p:sp>
        <p:sp>
          <p:nvSpPr>
            <p:cNvPr id="481" name="Google Shape;481;p23"/>
            <p:cNvSpPr/>
            <p:nvPr/>
          </p:nvSpPr>
          <p:spPr>
            <a:xfrm>
              <a:off x="3113371" y="4448981"/>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99CCFF"/>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5</a:t>
              </a:r>
              <a:endParaRPr/>
            </a:p>
          </p:txBody>
        </p:sp>
        <p:sp>
          <p:nvSpPr>
            <p:cNvPr id="482" name="Google Shape;482;p23"/>
            <p:cNvSpPr/>
            <p:nvPr/>
          </p:nvSpPr>
          <p:spPr>
            <a:xfrm>
              <a:off x="4800600" y="3962400"/>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C1C1C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2</a:t>
              </a:r>
              <a:endParaRPr/>
            </a:p>
          </p:txBody>
        </p:sp>
        <p:sp>
          <p:nvSpPr>
            <p:cNvPr id="483" name="Google Shape;483;p23"/>
            <p:cNvSpPr/>
            <p:nvPr/>
          </p:nvSpPr>
          <p:spPr>
            <a:xfrm>
              <a:off x="6534031"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FF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0</a:t>
              </a:r>
              <a:endParaRPr/>
            </a:p>
          </p:txBody>
        </p:sp>
        <p:sp>
          <p:nvSpPr>
            <p:cNvPr id="484" name="Google Shape;484;p23"/>
            <p:cNvSpPr/>
            <p:nvPr/>
          </p:nvSpPr>
          <p:spPr>
            <a:xfrm>
              <a:off x="7158871"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92D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4</a:t>
              </a:r>
              <a:endParaRPr/>
            </a:p>
          </p:txBody>
        </p:sp>
        <p:sp>
          <p:nvSpPr>
            <p:cNvPr id="485" name="Google Shape;485;p23"/>
            <p:cNvSpPr/>
            <p:nvPr/>
          </p:nvSpPr>
          <p:spPr>
            <a:xfrm>
              <a:off x="7158871" y="4455374"/>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B2A0C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3</a:t>
              </a:r>
              <a:endParaRPr/>
            </a:p>
          </p:txBody>
        </p:sp>
      </p:grpSp>
      <p:sp>
        <p:nvSpPr>
          <p:cNvPr id="486" name="Google Shape;486;p23"/>
          <p:cNvSpPr/>
          <p:nvPr/>
        </p:nvSpPr>
        <p:spPr>
          <a:xfrm>
            <a:off x="3093153" y="4572000"/>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FF0066"/>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D</a:t>
            </a:r>
            <a:r>
              <a:rPr baseline="-25000" lang="en-US" sz="2400">
                <a:solidFill>
                  <a:srgbClr val="7F7F7F"/>
                </a:solidFill>
                <a:latin typeface="Tahoma"/>
                <a:ea typeface="Tahoma"/>
                <a:cs typeface="Tahoma"/>
                <a:sym typeface="Tahoma"/>
              </a:rPr>
              <a:t>0</a:t>
            </a:r>
            <a:endParaRPr/>
          </a:p>
        </p:txBody>
      </p:sp>
      <p:sp>
        <p:nvSpPr>
          <p:cNvPr id="487" name="Google Shape;487;p23"/>
          <p:cNvSpPr/>
          <p:nvPr/>
        </p:nvSpPr>
        <p:spPr>
          <a:xfrm>
            <a:off x="4786423" y="5064974"/>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FF0066"/>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D</a:t>
            </a:r>
            <a:r>
              <a:rPr baseline="-25000" lang="en-US" sz="2400">
                <a:solidFill>
                  <a:srgbClr val="7F7F7F"/>
                </a:solidFill>
                <a:latin typeface="Tahoma"/>
                <a:ea typeface="Tahoma"/>
                <a:cs typeface="Tahoma"/>
                <a:sym typeface="Tahoma"/>
              </a:rPr>
              <a:t>0</a:t>
            </a:r>
            <a:endParaRPr/>
          </a:p>
        </p:txBody>
      </p:sp>
      <p:sp>
        <p:nvSpPr>
          <p:cNvPr id="488" name="Google Shape;488;p23"/>
          <p:cNvSpPr/>
          <p:nvPr/>
        </p:nvSpPr>
        <p:spPr>
          <a:xfrm>
            <a:off x="5408132" y="5054071"/>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CC00CC"/>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D</a:t>
            </a:r>
            <a:r>
              <a:rPr baseline="-25000" lang="en-US" sz="2400">
                <a:solidFill>
                  <a:srgbClr val="7F7F7F"/>
                </a:solidFill>
                <a:latin typeface="Tahoma"/>
                <a:ea typeface="Tahoma"/>
                <a:cs typeface="Tahoma"/>
                <a:sym typeface="Tahoma"/>
              </a:rPr>
              <a:t>1</a:t>
            </a:r>
            <a:endParaRPr/>
          </a:p>
        </p:txBody>
      </p:sp>
      <p:sp>
        <p:nvSpPr>
          <p:cNvPr id="489" name="Google Shape;489;p23"/>
          <p:cNvSpPr/>
          <p:nvPr/>
        </p:nvSpPr>
        <p:spPr>
          <a:xfrm>
            <a:off x="6537960" y="5068824"/>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CC00CC"/>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D</a:t>
            </a:r>
            <a:r>
              <a:rPr baseline="-25000" lang="en-US" sz="2400">
                <a:solidFill>
                  <a:srgbClr val="7F7F7F"/>
                </a:solidFill>
                <a:latin typeface="Tahoma"/>
                <a:ea typeface="Tahoma"/>
                <a:cs typeface="Tahoma"/>
                <a:sym typeface="Tahoma"/>
              </a:rPr>
              <a:t>1</a:t>
            </a:r>
            <a:endParaRPr/>
          </a:p>
        </p:txBody>
      </p:sp>
      <p:sp>
        <p:nvSpPr>
          <p:cNvPr id="490" name="Google Shape;490;p23"/>
          <p:cNvSpPr txBox="1"/>
          <p:nvPr/>
        </p:nvSpPr>
        <p:spPr>
          <a:xfrm>
            <a:off x="488905" y="1971931"/>
            <a:ext cx="8477251" cy="201593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ahoma"/>
                <a:ea typeface="Tahoma"/>
                <a:cs typeface="Tahoma"/>
                <a:sym typeface="Tahoma"/>
              </a:rPr>
              <a:t>Data is kept in “chunks” spread across machines (</a:t>
            </a:r>
            <a:r>
              <a:rPr b="1" lang="en-US" sz="2000">
                <a:solidFill>
                  <a:schemeClr val="dk1"/>
                </a:solidFill>
                <a:latin typeface="Tahoma"/>
                <a:ea typeface="Tahoma"/>
                <a:cs typeface="Tahoma"/>
                <a:sym typeface="Tahoma"/>
              </a:rPr>
              <a:t>chunk servers</a:t>
            </a:r>
            <a:r>
              <a:rPr lang="en-US" sz="2000">
                <a:solidFill>
                  <a:schemeClr val="dk1"/>
                </a:solidFill>
                <a:latin typeface="Tahoma"/>
                <a:ea typeface="Tahoma"/>
                <a:cs typeface="Tahoma"/>
                <a:sym typeface="Tahoma"/>
              </a:rPr>
              <a:t>)</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Each chunk replicated on different machines</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E.g., 4 chunk servers , </a:t>
            </a:r>
            <a:r>
              <a:rPr lang="en-US" sz="2000">
                <a:solidFill>
                  <a:srgbClr val="3366FF"/>
                </a:solidFill>
                <a:latin typeface="Tahoma"/>
                <a:ea typeface="Tahoma"/>
                <a:cs typeface="Tahoma"/>
                <a:sym typeface="Tahoma"/>
              </a:rPr>
              <a:t>file 1</a:t>
            </a:r>
            <a:r>
              <a:rPr lang="en-US" sz="2000">
                <a:solidFill>
                  <a:schemeClr val="dk1"/>
                </a:solidFill>
                <a:latin typeface="Tahoma"/>
                <a:ea typeface="Tahoma"/>
                <a:cs typeface="Tahoma"/>
                <a:sym typeface="Tahoma"/>
              </a:rPr>
              <a:t> is split into </a:t>
            </a:r>
            <a:r>
              <a:rPr lang="en-US" sz="2000">
                <a:solidFill>
                  <a:srgbClr val="3366FF"/>
                </a:solidFill>
                <a:latin typeface="Tahoma"/>
                <a:ea typeface="Tahoma"/>
                <a:cs typeface="Tahoma"/>
                <a:sym typeface="Tahoma"/>
              </a:rPr>
              <a:t>6 chunks </a:t>
            </a:r>
            <a:endParaRPr/>
          </a:p>
          <a:p>
            <a:pPr indent="0" lvl="0" marL="0" marR="0" rtl="0" algn="l">
              <a:spcBef>
                <a:spcPts val="1800"/>
              </a:spcBef>
              <a:spcAft>
                <a:spcPts val="0"/>
              </a:spcAft>
              <a:buNone/>
            </a:pPr>
            <a:r>
              <a:rPr lang="en-US" sz="2000">
                <a:solidFill>
                  <a:schemeClr val="dk1"/>
                </a:solidFill>
                <a:latin typeface="Tahoma"/>
                <a:ea typeface="Tahoma"/>
                <a:cs typeface="Tahoma"/>
                <a:sym typeface="Tahoma"/>
              </a:rPr>
              <a:t>            Another </a:t>
            </a:r>
            <a:r>
              <a:rPr lang="en-US" sz="2000">
                <a:solidFill>
                  <a:srgbClr val="3366FF"/>
                </a:solidFill>
                <a:latin typeface="Tahoma"/>
                <a:ea typeface="Tahoma"/>
                <a:cs typeface="Tahoma"/>
                <a:sym typeface="Tahoma"/>
              </a:rPr>
              <a:t>file 2</a:t>
            </a:r>
            <a:r>
              <a:rPr lang="en-US" sz="2000">
                <a:solidFill>
                  <a:schemeClr val="dk1"/>
                </a:solidFill>
                <a:latin typeface="Tahoma"/>
                <a:ea typeface="Tahoma"/>
                <a:cs typeface="Tahoma"/>
                <a:sym typeface="Tahoma"/>
              </a:rPr>
              <a:t> has </a:t>
            </a:r>
            <a:r>
              <a:rPr lang="en-US" sz="2000">
                <a:solidFill>
                  <a:srgbClr val="3366FF"/>
                </a:solidFill>
                <a:latin typeface="Tahoma"/>
                <a:ea typeface="Tahoma"/>
                <a:cs typeface="Tahoma"/>
                <a:sym typeface="Tahoma"/>
              </a:rPr>
              <a:t>2 chunks</a:t>
            </a:r>
            <a:r>
              <a:rPr lang="en-US" sz="2000">
                <a:solidFill>
                  <a:schemeClr val="dk1"/>
                </a:solidFill>
                <a:latin typeface="Tahoma"/>
                <a:ea typeface="Tahoma"/>
                <a:cs typeface="Tahoma"/>
                <a:sym typeface="Tahoma"/>
              </a:rPr>
              <a:t>, D</a:t>
            </a:r>
            <a:r>
              <a:rPr baseline="-25000" lang="en-US" sz="2000">
                <a:solidFill>
                  <a:schemeClr val="dk1"/>
                </a:solidFill>
                <a:latin typeface="Tahoma"/>
                <a:ea typeface="Tahoma"/>
                <a:cs typeface="Tahoma"/>
                <a:sym typeface="Tahoma"/>
              </a:rPr>
              <a:t>0</a:t>
            </a:r>
            <a:r>
              <a:rPr lang="en-US" sz="2000">
                <a:solidFill>
                  <a:schemeClr val="dk1"/>
                </a:solidFill>
                <a:latin typeface="Tahoma"/>
                <a:ea typeface="Tahoma"/>
                <a:cs typeface="Tahoma"/>
                <a:sym typeface="Tahoma"/>
              </a:rPr>
              <a:t> and D</a:t>
            </a:r>
            <a:r>
              <a:rPr baseline="-25000" lang="en-US" sz="2000">
                <a:solidFill>
                  <a:schemeClr val="dk1"/>
                </a:solidFill>
                <a:latin typeface="Tahoma"/>
                <a:ea typeface="Tahoma"/>
                <a:cs typeface="Tahoma"/>
                <a:sym typeface="Tahoma"/>
              </a:rPr>
              <a:t>1</a:t>
            </a:r>
            <a:endParaRPr sz="2000">
              <a:solidFill>
                <a:schemeClr val="dk1"/>
              </a:solidFill>
              <a:latin typeface="Tahoma"/>
              <a:ea typeface="Tahoma"/>
              <a:cs typeface="Tahoma"/>
              <a:sym typeface="Tahoma"/>
            </a:endParaRPr>
          </a:p>
        </p:txBody>
      </p:sp>
      <p:sp>
        <p:nvSpPr>
          <p:cNvPr id="491" name="Google Shape;491;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Distributed File System</a:t>
            </a:r>
            <a:endParaRPr b="0" sz="3600">
              <a:solidFill>
                <a:srgbClr val="A01A06"/>
              </a:solidFill>
              <a:latin typeface="Calibri"/>
              <a:ea typeface="Calibri"/>
              <a:cs typeface="Calibri"/>
              <a:sym typeface="Calibri"/>
            </a:endParaRPr>
          </a:p>
        </p:txBody>
      </p:sp>
      <p:grpSp>
        <p:nvGrpSpPr>
          <p:cNvPr id="498" name="Google Shape;498;p24"/>
          <p:cNvGrpSpPr/>
          <p:nvPr/>
        </p:nvGrpSpPr>
        <p:grpSpPr>
          <a:xfrm>
            <a:off x="1204694" y="3429000"/>
            <a:ext cx="6643906" cy="1458503"/>
            <a:chOff x="1204694" y="4495800"/>
            <a:chExt cx="6643906" cy="1458503"/>
          </a:xfrm>
        </p:grpSpPr>
        <p:grpSp>
          <p:nvGrpSpPr>
            <p:cNvPr id="499" name="Google Shape;499;p24"/>
            <p:cNvGrpSpPr/>
            <p:nvPr/>
          </p:nvGrpSpPr>
          <p:grpSpPr>
            <a:xfrm>
              <a:off x="1204694" y="4495800"/>
              <a:ext cx="6643906" cy="1458503"/>
              <a:chOff x="1218871" y="3886200"/>
              <a:chExt cx="6643906" cy="1458503"/>
            </a:xfrm>
          </p:grpSpPr>
          <p:grpSp>
            <p:nvGrpSpPr>
              <p:cNvPr id="500" name="Google Shape;500;p24"/>
              <p:cNvGrpSpPr/>
              <p:nvPr/>
            </p:nvGrpSpPr>
            <p:grpSpPr>
              <a:xfrm>
                <a:off x="1218871" y="3886200"/>
                <a:ext cx="6643906" cy="1458503"/>
                <a:chOff x="1086855" y="4408897"/>
                <a:chExt cx="6643906" cy="1458503"/>
              </a:xfrm>
            </p:grpSpPr>
            <p:grpSp>
              <p:nvGrpSpPr>
                <p:cNvPr id="501" name="Google Shape;501;p24"/>
                <p:cNvGrpSpPr/>
                <p:nvPr/>
              </p:nvGrpSpPr>
              <p:grpSpPr>
                <a:xfrm>
                  <a:off x="1086855" y="4408897"/>
                  <a:ext cx="1561710" cy="1458503"/>
                  <a:chOff x="895965" y="3917197"/>
                  <a:chExt cx="1561710" cy="1458503"/>
                </a:xfrm>
              </p:grpSpPr>
              <p:sp>
                <p:nvSpPr>
                  <p:cNvPr id="502" name="Google Shape;502;p24"/>
                  <p:cNvSpPr/>
                  <p:nvPr/>
                </p:nvSpPr>
                <p:spPr>
                  <a:xfrm>
                    <a:off x="895965" y="5037146"/>
                    <a:ext cx="156171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1</a:t>
                    </a:r>
                    <a:endParaRPr sz="1600">
                      <a:solidFill>
                        <a:schemeClr val="dk1"/>
                      </a:solidFill>
                      <a:latin typeface="Tahoma"/>
                      <a:ea typeface="Tahoma"/>
                      <a:cs typeface="Tahoma"/>
                      <a:sym typeface="Tahoma"/>
                    </a:endParaRPr>
                  </a:p>
                </p:txBody>
              </p:sp>
              <p:sp>
                <p:nvSpPr>
                  <p:cNvPr id="503" name="Google Shape;503;p24"/>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04" name="Google Shape;504;p24"/>
                <p:cNvGrpSpPr/>
                <p:nvPr/>
              </p:nvGrpSpPr>
              <p:grpSpPr>
                <a:xfrm>
                  <a:off x="2781690" y="4408897"/>
                  <a:ext cx="1562607" cy="1458503"/>
                  <a:chOff x="895965" y="3917197"/>
                  <a:chExt cx="1562607" cy="1458503"/>
                </a:xfrm>
              </p:grpSpPr>
              <p:sp>
                <p:nvSpPr>
                  <p:cNvPr id="505" name="Google Shape;505;p24"/>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2</a:t>
                    </a:r>
                    <a:endParaRPr sz="1600">
                      <a:solidFill>
                        <a:schemeClr val="dk1"/>
                      </a:solidFill>
                      <a:latin typeface="Tahoma"/>
                      <a:ea typeface="Tahoma"/>
                      <a:cs typeface="Tahoma"/>
                      <a:sym typeface="Tahoma"/>
                    </a:endParaRPr>
                  </a:p>
                </p:txBody>
              </p:sp>
              <p:sp>
                <p:nvSpPr>
                  <p:cNvPr id="506" name="Google Shape;506;p24"/>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07" name="Google Shape;507;p24"/>
                <p:cNvGrpSpPr/>
                <p:nvPr/>
              </p:nvGrpSpPr>
              <p:grpSpPr>
                <a:xfrm>
                  <a:off x="4476525" y="4408897"/>
                  <a:ext cx="1562607" cy="1458503"/>
                  <a:chOff x="895965" y="3917197"/>
                  <a:chExt cx="1562607" cy="1458503"/>
                </a:xfrm>
              </p:grpSpPr>
              <p:sp>
                <p:nvSpPr>
                  <p:cNvPr id="508" name="Google Shape;508;p24"/>
                  <p:cNvSpPr/>
                  <p:nvPr/>
                </p:nvSpPr>
                <p:spPr>
                  <a:xfrm>
                    <a:off x="895965"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3</a:t>
                    </a:r>
                    <a:endParaRPr sz="1600">
                      <a:solidFill>
                        <a:schemeClr val="dk1"/>
                      </a:solidFill>
                      <a:latin typeface="Tahoma"/>
                      <a:ea typeface="Tahoma"/>
                      <a:cs typeface="Tahoma"/>
                      <a:sym typeface="Tahoma"/>
                    </a:endParaRPr>
                  </a:p>
                </p:txBody>
              </p:sp>
              <p:sp>
                <p:nvSpPr>
                  <p:cNvPr id="509" name="Google Shape;509;p24"/>
                  <p:cNvSpPr/>
                  <p:nvPr/>
                </p:nvSpPr>
                <p:spPr>
                  <a:xfrm>
                    <a:off x="1014955"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nvGrpSpPr>
                <p:cNvPr id="510" name="Google Shape;510;p24"/>
                <p:cNvGrpSpPr/>
                <p:nvPr/>
              </p:nvGrpSpPr>
              <p:grpSpPr>
                <a:xfrm>
                  <a:off x="6168154" y="4408897"/>
                  <a:ext cx="1562607" cy="1458503"/>
                  <a:chOff x="320029" y="3917197"/>
                  <a:chExt cx="1562607" cy="1458503"/>
                </a:xfrm>
              </p:grpSpPr>
              <p:sp>
                <p:nvSpPr>
                  <p:cNvPr id="511" name="Google Shape;511;p24"/>
                  <p:cNvSpPr/>
                  <p:nvPr/>
                </p:nvSpPr>
                <p:spPr>
                  <a:xfrm>
                    <a:off x="320029" y="5037146"/>
                    <a:ext cx="15626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9999"/>
                        </a:solidFill>
                        <a:latin typeface="Arial"/>
                        <a:ea typeface="Arial"/>
                        <a:cs typeface="Arial"/>
                        <a:sym typeface="Arial"/>
                      </a:rPr>
                      <a:t>Chunk server 4</a:t>
                    </a:r>
                    <a:endParaRPr sz="1600">
                      <a:solidFill>
                        <a:schemeClr val="dk1"/>
                      </a:solidFill>
                      <a:latin typeface="Tahoma"/>
                      <a:ea typeface="Tahoma"/>
                      <a:cs typeface="Tahoma"/>
                      <a:sym typeface="Tahoma"/>
                    </a:endParaRPr>
                  </a:p>
                </p:txBody>
              </p:sp>
              <p:sp>
                <p:nvSpPr>
                  <p:cNvPr id="512" name="Google Shape;512;p24"/>
                  <p:cNvSpPr/>
                  <p:nvPr/>
                </p:nvSpPr>
                <p:spPr>
                  <a:xfrm>
                    <a:off x="439019" y="3917197"/>
                    <a:ext cx="1319530" cy="1069975"/>
                  </a:xfrm>
                  <a:custGeom>
                    <a:rect b="b" l="l" r="r" t="t"/>
                    <a:pathLst>
                      <a:path extrusionOk="0" h="1069975" w="1319530">
                        <a:moveTo>
                          <a:pt x="0" y="1587"/>
                        </a:moveTo>
                        <a:lnTo>
                          <a:pt x="0" y="711"/>
                        </a:lnTo>
                        <a:lnTo>
                          <a:pt x="711" y="0"/>
                        </a:lnTo>
                        <a:lnTo>
                          <a:pt x="1587" y="0"/>
                        </a:lnTo>
                        <a:lnTo>
                          <a:pt x="1317625" y="0"/>
                        </a:lnTo>
                        <a:lnTo>
                          <a:pt x="1318501" y="0"/>
                        </a:lnTo>
                        <a:lnTo>
                          <a:pt x="1319212" y="711"/>
                        </a:lnTo>
                        <a:lnTo>
                          <a:pt x="1319212" y="1587"/>
                        </a:lnTo>
                        <a:lnTo>
                          <a:pt x="1319212" y="1068400"/>
                        </a:lnTo>
                        <a:lnTo>
                          <a:pt x="1319212" y="1069263"/>
                        </a:lnTo>
                        <a:lnTo>
                          <a:pt x="1318501" y="1069975"/>
                        </a:lnTo>
                        <a:lnTo>
                          <a:pt x="1317625" y="1069975"/>
                        </a:lnTo>
                        <a:lnTo>
                          <a:pt x="1587" y="1069975"/>
                        </a:lnTo>
                        <a:lnTo>
                          <a:pt x="711" y="1069975"/>
                        </a:lnTo>
                        <a:lnTo>
                          <a:pt x="0" y="1069263"/>
                        </a:lnTo>
                        <a:lnTo>
                          <a:pt x="0" y="1068400"/>
                        </a:lnTo>
                        <a:lnTo>
                          <a:pt x="0" y="1587"/>
                        </a:lnTo>
                        <a:close/>
                      </a:path>
                    </a:pathLst>
                  </a:custGeom>
                  <a:noFill/>
                  <a:ln cap="flat" cmpd="sng" w="28425">
                    <a:solidFill>
                      <a:srgbClr val="009999"/>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grpSp>
          <p:sp>
            <p:nvSpPr>
              <p:cNvPr id="513" name="Google Shape;513;p24"/>
              <p:cNvSpPr/>
              <p:nvPr/>
            </p:nvSpPr>
            <p:spPr>
              <a:xfrm>
                <a:off x="203048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99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1</a:t>
                </a:r>
                <a:endParaRPr/>
              </a:p>
            </p:txBody>
          </p:sp>
          <p:sp>
            <p:nvSpPr>
              <p:cNvPr id="514" name="Google Shape;514;p24"/>
              <p:cNvSpPr/>
              <p:nvPr/>
            </p:nvSpPr>
            <p:spPr>
              <a:xfrm>
                <a:off x="2030480" y="4459224"/>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C1C1C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2</a:t>
                </a:r>
                <a:endParaRPr/>
              </a:p>
            </p:txBody>
          </p:sp>
          <p:sp>
            <p:nvSpPr>
              <p:cNvPr id="515" name="Google Shape;515;p24"/>
              <p:cNvSpPr/>
              <p:nvPr/>
            </p:nvSpPr>
            <p:spPr>
              <a:xfrm>
                <a:off x="1428313" y="4459224"/>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99CCFF"/>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5</a:t>
                </a:r>
                <a:endParaRPr/>
              </a:p>
            </p:txBody>
          </p:sp>
          <p:sp>
            <p:nvSpPr>
              <p:cNvPr id="516" name="Google Shape;516;p24"/>
              <p:cNvSpPr/>
              <p:nvPr/>
            </p:nvSpPr>
            <p:spPr>
              <a:xfrm>
                <a:off x="1428313"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FF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0</a:t>
                </a:r>
                <a:endParaRPr/>
              </a:p>
            </p:txBody>
          </p:sp>
          <p:sp>
            <p:nvSpPr>
              <p:cNvPr id="517" name="Google Shape;517;p24"/>
              <p:cNvSpPr/>
              <p:nvPr/>
            </p:nvSpPr>
            <p:spPr>
              <a:xfrm>
                <a:off x="3718560" y="4448981"/>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B2A0C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3</a:t>
                </a:r>
                <a:endParaRPr/>
              </a:p>
            </p:txBody>
          </p:sp>
          <p:sp>
            <p:nvSpPr>
              <p:cNvPr id="518" name="Google Shape;518;p24"/>
              <p:cNvSpPr/>
              <p:nvPr/>
            </p:nvSpPr>
            <p:spPr>
              <a:xfrm>
                <a:off x="541183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92D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4</a:t>
                </a:r>
                <a:endParaRPr/>
              </a:p>
            </p:txBody>
          </p:sp>
          <p:sp>
            <p:nvSpPr>
              <p:cNvPr id="519" name="Google Shape;519;p24"/>
              <p:cNvSpPr/>
              <p:nvPr/>
            </p:nvSpPr>
            <p:spPr>
              <a:xfrm>
                <a:off x="3718560"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99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1</a:t>
                </a:r>
                <a:endParaRPr/>
              </a:p>
            </p:txBody>
          </p:sp>
          <p:sp>
            <p:nvSpPr>
              <p:cNvPr id="520" name="Google Shape;520;p24"/>
              <p:cNvSpPr/>
              <p:nvPr/>
            </p:nvSpPr>
            <p:spPr>
              <a:xfrm>
                <a:off x="3113371" y="4448981"/>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99CCFF"/>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5</a:t>
                </a:r>
                <a:endParaRPr/>
              </a:p>
            </p:txBody>
          </p:sp>
          <p:sp>
            <p:nvSpPr>
              <p:cNvPr id="521" name="Google Shape;521;p24"/>
              <p:cNvSpPr/>
              <p:nvPr/>
            </p:nvSpPr>
            <p:spPr>
              <a:xfrm>
                <a:off x="4800600" y="3962400"/>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C1C1C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2</a:t>
                </a:r>
                <a:endParaRPr/>
              </a:p>
            </p:txBody>
          </p:sp>
          <p:sp>
            <p:nvSpPr>
              <p:cNvPr id="522" name="Google Shape;522;p24"/>
              <p:cNvSpPr/>
              <p:nvPr/>
            </p:nvSpPr>
            <p:spPr>
              <a:xfrm>
                <a:off x="6495424"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FFFF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0</a:t>
                </a:r>
                <a:endParaRPr/>
              </a:p>
            </p:txBody>
          </p:sp>
          <p:sp>
            <p:nvSpPr>
              <p:cNvPr id="523" name="Google Shape;523;p24"/>
              <p:cNvSpPr/>
              <p:nvPr/>
            </p:nvSpPr>
            <p:spPr>
              <a:xfrm>
                <a:off x="7120264" y="3962400"/>
                <a:ext cx="548640" cy="420624"/>
              </a:xfrm>
              <a:custGeom>
                <a:rect b="b" l="l" r="r" t="t"/>
                <a:pathLst>
                  <a:path extrusionOk="0" h="392429" w="554355">
                    <a:moveTo>
                      <a:pt x="0" y="392430"/>
                    </a:moveTo>
                    <a:lnTo>
                      <a:pt x="554037" y="392430"/>
                    </a:lnTo>
                    <a:lnTo>
                      <a:pt x="554037" y="0"/>
                    </a:lnTo>
                    <a:lnTo>
                      <a:pt x="0" y="0"/>
                    </a:lnTo>
                    <a:lnTo>
                      <a:pt x="0" y="392430"/>
                    </a:lnTo>
                    <a:close/>
                  </a:path>
                </a:pathLst>
              </a:custGeom>
              <a:solidFill>
                <a:srgbClr val="92D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4</a:t>
                </a:r>
                <a:endParaRPr/>
              </a:p>
            </p:txBody>
          </p:sp>
          <p:sp>
            <p:nvSpPr>
              <p:cNvPr id="524" name="Google Shape;524;p24"/>
              <p:cNvSpPr/>
              <p:nvPr/>
            </p:nvSpPr>
            <p:spPr>
              <a:xfrm>
                <a:off x="7120264" y="4455374"/>
                <a:ext cx="548640" cy="420624"/>
              </a:xfrm>
              <a:custGeom>
                <a:rect b="b" l="l" r="r" t="t"/>
                <a:pathLst>
                  <a:path extrusionOk="0" h="392429" w="533400">
                    <a:moveTo>
                      <a:pt x="0" y="392429"/>
                    </a:moveTo>
                    <a:lnTo>
                      <a:pt x="533400" y="392429"/>
                    </a:lnTo>
                    <a:lnTo>
                      <a:pt x="533400" y="0"/>
                    </a:lnTo>
                    <a:lnTo>
                      <a:pt x="0" y="0"/>
                    </a:lnTo>
                    <a:lnTo>
                      <a:pt x="0" y="392429"/>
                    </a:lnTo>
                    <a:close/>
                  </a:path>
                </a:pathLst>
              </a:custGeom>
              <a:solidFill>
                <a:srgbClr val="B2A0C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C</a:t>
                </a:r>
                <a:r>
                  <a:rPr baseline="-25000" lang="en-US" sz="2400">
                    <a:solidFill>
                      <a:srgbClr val="7F7F7F"/>
                    </a:solidFill>
                    <a:latin typeface="Tahoma"/>
                    <a:ea typeface="Tahoma"/>
                    <a:cs typeface="Tahoma"/>
                    <a:sym typeface="Tahoma"/>
                  </a:rPr>
                  <a:t>3</a:t>
                </a:r>
                <a:endParaRPr/>
              </a:p>
            </p:txBody>
          </p:sp>
        </p:grpSp>
        <p:sp>
          <p:nvSpPr>
            <p:cNvPr id="525" name="Google Shape;525;p24"/>
            <p:cNvSpPr/>
            <p:nvPr/>
          </p:nvSpPr>
          <p:spPr>
            <a:xfrm>
              <a:off x="3093153" y="4572000"/>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FF0066"/>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D</a:t>
              </a:r>
              <a:r>
                <a:rPr baseline="-25000" lang="en-US" sz="2400">
                  <a:solidFill>
                    <a:srgbClr val="7F7F7F"/>
                  </a:solidFill>
                  <a:latin typeface="Tahoma"/>
                  <a:ea typeface="Tahoma"/>
                  <a:cs typeface="Tahoma"/>
                  <a:sym typeface="Tahoma"/>
                </a:rPr>
                <a:t>0</a:t>
              </a:r>
              <a:endParaRPr/>
            </a:p>
          </p:txBody>
        </p:sp>
        <p:sp>
          <p:nvSpPr>
            <p:cNvPr id="526" name="Google Shape;526;p24"/>
            <p:cNvSpPr/>
            <p:nvPr/>
          </p:nvSpPr>
          <p:spPr>
            <a:xfrm>
              <a:off x="4786423" y="5064974"/>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FF0066"/>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D</a:t>
              </a:r>
              <a:r>
                <a:rPr baseline="-25000" lang="en-US" sz="2400">
                  <a:solidFill>
                    <a:srgbClr val="7F7F7F"/>
                  </a:solidFill>
                  <a:latin typeface="Tahoma"/>
                  <a:ea typeface="Tahoma"/>
                  <a:cs typeface="Tahoma"/>
                  <a:sym typeface="Tahoma"/>
                </a:rPr>
                <a:t>0</a:t>
              </a:r>
              <a:endParaRPr/>
            </a:p>
          </p:txBody>
        </p:sp>
        <p:sp>
          <p:nvSpPr>
            <p:cNvPr id="527" name="Google Shape;527;p24"/>
            <p:cNvSpPr/>
            <p:nvPr/>
          </p:nvSpPr>
          <p:spPr>
            <a:xfrm>
              <a:off x="5408132" y="5054071"/>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CC00CC"/>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D</a:t>
              </a:r>
              <a:r>
                <a:rPr baseline="-25000" lang="en-US" sz="2400">
                  <a:solidFill>
                    <a:srgbClr val="7F7F7F"/>
                  </a:solidFill>
                  <a:latin typeface="Tahoma"/>
                  <a:ea typeface="Tahoma"/>
                  <a:cs typeface="Tahoma"/>
                  <a:sym typeface="Tahoma"/>
                </a:rPr>
                <a:t>1</a:t>
              </a:r>
              <a:endParaRPr/>
            </a:p>
          </p:txBody>
        </p:sp>
        <p:sp>
          <p:nvSpPr>
            <p:cNvPr id="528" name="Google Shape;528;p24"/>
            <p:cNvSpPr/>
            <p:nvPr/>
          </p:nvSpPr>
          <p:spPr>
            <a:xfrm>
              <a:off x="6484858" y="5068824"/>
              <a:ext cx="548640" cy="420624"/>
            </a:xfrm>
            <a:custGeom>
              <a:rect b="b" l="l" r="r" t="t"/>
              <a:pathLst>
                <a:path extrusionOk="0" h="393700" w="522605">
                  <a:moveTo>
                    <a:pt x="0" y="1587"/>
                  </a:moveTo>
                  <a:lnTo>
                    <a:pt x="0" y="711"/>
                  </a:lnTo>
                  <a:lnTo>
                    <a:pt x="711" y="0"/>
                  </a:lnTo>
                  <a:lnTo>
                    <a:pt x="1587" y="0"/>
                  </a:lnTo>
                  <a:lnTo>
                    <a:pt x="520700" y="0"/>
                  </a:lnTo>
                  <a:lnTo>
                    <a:pt x="521576" y="0"/>
                  </a:lnTo>
                  <a:lnTo>
                    <a:pt x="522287" y="711"/>
                  </a:lnTo>
                  <a:lnTo>
                    <a:pt x="522287" y="1587"/>
                  </a:lnTo>
                  <a:lnTo>
                    <a:pt x="522287" y="392112"/>
                  </a:lnTo>
                  <a:lnTo>
                    <a:pt x="522287" y="392988"/>
                  </a:lnTo>
                  <a:lnTo>
                    <a:pt x="521576" y="393700"/>
                  </a:lnTo>
                  <a:lnTo>
                    <a:pt x="520700" y="393700"/>
                  </a:lnTo>
                  <a:lnTo>
                    <a:pt x="1587" y="393700"/>
                  </a:lnTo>
                  <a:lnTo>
                    <a:pt x="711" y="393700"/>
                  </a:lnTo>
                  <a:lnTo>
                    <a:pt x="0" y="392988"/>
                  </a:lnTo>
                  <a:lnTo>
                    <a:pt x="0" y="392112"/>
                  </a:lnTo>
                  <a:lnTo>
                    <a:pt x="0" y="1587"/>
                  </a:lnTo>
                  <a:close/>
                </a:path>
              </a:pathLst>
            </a:custGeom>
            <a:solidFill>
              <a:srgbClr val="CC00CC"/>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rgbClr val="7F7F7F"/>
                  </a:solidFill>
                  <a:latin typeface="Tahoma"/>
                  <a:ea typeface="Tahoma"/>
                  <a:cs typeface="Tahoma"/>
                  <a:sym typeface="Tahoma"/>
                </a:rPr>
                <a:t>D</a:t>
              </a:r>
              <a:r>
                <a:rPr baseline="-25000" lang="en-US" sz="2400">
                  <a:solidFill>
                    <a:srgbClr val="7F7F7F"/>
                  </a:solidFill>
                  <a:latin typeface="Tahoma"/>
                  <a:ea typeface="Tahoma"/>
                  <a:cs typeface="Tahoma"/>
                  <a:sym typeface="Tahoma"/>
                </a:rPr>
                <a:t>1</a:t>
              </a:r>
              <a:endParaRPr/>
            </a:p>
          </p:txBody>
        </p:sp>
      </p:grpSp>
      <p:sp>
        <p:nvSpPr>
          <p:cNvPr id="529" name="Google Shape;529;p24"/>
          <p:cNvSpPr/>
          <p:nvPr/>
        </p:nvSpPr>
        <p:spPr>
          <a:xfrm>
            <a:off x="1019174" y="5107441"/>
            <a:ext cx="7315200" cy="578882"/>
          </a:xfrm>
          <a:prstGeom prst="roundRect">
            <a:avLst>
              <a:gd fmla="val 16667" name="adj"/>
            </a:avLst>
          </a:prstGeom>
          <a:solidFill>
            <a:srgbClr val="009900"/>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216534" rtl="0" algn="ctr">
              <a:lnSpc>
                <a:spcPct val="100000"/>
              </a:lnSpc>
              <a:spcBef>
                <a:spcPts val="0"/>
              </a:spcBef>
              <a:spcAft>
                <a:spcPts val="0"/>
              </a:spcAft>
              <a:buNone/>
            </a:pPr>
            <a:r>
              <a:rPr lang="en-US" sz="2800">
                <a:solidFill>
                  <a:srgbClr val="FFFFFF"/>
                </a:solidFill>
                <a:latin typeface="Corbel"/>
                <a:ea typeface="Corbel"/>
                <a:cs typeface="Corbel"/>
                <a:sym typeface="Corbel"/>
              </a:rPr>
              <a:t>    Chunk servers also serve as compute servers</a:t>
            </a:r>
            <a:endParaRPr sz="2800">
              <a:solidFill>
                <a:schemeClr val="dk1"/>
              </a:solidFill>
              <a:latin typeface="Corbel"/>
              <a:ea typeface="Corbel"/>
              <a:cs typeface="Corbel"/>
              <a:sym typeface="Corbel"/>
            </a:endParaRPr>
          </a:p>
        </p:txBody>
      </p:sp>
      <p:sp>
        <p:nvSpPr>
          <p:cNvPr id="530" name="Google Shape;530;p24"/>
          <p:cNvSpPr/>
          <p:nvPr/>
        </p:nvSpPr>
        <p:spPr>
          <a:xfrm>
            <a:off x="1055754" y="5797371"/>
            <a:ext cx="7315200" cy="578882"/>
          </a:xfrm>
          <a:prstGeom prst="roundRect">
            <a:avLst>
              <a:gd fmla="val 16667" name="adj"/>
            </a:avLst>
          </a:prstGeom>
          <a:solidFill>
            <a:schemeClr val="dk1"/>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216534" rtl="0" algn="ctr">
              <a:lnSpc>
                <a:spcPct val="100000"/>
              </a:lnSpc>
              <a:spcBef>
                <a:spcPts val="0"/>
              </a:spcBef>
              <a:spcAft>
                <a:spcPts val="0"/>
              </a:spcAft>
              <a:buNone/>
            </a:pPr>
            <a:r>
              <a:rPr lang="en-US" sz="2800">
                <a:solidFill>
                  <a:srgbClr val="FFFFFF"/>
                </a:solidFill>
                <a:latin typeface="Corbel"/>
                <a:ea typeface="Corbel"/>
                <a:cs typeface="Corbel"/>
                <a:sym typeface="Corbel"/>
              </a:rPr>
              <a:t>Bring computation to data!</a:t>
            </a:r>
            <a:endParaRPr sz="2800">
              <a:solidFill>
                <a:schemeClr val="dk1"/>
              </a:solidFill>
              <a:latin typeface="Corbel"/>
              <a:ea typeface="Corbel"/>
              <a:cs typeface="Corbel"/>
              <a:sym typeface="Corbel"/>
            </a:endParaRPr>
          </a:p>
        </p:txBody>
      </p:sp>
      <p:sp>
        <p:nvSpPr>
          <p:cNvPr id="531" name="Google Shape;531;p24"/>
          <p:cNvSpPr txBox="1"/>
          <p:nvPr/>
        </p:nvSpPr>
        <p:spPr>
          <a:xfrm>
            <a:off x="488905" y="1971931"/>
            <a:ext cx="8477251" cy="93871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ahoma"/>
                <a:ea typeface="Tahoma"/>
                <a:cs typeface="Tahoma"/>
                <a:sym typeface="Tahoma"/>
              </a:rPr>
              <a:t>Data is kept in “chunks” spread across machines (</a:t>
            </a:r>
            <a:r>
              <a:rPr b="1" lang="en-US" sz="2000">
                <a:solidFill>
                  <a:schemeClr val="dk1"/>
                </a:solidFill>
                <a:latin typeface="Tahoma"/>
                <a:ea typeface="Tahoma"/>
                <a:cs typeface="Tahoma"/>
                <a:sym typeface="Tahoma"/>
              </a:rPr>
              <a:t>chunk servers</a:t>
            </a:r>
            <a:r>
              <a:rPr lang="en-US" sz="2000">
                <a:solidFill>
                  <a:schemeClr val="dk1"/>
                </a:solidFill>
                <a:latin typeface="Tahoma"/>
                <a:ea typeface="Tahoma"/>
                <a:cs typeface="Tahoma"/>
                <a:sym typeface="Tahoma"/>
              </a:rPr>
              <a:t>)</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Each chunk replicated on different machines</a:t>
            </a:r>
            <a:endParaRPr/>
          </a:p>
        </p:txBody>
      </p:sp>
      <p:sp>
        <p:nvSpPr>
          <p:cNvPr id="532" name="Google Shape;532;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Components of Distributed File System</a:t>
            </a:r>
            <a:endParaRPr b="0" sz="3600">
              <a:solidFill>
                <a:srgbClr val="A01A06"/>
              </a:solidFill>
              <a:latin typeface="Calibri"/>
              <a:ea typeface="Calibri"/>
              <a:cs typeface="Calibri"/>
              <a:sym typeface="Calibri"/>
            </a:endParaRPr>
          </a:p>
        </p:txBody>
      </p:sp>
      <p:sp>
        <p:nvSpPr>
          <p:cNvPr id="539" name="Google Shape;539;p25"/>
          <p:cNvSpPr txBox="1"/>
          <p:nvPr/>
        </p:nvSpPr>
        <p:spPr>
          <a:xfrm>
            <a:off x="438149" y="1600200"/>
            <a:ext cx="8477251" cy="20774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Chunk servers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File is split into </a:t>
            </a:r>
            <a:r>
              <a:rPr b="0" i="0" lang="en-US" sz="2000" u="none" cap="none" strike="noStrike">
                <a:solidFill>
                  <a:srgbClr val="A01A06"/>
                </a:solidFill>
                <a:latin typeface="Tahoma"/>
                <a:ea typeface="Tahoma"/>
                <a:cs typeface="Tahoma"/>
                <a:sym typeface="Tahoma"/>
              </a:rPr>
              <a:t>contiguous chunks </a:t>
            </a:r>
            <a:r>
              <a:rPr b="0" i="0" lang="en-US" sz="2000" u="none" cap="none" strike="noStrike">
                <a:solidFill>
                  <a:schemeClr val="dk1"/>
                </a:solidFill>
                <a:latin typeface="Tahoma"/>
                <a:ea typeface="Tahoma"/>
                <a:cs typeface="Tahoma"/>
                <a:sym typeface="Tahoma"/>
              </a:rPr>
              <a:t>(typically 16-64 MB)</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Each chunk is replicated (usually 2x or 3x)</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Try to keep replicas in different racks </a:t>
            </a:r>
            <a:r>
              <a:rPr b="1" i="0" lang="en-US" sz="2000" u="none" cap="none" strike="noStrike">
                <a:solidFill>
                  <a:schemeClr val="dk1"/>
                </a:solidFill>
                <a:latin typeface="Tahoma"/>
                <a:ea typeface="Tahoma"/>
                <a:cs typeface="Tahoma"/>
                <a:sym typeface="Tahoma"/>
              </a:rPr>
              <a:t>(Why?)</a:t>
            </a:r>
            <a:endParaRPr/>
          </a:p>
        </p:txBody>
      </p:sp>
      <p:sp>
        <p:nvSpPr>
          <p:cNvPr id="540" name="Google Shape;540;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Components of Distributed File System</a:t>
            </a:r>
            <a:endParaRPr b="0" sz="3600">
              <a:solidFill>
                <a:srgbClr val="A01A06"/>
              </a:solidFill>
              <a:latin typeface="Calibri"/>
              <a:ea typeface="Calibri"/>
              <a:cs typeface="Calibri"/>
              <a:sym typeface="Calibri"/>
            </a:endParaRPr>
          </a:p>
        </p:txBody>
      </p:sp>
      <p:sp>
        <p:nvSpPr>
          <p:cNvPr id="547" name="Google Shape;547;p26"/>
          <p:cNvSpPr txBox="1"/>
          <p:nvPr/>
        </p:nvSpPr>
        <p:spPr>
          <a:xfrm>
            <a:off x="438149" y="1600200"/>
            <a:ext cx="8477251" cy="29238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Chunk servers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File is split into </a:t>
            </a:r>
            <a:r>
              <a:rPr b="0" i="0" lang="en-US" sz="2000" u="none" cap="none" strike="noStrike">
                <a:solidFill>
                  <a:srgbClr val="A01A06"/>
                </a:solidFill>
                <a:latin typeface="Tahoma"/>
                <a:ea typeface="Tahoma"/>
                <a:cs typeface="Tahoma"/>
                <a:sym typeface="Tahoma"/>
              </a:rPr>
              <a:t>contiguous chunks </a:t>
            </a:r>
            <a:r>
              <a:rPr b="0" i="0" lang="en-US" sz="2000" u="none" cap="none" strike="noStrike">
                <a:solidFill>
                  <a:schemeClr val="dk1"/>
                </a:solidFill>
                <a:latin typeface="Tahoma"/>
                <a:ea typeface="Tahoma"/>
                <a:cs typeface="Tahoma"/>
                <a:sym typeface="Tahoma"/>
              </a:rPr>
              <a:t>(typically 16-64 MB)</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Each chunk is replicated (usually 2x or 3x)</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Try to keep replicas in different racks </a:t>
            </a:r>
            <a:endParaRPr/>
          </a:p>
          <a:p>
            <a:pPr indent="-342900" lvl="2" marL="1257300" marR="0" rtl="0" algn="l">
              <a:spcBef>
                <a:spcPts val="1800"/>
              </a:spcBef>
              <a:spcAft>
                <a:spcPts val="0"/>
              </a:spcAft>
              <a:buClr>
                <a:schemeClr val="dk1"/>
              </a:buClr>
              <a:buSzPts val="2000"/>
              <a:buFont typeface="Arial"/>
              <a:buChar char="•"/>
            </a:pPr>
            <a:r>
              <a:rPr b="0" i="0" lang="en-US" sz="2000" u="none" cap="none" strike="noStrike">
                <a:solidFill>
                  <a:srgbClr val="A01A06"/>
                </a:solidFill>
                <a:latin typeface="Tahoma"/>
                <a:ea typeface="Tahoma"/>
                <a:cs typeface="Tahoma"/>
                <a:sym typeface="Tahoma"/>
              </a:rPr>
              <a:t>In case that the switch on a rack can fail and entire rack becomes inaccessible</a:t>
            </a:r>
            <a:endParaRPr/>
          </a:p>
        </p:txBody>
      </p:sp>
      <p:sp>
        <p:nvSpPr>
          <p:cNvPr id="548" name="Google Shape;548;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Components of Distributed File System</a:t>
            </a:r>
            <a:endParaRPr b="0" sz="3600">
              <a:solidFill>
                <a:srgbClr val="A01A06"/>
              </a:solidFill>
              <a:latin typeface="Calibri"/>
              <a:ea typeface="Calibri"/>
              <a:cs typeface="Calibri"/>
              <a:sym typeface="Calibri"/>
            </a:endParaRPr>
          </a:p>
        </p:txBody>
      </p:sp>
      <p:sp>
        <p:nvSpPr>
          <p:cNvPr id="555" name="Google Shape;555;p27"/>
          <p:cNvSpPr txBox="1"/>
          <p:nvPr/>
        </p:nvSpPr>
        <p:spPr>
          <a:xfrm>
            <a:off x="438149" y="1600200"/>
            <a:ext cx="8477251" cy="346248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Master node</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a.k.a. </a:t>
            </a:r>
            <a:r>
              <a:rPr b="0" i="0" lang="en-US" sz="2000" u="none" cap="none" strike="noStrike">
                <a:solidFill>
                  <a:srgbClr val="A01A06"/>
                </a:solidFill>
                <a:latin typeface="Tahoma"/>
                <a:ea typeface="Tahoma"/>
                <a:cs typeface="Tahoma"/>
                <a:sym typeface="Tahoma"/>
              </a:rPr>
              <a:t>Name Node </a:t>
            </a:r>
            <a:r>
              <a:rPr b="0" i="0" lang="en-US" sz="2000" u="none" cap="none" strike="noStrike">
                <a:solidFill>
                  <a:schemeClr val="dk1"/>
                </a:solidFill>
                <a:latin typeface="Tahoma"/>
                <a:ea typeface="Tahoma"/>
                <a:cs typeface="Tahoma"/>
                <a:sym typeface="Tahoma"/>
              </a:rPr>
              <a:t>in Hadoop HDFS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Stores metadata about where files are stored</a:t>
            </a:r>
            <a:endParaRPr/>
          </a:p>
          <a:p>
            <a:pPr indent="0" lvl="2" marL="914400" marR="0" rtl="0" algn="l">
              <a:spcBef>
                <a:spcPts val="1800"/>
              </a:spcBef>
              <a:spcAft>
                <a:spcPts val="0"/>
              </a:spcAft>
              <a:buNone/>
            </a:pPr>
            <a:r>
              <a:rPr b="0" i="0" lang="en-US" sz="2000" u="none" cap="none" strike="noStrike">
                <a:solidFill>
                  <a:srgbClr val="3366FF"/>
                </a:solidFill>
                <a:latin typeface="Tahoma"/>
                <a:ea typeface="Tahoma"/>
                <a:cs typeface="Tahoma"/>
                <a:sym typeface="Tahoma"/>
              </a:rPr>
              <a:t>e.g., it will know that file-1 is divided into 6 chunks, the locations of each of the 6 chunks and the locations of the replicas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Might be replicated</a:t>
            </a:r>
            <a:endParaRPr/>
          </a:p>
          <a:p>
            <a:pPr indent="-342900" lvl="2" marL="12573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Otherwise it might become a single point of failure</a:t>
            </a:r>
            <a:endParaRPr/>
          </a:p>
        </p:txBody>
      </p:sp>
      <p:sp>
        <p:nvSpPr>
          <p:cNvPr id="556" name="Google Shape;556;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Components of Distributed File System</a:t>
            </a:r>
            <a:endParaRPr b="0" sz="3600">
              <a:solidFill>
                <a:srgbClr val="A01A06"/>
              </a:solidFill>
              <a:latin typeface="Calibri"/>
              <a:ea typeface="Calibri"/>
              <a:cs typeface="Calibri"/>
              <a:sym typeface="Calibri"/>
            </a:endParaRPr>
          </a:p>
        </p:txBody>
      </p:sp>
      <p:sp>
        <p:nvSpPr>
          <p:cNvPr id="563" name="Google Shape;563;p28"/>
          <p:cNvSpPr txBox="1"/>
          <p:nvPr/>
        </p:nvSpPr>
        <p:spPr>
          <a:xfrm>
            <a:off x="438149" y="1600200"/>
            <a:ext cx="8477251" cy="184665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Client library for file access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Talks to master to find chunk servers that store the chunks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rgbClr val="A01A06"/>
                </a:solidFill>
                <a:latin typeface="Tahoma"/>
                <a:ea typeface="Tahoma"/>
                <a:cs typeface="Tahoma"/>
                <a:sym typeface="Tahoma"/>
              </a:rPr>
              <a:t>Connects directly to chunk servers </a:t>
            </a:r>
            <a:r>
              <a:rPr b="0" i="0" lang="en-US" sz="2000" u="none" cap="none" strike="noStrike">
                <a:solidFill>
                  <a:schemeClr val="dk1"/>
                </a:solidFill>
                <a:latin typeface="Tahoma"/>
                <a:ea typeface="Tahoma"/>
                <a:cs typeface="Tahoma"/>
                <a:sym typeface="Tahoma"/>
              </a:rPr>
              <a:t>to access data without going through the master node</a:t>
            </a:r>
            <a:endParaRPr/>
          </a:p>
        </p:txBody>
      </p:sp>
      <p:sp>
        <p:nvSpPr>
          <p:cNvPr id="564" name="Google Shape;564;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29"/>
          <p:cNvPicPr preferRelativeResize="0"/>
          <p:nvPr/>
        </p:nvPicPr>
        <p:blipFill rotWithShape="1">
          <a:blip r:embed="rId3">
            <a:alphaModFix/>
          </a:blip>
          <a:srcRect b="0" l="0" r="0" t="0"/>
          <a:stretch/>
        </p:blipFill>
        <p:spPr>
          <a:xfrm>
            <a:off x="0" y="0"/>
            <a:ext cx="5257800" cy="3884824"/>
          </a:xfrm>
          <a:prstGeom prst="rect">
            <a:avLst/>
          </a:prstGeom>
          <a:noFill/>
          <a:ln>
            <a:noFill/>
          </a:ln>
        </p:spPr>
      </p:pic>
      <p:sp>
        <p:nvSpPr>
          <p:cNvPr id="571" name="Google Shape;571;p29"/>
          <p:cNvSpPr txBox="1"/>
          <p:nvPr/>
        </p:nvSpPr>
        <p:spPr>
          <a:xfrm>
            <a:off x="15844" y="6434658"/>
            <a:ext cx="730373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7F7F7F"/>
                </a:solidFill>
                <a:latin typeface="Tahoma"/>
                <a:ea typeface="Tahoma"/>
                <a:cs typeface="Tahoma"/>
                <a:sym typeface="Tahoma"/>
              </a:rPr>
              <a:t>http://saphanatutorial.com/hadoop-cluster-architecture-and-core-components/</a:t>
            </a:r>
            <a:endParaRPr/>
          </a:p>
        </p:txBody>
      </p:sp>
      <p:pic>
        <p:nvPicPr>
          <p:cNvPr id="572" name="Google Shape;572;p29"/>
          <p:cNvPicPr preferRelativeResize="0"/>
          <p:nvPr/>
        </p:nvPicPr>
        <p:blipFill rotWithShape="1">
          <a:blip r:embed="rId4">
            <a:alphaModFix/>
          </a:blip>
          <a:srcRect b="0" l="0" r="0" t="0"/>
          <a:stretch/>
        </p:blipFill>
        <p:spPr>
          <a:xfrm>
            <a:off x="4114800" y="2970965"/>
            <a:ext cx="4953000" cy="3506869"/>
          </a:xfrm>
          <a:prstGeom prst="rect">
            <a:avLst/>
          </a:prstGeom>
          <a:noFill/>
          <a:ln>
            <a:noFill/>
          </a:ln>
        </p:spPr>
      </p:pic>
      <p:sp>
        <p:nvSpPr>
          <p:cNvPr id="573" name="Google Shape;573;p29"/>
          <p:cNvSpPr txBox="1"/>
          <p:nvPr/>
        </p:nvSpPr>
        <p:spPr>
          <a:xfrm>
            <a:off x="1066800" y="4724400"/>
            <a:ext cx="26516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Hadoop Cluster </a:t>
            </a:r>
            <a:endParaRPr/>
          </a:p>
        </p:txBody>
      </p:sp>
      <p:sp>
        <p:nvSpPr>
          <p:cNvPr id="574" name="Google Shape;574;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Single Node Architecture</a:t>
            </a:r>
            <a:endParaRPr/>
          </a:p>
        </p:txBody>
      </p:sp>
      <p:sp>
        <p:nvSpPr>
          <p:cNvPr id="111" name="Google Shape;111;p3"/>
          <p:cNvSpPr txBox="1"/>
          <p:nvPr/>
        </p:nvSpPr>
        <p:spPr>
          <a:xfrm>
            <a:off x="254572" y="5105399"/>
            <a:ext cx="86348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What if the data can’t fit in memory at the same time?</a:t>
            </a:r>
            <a:endParaRPr/>
          </a:p>
        </p:txBody>
      </p:sp>
      <p:sp>
        <p:nvSpPr>
          <p:cNvPr id="112" name="Google Shape;112;p3"/>
          <p:cNvSpPr/>
          <p:nvPr/>
        </p:nvSpPr>
        <p:spPr>
          <a:xfrm>
            <a:off x="1676400" y="3503428"/>
            <a:ext cx="1447800" cy="838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Memory</a:t>
            </a:r>
            <a:endParaRPr/>
          </a:p>
        </p:txBody>
      </p:sp>
      <p:sp>
        <p:nvSpPr>
          <p:cNvPr id="113" name="Google Shape;113;p3"/>
          <p:cNvSpPr/>
          <p:nvPr/>
        </p:nvSpPr>
        <p:spPr>
          <a:xfrm>
            <a:off x="2438400" y="2667000"/>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CPU</a:t>
            </a:r>
            <a:endParaRPr/>
          </a:p>
        </p:txBody>
      </p:sp>
      <p:sp>
        <p:nvSpPr>
          <p:cNvPr id="114" name="Google Shape;114;p3"/>
          <p:cNvSpPr/>
          <p:nvPr/>
        </p:nvSpPr>
        <p:spPr>
          <a:xfrm>
            <a:off x="838200" y="2668772"/>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GPU</a:t>
            </a:r>
            <a:endParaRPr/>
          </a:p>
        </p:txBody>
      </p:sp>
      <p:sp>
        <p:nvSpPr>
          <p:cNvPr id="115" name="Google Shape;115;p3"/>
          <p:cNvSpPr txBox="1"/>
          <p:nvPr/>
        </p:nvSpPr>
        <p:spPr>
          <a:xfrm>
            <a:off x="4451498" y="3045767"/>
            <a:ext cx="4038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Tahoma"/>
                <a:ea typeface="Tahoma"/>
                <a:cs typeface="Tahoma"/>
                <a:sym typeface="Tahoma"/>
              </a:rPr>
              <a:t>Machine Learning, Statistics</a:t>
            </a:r>
            <a:endParaRPr/>
          </a:p>
        </p:txBody>
      </p:sp>
      <p:sp>
        <p:nvSpPr>
          <p:cNvPr id="116" name="Google Shape;11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Programming Model: Map-Reduce</a:t>
            </a:r>
            <a:endParaRPr b="0" sz="3600">
              <a:solidFill>
                <a:srgbClr val="A01A06"/>
              </a:solidFill>
              <a:latin typeface="Calibri"/>
              <a:ea typeface="Calibri"/>
              <a:cs typeface="Calibri"/>
              <a:sym typeface="Calibri"/>
            </a:endParaRPr>
          </a:p>
        </p:txBody>
      </p:sp>
      <p:sp>
        <p:nvSpPr>
          <p:cNvPr id="581" name="Google Shape;581;p30"/>
          <p:cNvSpPr txBox="1"/>
          <p:nvPr/>
        </p:nvSpPr>
        <p:spPr>
          <a:xfrm>
            <a:off x="438149" y="1600200"/>
            <a:ext cx="8477251" cy="477053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Warm-up task</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We have a huge text document</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Count the number of times each distinct word appears in the file</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Sample application:</a:t>
            </a:r>
            <a:endParaRPr/>
          </a:p>
          <a:p>
            <a:pPr indent="-342900" lvl="2" marL="12573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Analyze web server logs to find popular URLs</a:t>
            </a:r>
            <a:endParaRPr/>
          </a:p>
          <a:p>
            <a:pPr indent="-215900" lvl="0" marL="342900" marR="0" rtl="0" algn="l">
              <a:spcBef>
                <a:spcPts val="1800"/>
              </a:spcBef>
              <a:spcAft>
                <a:spcPts val="0"/>
              </a:spcAft>
              <a:buClr>
                <a:schemeClr val="dk1"/>
              </a:buClr>
              <a:buSzPts val="2000"/>
              <a:buFont typeface="Arial"/>
              <a:buNone/>
            </a:pPr>
            <a:r>
              <a:t/>
            </a:r>
            <a:endParaRPr sz="2000">
              <a:solidFill>
                <a:schemeClr val="dk1"/>
              </a:solidFill>
              <a:latin typeface="Tahoma"/>
              <a:ea typeface="Tahoma"/>
              <a:cs typeface="Tahoma"/>
              <a:sym typeface="Tahoma"/>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A thought experiment: ☺ ☺ ☺</a:t>
            </a:r>
            <a:endParaRPr sz="2000">
              <a:solidFill>
                <a:schemeClr val="dk1"/>
              </a:solidFill>
              <a:latin typeface="Tahoma"/>
              <a:ea typeface="Tahoma"/>
              <a:cs typeface="Tahoma"/>
              <a:sym typeface="Tahoma"/>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You and your friends are given today’s New York Times newspaper  </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How would you do the above tasks?</a:t>
            </a:r>
            <a:endParaRPr b="0" i="0" sz="2000" u="none" cap="none" strike="noStrike">
              <a:solidFill>
                <a:schemeClr val="dk1"/>
              </a:solidFill>
              <a:latin typeface="Tahoma"/>
              <a:ea typeface="Tahoma"/>
              <a:cs typeface="Tahoma"/>
              <a:sym typeface="Tahoma"/>
            </a:endParaRPr>
          </a:p>
        </p:txBody>
      </p:sp>
      <p:sp>
        <p:nvSpPr>
          <p:cNvPr id="582" name="Google Shape;582;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Task: Word Count</a:t>
            </a:r>
            <a:endParaRPr b="0" sz="3600">
              <a:solidFill>
                <a:srgbClr val="A01A06"/>
              </a:solidFill>
              <a:latin typeface="Calibri"/>
              <a:ea typeface="Calibri"/>
              <a:cs typeface="Calibri"/>
              <a:sym typeface="Calibri"/>
            </a:endParaRPr>
          </a:p>
        </p:txBody>
      </p:sp>
      <p:sp>
        <p:nvSpPr>
          <p:cNvPr id="589" name="Google Shape;589;p31"/>
          <p:cNvSpPr txBox="1"/>
          <p:nvPr/>
        </p:nvSpPr>
        <p:spPr>
          <a:xfrm>
            <a:off x="438149" y="1600200"/>
            <a:ext cx="8553600" cy="23859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Case 1</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The File itself is too large for memory; </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but all &lt;word, count&gt; pairs can fit in memory</a:t>
            </a:r>
            <a:endParaRPr/>
          </a:p>
          <a:p>
            <a:pPr indent="0" lvl="1" marL="457200" marR="0" rtl="0" algn="l">
              <a:spcBef>
                <a:spcPts val="1800"/>
              </a:spcBef>
              <a:spcAft>
                <a:spcPts val="0"/>
              </a:spcAft>
              <a:buNone/>
            </a:pPr>
            <a:r>
              <a:rPr b="1" i="0" lang="en-US" sz="2000" u="none" cap="none" strike="noStrike">
                <a:solidFill>
                  <a:schemeClr val="dk1"/>
                </a:solidFill>
                <a:latin typeface="Tahoma"/>
                <a:ea typeface="Tahoma"/>
                <a:cs typeface="Tahoma"/>
                <a:sym typeface="Tahoma"/>
              </a:rPr>
              <a:t>    How to solve ?</a:t>
            </a:r>
            <a:endParaRPr/>
          </a:p>
          <a:p>
            <a:pPr indent="-215900" lvl="1" marL="80010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Tahoma"/>
              <a:ea typeface="Tahoma"/>
              <a:cs typeface="Tahoma"/>
              <a:sym typeface="Tahoma"/>
            </a:endParaRPr>
          </a:p>
        </p:txBody>
      </p:sp>
      <p:sp>
        <p:nvSpPr>
          <p:cNvPr id="590" name="Google Shape;590;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Task: Word Count</a:t>
            </a:r>
            <a:endParaRPr b="0" sz="3600">
              <a:solidFill>
                <a:srgbClr val="A01A06"/>
              </a:solidFill>
              <a:latin typeface="Calibri"/>
              <a:ea typeface="Calibri"/>
              <a:cs typeface="Calibri"/>
              <a:sym typeface="Calibri"/>
            </a:endParaRPr>
          </a:p>
        </p:txBody>
      </p:sp>
      <p:sp>
        <p:nvSpPr>
          <p:cNvPr id="597" name="Google Shape;597;p32"/>
          <p:cNvSpPr txBox="1"/>
          <p:nvPr/>
        </p:nvSpPr>
        <p:spPr>
          <a:xfrm>
            <a:off x="438149" y="1600200"/>
            <a:ext cx="8553451" cy="500136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Case 1</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File is too large for memory, but all &lt;word, count&gt; pairs fit in memory</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Solution:</a:t>
            </a:r>
            <a:endParaRPr/>
          </a:p>
          <a:p>
            <a:pPr indent="-342900" lvl="2" marL="1257300" marR="0" rtl="0" algn="l">
              <a:spcBef>
                <a:spcPts val="18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Use a </a:t>
            </a:r>
            <a:r>
              <a:rPr b="0" i="0" lang="en-US" sz="1800" u="none" cap="none" strike="noStrike">
                <a:solidFill>
                  <a:srgbClr val="A01A06"/>
                </a:solidFill>
                <a:latin typeface="Tahoma"/>
                <a:ea typeface="Tahoma"/>
                <a:cs typeface="Tahoma"/>
                <a:sym typeface="Tahoma"/>
              </a:rPr>
              <a:t>hash table </a:t>
            </a:r>
            <a:r>
              <a:rPr b="0" i="0" lang="en-US" sz="1800" u="none" cap="none" strike="noStrike">
                <a:solidFill>
                  <a:schemeClr val="dk1"/>
                </a:solidFill>
                <a:latin typeface="Tahoma"/>
                <a:ea typeface="Tahoma"/>
                <a:cs typeface="Tahoma"/>
                <a:sym typeface="Tahoma"/>
              </a:rPr>
              <a:t>(word -&gt; count) to store the number of times that word appears</a:t>
            </a:r>
            <a:endParaRPr/>
          </a:p>
          <a:p>
            <a:pPr indent="-342900" lvl="2" marL="1257300" marR="0" rtl="0" algn="l">
              <a:spcBef>
                <a:spcPts val="18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Make a simple sweep through the file, and will have the word count pairs for every unique word.</a:t>
            </a:r>
            <a:endParaRPr/>
          </a:p>
          <a:p>
            <a:pPr indent="-228600" lvl="1" marL="800100" marR="0" rtl="0" algn="l">
              <a:spcBef>
                <a:spcPts val="180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a:p>
            <a:pPr indent="-215900" lvl="1" marL="80010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Tahoma"/>
              <a:ea typeface="Tahoma"/>
              <a:cs typeface="Tahoma"/>
              <a:sym typeface="Tahoma"/>
            </a:endParaRPr>
          </a:p>
          <a:p>
            <a:pPr indent="-215900" lvl="1" marL="80010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Tahoma"/>
              <a:ea typeface="Tahoma"/>
              <a:cs typeface="Tahoma"/>
              <a:sym typeface="Tahoma"/>
            </a:endParaRPr>
          </a:p>
        </p:txBody>
      </p:sp>
      <p:sp>
        <p:nvSpPr>
          <p:cNvPr id="598" name="Google Shape;598;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Task: Word Count</a:t>
            </a:r>
            <a:endParaRPr b="0" sz="3600">
              <a:solidFill>
                <a:srgbClr val="A01A06"/>
              </a:solidFill>
              <a:latin typeface="Calibri"/>
              <a:ea typeface="Calibri"/>
              <a:cs typeface="Calibri"/>
              <a:sym typeface="Calibri"/>
            </a:endParaRPr>
          </a:p>
        </p:txBody>
      </p:sp>
      <p:sp>
        <p:nvSpPr>
          <p:cNvPr id="605" name="Google Shape;605;p33"/>
          <p:cNvSpPr txBox="1"/>
          <p:nvPr/>
        </p:nvSpPr>
        <p:spPr>
          <a:xfrm>
            <a:off x="438149" y="1600200"/>
            <a:ext cx="8553451" cy="36317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Case 2</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Even the &lt;word, count&gt; pairs do not fit in memory</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Solution:</a:t>
            </a:r>
            <a:endParaRPr/>
          </a:p>
          <a:p>
            <a:pPr indent="-342900" lvl="2" marL="1257300" marR="0" rtl="0" algn="l">
              <a:spcBef>
                <a:spcPts val="1800"/>
              </a:spcBef>
              <a:spcAft>
                <a:spcPts val="0"/>
              </a:spcAft>
              <a:buClr>
                <a:schemeClr val="dk1"/>
              </a:buClr>
              <a:buSzPts val="1800"/>
              <a:buFont typeface="Arial"/>
              <a:buChar char="•"/>
            </a:pPr>
            <a:r>
              <a:rPr b="1" i="0" lang="en-US" sz="1800" u="none" cap="none" strike="noStrike">
                <a:solidFill>
                  <a:schemeClr val="dk1"/>
                </a:solidFill>
                <a:latin typeface="Tahoma"/>
                <a:ea typeface="Tahoma"/>
                <a:cs typeface="Tahoma"/>
                <a:sym typeface="Tahoma"/>
              </a:rPr>
              <a:t>Map-Reduce</a:t>
            </a:r>
            <a:endParaRPr/>
          </a:p>
          <a:p>
            <a:pPr indent="-228600" lvl="1" marL="800100" marR="0" rtl="0" algn="l">
              <a:spcBef>
                <a:spcPts val="1800"/>
              </a:spcBef>
              <a:spcAft>
                <a:spcPts val="0"/>
              </a:spcAft>
              <a:buClr>
                <a:schemeClr val="dk1"/>
              </a:buClr>
              <a:buSzPts val="1800"/>
              <a:buFont typeface="Arial"/>
              <a:buNone/>
            </a:pPr>
            <a:r>
              <a:t/>
            </a:r>
            <a:endParaRPr b="0" i="0" sz="1800" u="none" cap="none" strike="noStrike">
              <a:solidFill>
                <a:schemeClr val="dk1"/>
              </a:solidFill>
              <a:latin typeface="Tahoma"/>
              <a:ea typeface="Tahoma"/>
              <a:cs typeface="Tahoma"/>
              <a:sym typeface="Tahoma"/>
            </a:endParaRPr>
          </a:p>
          <a:p>
            <a:pPr indent="-215900" lvl="1" marL="80010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Tahoma"/>
              <a:ea typeface="Tahoma"/>
              <a:cs typeface="Tahoma"/>
              <a:sym typeface="Tahoma"/>
            </a:endParaRPr>
          </a:p>
          <a:p>
            <a:pPr indent="-215900" lvl="1" marL="800100" marR="0" rtl="0" algn="l">
              <a:spcBef>
                <a:spcPts val="1800"/>
              </a:spcBef>
              <a:spcAft>
                <a:spcPts val="0"/>
              </a:spcAft>
              <a:buClr>
                <a:schemeClr val="dk1"/>
              </a:buClr>
              <a:buSzPts val="2000"/>
              <a:buFont typeface="Arial"/>
              <a:buNone/>
            </a:pPr>
            <a:r>
              <a:t/>
            </a:r>
            <a:endParaRPr b="0" i="0" sz="2000" u="none" cap="none" strike="noStrike">
              <a:solidFill>
                <a:schemeClr val="dk1"/>
              </a:solidFill>
              <a:latin typeface="Tahoma"/>
              <a:ea typeface="Tahoma"/>
              <a:cs typeface="Tahoma"/>
              <a:sym typeface="Tahoma"/>
            </a:endParaRPr>
          </a:p>
        </p:txBody>
      </p:sp>
      <p:sp>
        <p:nvSpPr>
          <p:cNvPr id="606" name="Google Shape;606;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Overview</a:t>
            </a:r>
            <a:endParaRPr b="0" sz="3600">
              <a:solidFill>
                <a:srgbClr val="A01A06"/>
              </a:solidFill>
              <a:latin typeface="Calibri"/>
              <a:ea typeface="Calibri"/>
              <a:cs typeface="Calibri"/>
              <a:sym typeface="Calibri"/>
            </a:endParaRPr>
          </a:p>
        </p:txBody>
      </p:sp>
      <p:sp>
        <p:nvSpPr>
          <p:cNvPr id="613" name="Google Shape;613;p34"/>
          <p:cNvSpPr txBox="1"/>
          <p:nvPr/>
        </p:nvSpPr>
        <p:spPr>
          <a:xfrm>
            <a:off x="381000" y="1447800"/>
            <a:ext cx="8553451" cy="489364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Map</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Divide the file into many “records”</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Extract something (e.g., word) from each record (as </a:t>
            </a:r>
            <a:r>
              <a:rPr b="0" i="0" lang="en-US" sz="2000" u="none" cap="none" strike="noStrike">
                <a:solidFill>
                  <a:srgbClr val="A01A06"/>
                </a:solidFill>
                <a:latin typeface="Tahoma"/>
                <a:ea typeface="Tahoma"/>
                <a:cs typeface="Tahoma"/>
                <a:sym typeface="Tahoma"/>
              </a:rPr>
              <a:t>key</a:t>
            </a:r>
            <a:r>
              <a:rPr b="0" i="0" lang="en-US" sz="2000" u="none" cap="none" strike="noStrike">
                <a:solidFill>
                  <a:schemeClr val="dk1"/>
                </a:solidFill>
                <a:latin typeface="Tahoma"/>
                <a:ea typeface="Tahoma"/>
                <a:cs typeface="Tahoma"/>
                <a:sym typeface="Tahoma"/>
              </a:rPr>
              <a:t>)</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Output one or multiple things for each record</a:t>
            </a:r>
            <a:endParaRPr/>
          </a:p>
          <a:p>
            <a:pPr indent="-342900" lvl="0" marL="342900" marR="0" rtl="0" algn="l">
              <a:spcBef>
                <a:spcPts val="180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Group by key</a:t>
            </a:r>
            <a:endParaRPr sz="2400">
              <a:solidFill>
                <a:schemeClr val="dk1"/>
              </a:solidFill>
              <a:latin typeface="Tahoma"/>
              <a:ea typeface="Tahoma"/>
              <a:cs typeface="Tahoma"/>
              <a:sym typeface="Tahoma"/>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Sort and shuffle</a:t>
            </a:r>
            <a:endParaRPr/>
          </a:p>
          <a:p>
            <a:pPr indent="-342900" lvl="0" marL="342900" marR="0" rtl="0" algn="l">
              <a:spcBef>
                <a:spcPts val="180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Reduce</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Aggregate, summarize, filter or transform</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Output the result</a:t>
            </a:r>
            <a:endParaRPr b="0" i="0" sz="1800" u="none" cap="none" strike="noStrike">
              <a:solidFill>
                <a:schemeClr val="dk1"/>
              </a:solidFill>
              <a:latin typeface="Tahoma"/>
              <a:ea typeface="Tahoma"/>
              <a:cs typeface="Tahoma"/>
              <a:sym typeface="Tahoma"/>
            </a:endParaRPr>
          </a:p>
        </p:txBody>
      </p:sp>
      <p:sp>
        <p:nvSpPr>
          <p:cNvPr id="614" name="Google Shape;614;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Overview</a:t>
            </a:r>
            <a:endParaRPr b="0" sz="3600">
              <a:solidFill>
                <a:srgbClr val="A01A06"/>
              </a:solidFill>
              <a:latin typeface="Calibri"/>
              <a:ea typeface="Calibri"/>
              <a:cs typeface="Calibri"/>
              <a:sym typeface="Calibri"/>
            </a:endParaRPr>
          </a:p>
        </p:txBody>
      </p:sp>
      <p:sp>
        <p:nvSpPr>
          <p:cNvPr id="621" name="Google Shape;621;p35"/>
          <p:cNvSpPr txBox="1"/>
          <p:nvPr/>
        </p:nvSpPr>
        <p:spPr>
          <a:xfrm>
            <a:off x="438149" y="1600200"/>
            <a:ext cx="8553451" cy="435503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Map</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Extract something (e.g., word) from each record (as </a:t>
            </a:r>
            <a:r>
              <a:rPr b="0" i="0" lang="en-US" sz="2000" u="none" cap="none" strike="noStrike">
                <a:solidFill>
                  <a:srgbClr val="A01A06"/>
                </a:solidFill>
                <a:latin typeface="Tahoma"/>
                <a:ea typeface="Tahoma"/>
                <a:cs typeface="Tahoma"/>
                <a:sym typeface="Tahoma"/>
              </a:rPr>
              <a:t>keys</a:t>
            </a:r>
            <a:r>
              <a:rPr b="0" i="0" lang="en-US" sz="2000" u="none" cap="none" strike="noStrike">
                <a:solidFill>
                  <a:schemeClr val="dk1"/>
                </a:solidFill>
                <a:latin typeface="Tahoma"/>
                <a:ea typeface="Tahoma"/>
                <a:cs typeface="Tahoma"/>
                <a:sym typeface="Tahoma"/>
              </a:rPr>
              <a:t>)</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Output one or multiple things for each record</a:t>
            </a:r>
            <a:endParaRPr/>
          </a:p>
          <a:p>
            <a:pPr indent="-342900" lvl="0" marL="342900" marR="0" rtl="0" algn="l">
              <a:spcBef>
                <a:spcPts val="180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Group by key</a:t>
            </a:r>
            <a:endParaRPr sz="2400">
              <a:solidFill>
                <a:schemeClr val="dk1"/>
              </a:solidFill>
              <a:latin typeface="Tahoma"/>
              <a:ea typeface="Tahoma"/>
              <a:cs typeface="Tahoma"/>
              <a:sym typeface="Tahoma"/>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Sort and shuffle</a:t>
            </a:r>
            <a:endParaRPr/>
          </a:p>
          <a:p>
            <a:pPr indent="-342900" lvl="0" marL="342900" marR="0" rtl="0" algn="l">
              <a:spcBef>
                <a:spcPts val="1800"/>
              </a:spcBef>
              <a:spcAft>
                <a:spcPts val="0"/>
              </a:spcAft>
              <a:buClr>
                <a:schemeClr val="dk1"/>
              </a:buClr>
              <a:buSzPts val="2400"/>
              <a:buFont typeface="Arial"/>
              <a:buChar char="•"/>
            </a:pPr>
            <a:r>
              <a:rPr b="1" lang="en-US" sz="2400">
                <a:solidFill>
                  <a:schemeClr val="dk1"/>
                </a:solidFill>
                <a:latin typeface="Tahoma"/>
                <a:ea typeface="Tahoma"/>
                <a:cs typeface="Tahoma"/>
                <a:sym typeface="Tahoma"/>
              </a:rPr>
              <a:t>Reduce</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Aggregate, summarize, filter or transform</a:t>
            </a:r>
            <a:endParaRPr/>
          </a:p>
          <a:p>
            <a:pPr indent="-342900" lvl="1" marL="800100" marR="0" rtl="0" algn="l">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Output the result</a:t>
            </a:r>
            <a:endParaRPr b="0" i="0" sz="1800" u="none" cap="none" strike="noStrike">
              <a:solidFill>
                <a:schemeClr val="dk1"/>
              </a:solidFill>
              <a:latin typeface="Tahoma"/>
              <a:ea typeface="Tahoma"/>
              <a:cs typeface="Tahoma"/>
              <a:sym typeface="Tahoma"/>
            </a:endParaRPr>
          </a:p>
        </p:txBody>
      </p:sp>
      <p:sp>
        <p:nvSpPr>
          <p:cNvPr id="622" name="Google Shape;622;p35"/>
          <p:cNvSpPr txBox="1"/>
          <p:nvPr/>
        </p:nvSpPr>
        <p:spPr>
          <a:xfrm>
            <a:off x="3581400" y="5867400"/>
            <a:ext cx="5410200" cy="861774"/>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295910" marR="0" rtl="0" algn="l">
              <a:lnSpc>
                <a:spcPct val="100000"/>
              </a:lnSpc>
              <a:spcBef>
                <a:spcPts val="0"/>
              </a:spcBef>
              <a:spcAft>
                <a:spcPts val="0"/>
              </a:spcAft>
              <a:buNone/>
            </a:pPr>
            <a:r>
              <a:rPr lang="en-US" sz="2800">
                <a:solidFill>
                  <a:srgbClr val="FFFFFF"/>
                </a:solidFill>
                <a:latin typeface="Corbel"/>
                <a:ea typeface="Corbel"/>
                <a:cs typeface="Corbel"/>
                <a:sym typeface="Corbel"/>
              </a:rPr>
              <a:t>Outline stays the same, </a:t>
            </a:r>
            <a:r>
              <a:rPr b="1" lang="en-US" sz="2800">
                <a:solidFill>
                  <a:srgbClr val="FFFFFF"/>
                </a:solidFill>
                <a:latin typeface="Corbel"/>
                <a:ea typeface="Corbel"/>
                <a:cs typeface="Corbel"/>
                <a:sym typeface="Corbel"/>
              </a:rPr>
              <a:t>Map </a:t>
            </a:r>
            <a:r>
              <a:rPr lang="en-US" sz="2800">
                <a:solidFill>
                  <a:srgbClr val="FFFFFF"/>
                </a:solidFill>
                <a:latin typeface="Corbel"/>
                <a:ea typeface="Corbel"/>
                <a:cs typeface="Corbel"/>
                <a:sym typeface="Corbel"/>
              </a:rPr>
              <a:t>and</a:t>
            </a:r>
            <a:endParaRPr sz="2800">
              <a:solidFill>
                <a:schemeClr val="dk1"/>
              </a:solidFill>
              <a:latin typeface="Corbel"/>
              <a:ea typeface="Corbel"/>
              <a:cs typeface="Corbel"/>
              <a:sym typeface="Corbel"/>
            </a:endParaRPr>
          </a:p>
          <a:p>
            <a:pPr indent="0" lvl="0" marL="237490" marR="0" rtl="0" algn="l">
              <a:lnSpc>
                <a:spcPct val="100000"/>
              </a:lnSpc>
              <a:spcBef>
                <a:spcPts val="0"/>
              </a:spcBef>
              <a:spcAft>
                <a:spcPts val="0"/>
              </a:spcAft>
              <a:buNone/>
            </a:pPr>
            <a:r>
              <a:rPr b="1" lang="en-US" sz="2800">
                <a:solidFill>
                  <a:srgbClr val="FFFFFF"/>
                </a:solidFill>
                <a:latin typeface="Corbel"/>
                <a:ea typeface="Corbel"/>
                <a:cs typeface="Corbel"/>
                <a:sym typeface="Corbel"/>
              </a:rPr>
              <a:t>Reduce </a:t>
            </a:r>
            <a:r>
              <a:rPr lang="en-US" sz="2800">
                <a:solidFill>
                  <a:srgbClr val="FFFFFF"/>
                </a:solidFill>
                <a:latin typeface="Corbel"/>
                <a:ea typeface="Corbel"/>
                <a:cs typeface="Corbel"/>
                <a:sym typeface="Corbel"/>
              </a:rPr>
              <a:t>change to fit the problem</a:t>
            </a:r>
            <a:endParaRPr sz="2800">
              <a:solidFill>
                <a:schemeClr val="dk1"/>
              </a:solidFill>
              <a:latin typeface="Corbel"/>
              <a:ea typeface="Corbel"/>
              <a:cs typeface="Corbel"/>
              <a:sym typeface="Corbel"/>
            </a:endParaRPr>
          </a:p>
        </p:txBody>
      </p:sp>
      <p:sp>
        <p:nvSpPr>
          <p:cNvPr id="623" name="Google Shape;623;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630" name="Google Shape;630;p36"/>
          <p:cNvGrpSpPr/>
          <p:nvPr/>
        </p:nvGrpSpPr>
        <p:grpSpPr>
          <a:xfrm>
            <a:off x="1143000" y="3048000"/>
            <a:ext cx="1295400" cy="2514600"/>
            <a:chOff x="1295400" y="2667000"/>
            <a:chExt cx="1295400" cy="2514600"/>
          </a:xfrm>
        </p:grpSpPr>
        <p:sp>
          <p:nvSpPr>
            <p:cNvPr id="631" name="Google Shape;631;p36"/>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632" name="Google Shape;632;p36"/>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633" name="Google Shape;633;p36"/>
            <p:cNvGrpSpPr/>
            <p:nvPr/>
          </p:nvGrpSpPr>
          <p:grpSpPr>
            <a:xfrm>
              <a:off x="1295400" y="2667000"/>
              <a:ext cx="457200" cy="381000"/>
              <a:chOff x="1295400" y="2667000"/>
              <a:chExt cx="457200" cy="381000"/>
            </a:xfrm>
          </p:grpSpPr>
          <p:sp>
            <p:nvSpPr>
              <p:cNvPr id="634" name="Google Shape;634;p36"/>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35" name="Google Shape;635;p36"/>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36" name="Google Shape;636;p36"/>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637" name="Google Shape;637;p36"/>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638" name="Google Shape;638;p36"/>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639" name="Google Shape;639;p36"/>
            <p:cNvGrpSpPr/>
            <p:nvPr/>
          </p:nvGrpSpPr>
          <p:grpSpPr>
            <a:xfrm>
              <a:off x="1295400" y="3352800"/>
              <a:ext cx="457200" cy="381000"/>
              <a:chOff x="1295400" y="2667000"/>
              <a:chExt cx="457200" cy="381000"/>
            </a:xfrm>
          </p:grpSpPr>
          <p:sp>
            <p:nvSpPr>
              <p:cNvPr id="640" name="Google Shape;640;p36"/>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41" name="Google Shape;641;p36"/>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42" name="Google Shape;642;p36"/>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643" name="Google Shape;643;p36"/>
            <p:cNvGrpSpPr/>
            <p:nvPr/>
          </p:nvGrpSpPr>
          <p:grpSpPr>
            <a:xfrm>
              <a:off x="1295400" y="4800600"/>
              <a:ext cx="457200" cy="381000"/>
              <a:chOff x="1295400" y="2667000"/>
              <a:chExt cx="457200" cy="381000"/>
            </a:xfrm>
          </p:grpSpPr>
          <p:sp>
            <p:nvSpPr>
              <p:cNvPr id="644" name="Google Shape;644;p36"/>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45" name="Google Shape;645;p36"/>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46" name="Google Shape;646;p36"/>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647" name="Google Shape;647;p36"/>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Input: key-value pairs</a:t>
            </a:r>
            <a:endParaRPr/>
          </a:p>
        </p:txBody>
      </p:sp>
      <p:sp>
        <p:nvSpPr>
          <p:cNvPr id="648" name="Google Shape;648;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655" name="Google Shape;655;p37"/>
          <p:cNvGrpSpPr/>
          <p:nvPr/>
        </p:nvGrpSpPr>
        <p:grpSpPr>
          <a:xfrm>
            <a:off x="1143000" y="3048000"/>
            <a:ext cx="1295400" cy="2514600"/>
            <a:chOff x="1295400" y="2667000"/>
            <a:chExt cx="1295400" cy="2514600"/>
          </a:xfrm>
        </p:grpSpPr>
        <p:sp>
          <p:nvSpPr>
            <p:cNvPr id="656" name="Google Shape;656;p37"/>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657" name="Google Shape;657;p37"/>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658" name="Google Shape;658;p37"/>
            <p:cNvGrpSpPr/>
            <p:nvPr/>
          </p:nvGrpSpPr>
          <p:grpSpPr>
            <a:xfrm>
              <a:off x="1295400" y="2667000"/>
              <a:ext cx="457200" cy="381000"/>
              <a:chOff x="1295400" y="2667000"/>
              <a:chExt cx="457200" cy="381000"/>
            </a:xfrm>
          </p:grpSpPr>
          <p:sp>
            <p:nvSpPr>
              <p:cNvPr id="659" name="Google Shape;659;p37"/>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0" name="Google Shape;660;p37"/>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1" name="Google Shape;661;p37"/>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662" name="Google Shape;662;p37"/>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663" name="Google Shape;663;p37"/>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664" name="Google Shape;664;p37"/>
            <p:cNvGrpSpPr/>
            <p:nvPr/>
          </p:nvGrpSpPr>
          <p:grpSpPr>
            <a:xfrm>
              <a:off x="1295400" y="3352800"/>
              <a:ext cx="457200" cy="381000"/>
              <a:chOff x="1295400" y="2667000"/>
              <a:chExt cx="457200" cy="381000"/>
            </a:xfrm>
          </p:grpSpPr>
          <p:sp>
            <p:nvSpPr>
              <p:cNvPr id="665" name="Google Shape;665;p37"/>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6" name="Google Shape;666;p37"/>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67" name="Google Shape;667;p37"/>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668" name="Google Shape;668;p37"/>
            <p:cNvGrpSpPr/>
            <p:nvPr/>
          </p:nvGrpSpPr>
          <p:grpSpPr>
            <a:xfrm>
              <a:off x="1295400" y="4800600"/>
              <a:ext cx="457200" cy="381000"/>
              <a:chOff x="1295400" y="2667000"/>
              <a:chExt cx="457200" cy="381000"/>
            </a:xfrm>
          </p:grpSpPr>
          <p:sp>
            <p:nvSpPr>
              <p:cNvPr id="669" name="Google Shape;669;p37"/>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0" name="Google Shape;670;p37"/>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1" name="Google Shape;671;p37"/>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672" name="Google Shape;672;p37"/>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Input: key-value pairs</a:t>
            </a:r>
            <a:endParaRPr/>
          </a:p>
        </p:txBody>
      </p:sp>
      <p:sp>
        <p:nvSpPr>
          <p:cNvPr id="673" name="Google Shape;673;p37"/>
          <p:cNvSpPr/>
          <p:nvPr/>
        </p:nvSpPr>
        <p:spPr>
          <a:xfrm>
            <a:off x="2570430" y="3130114"/>
            <a:ext cx="685800"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4" name="Google Shape;674;p37"/>
          <p:cNvSpPr/>
          <p:nvPr/>
        </p:nvSpPr>
        <p:spPr>
          <a:xfrm>
            <a:off x="2570430" y="3130114"/>
            <a:ext cx="685800" cy="304800"/>
          </a:xfrm>
          <a:custGeom>
            <a:rect b="b" l="l" r="r" t="t"/>
            <a:pathLst>
              <a:path extrusionOk="0" h="304800" w="68580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5" name="Google Shape;675;p37"/>
          <p:cNvSpPr txBox="1"/>
          <p:nvPr/>
        </p:nvSpPr>
        <p:spPr>
          <a:xfrm>
            <a:off x="2572969" y="2901694"/>
            <a:ext cx="46545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map</a:t>
            </a:r>
            <a:endParaRPr sz="1800">
              <a:solidFill>
                <a:schemeClr val="dk1"/>
              </a:solidFill>
              <a:latin typeface="Corbel"/>
              <a:ea typeface="Corbel"/>
              <a:cs typeface="Corbel"/>
              <a:sym typeface="Corbel"/>
            </a:endParaRPr>
          </a:p>
        </p:txBody>
      </p:sp>
      <p:grpSp>
        <p:nvGrpSpPr>
          <p:cNvPr id="676" name="Google Shape;676;p37"/>
          <p:cNvGrpSpPr/>
          <p:nvPr/>
        </p:nvGrpSpPr>
        <p:grpSpPr>
          <a:xfrm>
            <a:off x="2912576" y="1867136"/>
            <a:ext cx="2989554" cy="1796378"/>
            <a:chOff x="2912576" y="1867136"/>
            <a:chExt cx="2989554" cy="1796378"/>
          </a:xfrm>
        </p:grpSpPr>
        <p:sp>
          <p:nvSpPr>
            <p:cNvPr id="677" name="Google Shape;677;p37"/>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8" name="Google Shape;678;p37"/>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79" name="Google Shape;679;p37"/>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0" name="Google Shape;680;p37"/>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1" name="Google Shape;681;p37"/>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2" name="Google Shape;682;p37"/>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3" name="Google Shape;683;p37"/>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4" name="Google Shape;684;p37"/>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685" name="Google Shape;685;p37"/>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686" name="Google Shape;686;p37"/>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687" name="Google Shape;687;p37"/>
            <p:cNvSpPr txBox="1"/>
            <p:nvPr/>
          </p:nvSpPr>
          <p:spPr>
            <a:xfrm>
              <a:off x="4676566" y="329031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688" name="Google Shape;688;p37"/>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689" name="Google Shape;689;p37"/>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690" name="Google Shape;690;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3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697" name="Google Shape;697;p38"/>
          <p:cNvGrpSpPr/>
          <p:nvPr/>
        </p:nvGrpSpPr>
        <p:grpSpPr>
          <a:xfrm>
            <a:off x="1143000" y="3048000"/>
            <a:ext cx="1295400" cy="2514600"/>
            <a:chOff x="1295400" y="2667000"/>
            <a:chExt cx="1295400" cy="2514600"/>
          </a:xfrm>
        </p:grpSpPr>
        <p:sp>
          <p:nvSpPr>
            <p:cNvPr id="698" name="Google Shape;698;p38"/>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699" name="Google Shape;699;p38"/>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700" name="Google Shape;700;p38"/>
            <p:cNvGrpSpPr/>
            <p:nvPr/>
          </p:nvGrpSpPr>
          <p:grpSpPr>
            <a:xfrm>
              <a:off x="1295400" y="2667000"/>
              <a:ext cx="457200" cy="381000"/>
              <a:chOff x="1295400" y="2667000"/>
              <a:chExt cx="457200" cy="381000"/>
            </a:xfrm>
          </p:grpSpPr>
          <p:sp>
            <p:nvSpPr>
              <p:cNvPr id="701" name="Google Shape;701;p38"/>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02" name="Google Shape;702;p38"/>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03" name="Google Shape;703;p38"/>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704" name="Google Shape;704;p38"/>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705" name="Google Shape;705;p38"/>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706" name="Google Shape;706;p38"/>
            <p:cNvGrpSpPr/>
            <p:nvPr/>
          </p:nvGrpSpPr>
          <p:grpSpPr>
            <a:xfrm>
              <a:off x="1295400" y="3352800"/>
              <a:ext cx="457200" cy="381000"/>
              <a:chOff x="1295400" y="2667000"/>
              <a:chExt cx="457200" cy="381000"/>
            </a:xfrm>
          </p:grpSpPr>
          <p:sp>
            <p:nvSpPr>
              <p:cNvPr id="707" name="Google Shape;707;p38"/>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08" name="Google Shape;708;p38"/>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09" name="Google Shape;709;p38"/>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710" name="Google Shape;710;p38"/>
            <p:cNvGrpSpPr/>
            <p:nvPr/>
          </p:nvGrpSpPr>
          <p:grpSpPr>
            <a:xfrm>
              <a:off x="1295400" y="4800600"/>
              <a:ext cx="457200" cy="381000"/>
              <a:chOff x="1295400" y="2667000"/>
              <a:chExt cx="457200" cy="381000"/>
            </a:xfrm>
          </p:grpSpPr>
          <p:sp>
            <p:nvSpPr>
              <p:cNvPr id="711" name="Google Shape;711;p38"/>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12" name="Google Shape;712;p38"/>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13" name="Google Shape;713;p38"/>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714" name="Google Shape;714;p38"/>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Input: key-value pairs</a:t>
            </a:r>
            <a:endParaRPr/>
          </a:p>
        </p:txBody>
      </p:sp>
      <p:grpSp>
        <p:nvGrpSpPr>
          <p:cNvPr id="715" name="Google Shape;715;p38"/>
          <p:cNvGrpSpPr/>
          <p:nvPr/>
        </p:nvGrpSpPr>
        <p:grpSpPr>
          <a:xfrm>
            <a:off x="2912576" y="1867136"/>
            <a:ext cx="2989554" cy="2482178"/>
            <a:chOff x="2912576" y="1867136"/>
            <a:chExt cx="2989554" cy="2482178"/>
          </a:xfrm>
        </p:grpSpPr>
        <p:sp>
          <p:nvSpPr>
            <p:cNvPr id="716" name="Google Shape;716;p38"/>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17" name="Google Shape;717;p38"/>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18" name="Google Shape;718;p38"/>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19" name="Google Shape;719;p38"/>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20" name="Google Shape;720;p38"/>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21" name="Google Shape;721;p38"/>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22" name="Google Shape;722;p38"/>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23" name="Google Shape;723;p38"/>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24" name="Google Shape;724;p38"/>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725" name="Google Shape;725;p38"/>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726" name="Google Shape;726;p38"/>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727" name="Google Shape;727;p38"/>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728" name="Google Shape;728;p38"/>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729" name="Google Shape;729;p38"/>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30" name="Google Shape;730;p38"/>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31" name="Google Shape;731;p38"/>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732" name="Google Shape;732;p38"/>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33" name="Google Shape;733;p38"/>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34" name="Google Shape;734;p38"/>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735" name="Google Shape;735;p38"/>
          <p:cNvSpPr/>
          <p:nvPr/>
        </p:nvSpPr>
        <p:spPr>
          <a:xfrm>
            <a:off x="2570430" y="3892114"/>
            <a:ext cx="685800"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36" name="Google Shape;736;p38"/>
          <p:cNvSpPr/>
          <p:nvPr/>
        </p:nvSpPr>
        <p:spPr>
          <a:xfrm>
            <a:off x="2570430" y="3892114"/>
            <a:ext cx="685800" cy="304800"/>
          </a:xfrm>
          <a:custGeom>
            <a:rect b="b" l="l" r="r" t="t"/>
            <a:pathLst>
              <a:path extrusionOk="0" h="304800" w="68580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37" name="Google Shape;737;p38"/>
          <p:cNvSpPr txBox="1"/>
          <p:nvPr/>
        </p:nvSpPr>
        <p:spPr>
          <a:xfrm>
            <a:off x="2572969" y="3663694"/>
            <a:ext cx="46545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map</a:t>
            </a:r>
            <a:endParaRPr sz="1800">
              <a:solidFill>
                <a:schemeClr val="dk1"/>
              </a:solidFill>
              <a:latin typeface="Corbel"/>
              <a:ea typeface="Corbel"/>
              <a:cs typeface="Corbel"/>
              <a:sym typeface="Corbel"/>
            </a:endParaRPr>
          </a:p>
        </p:txBody>
      </p:sp>
      <p:sp>
        <p:nvSpPr>
          <p:cNvPr id="738" name="Google Shape;738;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3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745" name="Google Shape;745;p39"/>
          <p:cNvGrpSpPr/>
          <p:nvPr/>
        </p:nvGrpSpPr>
        <p:grpSpPr>
          <a:xfrm>
            <a:off x="1143000" y="3048000"/>
            <a:ext cx="1295400" cy="2514600"/>
            <a:chOff x="1295400" y="2667000"/>
            <a:chExt cx="1295400" cy="2514600"/>
          </a:xfrm>
        </p:grpSpPr>
        <p:sp>
          <p:nvSpPr>
            <p:cNvPr id="746" name="Google Shape;746;p39"/>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747" name="Google Shape;747;p39"/>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nvGrpSpPr>
            <p:cNvPr id="748" name="Google Shape;748;p39"/>
            <p:cNvGrpSpPr/>
            <p:nvPr/>
          </p:nvGrpSpPr>
          <p:grpSpPr>
            <a:xfrm>
              <a:off x="1295400" y="2667000"/>
              <a:ext cx="457200" cy="381000"/>
              <a:chOff x="1295400" y="2667000"/>
              <a:chExt cx="457200" cy="381000"/>
            </a:xfrm>
          </p:grpSpPr>
          <p:sp>
            <p:nvSpPr>
              <p:cNvPr id="749" name="Google Shape;749;p39"/>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50" name="Google Shape;750;p39"/>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51" name="Google Shape;751;p39"/>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sp>
          <p:nvSpPr>
            <p:cNvPr id="752" name="Google Shape;752;p39"/>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753" name="Google Shape;753;p39"/>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754" name="Google Shape;754;p39"/>
            <p:cNvGrpSpPr/>
            <p:nvPr/>
          </p:nvGrpSpPr>
          <p:grpSpPr>
            <a:xfrm>
              <a:off x="1295400" y="3352800"/>
              <a:ext cx="457200" cy="381000"/>
              <a:chOff x="1295400" y="2667000"/>
              <a:chExt cx="457200" cy="381000"/>
            </a:xfrm>
          </p:grpSpPr>
          <p:sp>
            <p:nvSpPr>
              <p:cNvPr id="755" name="Google Shape;755;p39"/>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56" name="Google Shape;756;p39"/>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57" name="Google Shape;757;p39"/>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nvGrpSpPr>
            <p:cNvPr id="758" name="Google Shape;758;p39"/>
            <p:cNvGrpSpPr/>
            <p:nvPr/>
          </p:nvGrpSpPr>
          <p:grpSpPr>
            <a:xfrm>
              <a:off x="1295400" y="4800600"/>
              <a:ext cx="457200" cy="381000"/>
              <a:chOff x="1295400" y="2667000"/>
              <a:chExt cx="457200" cy="381000"/>
            </a:xfrm>
          </p:grpSpPr>
          <p:sp>
            <p:nvSpPr>
              <p:cNvPr id="759" name="Google Shape;759;p39"/>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60" name="Google Shape;760;p39"/>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61" name="Google Shape;761;p39"/>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grpSp>
      </p:grpSp>
      <p:sp>
        <p:nvSpPr>
          <p:cNvPr id="762" name="Google Shape;762;p39"/>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Input: key-value pairs</a:t>
            </a:r>
            <a:endParaRPr/>
          </a:p>
        </p:txBody>
      </p:sp>
      <p:grpSp>
        <p:nvGrpSpPr>
          <p:cNvPr id="763" name="Google Shape;763;p39"/>
          <p:cNvGrpSpPr/>
          <p:nvPr/>
        </p:nvGrpSpPr>
        <p:grpSpPr>
          <a:xfrm>
            <a:off x="2912576" y="1867136"/>
            <a:ext cx="2989554" cy="3678798"/>
            <a:chOff x="2912576" y="1867136"/>
            <a:chExt cx="2989554" cy="3678798"/>
          </a:xfrm>
        </p:grpSpPr>
        <p:sp>
          <p:nvSpPr>
            <p:cNvPr id="764" name="Google Shape;764;p39"/>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65" name="Google Shape;765;p39"/>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66" name="Google Shape;766;p39"/>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67" name="Google Shape;767;p39"/>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68" name="Google Shape;768;p39"/>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69" name="Google Shape;769;p39"/>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70" name="Google Shape;770;p39"/>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71" name="Google Shape;771;p39"/>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72" name="Google Shape;772;p39"/>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773" name="Google Shape;773;p39"/>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774" name="Google Shape;774;p39"/>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775" name="Google Shape;775;p39"/>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776" name="Google Shape;776;p39"/>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777" name="Google Shape;777;p39"/>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78" name="Google Shape;778;p39"/>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79" name="Google Shape;779;p39"/>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780" name="Google Shape;780;p39"/>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81" name="Google Shape;781;p39"/>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82" name="Google Shape;782;p39"/>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783" name="Google Shape;783;p39"/>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784" name="Google Shape;784;p39"/>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85" name="Google Shape;785;p39"/>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86" name="Google Shape;786;p39"/>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787" name="Google Shape;787;p39"/>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88" name="Google Shape;788;p39"/>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789" name="Google Shape;789;p39"/>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790" name="Google Shape;790;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Single Node Architecture</a:t>
            </a:r>
            <a:endParaRPr/>
          </a:p>
        </p:txBody>
      </p:sp>
      <p:sp>
        <p:nvSpPr>
          <p:cNvPr id="123" name="Google Shape;123;p4"/>
          <p:cNvSpPr txBox="1"/>
          <p:nvPr/>
        </p:nvSpPr>
        <p:spPr>
          <a:xfrm>
            <a:off x="4451498" y="3045767"/>
            <a:ext cx="4038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A5A5A5"/>
                </a:solidFill>
                <a:latin typeface="Tahoma"/>
                <a:ea typeface="Tahoma"/>
                <a:cs typeface="Tahoma"/>
                <a:sym typeface="Tahoma"/>
              </a:rPr>
              <a:t>Machine Learning, Statistics</a:t>
            </a:r>
            <a:endParaRPr/>
          </a:p>
        </p:txBody>
      </p:sp>
      <p:grpSp>
        <p:nvGrpSpPr>
          <p:cNvPr id="124" name="Google Shape;124;p4"/>
          <p:cNvGrpSpPr/>
          <p:nvPr/>
        </p:nvGrpSpPr>
        <p:grpSpPr>
          <a:xfrm>
            <a:off x="533400" y="2438400"/>
            <a:ext cx="3657600" cy="3429000"/>
            <a:chOff x="533400" y="2438400"/>
            <a:chExt cx="3657600" cy="3429000"/>
          </a:xfrm>
        </p:grpSpPr>
        <p:sp>
          <p:nvSpPr>
            <p:cNvPr id="125" name="Google Shape;125;p4"/>
            <p:cNvSpPr/>
            <p:nvPr/>
          </p:nvSpPr>
          <p:spPr>
            <a:xfrm>
              <a:off x="1676400" y="3503428"/>
              <a:ext cx="1447800" cy="838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Memory</a:t>
              </a:r>
              <a:endParaRPr/>
            </a:p>
          </p:txBody>
        </p:sp>
        <p:sp>
          <p:nvSpPr>
            <p:cNvPr id="126" name="Google Shape;126;p4"/>
            <p:cNvSpPr/>
            <p:nvPr/>
          </p:nvSpPr>
          <p:spPr>
            <a:xfrm>
              <a:off x="2438400" y="2667000"/>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CPU</a:t>
              </a:r>
              <a:endParaRPr/>
            </a:p>
          </p:txBody>
        </p:sp>
        <p:sp>
          <p:nvSpPr>
            <p:cNvPr id="127" name="Google Shape;127;p4"/>
            <p:cNvSpPr/>
            <p:nvPr/>
          </p:nvSpPr>
          <p:spPr>
            <a:xfrm>
              <a:off x="838200" y="2668772"/>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GPU</a:t>
              </a:r>
              <a:endParaRPr/>
            </a:p>
          </p:txBody>
        </p:sp>
        <p:sp>
          <p:nvSpPr>
            <p:cNvPr id="128" name="Google Shape;128;p4"/>
            <p:cNvSpPr/>
            <p:nvPr/>
          </p:nvSpPr>
          <p:spPr>
            <a:xfrm>
              <a:off x="1638300" y="4724400"/>
              <a:ext cx="1524000" cy="914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Disk</a:t>
              </a:r>
              <a:endParaRPr/>
            </a:p>
          </p:txBody>
        </p:sp>
        <p:sp>
          <p:nvSpPr>
            <p:cNvPr id="129" name="Google Shape;129;p4"/>
            <p:cNvSpPr/>
            <p:nvPr/>
          </p:nvSpPr>
          <p:spPr>
            <a:xfrm>
              <a:off x="533400" y="2438400"/>
              <a:ext cx="3657600" cy="3429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Tahoma"/>
                <a:ea typeface="Tahoma"/>
                <a:cs typeface="Tahoma"/>
                <a:sym typeface="Tahoma"/>
              </a:endParaRPr>
            </a:p>
          </p:txBody>
        </p:sp>
      </p:grpSp>
      <p:sp>
        <p:nvSpPr>
          <p:cNvPr id="130" name="Google Shape;130;p4"/>
          <p:cNvSpPr txBox="1"/>
          <p:nvPr/>
        </p:nvSpPr>
        <p:spPr>
          <a:xfrm>
            <a:off x="4455042" y="3922528"/>
            <a:ext cx="46889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Tahoma"/>
                <a:ea typeface="Tahoma"/>
                <a:cs typeface="Tahoma"/>
                <a:sym typeface="Tahoma"/>
              </a:rPr>
              <a:t>“Classical” Data Mining algorithm</a:t>
            </a:r>
            <a:endParaRPr/>
          </a:p>
        </p:txBody>
      </p:sp>
      <p:sp>
        <p:nvSpPr>
          <p:cNvPr id="131" name="Google Shape;131;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40"/>
          <p:cNvSpPr/>
          <p:nvPr/>
        </p:nvSpPr>
        <p:spPr>
          <a:xfrm>
            <a:off x="254680" y="1333787"/>
            <a:ext cx="6146120" cy="5334000"/>
          </a:xfrm>
          <a:prstGeom prst="rect">
            <a:avLst/>
          </a:prstGeom>
          <a:solidFill>
            <a:srgbClr val="F2F2F2"/>
          </a:solid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Tahoma"/>
              <a:ea typeface="Tahoma"/>
              <a:cs typeface="Tahoma"/>
              <a:sym typeface="Tahoma"/>
            </a:endParaRPr>
          </a:p>
          <a:p>
            <a:pPr indent="0" lvl="0" marL="0" marR="0" rtl="0" algn="ctr">
              <a:spcBef>
                <a:spcPts val="0"/>
              </a:spcBef>
              <a:spcAft>
                <a:spcPts val="0"/>
              </a:spcAft>
              <a:buNone/>
            </a:pPr>
            <a:r>
              <a:rPr lang="en-US" sz="2000">
                <a:solidFill>
                  <a:schemeClr val="dk1"/>
                </a:solidFill>
                <a:latin typeface="Tahoma"/>
                <a:ea typeface="Tahoma"/>
                <a:cs typeface="Tahoma"/>
                <a:sym typeface="Tahoma"/>
              </a:rPr>
              <a:t>Shuffle/Group by Key Step</a:t>
            </a:r>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797" name="Google Shape;797;p4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798" name="Google Shape;798;p40"/>
          <p:cNvGrpSpPr/>
          <p:nvPr/>
        </p:nvGrpSpPr>
        <p:grpSpPr>
          <a:xfrm>
            <a:off x="352555" y="2214622"/>
            <a:ext cx="2989554" cy="3678798"/>
            <a:chOff x="2912576" y="1867136"/>
            <a:chExt cx="2989554" cy="3678798"/>
          </a:xfrm>
        </p:grpSpPr>
        <p:sp>
          <p:nvSpPr>
            <p:cNvPr id="799" name="Google Shape;799;p40"/>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00" name="Google Shape;800;p40"/>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01" name="Google Shape;801;p40"/>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02" name="Google Shape;802;p40"/>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03" name="Google Shape;803;p40"/>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04" name="Google Shape;804;p40"/>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05" name="Google Shape;805;p40"/>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06" name="Google Shape;806;p40"/>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07" name="Google Shape;807;p40"/>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808" name="Google Shape;808;p40"/>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09" name="Google Shape;809;p40"/>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10" name="Google Shape;810;p40"/>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11" name="Google Shape;811;p40"/>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12" name="Google Shape;812;p40"/>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13" name="Google Shape;813;p40"/>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14" name="Google Shape;814;p40"/>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15" name="Google Shape;815;p40"/>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16" name="Google Shape;816;p40"/>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17" name="Google Shape;817;p40"/>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18" name="Google Shape;818;p40"/>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819" name="Google Shape;819;p40"/>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20" name="Google Shape;820;p40"/>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21" name="Google Shape;821;p40"/>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22" name="Google Shape;822;p40"/>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23" name="Google Shape;823;p40"/>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24" name="Google Shape;824;p40"/>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825" name="Google Shape;825;p40"/>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26" name="Google Shape;826;p40"/>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Group by key</a:t>
            </a:r>
            <a:endParaRPr/>
          </a:p>
        </p:txBody>
      </p:sp>
      <p:grpSp>
        <p:nvGrpSpPr>
          <p:cNvPr id="827" name="Google Shape;827;p40"/>
          <p:cNvGrpSpPr/>
          <p:nvPr/>
        </p:nvGrpSpPr>
        <p:grpSpPr>
          <a:xfrm>
            <a:off x="3587862" y="2214622"/>
            <a:ext cx="2752901" cy="3704449"/>
            <a:chOff x="4279282" y="2214622"/>
            <a:chExt cx="2752901" cy="3704449"/>
          </a:xfrm>
        </p:grpSpPr>
        <p:sp>
          <p:nvSpPr>
            <p:cNvPr id="828" name="Google Shape;828;p40"/>
            <p:cNvSpPr/>
            <p:nvPr/>
          </p:nvSpPr>
          <p:spPr>
            <a:xfrm>
              <a:off x="4367344" y="5385671"/>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29" name="Google Shape;829;p40"/>
            <p:cNvSpPr/>
            <p:nvPr/>
          </p:nvSpPr>
          <p:spPr>
            <a:xfrm>
              <a:off x="4367344" y="5385671"/>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30" name="Google Shape;830;p40"/>
            <p:cNvSpPr txBox="1"/>
            <p:nvPr/>
          </p:nvSpPr>
          <p:spPr>
            <a:xfrm>
              <a:off x="4639503" y="5545872"/>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31" name="Google Shape;831;p40"/>
            <p:cNvSpPr/>
            <p:nvPr/>
          </p:nvSpPr>
          <p:spPr>
            <a:xfrm>
              <a:off x="5053144" y="5385671"/>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32" name="Google Shape;832;p40"/>
            <p:cNvSpPr/>
            <p:nvPr/>
          </p:nvSpPr>
          <p:spPr>
            <a:xfrm>
              <a:off x="5053144" y="5385671"/>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33" name="Google Shape;833;p40"/>
            <p:cNvSpPr txBox="1"/>
            <p:nvPr/>
          </p:nvSpPr>
          <p:spPr>
            <a:xfrm>
              <a:off x="5405537" y="554587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34" name="Google Shape;834;p40"/>
            <p:cNvSpPr txBox="1"/>
            <p:nvPr/>
          </p:nvSpPr>
          <p:spPr>
            <a:xfrm>
              <a:off x="5009646"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835" name="Google Shape;835;p40"/>
            <p:cNvSpPr/>
            <p:nvPr/>
          </p:nvSpPr>
          <p:spPr>
            <a:xfrm>
              <a:off x="4288983" y="279097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36" name="Google Shape;836;p40"/>
            <p:cNvSpPr/>
            <p:nvPr/>
          </p:nvSpPr>
          <p:spPr>
            <a:xfrm>
              <a:off x="4288983" y="279097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37" name="Google Shape;837;p40"/>
            <p:cNvSpPr txBox="1"/>
            <p:nvPr/>
          </p:nvSpPr>
          <p:spPr>
            <a:xfrm>
              <a:off x="4561142" y="295117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38" name="Google Shape;838;p40"/>
            <p:cNvSpPr/>
            <p:nvPr/>
          </p:nvSpPr>
          <p:spPr>
            <a:xfrm>
              <a:off x="49747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39" name="Google Shape;839;p40"/>
            <p:cNvSpPr/>
            <p:nvPr/>
          </p:nvSpPr>
          <p:spPr>
            <a:xfrm>
              <a:off x="49747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40" name="Google Shape;840;p40"/>
            <p:cNvSpPr txBox="1"/>
            <p:nvPr/>
          </p:nvSpPr>
          <p:spPr>
            <a:xfrm>
              <a:off x="53271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41" name="Google Shape;841;p40"/>
            <p:cNvSpPr/>
            <p:nvPr/>
          </p:nvSpPr>
          <p:spPr>
            <a:xfrm>
              <a:off x="4279282" y="353130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42" name="Google Shape;842;p40"/>
            <p:cNvSpPr/>
            <p:nvPr/>
          </p:nvSpPr>
          <p:spPr>
            <a:xfrm>
              <a:off x="4279282" y="353130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43" name="Google Shape;843;p40"/>
            <p:cNvSpPr txBox="1"/>
            <p:nvPr/>
          </p:nvSpPr>
          <p:spPr>
            <a:xfrm>
              <a:off x="4551441" y="369150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44" name="Google Shape;844;p40"/>
            <p:cNvSpPr/>
            <p:nvPr/>
          </p:nvSpPr>
          <p:spPr>
            <a:xfrm>
              <a:off x="4965082" y="3531308"/>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45" name="Google Shape;845;p40"/>
            <p:cNvSpPr/>
            <p:nvPr/>
          </p:nvSpPr>
          <p:spPr>
            <a:xfrm>
              <a:off x="4965082" y="3531308"/>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46" name="Google Shape;846;p40"/>
            <p:cNvSpPr txBox="1"/>
            <p:nvPr/>
          </p:nvSpPr>
          <p:spPr>
            <a:xfrm>
              <a:off x="5278803" y="369150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47" name="Google Shape;847;p40"/>
            <p:cNvSpPr/>
            <p:nvPr/>
          </p:nvSpPr>
          <p:spPr>
            <a:xfrm>
              <a:off x="5498482" y="353130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48" name="Google Shape;848;p40"/>
            <p:cNvSpPr/>
            <p:nvPr/>
          </p:nvSpPr>
          <p:spPr>
            <a:xfrm>
              <a:off x="5498482" y="353130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49" name="Google Shape;849;p40"/>
            <p:cNvSpPr txBox="1"/>
            <p:nvPr/>
          </p:nvSpPr>
          <p:spPr>
            <a:xfrm>
              <a:off x="5850875" y="3691509"/>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50" name="Google Shape;850;p40"/>
            <p:cNvSpPr/>
            <p:nvPr/>
          </p:nvSpPr>
          <p:spPr>
            <a:xfrm>
              <a:off x="55843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51" name="Google Shape;851;p40"/>
            <p:cNvSpPr/>
            <p:nvPr/>
          </p:nvSpPr>
          <p:spPr>
            <a:xfrm>
              <a:off x="55843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52" name="Google Shape;852;p40"/>
            <p:cNvSpPr txBox="1"/>
            <p:nvPr/>
          </p:nvSpPr>
          <p:spPr>
            <a:xfrm>
              <a:off x="59367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53" name="Google Shape;853;p40"/>
            <p:cNvSpPr/>
            <p:nvPr/>
          </p:nvSpPr>
          <p:spPr>
            <a:xfrm>
              <a:off x="61939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54" name="Google Shape;854;p40"/>
            <p:cNvSpPr/>
            <p:nvPr/>
          </p:nvSpPr>
          <p:spPr>
            <a:xfrm>
              <a:off x="61939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55" name="Google Shape;855;p40"/>
            <p:cNvSpPr txBox="1"/>
            <p:nvPr/>
          </p:nvSpPr>
          <p:spPr>
            <a:xfrm>
              <a:off x="65463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56" name="Google Shape;856;p40"/>
            <p:cNvSpPr txBox="1"/>
            <p:nvPr/>
          </p:nvSpPr>
          <p:spPr>
            <a:xfrm>
              <a:off x="4876800" y="2214622"/>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sp>
        <p:nvSpPr>
          <p:cNvPr id="857" name="Google Shape;857;p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41"/>
          <p:cNvSpPr/>
          <p:nvPr/>
        </p:nvSpPr>
        <p:spPr>
          <a:xfrm>
            <a:off x="254680" y="1333787"/>
            <a:ext cx="6146120" cy="5334000"/>
          </a:xfrm>
          <a:prstGeom prst="rect">
            <a:avLst/>
          </a:prstGeom>
          <a:solidFill>
            <a:srgbClr val="F2F2F2"/>
          </a:solid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Tahoma"/>
              <a:ea typeface="Tahoma"/>
              <a:cs typeface="Tahoma"/>
              <a:sym typeface="Tahoma"/>
            </a:endParaRPr>
          </a:p>
          <a:p>
            <a:pPr indent="0" lvl="0" marL="0" marR="0" rtl="0" algn="ctr">
              <a:spcBef>
                <a:spcPts val="0"/>
              </a:spcBef>
              <a:spcAft>
                <a:spcPts val="0"/>
              </a:spcAft>
              <a:buNone/>
            </a:pPr>
            <a:r>
              <a:rPr lang="en-US" sz="2000">
                <a:solidFill>
                  <a:schemeClr val="dk1"/>
                </a:solidFill>
                <a:latin typeface="Tahoma"/>
                <a:ea typeface="Tahoma"/>
                <a:cs typeface="Tahoma"/>
                <a:sym typeface="Tahoma"/>
              </a:rPr>
              <a:t>Shuffle/Group by Key Step</a:t>
            </a:r>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864" name="Google Shape;864;p4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865" name="Google Shape;865;p41"/>
          <p:cNvGrpSpPr/>
          <p:nvPr/>
        </p:nvGrpSpPr>
        <p:grpSpPr>
          <a:xfrm>
            <a:off x="352555" y="2214622"/>
            <a:ext cx="2989554" cy="3678798"/>
            <a:chOff x="2912576" y="1867136"/>
            <a:chExt cx="2989554" cy="3678798"/>
          </a:xfrm>
        </p:grpSpPr>
        <p:sp>
          <p:nvSpPr>
            <p:cNvPr id="866" name="Google Shape;866;p41"/>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67" name="Google Shape;867;p41"/>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68" name="Google Shape;868;p41"/>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69" name="Google Shape;869;p41"/>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70" name="Google Shape;870;p41"/>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71" name="Google Shape;871;p41"/>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72" name="Google Shape;872;p41"/>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73" name="Google Shape;873;p41"/>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74" name="Google Shape;874;p41"/>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875" name="Google Shape;875;p41"/>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76" name="Google Shape;876;p41"/>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77" name="Google Shape;877;p41"/>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78" name="Google Shape;878;p41"/>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79" name="Google Shape;879;p41"/>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80" name="Google Shape;880;p41"/>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81" name="Google Shape;881;p41"/>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82" name="Google Shape;882;p41"/>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83" name="Google Shape;883;p41"/>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84" name="Google Shape;884;p41"/>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885" name="Google Shape;885;p41"/>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886" name="Google Shape;886;p41"/>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87" name="Google Shape;887;p41"/>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88" name="Google Shape;888;p41"/>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89" name="Google Shape;889;p41"/>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90" name="Google Shape;890;p41"/>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91" name="Google Shape;891;p41"/>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892" name="Google Shape;892;p41"/>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93" name="Google Shape;893;p41"/>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Group by key</a:t>
            </a:r>
            <a:endParaRPr/>
          </a:p>
        </p:txBody>
      </p:sp>
      <p:grpSp>
        <p:nvGrpSpPr>
          <p:cNvPr id="894" name="Google Shape;894;p41"/>
          <p:cNvGrpSpPr/>
          <p:nvPr/>
        </p:nvGrpSpPr>
        <p:grpSpPr>
          <a:xfrm>
            <a:off x="3587862" y="2214622"/>
            <a:ext cx="2752901" cy="3704449"/>
            <a:chOff x="4279282" y="2214622"/>
            <a:chExt cx="2752901" cy="3704449"/>
          </a:xfrm>
        </p:grpSpPr>
        <p:sp>
          <p:nvSpPr>
            <p:cNvPr id="895" name="Google Shape;895;p41"/>
            <p:cNvSpPr/>
            <p:nvPr/>
          </p:nvSpPr>
          <p:spPr>
            <a:xfrm>
              <a:off x="4367344" y="5385671"/>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96" name="Google Shape;896;p41"/>
            <p:cNvSpPr/>
            <p:nvPr/>
          </p:nvSpPr>
          <p:spPr>
            <a:xfrm>
              <a:off x="4367344" y="5385671"/>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97" name="Google Shape;897;p41"/>
            <p:cNvSpPr txBox="1"/>
            <p:nvPr/>
          </p:nvSpPr>
          <p:spPr>
            <a:xfrm>
              <a:off x="4639503" y="5545872"/>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898" name="Google Shape;898;p41"/>
            <p:cNvSpPr/>
            <p:nvPr/>
          </p:nvSpPr>
          <p:spPr>
            <a:xfrm>
              <a:off x="5053144" y="5385671"/>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899" name="Google Shape;899;p41"/>
            <p:cNvSpPr/>
            <p:nvPr/>
          </p:nvSpPr>
          <p:spPr>
            <a:xfrm>
              <a:off x="5053144" y="5385671"/>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00" name="Google Shape;900;p41"/>
            <p:cNvSpPr txBox="1"/>
            <p:nvPr/>
          </p:nvSpPr>
          <p:spPr>
            <a:xfrm>
              <a:off x="5405537" y="554587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01" name="Google Shape;901;p41"/>
            <p:cNvSpPr txBox="1"/>
            <p:nvPr/>
          </p:nvSpPr>
          <p:spPr>
            <a:xfrm>
              <a:off x="5009646"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902" name="Google Shape;902;p41"/>
            <p:cNvSpPr/>
            <p:nvPr/>
          </p:nvSpPr>
          <p:spPr>
            <a:xfrm>
              <a:off x="4288983" y="279097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03" name="Google Shape;903;p41"/>
            <p:cNvSpPr/>
            <p:nvPr/>
          </p:nvSpPr>
          <p:spPr>
            <a:xfrm>
              <a:off x="4288983" y="279097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04" name="Google Shape;904;p41"/>
            <p:cNvSpPr txBox="1"/>
            <p:nvPr/>
          </p:nvSpPr>
          <p:spPr>
            <a:xfrm>
              <a:off x="4561142" y="295117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05" name="Google Shape;905;p41"/>
            <p:cNvSpPr/>
            <p:nvPr/>
          </p:nvSpPr>
          <p:spPr>
            <a:xfrm>
              <a:off x="49747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06" name="Google Shape;906;p41"/>
            <p:cNvSpPr/>
            <p:nvPr/>
          </p:nvSpPr>
          <p:spPr>
            <a:xfrm>
              <a:off x="49747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07" name="Google Shape;907;p41"/>
            <p:cNvSpPr txBox="1"/>
            <p:nvPr/>
          </p:nvSpPr>
          <p:spPr>
            <a:xfrm>
              <a:off x="53271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08" name="Google Shape;908;p41"/>
            <p:cNvSpPr/>
            <p:nvPr/>
          </p:nvSpPr>
          <p:spPr>
            <a:xfrm>
              <a:off x="4279282" y="353130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09" name="Google Shape;909;p41"/>
            <p:cNvSpPr/>
            <p:nvPr/>
          </p:nvSpPr>
          <p:spPr>
            <a:xfrm>
              <a:off x="4279282" y="353130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10" name="Google Shape;910;p41"/>
            <p:cNvSpPr txBox="1"/>
            <p:nvPr/>
          </p:nvSpPr>
          <p:spPr>
            <a:xfrm>
              <a:off x="4551441" y="369150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11" name="Google Shape;911;p41"/>
            <p:cNvSpPr/>
            <p:nvPr/>
          </p:nvSpPr>
          <p:spPr>
            <a:xfrm>
              <a:off x="4965082" y="3531308"/>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12" name="Google Shape;912;p41"/>
            <p:cNvSpPr/>
            <p:nvPr/>
          </p:nvSpPr>
          <p:spPr>
            <a:xfrm>
              <a:off x="4965082" y="3531308"/>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13" name="Google Shape;913;p41"/>
            <p:cNvSpPr txBox="1"/>
            <p:nvPr/>
          </p:nvSpPr>
          <p:spPr>
            <a:xfrm>
              <a:off x="5278803" y="369150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14" name="Google Shape;914;p41"/>
            <p:cNvSpPr/>
            <p:nvPr/>
          </p:nvSpPr>
          <p:spPr>
            <a:xfrm>
              <a:off x="5498482" y="353130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15" name="Google Shape;915;p41"/>
            <p:cNvSpPr/>
            <p:nvPr/>
          </p:nvSpPr>
          <p:spPr>
            <a:xfrm>
              <a:off x="5498482" y="353130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16" name="Google Shape;916;p41"/>
            <p:cNvSpPr txBox="1"/>
            <p:nvPr/>
          </p:nvSpPr>
          <p:spPr>
            <a:xfrm>
              <a:off x="5850875" y="3691509"/>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17" name="Google Shape;917;p41"/>
            <p:cNvSpPr/>
            <p:nvPr/>
          </p:nvSpPr>
          <p:spPr>
            <a:xfrm>
              <a:off x="55843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18" name="Google Shape;918;p41"/>
            <p:cNvSpPr/>
            <p:nvPr/>
          </p:nvSpPr>
          <p:spPr>
            <a:xfrm>
              <a:off x="55843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19" name="Google Shape;919;p41"/>
            <p:cNvSpPr txBox="1"/>
            <p:nvPr/>
          </p:nvSpPr>
          <p:spPr>
            <a:xfrm>
              <a:off x="59367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20" name="Google Shape;920;p41"/>
            <p:cNvSpPr/>
            <p:nvPr/>
          </p:nvSpPr>
          <p:spPr>
            <a:xfrm>
              <a:off x="61939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21" name="Google Shape;921;p41"/>
            <p:cNvSpPr/>
            <p:nvPr/>
          </p:nvSpPr>
          <p:spPr>
            <a:xfrm>
              <a:off x="61939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22" name="Google Shape;922;p41"/>
            <p:cNvSpPr txBox="1"/>
            <p:nvPr/>
          </p:nvSpPr>
          <p:spPr>
            <a:xfrm>
              <a:off x="65463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23" name="Google Shape;923;p41"/>
            <p:cNvSpPr txBox="1"/>
            <p:nvPr/>
          </p:nvSpPr>
          <p:spPr>
            <a:xfrm>
              <a:off x="4876800" y="2214622"/>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grpSp>
        <p:nvGrpSpPr>
          <p:cNvPr id="924" name="Google Shape;924;p41"/>
          <p:cNvGrpSpPr/>
          <p:nvPr/>
        </p:nvGrpSpPr>
        <p:grpSpPr>
          <a:xfrm>
            <a:off x="6404895" y="2676678"/>
            <a:ext cx="2203160" cy="647707"/>
            <a:chOff x="6404895" y="2676678"/>
            <a:chExt cx="2203160" cy="647707"/>
          </a:xfrm>
        </p:grpSpPr>
        <p:sp>
          <p:nvSpPr>
            <p:cNvPr id="925" name="Google Shape;925;p41"/>
            <p:cNvSpPr/>
            <p:nvPr/>
          </p:nvSpPr>
          <p:spPr>
            <a:xfrm>
              <a:off x="6404895" y="2955448"/>
              <a:ext cx="790319" cy="329184"/>
            </a:xfrm>
            <a:custGeom>
              <a:rect b="b" l="l" r="r" t="t"/>
              <a:pathLst>
                <a:path extrusionOk="0" h="228600" w="990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26" name="Google Shape;926;p41"/>
            <p:cNvSpPr txBox="1"/>
            <p:nvPr/>
          </p:nvSpPr>
          <p:spPr>
            <a:xfrm>
              <a:off x="6442053" y="2676678"/>
              <a:ext cx="69151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reduce</a:t>
              </a:r>
              <a:endParaRPr sz="1800">
                <a:solidFill>
                  <a:schemeClr val="dk1"/>
                </a:solidFill>
                <a:latin typeface="Corbel"/>
                <a:ea typeface="Corbel"/>
                <a:cs typeface="Corbel"/>
                <a:sym typeface="Corbel"/>
              </a:endParaRPr>
            </a:p>
          </p:txBody>
        </p:sp>
        <p:sp>
          <p:nvSpPr>
            <p:cNvPr id="927" name="Google Shape;927;p41"/>
            <p:cNvSpPr/>
            <p:nvPr/>
          </p:nvSpPr>
          <p:spPr>
            <a:xfrm>
              <a:off x="7312655" y="2790985"/>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28" name="Google Shape;928;p41"/>
            <p:cNvSpPr/>
            <p:nvPr/>
          </p:nvSpPr>
          <p:spPr>
            <a:xfrm>
              <a:off x="7312655" y="2790985"/>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29" name="Google Shape;929;p41"/>
            <p:cNvSpPr txBox="1"/>
            <p:nvPr/>
          </p:nvSpPr>
          <p:spPr>
            <a:xfrm>
              <a:off x="7584814" y="2951186"/>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30" name="Google Shape;930;p41"/>
            <p:cNvSpPr/>
            <p:nvPr/>
          </p:nvSpPr>
          <p:spPr>
            <a:xfrm>
              <a:off x="8074655" y="2790978"/>
              <a:ext cx="533400" cy="533400"/>
            </a:xfrm>
            <a:custGeom>
              <a:rect b="b" l="l" r="r" t="t"/>
              <a:pathLst>
                <a:path extrusionOk="0" h="533400" w="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31" name="Google Shape;931;p41"/>
            <p:cNvSpPr/>
            <p:nvPr/>
          </p:nvSpPr>
          <p:spPr>
            <a:xfrm>
              <a:off x="8074655" y="2790978"/>
              <a:ext cx="533400" cy="533400"/>
            </a:xfrm>
            <a:custGeom>
              <a:rect b="b" l="l" r="r" t="t"/>
              <a:pathLst>
                <a:path extrusionOk="0" h="533400" w="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32" name="Google Shape;932;p41"/>
            <p:cNvSpPr txBox="1"/>
            <p:nvPr/>
          </p:nvSpPr>
          <p:spPr>
            <a:xfrm>
              <a:off x="8305614" y="2930427"/>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933" name="Google Shape;933;p41"/>
          <p:cNvSpPr/>
          <p:nvPr/>
        </p:nvSpPr>
        <p:spPr>
          <a:xfrm>
            <a:off x="6629400" y="2167256"/>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Output key-value pairs</a:t>
            </a:r>
            <a:endParaRPr/>
          </a:p>
        </p:txBody>
      </p:sp>
      <p:sp>
        <p:nvSpPr>
          <p:cNvPr id="934" name="Google Shape;934;p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42"/>
          <p:cNvSpPr/>
          <p:nvPr/>
        </p:nvSpPr>
        <p:spPr>
          <a:xfrm>
            <a:off x="254680" y="1333787"/>
            <a:ext cx="6146120" cy="5334000"/>
          </a:xfrm>
          <a:prstGeom prst="rect">
            <a:avLst/>
          </a:prstGeom>
          <a:solidFill>
            <a:srgbClr val="F2F2F2"/>
          </a:solid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Tahoma"/>
              <a:ea typeface="Tahoma"/>
              <a:cs typeface="Tahoma"/>
              <a:sym typeface="Tahoma"/>
            </a:endParaRPr>
          </a:p>
          <a:p>
            <a:pPr indent="0" lvl="0" marL="0" marR="0" rtl="0" algn="ctr">
              <a:spcBef>
                <a:spcPts val="0"/>
              </a:spcBef>
              <a:spcAft>
                <a:spcPts val="0"/>
              </a:spcAft>
              <a:buNone/>
            </a:pPr>
            <a:r>
              <a:rPr lang="en-US" sz="2000">
                <a:solidFill>
                  <a:schemeClr val="dk1"/>
                </a:solidFill>
                <a:latin typeface="Tahoma"/>
                <a:ea typeface="Tahoma"/>
                <a:cs typeface="Tahoma"/>
                <a:sym typeface="Tahoma"/>
              </a:rPr>
              <a:t>Shuffle/Group by Key Step</a:t>
            </a:r>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941" name="Google Shape;941;p4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942" name="Google Shape;942;p42"/>
          <p:cNvGrpSpPr/>
          <p:nvPr/>
        </p:nvGrpSpPr>
        <p:grpSpPr>
          <a:xfrm>
            <a:off x="352555" y="2214622"/>
            <a:ext cx="2989554" cy="3678798"/>
            <a:chOff x="2912576" y="1867136"/>
            <a:chExt cx="2989554" cy="3678798"/>
          </a:xfrm>
        </p:grpSpPr>
        <p:sp>
          <p:nvSpPr>
            <p:cNvPr id="943" name="Google Shape;943;p42"/>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44" name="Google Shape;944;p42"/>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45" name="Google Shape;945;p42"/>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46" name="Google Shape;946;p42"/>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47" name="Google Shape;947;p42"/>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48" name="Google Shape;948;p42"/>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49" name="Google Shape;949;p42"/>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50" name="Google Shape;950;p42"/>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51" name="Google Shape;951;p42"/>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800">
                  <a:solidFill>
                    <a:srgbClr val="A01A06"/>
                  </a:solidFill>
                  <a:latin typeface="Tahoma"/>
                  <a:ea typeface="Tahoma"/>
                  <a:cs typeface="Tahoma"/>
                  <a:sym typeface="Tahoma"/>
                </a:rPr>
                <a:t>Intermediate key-value pairs</a:t>
              </a:r>
              <a:endParaRPr sz="1800">
                <a:solidFill>
                  <a:srgbClr val="A01A06"/>
                </a:solidFill>
                <a:latin typeface="Tahoma"/>
                <a:ea typeface="Tahoma"/>
                <a:cs typeface="Tahoma"/>
                <a:sym typeface="Tahoma"/>
              </a:endParaRPr>
            </a:p>
          </p:txBody>
        </p:sp>
        <p:sp>
          <p:nvSpPr>
            <p:cNvPr id="952" name="Google Shape;952;p42"/>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53" name="Google Shape;953;p42"/>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54" name="Google Shape;954;p42"/>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55" name="Google Shape;955;p42"/>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56" name="Google Shape;956;p42"/>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57" name="Google Shape;957;p42"/>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58" name="Google Shape;958;p42"/>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59" name="Google Shape;959;p42"/>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60" name="Google Shape;960;p42"/>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61" name="Google Shape;961;p42"/>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62" name="Google Shape;962;p42"/>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963" name="Google Shape;963;p42"/>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64" name="Google Shape;964;p42"/>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65" name="Google Shape;965;p42"/>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66" name="Google Shape;966;p42"/>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67" name="Google Shape;967;p42"/>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68" name="Google Shape;968;p42"/>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969" name="Google Shape;969;p42"/>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70" name="Google Shape;970;p42"/>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ahoma"/>
                <a:ea typeface="Tahoma"/>
                <a:cs typeface="Tahoma"/>
                <a:sym typeface="Tahoma"/>
              </a:rPr>
              <a:t>Group by key</a:t>
            </a:r>
            <a:endParaRPr/>
          </a:p>
        </p:txBody>
      </p:sp>
      <p:grpSp>
        <p:nvGrpSpPr>
          <p:cNvPr id="971" name="Google Shape;971;p42"/>
          <p:cNvGrpSpPr/>
          <p:nvPr/>
        </p:nvGrpSpPr>
        <p:grpSpPr>
          <a:xfrm>
            <a:off x="3587862" y="2214622"/>
            <a:ext cx="2752901" cy="3704449"/>
            <a:chOff x="4279282" y="2214622"/>
            <a:chExt cx="2752901" cy="3704449"/>
          </a:xfrm>
        </p:grpSpPr>
        <p:sp>
          <p:nvSpPr>
            <p:cNvPr id="972" name="Google Shape;972;p42"/>
            <p:cNvSpPr/>
            <p:nvPr/>
          </p:nvSpPr>
          <p:spPr>
            <a:xfrm>
              <a:off x="4367344" y="5385671"/>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73" name="Google Shape;973;p42"/>
            <p:cNvSpPr/>
            <p:nvPr/>
          </p:nvSpPr>
          <p:spPr>
            <a:xfrm>
              <a:off x="4367344" y="5385671"/>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74" name="Google Shape;974;p42"/>
            <p:cNvSpPr txBox="1"/>
            <p:nvPr/>
          </p:nvSpPr>
          <p:spPr>
            <a:xfrm>
              <a:off x="4639503" y="5545872"/>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75" name="Google Shape;975;p42"/>
            <p:cNvSpPr/>
            <p:nvPr/>
          </p:nvSpPr>
          <p:spPr>
            <a:xfrm>
              <a:off x="5053144" y="5385671"/>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76" name="Google Shape;976;p42"/>
            <p:cNvSpPr/>
            <p:nvPr/>
          </p:nvSpPr>
          <p:spPr>
            <a:xfrm>
              <a:off x="5053144" y="5385671"/>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77" name="Google Shape;977;p42"/>
            <p:cNvSpPr txBox="1"/>
            <p:nvPr/>
          </p:nvSpPr>
          <p:spPr>
            <a:xfrm>
              <a:off x="5405537" y="554587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78" name="Google Shape;978;p42"/>
            <p:cNvSpPr txBox="1"/>
            <p:nvPr/>
          </p:nvSpPr>
          <p:spPr>
            <a:xfrm>
              <a:off x="5009646"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sp>
          <p:nvSpPr>
            <p:cNvPr id="979" name="Google Shape;979;p42"/>
            <p:cNvSpPr/>
            <p:nvPr/>
          </p:nvSpPr>
          <p:spPr>
            <a:xfrm>
              <a:off x="4288983" y="279097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80" name="Google Shape;980;p42"/>
            <p:cNvSpPr/>
            <p:nvPr/>
          </p:nvSpPr>
          <p:spPr>
            <a:xfrm>
              <a:off x="4288983" y="279097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81" name="Google Shape;981;p42"/>
            <p:cNvSpPr txBox="1"/>
            <p:nvPr/>
          </p:nvSpPr>
          <p:spPr>
            <a:xfrm>
              <a:off x="4561142" y="295117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82" name="Google Shape;982;p42"/>
            <p:cNvSpPr/>
            <p:nvPr/>
          </p:nvSpPr>
          <p:spPr>
            <a:xfrm>
              <a:off x="49747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83" name="Google Shape;983;p42"/>
            <p:cNvSpPr/>
            <p:nvPr/>
          </p:nvSpPr>
          <p:spPr>
            <a:xfrm>
              <a:off x="49747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84" name="Google Shape;984;p42"/>
            <p:cNvSpPr txBox="1"/>
            <p:nvPr/>
          </p:nvSpPr>
          <p:spPr>
            <a:xfrm>
              <a:off x="53271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85" name="Google Shape;985;p42"/>
            <p:cNvSpPr/>
            <p:nvPr/>
          </p:nvSpPr>
          <p:spPr>
            <a:xfrm>
              <a:off x="4279282" y="353130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86" name="Google Shape;986;p42"/>
            <p:cNvSpPr/>
            <p:nvPr/>
          </p:nvSpPr>
          <p:spPr>
            <a:xfrm>
              <a:off x="4279282" y="353130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87" name="Google Shape;987;p42"/>
            <p:cNvSpPr txBox="1"/>
            <p:nvPr/>
          </p:nvSpPr>
          <p:spPr>
            <a:xfrm>
              <a:off x="4551441" y="369150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988" name="Google Shape;988;p42"/>
            <p:cNvSpPr/>
            <p:nvPr/>
          </p:nvSpPr>
          <p:spPr>
            <a:xfrm>
              <a:off x="4965082" y="3531308"/>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89" name="Google Shape;989;p42"/>
            <p:cNvSpPr/>
            <p:nvPr/>
          </p:nvSpPr>
          <p:spPr>
            <a:xfrm>
              <a:off x="4965082" y="3531308"/>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90" name="Google Shape;990;p42"/>
            <p:cNvSpPr txBox="1"/>
            <p:nvPr/>
          </p:nvSpPr>
          <p:spPr>
            <a:xfrm>
              <a:off x="5278803" y="369150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91" name="Google Shape;991;p42"/>
            <p:cNvSpPr/>
            <p:nvPr/>
          </p:nvSpPr>
          <p:spPr>
            <a:xfrm>
              <a:off x="5498482" y="353130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92" name="Google Shape;992;p42"/>
            <p:cNvSpPr/>
            <p:nvPr/>
          </p:nvSpPr>
          <p:spPr>
            <a:xfrm>
              <a:off x="5498482" y="353130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93" name="Google Shape;993;p42"/>
            <p:cNvSpPr txBox="1"/>
            <p:nvPr/>
          </p:nvSpPr>
          <p:spPr>
            <a:xfrm>
              <a:off x="5850875" y="3691509"/>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94" name="Google Shape;994;p42"/>
            <p:cNvSpPr/>
            <p:nvPr/>
          </p:nvSpPr>
          <p:spPr>
            <a:xfrm>
              <a:off x="55843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95" name="Google Shape;995;p42"/>
            <p:cNvSpPr/>
            <p:nvPr/>
          </p:nvSpPr>
          <p:spPr>
            <a:xfrm>
              <a:off x="55843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96" name="Google Shape;996;p42"/>
            <p:cNvSpPr txBox="1"/>
            <p:nvPr/>
          </p:nvSpPr>
          <p:spPr>
            <a:xfrm>
              <a:off x="59367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997" name="Google Shape;997;p42"/>
            <p:cNvSpPr/>
            <p:nvPr/>
          </p:nvSpPr>
          <p:spPr>
            <a:xfrm>
              <a:off x="61939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98" name="Google Shape;998;p42"/>
            <p:cNvSpPr/>
            <p:nvPr/>
          </p:nvSpPr>
          <p:spPr>
            <a:xfrm>
              <a:off x="61939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999" name="Google Shape;999;p42"/>
            <p:cNvSpPr txBox="1"/>
            <p:nvPr/>
          </p:nvSpPr>
          <p:spPr>
            <a:xfrm>
              <a:off x="65463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000" name="Google Shape;1000;p42"/>
            <p:cNvSpPr txBox="1"/>
            <p:nvPr/>
          </p:nvSpPr>
          <p:spPr>
            <a:xfrm>
              <a:off x="4876800" y="2214622"/>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A01A06"/>
                  </a:solidFill>
                  <a:latin typeface="Tahoma"/>
                  <a:ea typeface="Tahoma"/>
                  <a:cs typeface="Tahoma"/>
                  <a:sym typeface="Tahoma"/>
                </a:rPr>
                <a:t>Key-value groups</a:t>
              </a:r>
              <a:endParaRPr/>
            </a:p>
          </p:txBody>
        </p:sp>
      </p:grpSp>
      <p:grpSp>
        <p:nvGrpSpPr>
          <p:cNvPr id="1001" name="Google Shape;1001;p42"/>
          <p:cNvGrpSpPr/>
          <p:nvPr/>
        </p:nvGrpSpPr>
        <p:grpSpPr>
          <a:xfrm>
            <a:off x="6404895" y="2676678"/>
            <a:ext cx="2203160" cy="647707"/>
            <a:chOff x="6404895" y="2676678"/>
            <a:chExt cx="2203160" cy="647707"/>
          </a:xfrm>
        </p:grpSpPr>
        <p:sp>
          <p:nvSpPr>
            <p:cNvPr id="1002" name="Google Shape;1002;p42"/>
            <p:cNvSpPr/>
            <p:nvPr/>
          </p:nvSpPr>
          <p:spPr>
            <a:xfrm>
              <a:off x="6404895" y="2955448"/>
              <a:ext cx="790319" cy="329184"/>
            </a:xfrm>
            <a:custGeom>
              <a:rect b="b" l="l" r="r" t="t"/>
              <a:pathLst>
                <a:path extrusionOk="0" h="228600" w="990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03" name="Google Shape;1003;p42"/>
            <p:cNvSpPr txBox="1"/>
            <p:nvPr/>
          </p:nvSpPr>
          <p:spPr>
            <a:xfrm>
              <a:off x="6442053" y="2676678"/>
              <a:ext cx="69151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reduce</a:t>
              </a:r>
              <a:endParaRPr sz="1800">
                <a:solidFill>
                  <a:schemeClr val="dk1"/>
                </a:solidFill>
                <a:latin typeface="Corbel"/>
                <a:ea typeface="Corbel"/>
                <a:cs typeface="Corbel"/>
                <a:sym typeface="Corbel"/>
              </a:endParaRPr>
            </a:p>
          </p:txBody>
        </p:sp>
        <p:sp>
          <p:nvSpPr>
            <p:cNvPr id="1004" name="Google Shape;1004;p42"/>
            <p:cNvSpPr/>
            <p:nvPr/>
          </p:nvSpPr>
          <p:spPr>
            <a:xfrm>
              <a:off x="7312655" y="2790985"/>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05" name="Google Shape;1005;p42"/>
            <p:cNvSpPr/>
            <p:nvPr/>
          </p:nvSpPr>
          <p:spPr>
            <a:xfrm>
              <a:off x="7312655" y="2790985"/>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06" name="Google Shape;1006;p42"/>
            <p:cNvSpPr txBox="1"/>
            <p:nvPr/>
          </p:nvSpPr>
          <p:spPr>
            <a:xfrm>
              <a:off x="7584814" y="2951186"/>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1007" name="Google Shape;1007;p42"/>
            <p:cNvSpPr/>
            <p:nvPr/>
          </p:nvSpPr>
          <p:spPr>
            <a:xfrm>
              <a:off x="8074655" y="2790978"/>
              <a:ext cx="533400" cy="533400"/>
            </a:xfrm>
            <a:custGeom>
              <a:rect b="b" l="l" r="r" t="t"/>
              <a:pathLst>
                <a:path extrusionOk="0" h="533400" w="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08" name="Google Shape;1008;p42"/>
            <p:cNvSpPr/>
            <p:nvPr/>
          </p:nvSpPr>
          <p:spPr>
            <a:xfrm>
              <a:off x="8074655" y="2790978"/>
              <a:ext cx="533400" cy="533400"/>
            </a:xfrm>
            <a:custGeom>
              <a:rect b="b" l="l" r="r" t="t"/>
              <a:pathLst>
                <a:path extrusionOk="0" h="533400" w="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09" name="Google Shape;1009;p42"/>
            <p:cNvSpPr txBox="1"/>
            <p:nvPr/>
          </p:nvSpPr>
          <p:spPr>
            <a:xfrm>
              <a:off x="8305614" y="2930427"/>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1010" name="Google Shape;1010;p42"/>
          <p:cNvSpPr/>
          <p:nvPr/>
        </p:nvSpPr>
        <p:spPr>
          <a:xfrm>
            <a:off x="6629400" y="2167256"/>
            <a:ext cx="2514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01A06"/>
                </a:solidFill>
                <a:latin typeface="Tahoma"/>
                <a:ea typeface="Tahoma"/>
                <a:cs typeface="Tahoma"/>
                <a:sym typeface="Tahoma"/>
              </a:rPr>
              <a:t>Output key-value pairs</a:t>
            </a:r>
            <a:endParaRPr/>
          </a:p>
        </p:txBody>
      </p:sp>
      <p:sp>
        <p:nvSpPr>
          <p:cNvPr id="1011" name="Google Shape;1011;p42"/>
          <p:cNvSpPr/>
          <p:nvPr/>
        </p:nvSpPr>
        <p:spPr>
          <a:xfrm>
            <a:off x="7330472" y="5385677"/>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12" name="Google Shape;1012;p42"/>
          <p:cNvSpPr/>
          <p:nvPr/>
        </p:nvSpPr>
        <p:spPr>
          <a:xfrm>
            <a:off x="7330472" y="5385677"/>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13" name="Google Shape;1013;p42"/>
          <p:cNvSpPr txBox="1"/>
          <p:nvPr/>
        </p:nvSpPr>
        <p:spPr>
          <a:xfrm>
            <a:off x="7602631" y="5545878"/>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1014" name="Google Shape;1014;p42"/>
          <p:cNvSpPr/>
          <p:nvPr/>
        </p:nvSpPr>
        <p:spPr>
          <a:xfrm>
            <a:off x="8092472" y="5385671"/>
            <a:ext cx="533400" cy="533400"/>
          </a:xfrm>
          <a:custGeom>
            <a:rect b="b" l="l" r="r" t="t"/>
            <a:pathLst>
              <a:path extrusionOk="0" h="533400" w="533400">
                <a:moveTo>
                  <a:pt x="377177" y="0"/>
                </a:moveTo>
                <a:lnTo>
                  <a:pt x="156222" y="0"/>
                </a:lnTo>
                <a:lnTo>
                  <a:pt x="0" y="156222"/>
                </a:lnTo>
                <a:lnTo>
                  <a:pt x="0" y="377190"/>
                </a:lnTo>
                <a:lnTo>
                  <a:pt x="156222" y="533400"/>
                </a:lnTo>
                <a:lnTo>
                  <a:pt x="377177" y="533400"/>
                </a:lnTo>
                <a:lnTo>
                  <a:pt x="533400" y="377190"/>
                </a:lnTo>
                <a:lnTo>
                  <a:pt x="533400" y="156222"/>
                </a:lnTo>
                <a:lnTo>
                  <a:pt x="377177" y="0"/>
                </a:lnTo>
                <a:close/>
              </a:path>
            </a:pathLst>
          </a:custGeom>
          <a:solidFill>
            <a:srgbClr val="FABF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15" name="Google Shape;1015;p42"/>
          <p:cNvSpPr/>
          <p:nvPr/>
        </p:nvSpPr>
        <p:spPr>
          <a:xfrm>
            <a:off x="8092472" y="5385671"/>
            <a:ext cx="533400" cy="533400"/>
          </a:xfrm>
          <a:custGeom>
            <a:rect b="b" l="l" r="r" t="t"/>
            <a:pathLst>
              <a:path extrusionOk="0" h="533400" w="533400">
                <a:moveTo>
                  <a:pt x="0" y="156222"/>
                </a:moveTo>
                <a:lnTo>
                  <a:pt x="156222" y="0"/>
                </a:lnTo>
                <a:lnTo>
                  <a:pt x="377177" y="0"/>
                </a:lnTo>
                <a:lnTo>
                  <a:pt x="533400" y="156222"/>
                </a:lnTo>
                <a:lnTo>
                  <a:pt x="533400" y="377190"/>
                </a:lnTo>
                <a:lnTo>
                  <a:pt x="377177" y="533400"/>
                </a:lnTo>
                <a:lnTo>
                  <a:pt x="156222" y="533400"/>
                </a:lnTo>
                <a:lnTo>
                  <a:pt x="0" y="377190"/>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16" name="Google Shape;1016;p42"/>
          <p:cNvSpPr txBox="1"/>
          <p:nvPr/>
        </p:nvSpPr>
        <p:spPr>
          <a:xfrm>
            <a:off x="8305800" y="5537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sp>
        <p:nvSpPr>
          <p:cNvPr id="1017" name="Google Shape;1017;p42"/>
          <p:cNvSpPr txBox="1"/>
          <p:nvPr/>
        </p:nvSpPr>
        <p:spPr>
          <a:xfrm>
            <a:off x="7917447"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400">
                <a:solidFill>
                  <a:schemeClr val="dk1"/>
                </a:solidFill>
                <a:latin typeface="Corbel"/>
                <a:ea typeface="Corbel"/>
                <a:cs typeface="Corbel"/>
                <a:sym typeface="Corbel"/>
              </a:rPr>
              <a:t>…</a:t>
            </a:r>
            <a:endParaRPr sz="2400">
              <a:solidFill>
                <a:schemeClr val="dk1"/>
              </a:solidFill>
              <a:latin typeface="Corbel"/>
              <a:ea typeface="Corbel"/>
              <a:cs typeface="Corbel"/>
              <a:sym typeface="Corbel"/>
            </a:endParaRPr>
          </a:p>
        </p:txBody>
      </p:sp>
      <p:grpSp>
        <p:nvGrpSpPr>
          <p:cNvPr id="1018" name="Google Shape;1018;p42"/>
          <p:cNvGrpSpPr/>
          <p:nvPr/>
        </p:nvGrpSpPr>
        <p:grpSpPr>
          <a:xfrm>
            <a:off x="6422712" y="3369610"/>
            <a:ext cx="2203160" cy="647707"/>
            <a:chOff x="6404895" y="2676678"/>
            <a:chExt cx="2203160" cy="647707"/>
          </a:xfrm>
        </p:grpSpPr>
        <p:sp>
          <p:nvSpPr>
            <p:cNvPr id="1019" name="Google Shape;1019;p42"/>
            <p:cNvSpPr/>
            <p:nvPr/>
          </p:nvSpPr>
          <p:spPr>
            <a:xfrm>
              <a:off x="6404895" y="2955448"/>
              <a:ext cx="790319" cy="329184"/>
            </a:xfrm>
            <a:custGeom>
              <a:rect b="b" l="l" r="r" t="t"/>
              <a:pathLst>
                <a:path extrusionOk="0" h="228600" w="990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20" name="Google Shape;1020;p42"/>
            <p:cNvSpPr txBox="1"/>
            <p:nvPr/>
          </p:nvSpPr>
          <p:spPr>
            <a:xfrm>
              <a:off x="6442053" y="2676678"/>
              <a:ext cx="69151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chemeClr val="dk1"/>
                  </a:solidFill>
                  <a:latin typeface="Corbel"/>
                  <a:ea typeface="Corbel"/>
                  <a:cs typeface="Corbel"/>
                  <a:sym typeface="Corbel"/>
                </a:rPr>
                <a:t>reduce</a:t>
              </a:r>
              <a:endParaRPr sz="1800">
                <a:solidFill>
                  <a:schemeClr val="dk1"/>
                </a:solidFill>
                <a:latin typeface="Corbel"/>
                <a:ea typeface="Corbel"/>
                <a:cs typeface="Corbel"/>
                <a:sym typeface="Corbel"/>
              </a:endParaRPr>
            </a:p>
          </p:txBody>
        </p:sp>
        <p:sp>
          <p:nvSpPr>
            <p:cNvPr id="1021" name="Google Shape;1021;p42"/>
            <p:cNvSpPr/>
            <p:nvPr/>
          </p:nvSpPr>
          <p:spPr>
            <a:xfrm>
              <a:off x="7312655" y="2790985"/>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18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22" name="Google Shape;1022;p42"/>
            <p:cNvSpPr/>
            <p:nvPr/>
          </p:nvSpPr>
          <p:spPr>
            <a:xfrm>
              <a:off x="7312655" y="2790985"/>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23" name="Google Shape;1023;p42"/>
            <p:cNvSpPr txBox="1"/>
            <p:nvPr/>
          </p:nvSpPr>
          <p:spPr>
            <a:xfrm>
              <a:off x="7584814" y="2951186"/>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k</a:t>
              </a:r>
              <a:endParaRPr sz="1800">
                <a:solidFill>
                  <a:schemeClr val="dk1"/>
                </a:solidFill>
                <a:latin typeface="Corbel"/>
                <a:ea typeface="Corbel"/>
                <a:cs typeface="Corbel"/>
                <a:sym typeface="Corbel"/>
              </a:endParaRPr>
            </a:p>
          </p:txBody>
        </p:sp>
        <p:sp>
          <p:nvSpPr>
            <p:cNvPr id="1024" name="Google Shape;1024;p42"/>
            <p:cNvSpPr/>
            <p:nvPr/>
          </p:nvSpPr>
          <p:spPr>
            <a:xfrm>
              <a:off x="8074655" y="2790978"/>
              <a:ext cx="533400" cy="533400"/>
            </a:xfrm>
            <a:custGeom>
              <a:rect b="b" l="l" r="r" t="t"/>
              <a:pathLst>
                <a:path extrusionOk="0" h="533400" w="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B2A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25" name="Google Shape;1025;p42"/>
            <p:cNvSpPr/>
            <p:nvPr/>
          </p:nvSpPr>
          <p:spPr>
            <a:xfrm>
              <a:off x="8074655" y="2790978"/>
              <a:ext cx="533400" cy="533400"/>
            </a:xfrm>
            <a:custGeom>
              <a:rect b="b" l="l" r="r" t="t"/>
              <a:pathLst>
                <a:path extrusionOk="0" h="533400" w="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26" name="Google Shape;1026;p42"/>
            <p:cNvSpPr txBox="1"/>
            <p:nvPr/>
          </p:nvSpPr>
          <p:spPr>
            <a:xfrm>
              <a:off x="8287983" y="2930427"/>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Corbel"/>
                  <a:ea typeface="Corbel"/>
                  <a:cs typeface="Corbel"/>
                  <a:sym typeface="Corbel"/>
                </a:rPr>
                <a:t>v</a:t>
              </a:r>
              <a:endParaRPr sz="1800">
                <a:solidFill>
                  <a:schemeClr val="dk1"/>
                </a:solidFill>
                <a:latin typeface="Corbel"/>
                <a:ea typeface="Corbel"/>
                <a:cs typeface="Corbel"/>
                <a:sym typeface="Corbel"/>
              </a:endParaRPr>
            </a:p>
          </p:txBody>
        </p:sp>
      </p:grpSp>
      <p:sp>
        <p:nvSpPr>
          <p:cNvPr id="1027" name="Google Shape;1027;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4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More formally…</a:t>
            </a:r>
            <a:endParaRPr b="0" sz="3600">
              <a:solidFill>
                <a:srgbClr val="A01A06"/>
              </a:solidFill>
              <a:latin typeface="Calibri"/>
              <a:ea typeface="Calibri"/>
              <a:cs typeface="Calibri"/>
              <a:sym typeface="Calibri"/>
            </a:endParaRPr>
          </a:p>
        </p:txBody>
      </p:sp>
      <p:sp>
        <p:nvSpPr>
          <p:cNvPr id="1034" name="Google Shape;1034;p43"/>
          <p:cNvSpPr txBox="1"/>
          <p:nvPr/>
        </p:nvSpPr>
        <p:spPr>
          <a:xfrm>
            <a:off x="438149" y="1600200"/>
            <a:ext cx="8553451" cy="4001095"/>
          </a:xfrm>
          <a:prstGeom prst="rect">
            <a:avLst/>
          </a:prstGeom>
          <a:noFill/>
          <a:ln>
            <a:noFill/>
          </a:ln>
        </p:spPr>
        <p:txBody>
          <a:bodyPr anchorCtr="0" anchor="t" bIns="45700" lIns="91425" spcFirstLastPara="1" rIns="91425" wrap="square" tIns="45700">
            <a:spAutoFit/>
          </a:bodyPr>
          <a:lstStyle/>
          <a:p>
            <a:pPr indent="-342900" lvl="0" marL="3556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ahoma"/>
                <a:ea typeface="Tahoma"/>
                <a:cs typeface="Tahoma"/>
                <a:sym typeface="Tahoma"/>
              </a:rPr>
              <a:t>Input: </a:t>
            </a:r>
            <a:r>
              <a:rPr lang="en-US" sz="2000">
                <a:solidFill>
                  <a:schemeClr val="dk1"/>
                </a:solidFill>
                <a:latin typeface="Tahoma"/>
                <a:ea typeface="Tahoma"/>
                <a:cs typeface="Tahoma"/>
                <a:sym typeface="Tahoma"/>
              </a:rPr>
              <a:t>a set of key-value pairs</a:t>
            </a:r>
            <a:endParaRPr sz="2000">
              <a:solidFill>
                <a:schemeClr val="dk1"/>
              </a:solidFill>
              <a:latin typeface="Tahoma"/>
              <a:ea typeface="Tahoma"/>
              <a:cs typeface="Tahoma"/>
              <a:sym typeface="Tahoma"/>
            </a:endParaRPr>
          </a:p>
          <a:p>
            <a:pPr indent="-342900" lvl="0" marL="355600" marR="0" rtl="0" algn="l">
              <a:lnSpc>
                <a:spcPct val="100000"/>
              </a:lnSpc>
              <a:spcBef>
                <a:spcPts val="6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Programmer need to specify two methods:</a:t>
            </a:r>
            <a:endParaRPr sz="2400">
              <a:solidFill>
                <a:schemeClr val="dk1"/>
              </a:solidFill>
              <a:latin typeface="Tahoma"/>
              <a:ea typeface="Tahoma"/>
              <a:cs typeface="Tahoma"/>
              <a:sym typeface="Tahoma"/>
            </a:endParaRPr>
          </a:p>
          <a:p>
            <a:pPr indent="-342900" lvl="1" marL="812800" marR="0" rtl="0" algn="l">
              <a:spcBef>
                <a:spcPts val="600"/>
              </a:spcBef>
              <a:spcAft>
                <a:spcPts val="0"/>
              </a:spcAft>
              <a:buClr>
                <a:schemeClr val="dk1"/>
              </a:buClr>
              <a:buSzPts val="1800"/>
              <a:buFont typeface="Arial"/>
              <a:buChar char="•"/>
            </a:pPr>
            <a:r>
              <a:rPr b="1" i="0" lang="en-US" sz="1800" u="none" cap="none" strike="noStrike">
                <a:solidFill>
                  <a:srgbClr val="C00000"/>
                </a:solidFill>
                <a:latin typeface="Tahoma"/>
                <a:ea typeface="Tahoma"/>
                <a:cs typeface="Tahoma"/>
                <a:sym typeface="Tahoma"/>
              </a:rPr>
              <a:t>Map(k, v) </a:t>
            </a:r>
            <a:r>
              <a:rPr b="0" i="0" lang="en-US" sz="1800" u="none" cap="none" strike="noStrike">
                <a:solidFill>
                  <a:schemeClr val="dk1"/>
                </a:solidFill>
                <a:latin typeface="Tahoma"/>
                <a:ea typeface="Tahoma"/>
                <a:cs typeface="Tahoma"/>
                <a:sym typeface="Tahoma"/>
              </a:rPr>
              <a:t>→ &lt;k’, v’&gt;*</a:t>
            </a:r>
            <a:endParaRPr b="0" i="0" sz="1800" u="none" cap="none" strike="noStrike">
              <a:solidFill>
                <a:schemeClr val="dk1"/>
              </a:solidFill>
              <a:latin typeface="Tahoma"/>
              <a:ea typeface="Tahoma"/>
              <a:cs typeface="Tahoma"/>
              <a:sym typeface="Tahoma"/>
            </a:endParaRPr>
          </a:p>
          <a:p>
            <a:pPr indent="-342900" lvl="2" marL="1270000" marR="0" rtl="0" algn="l">
              <a:spcBef>
                <a:spcPts val="6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Takes a key-value pair and outputs </a:t>
            </a:r>
            <a:r>
              <a:rPr b="0" i="0" lang="en-US" sz="1800" u="sng" cap="none" strike="noStrike">
                <a:solidFill>
                  <a:schemeClr val="dk1"/>
                </a:solidFill>
                <a:latin typeface="Tahoma"/>
                <a:ea typeface="Tahoma"/>
                <a:cs typeface="Tahoma"/>
                <a:sym typeface="Tahoma"/>
              </a:rPr>
              <a:t>a set of key-value pairs</a:t>
            </a:r>
            <a:endParaRPr/>
          </a:p>
          <a:p>
            <a:pPr indent="0" lvl="2" marL="927100" marR="0" rtl="0" algn="l">
              <a:spcBef>
                <a:spcPts val="600"/>
              </a:spcBef>
              <a:spcAft>
                <a:spcPts val="0"/>
              </a:spcAft>
              <a:buNone/>
            </a:pPr>
            <a:r>
              <a:rPr b="0" i="0" lang="en-US" sz="1600" u="none" cap="none" strike="noStrike">
                <a:solidFill>
                  <a:schemeClr val="dk1"/>
                </a:solidFill>
                <a:latin typeface="Tahoma"/>
                <a:ea typeface="Tahoma"/>
                <a:cs typeface="Tahoma"/>
                <a:sym typeface="Tahoma"/>
              </a:rPr>
              <a:t>      E.g., key is the filename, value is a single line in the file</a:t>
            </a:r>
            <a:endParaRPr b="0" i="0" sz="1600" u="none" cap="none" strike="noStrike">
              <a:solidFill>
                <a:schemeClr val="dk1"/>
              </a:solidFill>
              <a:latin typeface="Tahoma"/>
              <a:ea typeface="Tahoma"/>
              <a:cs typeface="Tahoma"/>
              <a:sym typeface="Tahoma"/>
            </a:endParaRPr>
          </a:p>
          <a:p>
            <a:pPr indent="-285750" lvl="2" marL="1212850" marR="0" rtl="0" algn="l">
              <a:spcBef>
                <a:spcPts val="6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 There is one Map call for every (k, v) pair</a:t>
            </a:r>
            <a:endParaRPr/>
          </a:p>
          <a:p>
            <a:pPr indent="-171450" lvl="1" marL="755650" marR="0" rtl="0" algn="l">
              <a:spcBef>
                <a:spcPts val="600"/>
              </a:spcBef>
              <a:spcAft>
                <a:spcPts val="0"/>
              </a:spcAft>
              <a:buClr>
                <a:schemeClr val="dk1"/>
              </a:buClr>
              <a:buSzPts val="1800"/>
              <a:buFont typeface="Arial"/>
              <a:buNone/>
            </a:pPr>
            <a:r>
              <a:t/>
            </a:r>
            <a:endParaRPr b="0" i="0" sz="1800" u="none" cap="none" strike="noStrike">
              <a:solidFill>
                <a:srgbClr val="C00000"/>
              </a:solidFill>
              <a:latin typeface="Tahoma"/>
              <a:ea typeface="Tahoma"/>
              <a:cs typeface="Tahoma"/>
              <a:sym typeface="Tahoma"/>
            </a:endParaRPr>
          </a:p>
          <a:p>
            <a:pPr indent="-285750" lvl="1" marL="755650" marR="0" rtl="0" algn="l">
              <a:spcBef>
                <a:spcPts val="600"/>
              </a:spcBef>
              <a:spcAft>
                <a:spcPts val="0"/>
              </a:spcAft>
              <a:buClr>
                <a:schemeClr val="dk1"/>
              </a:buClr>
              <a:buSzPts val="2000"/>
              <a:buFont typeface="Arial"/>
              <a:buChar char="•"/>
            </a:pPr>
            <a:r>
              <a:rPr b="1" i="0" lang="en-US" sz="2000" u="none" cap="none" strike="noStrike">
                <a:solidFill>
                  <a:srgbClr val="C00000"/>
                </a:solidFill>
                <a:latin typeface="Tahoma"/>
                <a:ea typeface="Tahoma"/>
                <a:cs typeface="Tahoma"/>
                <a:sym typeface="Tahoma"/>
              </a:rPr>
              <a:t>Reduce(k’, &lt;v’&gt;*) </a:t>
            </a:r>
            <a:r>
              <a:rPr b="0" i="0" lang="en-US" sz="2000" u="none" cap="none" strike="noStrike">
                <a:solidFill>
                  <a:schemeClr val="dk1"/>
                </a:solidFill>
                <a:latin typeface="Tahoma"/>
                <a:ea typeface="Tahoma"/>
                <a:cs typeface="Tahoma"/>
                <a:sym typeface="Tahoma"/>
              </a:rPr>
              <a:t>→ &lt;k’, v’’&gt;*</a:t>
            </a:r>
            <a:endParaRPr b="0" i="0" sz="2000" u="none" cap="none" strike="noStrike">
              <a:solidFill>
                <a:schemeClr val="dk1"/>
              </a:solidFill>
              <a:latin typeface="Tahoma"/>
              <a:ea typeface="Tahoma"/>
              <a:cs typeface="Tahoma"/>
              <a:sym typeface="Tahoma"/>
            </a:endParaRPr>
          </a:p>
          <a:p>
            <a:pPr indent="-285750" lvl="2" marL="1212850" marR="0" rtl="0" algn="l">
              <a:spcBef>
                <a:spcPts val="600"/>
              </a:spcBef>
              <a:spcAft>
                <a:spcPts val="0"/>
              </a:spcAft>
              <a:buClr>
                <a:schemeClr val="dk1"/>
              </a:buClr>
              <a:buSzPts val="1800"/>
              <a:buFont typeface="Arial"/>
              <a:buChar char="•"/>
            </a:pPr>
            <a:r>
              <a:rPr b="1" i="0" lang="en-US" sz="1800" u="none" cap="none" strike="noStrike">
                <a:solidFill>
                  <a:schemeClr val="dk1"/>
                </a:solidFill>
                <a:latin typeface="Tahoma"/>
                <a:ea typeface="Tahoma"/>
                <a:cs typeface="Tahoma"/>
                <a:sym typeface="Tahoma"/>
              </a:rPr>
              <a:t>All values v’ with same key k’ are reduced together</a:t>
            </a:r>
            <a:endParaRPr/>
          </a:p>
          <a:p>
            <a:pPr indent="-285750" lvl="2" marL="1212850" marR="0" rtl="0" algn="l">
              <a:spcBef>
                <a:spcPts val="6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There is one Reduce function call per unique key k’</a:t>
            </a:r>
            <a:endParaRPr b="0" i="0" sz="1800" u="none" cap="none" strike="noStrike">
              <a:solidFill>
                <a:schemeClr val="dk1"/>
              </a:solidFill>
              <a:latin typeface="Tahoma"/>
              <a:ea typeface="Tahoma"/>
              <a:cs typeface="Tahoma"/>
              <a:sym typeface="Tahoma"/>
            </a:endParaRPr>
          </a:p>
          <a:p>
            <a:pPr indent="0" lvl="1" marL="457200" marR="0" rtl="0" algn="l">
              <a:spcBef>
                <a:spcPts val="600"/>
              </a:spcBef>
              <a:spcAft>
                <a:spcPts val="0"/>
              </a:spcAft>
              <a:buNone/>
            </a:pPr>
            <a:r>
              <a:t/>
            </a:r>
            <a:endParaRPr b="0" i="0" sz="2000" u="none" cap="none" strike="noStrike">
              <a:solidFill>
                <a:schemeClr val="dk1"/>
              </a:solidFill>
              <a:latin typeface="Tahoma"/>
              <a:ea typeface="Tahoma"/>
              <a:cs typeface="Tahoma"/>
              <a:sym typeface="Tahoma"/>
            </a:endParaRPr>
          </a:p>
        </p:txBody>
      </p:sp>
      <p:sp>
        <p:nvSpPr>
          <p:cNvPr id="1035" name="Google Shape;1035;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4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Word Count</a:t>
            </a:r>
            <a:endParaRPr b="0" sz="3600">
              <a:solidFill>
                <a:srgbClr val="A01A06"/>
              </a:solidFill>
              <a:latin typeface="Calibri"/>
              <a:ea typeface="Calibri"/>
              <a:cs typeface="Calibri"/>
              <a:sym typeface="Calibri"/>
            </a:endParaRPr>
          </a:p>
        </p:txBody>
      </p:sp>
      <p:sp>
        <p:nvSpPr>
          <p:cNvPr id="1042" name="Google Shape;1042;p44"/>
          <p:cNvSpPr/>
          <p:nvPr/>
        </p:nvSpPr>
        <p:spPr>
          <a:xfrm>
            <a:off x="228600" y="3124199"/>
            <a:ext cx="1710690" cy="2971901"/>
          </a:xfrm>
          <a:custGeom>
            <a:rect b="b" l="l" r="r" t="t"/>
            <a:pathLst>
              <a:path extrusionOk="0" h="2627629" w="1600200">
                <a:moveTo>
                  <a:pt x="0" y="0"/>
                </a:moveTo>
                <a:lnTo>
                  <a:pt x="1600200" y="0"/>
                </a:lnTo>
                <a:lnTo>
                  <a:pt x="1600200" y="2627528"/>
                </a:lnTo>
                <a:lnTo>
                  <a:pt x="0" y="2627528"/>
                </a:lnTo>
                <a:lnTo>
                  <a:pt x="0" y="0"/>
                </a:lnTo>
                <a:close/>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43" name="Google Shape;1043;p44"/>
          <p:cNvSpPr txBox="1"/>
          <p:nvPr/>
        </p:nvSpPr>
        <p:spPr>
          <a:xfrm>
            <a:off x="322738" y="3236696"/>
            <a:ext cx="1522413" cy="2746906"/>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050">
                <a:solidFill>
                  <a:schemeClr val="dk1"/>
                </a:solidFill>
                <a:latin typeface="Tahoma"/>
                <a:ea typeface="Tahoma"/>
                <a:cs typeface="Tahoma"/>
                <a:sym typeface="Tahoma"/>
              </a:rPr>
              <a:t>The crew of the space shuttle Endeavor recently returned to Earth as ambassadors, harbingers of a new era of space exploration. Scientists at NASA are  saying  that the recent assembly of the Dextre bot is the first step in a   long-term space-based man/mache partnership. '"The work we're doing now</a:t>
            </a:r>
            <a:endParaRPr/>
          </a:p>
          <a:p>
            <a:pPr indent="0" lvl="0" marL="12700" marR="0" rtl="0" algn="l">
              <a:lnSpc>
                <a:spcPct val="100000"/>
              </a:lnSpc>
              <a:spcBef>
                <a:spcPts val="0"/>
              </a:spcBef>
              <a:spcAft>
                <a:spcPts val="0"/>
              </a:spcAft>
              <a:buNone/>
            </a:pPr>
            <a:r>
              <a:rPr lang="en-US" sz="1050">
                <a:solidFill>
                  <a:schemeClr val="dk1"/>
                </a:solidFill>
                <a:latin typeface="Tahoma"/>
                <a:ea typeface="Tahoma"/>
                <a:cs typeface="Tahoma"/>
                <a:sym typeface="Tahoma"/>
              </a:rPr>
              <a:t>-- the robotics we’re doing -- is what we're going to need ……………………..</a:t>
            </a:r>
            <a:endParaRPr sz="1050">
              <a:solidFill>
                <a:schemeClr val="dk1"/>
              </a:solidFill>
              <a:latin typeface="Tahoma"/>
              <a:ea typeface="Tahoma"/>
              <a:cs typeface="Tahoma"/>
              <a:sym typeface="Tahoma"/>
            </a:endParaRPr>
          </a:p>
        </p:txBody>
      </p:sp>
      <p:sp>
        <p:nvSpPr>
          <p:cNvPr id="1044" name="Google Shape;1044;p44"/>
          <p:cNvSpPr txBox="1"/>
          <p:nvPr/>
        </p:nvSpPr>
        <p:spPr>
          <a:xfrm>
            <a:off x="289401" y="6166446"/>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Big document</a:t>
            </a:r>
            <a:endParaRPr sz="1800">
              <a:solidFill>
                <a:srgbClr val="3366FF"/>
              </a:solidFill>
              <a:latin typeface="Arial"/>
              <a:ea typeface="Arial"/>
              <a:cs typeface="Arial"/>
              <a:sym typeface="Arial"/>
            </a:endParaRPr>
          </a:p>
        </p:txBody>
      </p:sp>
      <p:sp>
        <p:nvSpPr>
          <p:cNvPr id="1045" name="Google Shape;1045;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4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Word Count</a:t>
            </a:r>
            <a:endParaRPr b="0" sz="3600">
              <a:solidFill>
                <a:srgbClr val="A01A06"/>
              </a:solidFill>
              <a:latin typeface="Calibri"/>
              <a:ea typeface="Calibri"/>
              <a:cs typeface="Calibri"/>
              <a:sym typeface="Calibri"/>
            </a:endParaRPr>
          </a:p>
        </p:txBody>
      </p:sp>
      <p:sp>
        <p:nvSpPr>
          <p:cNvPr id="1052" name="Google Shape;1052;p45"/>
          <p:cNvSpPr/>
          <p:nvPr/>
        </p:nvSpPr>
        <p:spPr>
          <a:xfrm>
            <a:off x="228600" y="3124199"/>
            <a:ext cx="1710690" cy="2971901"/>
          </a:xfrm>
          <a:custGeom>
            <a:rect b="b" l="l" r="r" t="t"/>
            <a:pathLst>
              <a:path extrusionOk="0" h="2627629" w="1600200">
                <a:moveTo>
                  <a:pt x="0" y="0"/>
                </a:moveTo>
                <a:lnTo>
                  <a:pt x="1600200" y="0"/>
                </a:lnTo>
                <a:lnTo>
                  <a:pt x="1600200" y="2627528"/>
                </a:lnTo>
                <a:lnTo>
                  <a:pt x="0" y="2627528"/>
                </a:lnTo>
                <a:lnTo>
                  <a:pt x="0" y="0"/>
                </a:lnTo>
                <a:close/>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53" name="Google Shape;1053;p45"/>
          <p:cNvSpPr txBox="1"/>
          <p:nvPr/>
        </p:nvSpPr>
        <p:spPr>
          <a:xfrm>
            <a:off x="322738" y="3236696"/>
            <a:ext cx="1522413" cy="2746906"/>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050">
                <a:solidFill>
                  <a:schemeClr val="dk1"/>
                </a:solidFill>
                <a:latin typeface="Tahoma"/>
                <a:ea typeface="Tahoma"/>
                <a:cs typeface="Tahoma"/>
                <a:sym typeface="Tahoma"/>
              </a:rPr>
              <a:t>The crew of the space shuttle Endeavor recently returned to Earth as ambassadors, harbingers of a new era of space exploration. Scientists at NASA are  saying  that the recent assembly of the Dextre bot is the first step in a   long-term space-based man/mache partnership. '"The work we're doing now</a:t>
            </a:r>
            <a:endParaRPr/>
          </a:p>
          <a:p>
            <a:pPr indent="0" lvl="0" marL="12700" marR="0" rtl="0" algn="l">
              <a:lnSpc>
                <a:spcPct val="100000"/>
              </a:lnSpc>
              <a:spcBef>
                <a:spcPts val="0"/>
              </a:spcBef>
              <a:spcAft>
                <a:spcPts val="0"/>
              </a:spcAft>
              <a:buNone/>
            </a:pPr>
            <a:r>
              <a:rPr lang="en-US" sz="1050">
                <a:solidFill>
                  <a:schemeClr val="dk1"/>
                </a:solidFill>
                <a:latin typeface="Tahoma"/>
                <a:ea typeface="Tahoma"/>
                <a:cs typeface="Tahoma"/>
                <a:sym typeface="Tahoma"/>
              </a:rPr>
              <a:t>-- the robotics we’re doing -- is what we're going to need ……………………..</a:t>
            </a:r>
            <a:endParaRPr sz="1050">
              <a:solidFill>
                <a:schemeClr val="dk1"/>
              </a:solidFill>
              <a:latin typeface="Tahoma"/>
              <a:ea typeface="Tahoma"/>
              <a:cs typeface="Tahoma"/>
              <a:sym typeface="Tahoma"/>
            </a:endParaRPr>
          </a:p>
        </p:txBody>
      </p:sp>
      <p:sp>
        <p:nvSpPr>
          <p:cNvPr id="1054" name="Google Shape;1054;p45"/>
          <p:cNvSpPr txBox="1"/>
          <p:nvPr/>
        </p:nvSpPr>
        <p:spPr>
          <a:xfrm>
            <a:off x="289401" y="6166446"/>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Big document</a:t>
            </a:r>
            <a:endParaRPr sz="1800">
              <a:solidFill>
                <a:srgbClr val="3366FF"/>
              </a:solidFill>
              <a:latin typeface="Arial"/>
              <a:ea typeface="Arial"/>
              <a:cs typeface="Arial"/>
              <a:sym typeface="Arial"/>
            </a:endParaRPr>
          </a:p>
        </p:txBody>
      </p:sp>
      <p:sp>
        <p:nvSpPr>
          <p:cNvPr id="1055" name="Google Shape;1055;p45"/>
          <p:cNvSpPr txBox="1"/>
          <p:nvPr/>
        </p:nvSpPr>
        <p:spPr>
          <a:xfrm>
            <a:off x="2207310"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056" name="Google Shape;1056;p45"/>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57" name="Google Shape;1057;p45"/>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noFill/>
          <a:ln cap="flat" cmpd="sng" w="48000">
            <a:solidFill>
              <a:srgbClr val="4484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58" name="Google Shape;1058;p45"/>
          <p:cNvSpPr txBox="1"/>
          <p:nvPr/>
        </p:nvSpPr>
        <p:spPr>
          <a:xfrm>
            <a:off x="2572001" y="3560090"/>
            <a:ext cx="816610" cy="528320"/>
          </a:xfrm>
          <a:prstGeom prst="rect">
            <a:avLst/>
          </a:prstGeom>
          <a:noFill/>
          <a:ln>
            <a:noFill/>
          </a:ln>
        </p:spPr>
        <p:txBody>
          <a:bodyPr anchorCtr="0" anchor="t" bIns="0" lIns="0" spcFirstLastPara="1" rIns="0" wrap="square" tIns="0">
            <a:spAutoFit/>
          </a:bodyPr>
          <a:lstStyle/>
          <a:p>
            <a:pPr indent="0" lvl="0" marL="52069"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p:txBody>
      </p:sp>
      <p:sp>
        <p:nvSpPr>
          <p:cNvPr id="1059" name="Google Shape;1059;p45"/>
          <p:cNvSpPr txBox="1"/>
          <p:nvPr/>
        </p:nvSpPr>
        <p:spPr>
          <a:xfrm>
            <a:off x="2636009" y="4108730"/>
            <a:ext cx="688340" cy="5283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(of,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060" name="Google Shape;1060;p45"/>
          <p:cNvSpPr txBox="1"/>
          <p:nvPr/>
        </p:nvSpPr>
        <p:spPr>
          <a:xfrm>
            <a:off x="2465016" y="4657369"/>
            <a:ext cx="1029969" cy="528320"/>
          </a:xfrm>
          <a:prstGeom prst="rect">
            <a:avLst/>
          </a:prstGeom>
          <a:noFill/>
          <a:ln>
            <a:noFill/>
          </a:ln>
        </p:spPr>
        <p:txBody>
          <a:bodyPr anchorCtr="0" anchor="t" bIns="0" lIns="0" spcFirstLastPara="1" rIns="0" wrap="square" tIns="0">
            <a:spAutoFit/>
          </a:bodyPr>
          <a:lstStyle/>
          <a:p>
            <a:pPr indent="0" lvl="0" marL="70485"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p:txBody>
      </p:sp>
      <p:sp>
        <p:nvSpPr>
          <p:cNvPr id="1061" name="Google Shape;1061;p45"/>
          <p:cNvSpPr txBox="1"/>
          <p:nvPr/>
        </p:nvSpPr>
        <p:spPr>
          <a:xfrm>
            <a:off x="2349116" y="5206010"/>
            <a:ext cx="1261745" cy="8026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(Endeavor,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062" name="Google Shape;1062;p45"/>
          <p:cNvSpPr txBox="1"/>
          <p:nvPr/>
        </p:nvSpPr>
        <p:spPr>
          <a:xfrm>
            <a:off x="2178799" y="2057400"/>
            <a:ext cx="1600200" cy="1138773"/>
          </a:xfrm>
          <a:prstGeom prst="rect">
            <a:avLst/>
          </a:prstGeom>
          <a:solidFill>
            <a:srgbClr val="60B5CC"/>
          </a:solidFill>
          <a:ln cap="flat" cmpd="sng" w="48000">
            <a:solidFill>
              <a:srgbClr val="448495"/>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MAP:</a:t>
            </a:r>
            <a:endParaRPr sz="1800">
              <a:solidFill>
                <a:schemeClr val="dk1"/>
              </a:solidFill>
              <a:latin typeface="Corbel"/>
              <a:ea typeface="Corbel"/>
              <a:cs typeface="Corbel"/>
              <a:sym typeface="Corbel"/>
            </a:endParaRPr>
          </a:p>
          <a:p>
            <a:pPr indent="1269" lvl="0" marL="156210" marR="148590" rtl="0" algn="ctr">
              <a:lnSpc>
                <a:spcPct val="100000"/>
              </a:lnSpc>
              <a:spcBef>
                <a:spcPts val="40"/>
              </a:spcBef>
              <a:spcAft>
                <a:spcPts val="0"/>
              </a:spcAft>
              <a:buNone/>
            </a:pPr>
            <a:r>
              <a:rPr lang="en-US" sz="1400">
                <a:solidFill>
                  <a:srgbClr val="FFFFFF"/>
                </a:solidFill>
                <a:latin typeface="Corbel"/>
                <a:ea typeface="Corbel"/>
                <a:cs typeface="Corbel"/>
                <a:sym typeface="Corbel"/>
              </a:rPr>
              <a:t>Read input and produces a set of key-value pairs</a:t>
            </a:r>
            <a:endParaRPr sz="1400">
              <a:solidFill>
                <a:srgbClr val="FFFFFF"/>
              </a:solidFill>
              <a:latin typeface="Corbel"/>
              <a:ea typeface="Corbel"/>
              <a:cs typeface="Corbel"/>
              <a:sym typeface="Corbel"/>
            </a:endParaRPr>
          </a:p>
          <a:p>
            <a:pPr indent="1269" lvl="0" marL="156210" marR="148590" rtl="0" algn="ctr">
              <a:lnSpc>
                <a:spcPct val="100000"/>
              </a:lnSpc>
              <a:spcBef>
                <a:spcPts val="40"/>
              </a:spcBef>
              <a:spcAft>
                <a:spcPts val="0"/>
              </a:spcAft>
              <a:buNone/>
            </a:pPr>
            <a:r>
              <a:t/>
            </a:r>
            <a:endParaRPr sz="1400">
              <a:solidFill>
                <a:schemeClr val="dk1"/>
              </a:solidFill>
              <a:latin typeface="Corbel"/>
              <a:ea typeface="Corbel"/>
              <a:cs typeface="Corbel"/>
              <a:sym typeface="Corbel"/>
            </a:endParaRPr>
          </a:p>
        </p:txBody>
      </p:sp>
      <p:sp>
        <p:nvSpPr>
          <p:cNvPr id="1063" name="Google Shape;1063;p45"/>
          <p:cNvSpPr txBox="1"/>
          <p:nvPr/>
        </p:nvSpPr>
        <p:spPr>
          <a:xfrm>
            <a:off x="2394731" y="6167482"/>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064" name="Google Shape;1064;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4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Word Count</a:t>
            </a:r>
            <a:endParaRPr b="0" sz="3600">
              <a:solidFill>
                <a:srgbClr val="A01A06"/>
              </a:solidFill>
              <a:latin typeface="Calibri"/>
              <a:ea typeface="Calibri"/>
              <a:cs typeface="Calibri"/>
              <a:sym typeface="Calibri"/>
            </a:endParaRPr>
          </a:p>
        </p:txBody>
      </p:sp>
      <p:sp>
        <p:nvSpPr>
          <p:cNvPr id="1071" name="Google Shape;1071;p46"/>
          <p:cNvSpPr/>
          <p:nvPr/>
        </p:nvSpPr>
        <p:spPr>
          <a:xfrm>
            <a:off x="228600" y="3124199"/>
            <a:ext cx="1710690" cy="2971901"/>
          </a:xfrm>
          <a:custGeom>
            <a:rect b="b" l="l" r="r" t="t"/>
            <a:pathLst>
              <a:path extrusionOk="0" h="2627629" w="1600200">
                <a:moveTo>
                  <a:pt x="0" y="0"/>
                </a:moveTo>
                <a:lnTo>
                  <a:pt x="1600200" y="0"/>
                </a:lnTo>
                <a:lnTo>
                  <a:pt x="1600200" y="2627528"/>
                </a:lnTo>
                <a:lnTo>
                  <a:pt x="0" y="2627528"/>
                </a:lnTo>
                <a:lnTo>
                  <a:pt x="0" y="0"/>
                </a:lnTo>
                <a:close/>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72" name="Google Shape;1072;p46"/>
          <p:cNvSpPr txBox="1"/>
          <p:nvPr/>
        </p:nvSpPr>
        <p:spPr>
          <a:xfrm>
            <a:off x="322738" y="3236696"/>
            <a:ext cx="1522413" cy="2746906"/>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050">
                <a:solidFill>
                  <a:schemeClr val="dk1"/>
                </a:solidFill>
                <a:latin typeface="Tahoma"/>
                <a:ea typeface="Tahoma"/>
                <a:cs typeface="Tahoma"/>
                <a:sym typeface="Tahoma"/>
              </a:rPr>
              <a:t>The crew of the space shuttle Endeavor recently returned to Earth as ambassadors, harbingers of a new era of space exploration. Scientists at NASA are  saying  that the recent assembly of the Dextre bot is the first step in a   long-term space-based man/mache partnership. '"The work we're doing now</a:t>
            </a:r>
            <a:endParaRPr/>
          </a:p>
          <a:p>
            <a:pPr indent="0" lvl="0" marL="12700" marR="0" rtl="0" algn="l">
              <a:lnSpc>
                <a:spcPct val="100000"/>
              </a:lnSpc>
              <a:spcBef>
                <a:spcPts val="0"/>
              </a:spcBef>
              <a:spcAft>
                <a:spcPts val="0"/>
              </a:spcAft>
              <a:buNone/>
            </a:pPr>
            <a:r>
              <a:rPr lang="en-US" sz="1050">
                <a:solidFill>
                  <a:schemeClr val="dk1"/>
                </a:solidFill>
                <a:latin typeface="Tahoma"/>
                <a:ea typeface="Tahoma"/>
                <a:cs typeface="Tahoma"/>
                <a:sym typeface="Tahoma"/>
              </a:rPr>
              <a:t>-- the robotics we’re doing -- is what we're going to need ……………………..</a:t>
            </a:r>
            <a:endParaRPr sz="1050">
              <a:solidFill>
                <a:schemeClr val="dk1"/>
              </a:solidFill>
              <a:latin typeface="Tahoma"/>
              <a:ea typeface="Tahoma"/>
              <a:cs typeface="Tahoma"/>
              <a:sym typeface="Tahoma"/>
            </a:endParaRPr>
          </a:p>
        </p:txBody>
      </p:sp>
      <p:sp>
        <p:nvSpPr>
          <p:cNvPr id="1073" name="Google Shape;1073;p46"/>
          <p:cNvSpPr txBox="1"/>
          <p:nvPr/>
        </p:nvSpPr>
        <p:spPr>
          <a:xfrm>
            <a:off x="289401" y="6166446"/>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Big document</a:t>
            </a:r>
            <a:endParaRPr sz="1800">
              <a:solidFill>
                <a:srgbClr val="3366FF"/>
              </a:solidFill>
              <a:latin typeface="Arial"/>
              <a:ea typeface="Arial"/>
              <a:cs typeface="Arial"/>
              <a:sym typeface="Arial"/>
            </a:endParaRPr>
          </a:p>
        </p:txBody>
      </p:sp>
      <p:sp>
        <p:nvSpPr>
          <p:cNvPr id="1074" name="Google Shape;1074;p46"/>
          <p:cNvSpPr txBox="1"/>
          <p:nvPr/>
        </p:nvSpPr>
        <p:spPr>
          <a:xfrm>
            <a:off x="2207310"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075" name="Google Shape;1075;p46"/>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76" name="Google Shape;1076;p46"/>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noFill/>
          <a:ln cap="flat" cmpd="sng" w="48000">
            <a:solidFill>
              <a:srgbClr val="4484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77" name="Google Shape;1077;p46"/>
          <p:cNvSpPr txBox="1"/>
          <p:nvPr/>
        </p:nvSpPr>
        <p:spPr>
          <a:xfrm>
            <a:off x="2572001" y="3560090"/>
            <a:ext cx="816610" cy="528320"/>
          </a:xfrm>
          <a:prstGeom prst="rect">
            <a:avLst/>
          </a:prstGeom>
          <a:noFill/>
          <a:ln>
            <a:noFill/>
          </a:ln>
        </p:spPr>
        <p:txBody>
          <a:bodyPr anchorCtr="0" anchor="t" bIns="0" lIns="0" spcFirstLastPara="1" rIns="0" wrap="square" tIns="0">
            <a:spAutoFit/>
          </a:bodyPr>
          <a:lstStyle/>
          <a:p>
            <a:pPr indent="0" lvl="0" marL="52069"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p:txBody>
      </p:sp>
      <p:sp>
        <p:nvSpPr>
          <p:cNvPr id="1078" name="Google Shape;1078;p46"/>
          <p:cNvSpPr txBox="1"/>
          <p:nvPr/>
        </p:nvSpPr>
        <p:spPr>
          <a:xfrm>
            <a:off x="2636009" y="4108730"/>
            <a:ext cx="688340" cy="5283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(of,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079" name="Google Shape;1079;p46"/>
          <p:cNvSpPr txBox="1"/>
          <p:nvPr/>
        </p:nvSpPr>
        <p:spPr>
          <a:xfrm>
            <a:off x="2465016" y="4657369"/>
            <a:ext cx="1029969" cy="528320"/>
          </a:xfrm>
          <a:prstGeom prst="rect">
            <a:avLst/>
          </a:prstGeom>
          <a:noFill/>
          <a:ln>
            <a:noFill/>
          </a:ln>
        </p:spPr>
        <p:txBody>
          <a:bodyPr anchorCtr="0" anchor="t" bIns="0" lIns="0" spcFirstLastPara="1" rIns="0" wrap="square" tIns="0">
            <a:spAutoFit/>
          </a:bodyPr>
          <a:lstStyle/>
          <a:p>
            <a:pPr indent="0" lvl="0" marL="70485"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p:txBody>
      </p:sp>
      <p:sp>
        <p:nvSpPr>
          <p:cNvPr id="1080" name="Google Shape;1080;p46"/>
          <p:cNvSpPr txBox="1"/>
          <p:nvPr/>
        </p:nvSpPr>
        <p:spPr>
          <a:xfrm>
            <a:off x="2349116" y="5206010"/>
            <a:ext cx="1261745" cy="8026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(Endeavor,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081" name="Google Shape;1081;p46"/>
          <p:cNvSpPr txBox="1"/>
          <p:nvPr/>
        </p:nvSpPr>
        <p:spPr>
          <a:xfrm>
            <a:off x="2178799" y="2057400"/>
            <a:ext cx="1600200" cy="1138773"/>
          </a:xfrm>
          <a:prstGeom prst="rect">
            <a:avLst/>
          </a:prstGeom>
          <a:solidFill>
            <a:srgbClr val="60B5CC"/>
          </a:solidFill>
          <a:ln cap="flat" cmpd="sng" w="48000">
            <a:solidFill>
              <a:srgbClr val="448495"/>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MAP:</a:t>
            </a:r>
            <a:endParaRPr sz="1800">
              <a:solidFill>
                <a:schemeClr val="dk1"/>
              </a:solidFill>
              <a:latin typeface="Corbel"/>
              <a:ea typeface="Corbel"/>
              <a:cs typeface="Corbel"/>
              <a:sym typeface="Corbel"/>
            </a:endParaRPr>
          </a:p>
          <a:p>
            <a:pPr indent="1269" lvl="0" marL="156210" marR="148590" rtl="0" algn="ctr">
              <a:lnSpc>
                <a:spcPct val="100000"/>
              </a:lnSpc>
              <a:spcBef>
                <a:spcPts val="40"/>
              </a:spcBef>
              <a:spcAft>
                <a:spcPts val="0"/>
              </a:spcAft>
              <a:buNone/>
            </a:pPr>
            <a:r>
              <a:rPr lang="en-US" sz="1400">
                <a:solidFill>
                  <a:srgbClr val="FFFFFF"/>
                </a:solidFill>
                <a:latin typeface="Corbel"/>
                <a:ea typeface="Corbel"/>
                <a:cs typeface="Corbel"/>
                <a:sym typeface="Corbel"/>
              </a:rPr>
              <a:t>Read input and produces a set of key-value pairs</a:t>
            </a:r>
            <a:endParaRPr sz="1400">
              <a:solidFill>
                <a:srgbClr val="FFFFFF"/>
              </a:solidFill>
              <a:latin typeface="Corbel"/>
              <a:ea typeface="Corbel"/>
              <a:cs typeface="Corbel"/>
              <a:sym typeface="Corbel"/>
            </a:endParaRPr>
          </a:p>
          <a:p>
            <a:pPr indent="1269" lvl="0" marL="156210" marR="148590" rtl="0" algn="ctr">
              <a:lnSpc>
                <a:spcPct val="100000"/>
              </a:lnSpc>
              <a:spcBef>
                <a:spcPts val="40"/>
              </a:spcBef>
              <a:spcAft>
                <a:spcPts val="0"/>
              </a:spcAft>
              <a:buNone/>
            </a:pPr>
            <a:r>
              <a:t/>
            </a:r>
            <a:endParaRPr sz="1400">
              <a:solidFill>
                <a:schemeClr val="dk1"/>
              </a:solidFill>
              <a:latin typeface="Corbel"/>
              <a:ea typeface="Corbel"/>
              <a:cs typeface="Corbel"/>
              <a:sym typeface="Corbel"/>
            </a:endParaRPr>
          </a:p>
        </p:txBody>
      </p:sp>
      <p:sp>
        <p:nvSpPr>
          <p:cNvPr id="1082" name="Google Shape;1082;p46"/>
          <p:cNvSpPr txBox="1"/>
          <p:nvPr/>
        </p:nvSpPr>
        <p:spPr>
          <a:xfrm>
            <a:off x="2394731" y="6167482"/>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083" name="Google Shape;1083;p46"/>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84" name="Google Shape;1084;p46"/>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noFill/>
          <a:ln cap="flat" cmpd="sng" w="48000">
            <a:solidFill>
              <a:srgbClr val="B07E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85" name="Google Shape;1085;p46"/>
          <p:cNvSpPr txBox="1"/>
          <p:nvPr/>
        </p:nvSpPr>
        <p:spPr>
          <a:xfrm>
            <a:off x="4504401" y="3560090"/>
            <a:ext cx="911225" cy="802640"/>
          </a:xfrm>
          <a:prstGeom prst="rect">
            <a:avLst/>
          </a:prstGeom>
          <a:noFill/>
          <a:ln>
            <a:noFill/>
          </a:ln>
        </p:spPr>
        <p:txBody>
          <a:bodyPr anchorCtr="0" anchor="t" bIns="0" lIns="0" spcFirstLastPara="1" rIns="0" wrap="square" tIns="0">
            <a:spAutoFit/>
          </a:bodyPr>
          <a:lstStyle/>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p:txBody>
      </p:sp>
      <p:sp>
        <p:nvSpPr>
          <p:cNvPr id="1086" name="Google Shape;1086;p46"/>
          <p:cNvSpPr txBox="1"/>
          <p:nvPr/>
        </p:nvSpPr>
        <p:spPr>
          <a:xfrm>
            <a:off x="4617101" y="4383050"/>
            <a:ext cx="68834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087" name="Google Shape;1087;p46"/>
          <p:cNvSpPr txBox="1"/>
          <p:nvPr/>
        </p:nvSpPr>
        <p:spPr>
          <a:xfrm>
            <a:off x="4617101" y="4657369"/>
            <a:ext cx="688340" cy="52832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088" name="Google Shape;1088;p46"/>
          <p:cNvSpPr txBox="1"/>
          <p:nvPr/>
        </p:nvSpPr>
        <p:spPr>
          <a:xfrm>
            <a:off x="4394444" y="5206010"/>
            <a:ext cx="1130300" cy="802640"/>
          </a:xfrm>
          <a:prstGeom prst="rect">
            <a:avLst/>
          </a:prstGeom>
          <a:noFill/>
          <a:ln>
            <a:noFill/>
          </a:ln>
        </p:spPr>
        <p:txBody>
          <a:bodyPr anchorCtr="0" anchor="t" bIns="0" lIns="0" spcFirstLastPara="1" rIns="0" wrap="square" tIns="0">
            <a:spAutoFit/>
          </a:bodyPr>
          <a:lstStyle/>
          <a:p>
            <a:pPr indent="0" lvl="0" marL="3175" marR="0" rtl="0" algn="ctr">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089" name="Google Shape;1089;p46"/>
          <p:cNvSpPr txBox="1"/>
          <p:nvPr/>
        </p:nvSpPr>
        <p:spPr>
          <a:xfrm>
            <a:off x="4159999" y="2057400"/>
            <a:ext cx="1600200" cy="1154162"/>
          </a:xfrm>
          <a:prstGeom prst="rect">
            <a:avLst/>
          </a:prstGeom>
          <a:solidFill>
            <a:srgbClr val="F0AD00"/>
          </a:solidFill>
          <a:ln cap="flat" cmpd="sng" w="48000">
            <a:solidFill>
              <a:srgbClr val="B07E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800">
              <a:solidFill>
                <a:srgbClr val="FFFFFF"/>
              </a:solidFill>
              <a:latin typeface="Corbel"/>
              <a:ea typeface="Corbel"/>
              <a:cs typeface="Corbel"/>
              <a:sym typeface="Corbel"/>
            </a:endParaRPr>
          </a:p>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Group by key:</a:t>
            </a:r>
            <a:endParaRPr sz="1800">
              <a:solidFill>
                <a:schemeClr val="dk1"/>
              </a:solidFill>
              <a:latin typeface="Corbel"/>
              <a:ea typeface="Corbel"/>
              <a:cs typeface="Corbel"/>
              <a:sym typeface="Corbel"/>
            </a:endParaRPr>
          </a:p>
          <a:p>
            <a:pPr indent="0" lvl="0" marL="226059" marR="219075" rtl="0" algn="ctr">
              <a:lnSpc>
                <a:spcPct val="100000"/>
              </a:lnSpc>
              <a:spcBef>
                <a:spcPts val="40"/>
              </a:spcBef>
              <a:spcAft>
                <a:spcPts val="0"/>
              </a:spcAft>
              <a:buNone/>
            </a:pPr>
            <a:r>
              <a:rPr lang="en-US" sz="1400">
                <a:solidFill>
                  <a:srgbClr val="FFFFFF"/>
                </a:solidFill>
                <a:latin typeface="Corbel"/>
                <a:ea typeface="Corbel"/>
                <a:cs typeface="Corbel"/>
                <a:sym typeface="Corbel"/>
              </a:rPr>
              <a:t>Collect all pairs with same key</a:t>
            </a:r>
            <a:endParaRPr sz="1400">
              <a:solidFill>
                <a:srgbClr val="FFFFFF"/>
              </a:solidFill>
              <a:latin typeface="Corbel"/>
              <a:ea typeface="Corbel"/>
              <a:cs typeface="Corbel"/>
              <a:sym typeface="Corbel"/>
            </a:endParaRPr>
          </a:p>
          <a:p>
            <a:pPr indent="0" lvl="0" marL="226059" marR="219075" rtl="0" algn="ctr">
              <a:lnSpc>
                <a:spcPct val="100000"/>
              </a:lnSpc>
              <a:spcBef>
                <a:spcPts val="40"/>
              </a:spcBef>
              <a:spcAft>
                <a:spcPts val="0"/>
              </a:spcAft>
              <a:buNone/>
            </a:pPr>
            <a:r>
              <a:t/>
            </a:r>
            <a:endParaRPr sz="1100">
              <a:solidFill>
                <a:srgbClr val="FFFFFF"/>
              </a:solidFill>
              <a:latin typeface="Corbel"/>
              <a:ea typeface="Corbel"/>
              <a:cs typeface="Corbel"/>
              <a:sym typeface="Corbel"/>
            </a:endParaRPr>
          </a:p>
        </p:txBody>
      </p:sp>
      <p:sp>
        <p:nvSpPr>
          <p:cNvPr id="1090" name="Google Shape;1090;p46"/>
          <p:cNvSpPr txBox="1"/>
          <p:nvPr/>
        </p:nvSpPr>
        <p:spPr>
          <a:xfrm>
            <a:off x="4343400" y="6161124"/>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091" name="Google Shape;1091;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4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Word Count</a:t>
            </a:r>
            <a:endParaRPr b="0" sz="3600">
              <a:solidFill>
                <a:srgbClr val="A01A06"/>
              </a:solidFill>
              <a:latin typeface="Calibri"/>
              <a:ea typeface="Calibri"/>
              <a:cs typeface="Calibri"/>
              <a:sym typeface="Calibri"/>
            </a:endParaRPr>
          </a:p>
        </p:txBody>
      </p:sp>
      <p:sp>
        <p:nvSpPr>
          <p:cNvPr id="1098" name="Google Shape;1098;p47"/>
          <p:cNvSpPr/>
          <p:nvPr/>
        </p:nvSpPr>
        <p:spPr>
          <a:xfrm>
            <a:off x="228600" y="3124199"/>
            <a:ext cx="1710690" cy="2971901"/>
          </a:xfrm>
          <a:custGeom>
            <a:rect b="b" l="l" r="r" t="t"/>
            <a:pathLst>
              <a:path extrusionOk="0" h="2627629" w="1600200">
                <a:moveTo>
                  <a:pt x="0" y="0"/>
                </a:moveTo>
                <a:lnTo>
                  <a:pt x="1600200" y="0"/>
                </a:lnTo>
                <a:lnTo>
                  <a:pt x="1600200" y="2627528"/>
                </a:lnTo>
                <a:lnTo>
                  <a:pt x="0" y="2627528"/>
                </a:lnTo>
                <a:lnTo>
                  <a:pt x="0" y="0"/>
                </a:lnTo>
                <a:close/>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099" name="Google Shape;1099;p47"/>
          <p:cNvSpPr txBox="1"/>
          <p:nvPr/>
        </p:nvSpPr>
        <p:spPr>
          <a:xfrm>
            <a:off x="322738" y="3236696"/>
            <a:ext cx="1522413" cy="2746906"/>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050">
                <a:solidFill>
                  <a:schemeClr val="dk1"/>
                </a:solidFill>
                <a:latin typeface="Tahoma"/>
                <a:ea typeface="Tahoma"/>
                <a:cs typeface="Tahoma"/>
                <a:sym typeface="Tahoma"/>
              </a:rPr>
              <a:t>The crew of the space shuttle Endeavor recently returned to Earth as ambassadors, harbingers of a new era of space exploration. Scientists at NASA are  saying  that the recent assembly of the Dextre bot is the first step in a   long-term space-based man/mache partnership. '"The work we're doing now</a:t>
            </a:r>
            <a:endParaRPr/>
          </a:p>
          <a:p>
            <a:pPr indent="0" lvl="0" marL="12700" marR="0" rtl="0" algn="l">
              <a:lnSpc>
                <a:spcPct val="100000"/>
              </a:lnSpc>
              <a:spcBef>
                <a:spcPts val="0"/>
              </a:spcBef>
              <a:spcAft>
                <a:spcPts val="0"/>
              </a:spcAft>
              <a:buNone/>
            </a:pPr>
            <a:r>
              <a:rPr lang="en-US" sz="1050">
                <a:solidFill>
                  <a:schemeClr val="dk1"/>
                </a:solidFill>
                <a:latin typeface="Tahoma"/>
                <a:ea typeface="Tahoma"/>
                <a:cs typeface="Tahoma"/>
                <a:sym typeface="Tahoma"/>
              </a:rPr>
              <a:t>-- the robotics we’re doing -- is what we're going to need ……………………..</a:t>
            </a:r>
            <a:endParaRPr sz="1050">
              <a:solidFill>
                <a:schemeClr val="dk1"/>
              </a:solidFill>
              <a:latin typeface="Tahoma"/>
              <a:ea typeface="Tahoma"/>
              <a:cs typeface="Tahoma"/>
              <a:sym typeface="Tahoma"/>
            </a:endParaRPr>
          </a:p>
        </p:txBody>
      </p:sp>
      <p:sp>
        <p:nvSpPr>
          <p:cNvPr id="1100" name="Google Shape;1100;p47"/>
          <p:cNvSpPr txBox="1"/>
          <p:nvPr/>
        </p:nvSpPr>
        <p:spPr>
          <a:xfrm>
            <a:off x="289401" y="6166446"/>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Big document</a:t>
            </a:r>
            <a:endParaRPr sz="1800">
              <a:solidFill>
                <a:srgbClr val="3366FF"/>
              </a:solidFill>
              <a:latin typeface="Arial"/>
              <a:ea typeface="Arial"/>
              <a:cs typeface="Arial"/>
              <a:sym typeface="Arial"/>
            </a:endParaRPr>
          </a:p>
        </p:txBody>
      </p:sp>
      <p:sp>
        <p:nvSpPr>
          <p:cNvPr id="1101" name="Google Shape;1101;p47"/>
          <p:cNvSpPr txBox="1"/>
          <p:nvPr/>
        </p:nvSpPr>
        <p:spPr>
          <a:xfrm>
            <a:off x="2207310"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102" name="Google Shape;1102;p47"/>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03" name="Google Shape;1103;p47"/>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noFill/>
          <a:ln cap="flat" cmpd="sng" w="48000">
            <a:solidFill>
              <a:srgbClr val="4484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04" name="Google Shape;1104;p47"/>
          <p:cNvSpPr txBox="1"/>
          <p:nvPr/>
        </p:nvSpPr>
        <p:spPr>
          <a:xfrm>
            <a:off x="2572001" y="3560090"/>
            <a:ext cx="816610" cy="528320"/>
          </a:xfrm>
          <a:prstGeom prst="rect">
            <a:avLst/>
          </a:prstGeom>
          <a:noFill/>
          <a:ln>
            <a:noFill/>
          </a:ln>
        </p:spPr>
        <p:txBody>
          <a:bodyPr anchorCtr="0" anchor="t" bIns="0" lIns="0" spcFirstLastPara="1" rIns="0" wrap="square" tIns="0">
            <a:spAutoFit/>
          </a:bodyPr>
          <a:lstStyle/>
          <a:p>
            <a:pPr indent="0" lvl="0" marL="52069"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p:txBody>
      </p:sp>
      <p:sp>
        <p:nvSpPr>
          <p:cNvPr id="1105" name="Google Shape;1105;p47"/>
          <p:cNvSpPr txBox="1"/>
          <p:nvPr/>
        </p:nvSpPr>
        <p:spPr>
          <a:xfrm>
            <a:off x="2636009" y="4108730"/>
            <a:ext cx="688340" cy="5283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(of,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106" name="Google Shape;1106;p47"/>
          <p:cNvSpPr txBox="1"/>
          <p:nvPr/>
        </p:nvSpPr>
        <p:spPr>
          <a:xfrm>
            <a:off x="2465016" y="4657369"/>
            <a:ext cx="1029969" cy="528320"/>
          </a:xfrm>
          <a:prstGeom prst="rect">
            <a:avLst/>
          </a:prstGeom>
          <a:noFill/>
          <a:ln>
            <a:noFill/>
          </a:ln>
        </p:spPr>
        <p:txBody>
          <a:bodyPr anchorCtr="0" anchor="t" bIns="0" lIns="0" spcFirstLastPara="1" rIns="0" wrap="square" tIns="0">
            <a:spAutoFit/>
          </a:bodyPr>
          <a:lstStyle/>
          <a:p>
            <a:pPr indent="0" lvl="0" marL="70485"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p:txBody>
      </p:sp>
      <p:sp>
        <p:nvSpPr>
          <p:cNvPr id="1107" name="Google Shape;1107;p47"/>
          <p:cNvSpPr txBox="1"/>
          <p:nvPr/>
        </p:nvSpPr>
        <p:spPr>
          <a:xfrm>
            <a:off x="2349116" y="5206010"/>
            <a:ext cx="1261745" cy="8026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(Endeavor,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108" name="Google Shape;1108;p47"/>
          <p:cNvSpPr txBox="1"/>
          <p:nvPr/>
        </p:nvSpPr>
        <p:spPr>
          <a:xfrm>
            <a:off x="2178799" y="2057400"/>
            <a:ext cx="1600200" cy="1138773"/>
          </a:xfrm>
          <a:prstGeom prst="rect">
            <a:avLst/>
          </a:prstGeom>
          <a:solidFill>
            <a:srgbClr val="60B5CC"/>
          </a:solidFill>
          <a:ln cap="flat" cmpd="sng" w="48000">
            <a:solidFill>
              <a:srgbClr val="448495"/>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MAP:</a:t>
            </a:r>
            <a:endParaRPr sz="1800">
              <a:solidFill>
                <a:schemeClr val="dk1"/>
              </a:solidFill>
              <a:latin typeface="Corbel"/>
              <a:ea typeface="Corbel"/>
              <a:cs typeface="Corbel"/>
              <a:sym typeface="Corbel"/>
            </a:endParaRPr>
          </a:p>
          <a:p>
            <a:pPr indent="1269" lvl="0" marL="156210" marR="148590" rtl="0" algn="ctr">
              <a:lnSpc>
                <a:spcPct val="100000"/>
              </a:lnSpc>
              <a:spcBef>
                <a:spcPts val="40"/>
              </a:spcBef>
              <a:spcAft>
                <a:spcPts val="0"/>
              </a:spcAft>
              <a:buNone/>
            </a:pPr>
            <a:r>
              <a:rPr lang="en-US" sz="1400">
                <a:solidFill>
                  <a:srgbClr val="FFFFFF"/>
                </a:solidFill>
                <a:latin typeface="Corbel"/>
                <a:ea typeface="Corbel"/>
                <a:cs typeface="Corbel"/>
                <a:sym typeface="Corbel"/>
              </a:rPr>
              <a:t>Read input and produces a set of key-value pairs</a:t>
            </a:r>
            <a:endParaRPr sz="1400">
              <a:solidFill>
                <a:srgbClr val="FFFFFF"/>
              </a:solidFill>
              <a:latin typeface="Corbel"/>
              <a:ea typeface="Corbel"/>
              <a:cs typeface="Corbel"/>
              <a:sym typeface="Corbel"/>
            </a:endParaRPr>
          </a:p>
          <a:p>
            <a:pPr indent="1269" lvl="0" marL="156210" marR="148590" rtl="0" algn="ctr">
              <a:lnSpc>
                <a:spcPct val="100000"/>
              </a:lnSpc>
              <a:spcBef>
                <a:spcPts val="40"/>
              </a:spcBef>
              <a:spcAft>
                <a:spcPts val="0"/>
              </a:spcAft>
              <a:buNone/>
            </a:pPr>
            <a:r>
              <a:t/>
            </a:r>
            <a:endParaRPr sz="1400">
              <a:solidFill>
                <a:schemeClr val="dk1"/>
              </a:solidFill>
              <a:latin typeface="Corbel"/>
              <a:ea typeface="Corbel"/>
              <a:cs typeface="Corbel"/>
              <a:sym typeface="Corbel"/>
            </a:endParaRPr>
          </a:p>
        </p:txBody>
      </p:sp>
      <p:sp>
        <p:nvSpPr>
          <p:cNvPr id="1109" name="Google Shape;1109;p47"/>
          <p:cNvSpPr txBox="1"/>
          <p:nvPr/>
        </p:nvSpPr>
        <p:spPr>
          <a:xfrm>
            <a:off x="2394731" y="6167482"/>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110" name="Google Shape;1110;p47"/>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11" name="Google Shape;1111;p47"/>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noFill/>
          <a:ln cap="flat" cmpd="sng" w="48000">
            <a:solidFill>
              <a:srgbClr val="B07E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12" name="Google Shape;1112;p47"/>
          <p:cNvSpPr txBox="1"/>
          <p:nvPr/>
        </p:nvSpPr>
        <p:spPr>
          <a:xfrm>
            <a:off x="4504401" y="3560090"/>
            <a:ext cx="911225" cy="802640"/>
          </a:xfrm>
          <a:prstGeom prst="rect">
            <a:avLst/>
          </a:prstGeom>
          <a:noFill/>
          <a:ln>
            <a:noFill/>
          </a:ln>
        </p:spPr>
        <p:txBody>
          <a:bodyPr anchorCtr="0" anchor="t" bIns="0" lIns="0" spcFirstLastPara="1" rIns="0" wrap="square" tIns="0">
            <a:spAutoFit/>
          </a:bodyPr>
          <a:lstStyle/>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p:txBody>
      </p:sp>
      <p:sp>
        <p:nvSpPr>
          <p:cNvPr id="1113" name="Google Shape;1113;p47"/>
          <p:cNvSpPr txBox="1"/>
          <p:nvPr/>
        </p:nvSpPr>
        <p:spPr>
          <a:xfrm>
            <a:off x="4617101" y="4383050"/>
            <a:ext cx="68834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114" name="Google Shape;1114;p47"/>
          <p:cNvSpPr txBox="1"/>
          <p:nvPr/>
        </p:nvSpPr>
        <p:spPr>
          <a:xfrm>
            <a:off x="4617101" y="4657369"/>
            <a:ext cx="688340" cy="52832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115" name="Google Shape;1115;p47"/>
          <p:cNvSpPr txBox="1"/>
          <p:nvPr/>
        </p:nvSpPr>
        <p:spPr>
          <a:xfrm>
            <a:off x="4394444" y="5206010"/>
            <a:ext cx="1130300" cy="802640"/>
          </a:xfrm>
          <a:prstGeom prst="rect">
            <a:avLst/>
          </a:prstGeom>
          <a:noFill/>
          <a:ln>
            <a:noFill/>
          </a:ln>
        </p:spPr>
        <p:txBody>
          <a:bodyPr anchorCtr="0" anchor="t" bIns="0" lIns="0" spcFirstLastPara="1" rIns="0" wrap="square" tIns="0">
            <a:spAutoFit/>
          </a:bodyPr>
          <a:lstStyle/>
          <a:p>
            <a:pPr indent="0" lvl="0" marL="3175" marR="0" rtl="0" algn="ctr">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116" name="Google Shape;1116;p47"/>
          <p:cNvSpPr txBox="1"/>
          <p:nvPr/>
        </p:nvSpPr>
        <p:spPr>
          <a:xfrm>
            <a:off x="4159999" y="2057400"/>
            <a:ext cx="1600200" cy="1154162"/>
          </a:xfrm>
          <a:prstGeom prst="rect">
            <a:avLst/>
          </a:prstGeom>
          <a:solidFill>
            <a:srgbClr val="F0AD00"/>
          </a:solidFill>
          <a:ln cap="flat" cmpd="sng" w="48000">
            <a:solidFill>
              <a:srgbClr val="B07E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800">
              <a:solidFill>
                <a:srgbClr val="FFFFFF"/>
              </a:solidFill>
              <a:latin typeface="Corbel"/>
              <a:ea typeface="Corbel"/>
              <a:cs typeface="Corbel"/>
              <a:sym typeface="Corbel"/>
            </a:endParaRPr>
          </a:p>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Group by key:</a:t>
            </a:r>
            <a:endParaRPr sz="1800">
              <a:solidFill>
                <a:schemeClr val="dk1"/>
              </a:solidFill>
              <a:latin typeface="Corbel"/>
              <a:ea typeface="Corbel"/>
              <a:cs typeface="Corbel"/>
              <a:sym typeface="Corbel"/>
            </a:endParaRPr>
          </a:p>
          <a:p>
            <a:pPr indent="0" lvl="0" marL="226059" marR="219075" rtl="0" algn="ctr">
              <a:lnSpc>
                <a:spcPct val="100000"/>
              </a:lnSpc>
              <a:spcBef>
                <a:spcPts val="40"/>
              </a:spcBef>
              <a:spcAft>
                <a:spcPts val="0"/>
              </a:spcAft>
              <a:buNone/>
            </a:pPr>
            <a:r>
              <a:rPr lang="en-US" sz="1400">
                <a:solidFill>
                  <a:srgbClr val="FFFFFF"/>
                </a:solidFill>
                <a:latin typeface="Corbel"/>
                <a:ea typeface="Corbel"/>
                <a:cs typeface="Corbel"/>
                <a:sym typeface="Corbel"/>
              </a:rPr>
              <a:t>Collect all pairs with same key</a:t>
            </a:r>
            <a:endParaRPr sz="1400">
              <a:solidFill>
                <a:srgbClr val="FFFFFF"/>
              </a:solidFill>
              <a:latin typeface="Corbel"/>
              <a:ea typeface="Corbel"/>
              <a:cs typeface="Corbel"/>
              <a:sym typeface="Corbel"/>
            </a:endParaRPr>
          </a:p>
          <a:p>
            <a:pPr indent="0" lvl="0" marL="226059" marR="219075" rtl="0" algn="ctr">
              <a:lnSpc>
                <a:spcPct val="100000"/>
              </a:lnSpc>
              <a:spcBef>
                <a:spcPts val="40"/>
              </a:spcBef>
              <a:spcAft>
                <a:spcPts val="0"/>
              </a:spcAft>
              <a:buNone/>
            </a:pPr>
            <a:r>
              <a:t/>
            </a:r>
            <a:endParaRPr sz="1100">
              <a:solidFill>
                <a:srgbClr val="FFFFFF"/>
              </a:solidFill>
              <a:latin typeface="Corbel"/>
              <a:ea typeface="Corbel"/>
              <a:cs typeface="Corbel"/>
              <a:sym typeface="Corbel"/>
            </a:endParaRPr>
          </a:p>
        </p:txBody>
      </p:sp>
      <p:sp>
        <p:nvSpPr>
          <p:cNvPr id="1117" name="Google Shape;1117;p47"/>
          <p:cNvSpPr txBox="1"/>
          <p:nvPr/>
        </p:nvSpPr>
        <p:spPr>
          <a:xfrm>
            <a:off x="6141199" y="3468471"/>
            <a:ext cx="1600200" cy="2585323"/>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p:txBody>
      </p:sp>
      <p:sp>
        <p:nvSpPr>
          <p:cNvPr id="1118" name="Google Shape;1118;p47"/>
          <p:cNvSpPr txBox="1"/>
          <p:nvPr/>
        </p:nvSpPr>
        <p:spPr>
          <a:xfrm>
            <a:off x="6141199" y="2057400"/>
            <a:ext cx="1600200" cy="1143000"/>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378460" marR="0" rtl="0" algn="l">
              <a:lnSpc>
                <a:spcPct val="100000"/>
              </a:lnSpc>
              <a:spcBef>
                <a:spcPts val="0"/>
              </a:spcBef>
              <a:spcAft>
                <a:spcPts val="0"/>
              </a:spcAft>
              <a:buNone/>
            </a:pPr>
            <a:r>
              <a:rPr b="1" lang="en-US" sz="1800">
                <a:solidFill>
                  <a:srgbClr val="FFFFFF"/>
                </a:solidFill>
                <a:latin typeface="Corbel"/>
                <a:ea typeface="Corbel"/>
                <a:cs typeface="Corbel"/>
                <a:sym typeface="Corbel"/>
              </a:rPr>
              <a:t>Reduce:</a:t>
            </a:r>
            <a:endParaRPr sz="1800">
              <a:solidFill>
                <a:schemeClr val="dk1"/>
              </a:solidFill>
              <a:latin typeface="Corbel"/>
              <a:ea typeface="Corbel"/>
              <a:cs typeface="Corbel"/>
              <a:sym typeface="Corbel"/>
            </a:endParaRPr>
          </a:p>
          <a:p>
            <a:pPr indent="0" lvl="0" marL="171450" marR="164465" rtl="0" algn="just">
              <a:lnSpc>
                <a:spcPct val="100000"/>
              </a:lnSpc>
              <a:spcBef>
                <a:spcPts val="40"/>
              </a:spcBef>
              <a:spcAft>
                <a:spcPts val="0"/>
              </a:spcAft>
              <a:buNone/>
            </a:pPr>
            <a:r>
              <a:rPr lang="en-US" sz="1400">
                <a:solidFill>
                  <a:srgbClr val="FFFFFF"/>
                </a:solidFill>
                <a:latin typeface="Corbel"/>
                <a:ea typeface="Corbel"/>
                <a:cs typeface="Corbel"/>
                <a:sym typeface="Corbel"/>
              </a:rPr>
              <a:t>Collect all values belonging to the key and output</a:t>
            </a:r>
            <a:endParaRPr sz="1400">
              <a:solidFill>
                <a:schemeClr val="dk1"/>
              </a:solidFill>
              <a:latin typeface="Corbel"/>
              <a:ea typeface="Corbel"/>
              <a:cs typeface="Corbel"/>
              <a:sym typeface="Corbel"/>
            </a:endParaRPr>
          </a:p>
        </p:txBody>
      </p:sp>
      <p:sp>
        <p:nvSpPr>
          <p:cNvPr id="1119" name="Google Shape;1119;p47"/>
          <p:cNvSpPr txBox="1"/>
          <p:nvPr/>
        </p:nvSpPr>
        <p:spPr>
          <a:xfrm>
            <a:off x="6117857"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120" name="Google Shape;1120;p47"/>
          <p:cNvSpPr txBox="1"/>
          <p:nvPr/>
        </p:nvSpPr>
        <p:spPr>
          <a:xfrm>
            <a:off x="6374142" y="3560090"/>
            <a:ext cx="1134314" cy="1661993"/>
          </a:xfrm>
          <a:prstGeom prst="rect">
            <a:avLst/>
          </a:prstGeom>
          <a:noFill/>
          <a:ln>
            <a:noFill/>
          </a:ln>
        </p:spPr>
        <p:txBody>
          <a:bodyPr anchorCtr="0" anchor="t" bIns="0" lIns="0" spcFirstLastPara="1" rIns="0" wrap="square" tIns="0">
            <a:spAutoFit/>
          </a:bodyPr>
          <a:lstStyle/>
          <a:p>
            <a:pPr indent="0" lvl="0" marL="61594" marR="0" rtl="0" algn="ctr">
              <a:lnSpc>
                <a:spcPct val="100000"/>
              </a:lnSpc>
              <a:spcBef>
                <a:spcPts val="0"/>
              </a:spcBef>
              <a:spcAft>
                <a:spcPts val="0"/>
              </a:spcAft>
              <a:buNone/>
            </a:pPr>
            <a:r>
              <a:rPr lang="en-US" sz="1800">
                <a:solidFill>
                  <a:srgbClr val="FFFFFF"/>
                </a:solidFill>
                <a:latin typeface="Corbel"/>
                <a:ea typeface="Corbel"/>
                <a:cs typeface="Corbel"/>
                <a:sym typeface="Corbel"/>
              </a:rPr>
              <a:t>(crew, 2)</a:t>
            </a:r>
            <a:endParaRPr sz="1800">
              <a:solidFill>
                <a:schemeClr val="dk1"/>
              </a:solidFill>
              <a:latin typeface="Corbel"/>
              <a:ea typeface="Corbel"/>
              <a:cs typeface="Corbel"/>
              <a:sym typeface="Corbel"/>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(space, 2)</a:t>
            </a:r>
            <a:endParaRPr sz="1800">
              <a:solidFill>
                <a:srgbClr val="FFFFFF"/>
              </a:solidFill>
              <a:latin typeface="Corbel"/>
              <a:ea typeface="Corbel"/>
              <a:cs typeface="Corbel"/>
              <a:sym typeface="Corbel"/>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3)</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a:p>
        </p:txBody>
      </p:sp>
      <p:sp>
        <p:nvSpPr>
          <p:cNvPr id="1121" name="Google Shape;1121;p47"/>
          <p:cNvSpPr txBox="1"/>
          <p:nvPr/>
        </p:nvSpPr>
        <p:spPr>
          <a:xfrm>
            <a:off x="6396142" y="6166445"/>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122" name="Google Shape;1122;p47"/>
          <p:cNvSpPr txBox="1"/>
          <p:nvPr/>
        </p:nvSpPr>
        <p:spPr>
          <a:xfrm>
            <a:off x="4343400" y="6161124"/>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123" name="Google Shape;1123;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8"/>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30" name="Google Shape;1130;p4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Word Count</a:t>
            </a:r>
            <a:endParaRPr b="0" sz="3600">
              <a:solidFill>
                <a:srgbClr val="A01A06"/>
              </a:solidFill>
              <a:latin typeface="Calibri"/>
              <a:ea typeface="Calibri"/>
              <a:cs typeface="Calibri"/>
              <a:sym typeface="Calibri"/>
            </a:endParaRPr>
          </a:p>
        </p:txBody>
      </p:sp>
      <p:sp>
        <p:nvSpPr>
          <p:cNvPr id="1131" name="Google Shape;1131;p48"/>
          <p:cNvSpPr/>
          <p:nvPr/>
        </p:nvSpPr>
        <p:spPr>
          <a:xfrm>
            <a:off x="228600" y="3124199"/>
            <a:ext cx="1710690" cy="2971901"/>
          </a:xfrm>
          <a:custGeom>
            <a:rect b="b" l="l" r="r" t="t"/>
            <a:pathLst>
              <a:path extrusionOk="0" h="2627629" w="1600200">
                <a:moveTo>
                  <a:pt x="0" y="0"/>
                </a:moveTo>
                <a:lnTo>
                  <a:pt x="1600200" y="0"/>
                </a:lnTo>
                <a:lnTo>
                  <a:pt x="1600200" y="2627528"/>
                </a:lnTo>
                <a:lnTo>
                  <a:pt x="0" y="2627528"/>
                </a:lnTo>
                <a:lnTo>
                  <a:pt x="0" y="0"/>
                </a:lnTo>
                <a:close/>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32" name="Google Shape;1132;p48"/>
          <p:cNvSpPr txBox="1"/>
          <p:nvPr/>
        </p:nvSpPr>
        <p:spPr>
          <a:xfrm>
            <a:off x="322738" y="3236696"/>
            <a:ext cx="1522413" cy="2746906"/>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050">
                <a:solidFill>
                  <a:schemeClr val="dk1"/>
                </a:solidFill>
                <a:latin typeface="Tahoma"/>
                <a:ea typeface="Tahoma"/>
                <a:cs typeface="Tahoma"/>
                <a:sym typeface="Tahoma"/>
              </a:rPr>
              <a:t>The crew of the space shuttle Endeavor recently returned to Earth as ambassadors, harbingers of a new era of space exploration. Scientists at NASA are  saying  that the recent assembly of the Dextre bot is the first step in a   long-term space-based man/mache partnership. '"The work we're doing now</a:t>
            </a:r>
            <a:endParaRPr/>
          </a:p>
          <a:p>
            <a:pPr indent="0" lvl="0" marL="12700" marR="0" rtl="0" algn="l">
              <a:lnSpc>
                <a:spcPct val="100000"/>
              </a:lnSpc>
              <a:spcBef>
                <a:spcPts val="0"/>
              </a:spcBef>
              <a:spcAft>
                <a:spcPts val="0"/>
              </a:spcAft>
              <a:buNone/>
            </a:pPr>
            <a:r>
              <a:rPr lang="en-US" sz="1050">
                <a:solidFill>
                  <a:schemeClr val="dk1"/>
                </a:solidFill>
                <a:latin typeface="Tahoma"/>
                <a:ea typeface="Tahoma"/>
                <a:cs typeface="Tahoma"/>
                <a:sym typeface="Tahoma"/>
              </a:rPr>
              <a:t>-- the robotics we’re doing -- is what we're going to need ……………………..</a:t>
            </a:r>
            <a:endParaRPr sz="1050">
              <a:solidFill>
                <a:schemeClr val="dk1"/>
              </a:solidFill>
              <a:latin typeface="Tahoma"/>
              <a:ea typeface="Tahoma"/>
              <a:cs typeface="Tahoma"/>
              <a:sym typeface="Tahoma"/>
            </a:endParaRPr>
          </a:p>
        </p:txBody>
      </p:sp>
      <p:sp>
        <p:nvSpPr>
          <p:cNvPr id="1133" name="Google Shape;1133;p48"/>
          <p:cNvSpPr txBox="1"/>
          <p:nvPr/>
        </p:nvSpPr>
        <p:spPr>
          <a:xfrm>
            <a:off x="289401" y="6166446"/>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Big document</a:t>
            </a:r>
            <a:endParaRPr sz="1800">
              <a:solidFill>
                <a:srgbClr val="3366FF"/>
              </a:solidFill>
              <a:latin typeface="Arial"/>
              <a:ea typeface="Arial"/>
              <a:cs typeface="Arial"/>
              <a:sym typeface="Arial"/>
            </a:endParaRPr>
          </a:p>
        </p:txBody>
      </p:sp>
      <p:sp>
        <p:nvSpPr>
          <p:cNvPr id="1134" name="Google Shape;1134;p48"/>
          <p:cNvSpPr txBox="1"/>
          <p:nvPr/>
        </p:nvSpPr>
        <p:spPr>
          <a:xfrm>
            <a:off x="2207310"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135" name="Google Shape;1135;p48"/>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noFill/>
          <a:ln cap="flat" cmpd="sng" w="48000">
            <a:solidFill>
              <a:srgbClr val="4484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36" name="Google Shape;1136;p48"/>
          <p:cNvSpPr txBox="1"/>
          <p:nvPr/>
        </p:nvSpPr>
        <p:spPr>
          <a:xfrm>
            <a:off x="2572001" y="3560090"/>
            <a:ext cx="816610" cy="528320"/>
          </a:xfrm>
          <a:prstGeom prst="rect">
            <a:avLst/>
          </a:prstGeom>
          <a:noFill/>
          <a:ln>
            <a:noFill/>
          </a:ln>
        </p:spPr>
        <p:txBody>
          <a:bodyPr anchorCtr="0" anchor="t" bIns="0" lIns="0" spcFirstLastPara="1" rIns="0" wrap="square" tIns="0">
            <a:spAutoFit/>
          </a:bodyPr>
          <a:lstStyle/>
          <a:p>
            <a:pPr indent="0" lvl="0" marL="52069"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p:txBody>
      </p:sp>
      <p:sp>
        <p:nvSpPr>
          <p:cNvPr id="1137" name="Google Shape;1137;p48"/>
          <p:cNvSpPr txBox="1"/>
          <p:nvPr/>
        </p:nvSpPr>
        <p:spPr>
          <a:xfrm>
            <a:off x="2636009" y="4108730"/>
            <a:ext cx="688340" cy="5283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(of,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138" name="Google Shape;1138;p48"/>
          <p:cNvSpPr txBox="1"/>
          <p:nvPr/>
        </p:nvSpPr>
        <p:spPr>
          <a:xfrm>
            <a:off x="2465016" y="4657369"/>
            <a:ext cx="1029969" cy="528320"/>
          </a:xfrm>
          <a:prstGeom prst="rect">
            <a:avLst/>
          </a:prstGeom>
          <a:noFill/>
          <a:ln>
            <a:noFill/>
          </a:ln>
        </p:spPr>
        <p:txBody>
          <a:bodyPr anchorCtr="0" anchor="t" bIns="0" lIns="0" spcFirstLastPara="1" rIns="0" wrap="square" tIns="0">
            <a:spAutoFit/>
          </a:bodyPr>
          <a:lstStyle/>
          <a:p>
            <a:pPr indent="0" lvl="0" marL="70485"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p:txBody>
      </p:sp>
      <p:sp>
        <p:nvSpPr>
          <p:cNvPr id="1139" name="Google Shape;1139;p48"/>
          <p:cNvSpPr txBox="1"/>
          <p:nvPr/>
        </p:nvSpPr>
        <p:spPr>
          <a:xfrm>
            <a:off x="2349116" y="5206010"/>
            <a:ext cx="1261745" cy="8026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(Endeavor,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140" name="Google Shape;1140;p48"/>
          <p:cNvSpPr txBox="1"/>
          <p:nvPr/>
        </p:nvSpPr>
        <p:spPr>
          <a:xfrm>
            <a:off x="2178799" y="2057400"/>
            <a:ext cx="1600200" cy="1138773"/>
          </a:xfrm>
          <a:prstGeom prst="rect">
            <a:avLst/>
          </a:prstGeom>
          <a:solidFill>
            <a:srgbClr val="60B5CC"/>
          </a:solidFill>
          <a:ln cap="flat" cmpd="sng" w="48000">
            <a:solidFill>
              <a:srgbClr val="448495"/>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MAP:</a:t>
            </a:r>
            <a:endParaRPr sz="1800">
              <a:solidFill>
                <a:schemeClr val="dk1"/>
              </a:solidFill>
              <a:latin typeface="Corbel"/>
              <a:ea typeface="Corbel"/>
              <a:cs typeface="Corbel"/>
              <a:sym typeface="Corbel"/>
            </a:endParaRPr>
          </a:p>
          <a:p>
            <a:pPr indent="1269" lvl="0" marL="156210" marR="148590" rtl="0" algn="ctr">
              <a:lnSpc>
                <a:spcPct val="100000"/>
              </a:lnSpc>
              <a:spcBef>
                <a:spcPts val="40"/>
              </a:spcBef>
              <a:spcAft>
                <a:spcPts val="0"/>
              </a:spcAft>
              <a:buNone/>
            </a:pPr>
            <a:r>
              <a:rPr lang="en-US" sz="1400">
                <a:solidFill>
                  <a:srgbClr val="FFFFFF"/>
                </a:solidFill>
                <a:latin typeface="Corbel"/>
                <a:ea typeface="Corbel"/>
                <a:cs typeface="Corbel"/>
                <a:sym typeface="Corbel"/>
              </a:rPr>
              <a:t>Read input and produces a set of key-value pairs</a:t>
            </a:r>
            <a:endParaRPr sz="1400">
              <a:solidFill>
                <a:srgbClr val="FFFFFF"/>
              </a:solidFill>
              <a:latin typeface="Corbel"/>
              <a:ea typeface="Corbel"/>
              <a:cs typeface="Corbel"/>
              <a:sym typeface="Corbel"/>
            </a:endParaRPr>
          </a:p>
          <a:p>
            <a:pPr indent="1269" lvl="0" marL="156210" marR="148590" rtl="0" algn="ctr">
              <a:lnSpc>
                <a:spcPct val="100000"/>
              </a:lnSpc>
              <a:spcBef>
                <a:spcPts val="40"/>
              </a:spcBef>
              <a:spcAft>
                <a:spcPts val="0"/>
              </a:spcAft>
              <a:buNone/>
            </a:pPr>
            <a:r>
              <a:t/>
            </a:r>
            <a:endParaRPr sz="1400">
              <a:solidFill>
                <a:schemeClr val="dk1"/>
              </a:solidFill>
              <a:latin typeface="Corbel"/>
              <a:ea typeface="Corbel"/>
              <a:cs typeface="Corbel"/>
              <a:sym typeface="Corbel"/>
            </a:endParaRPr>
          </a:p>
        </p:txBody>
      </p:sp>
      <p:sp>
        <p:nvSpPr>
          <p:cNvPr id="1141" name="Google Shape;1141;p48"/>
          <p:cNvSpPr txBox="1"/>
          <p:nvPr/>
        </p:nvSpPr>
        <p:spPr>
          <a:xfrm>
            <a:off x="2394731" y="6167482"/>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142" name="Google Shape;1142;p48"/>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43" name="Google Shape;1143;p48"/>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noFill/>
          <a:ln cap="flat" cmpd="sng" w="48000">
            <a:solidFill>
              <a:srgbClr val="B07E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44" name="Google Shape;1144;p48"/>
          <p:cNvSpPr txBox="1"/>
          <p:nvPr/>
        </p:nvSpPr>
        <p:spPr>
          <a:xfrm>
            <a:off x="4504401" y="3560090"/>
            <a:ext cx="911225" cy="802640"/>
          </a:xfrm>
          <a:prstGeom prst="rect">
            <a:avLst/>
          </a:prstGeom>
          <a:noFill/>
          <a:ln>
            <a:noFill/>
          </a:ln>
        </p:spPr>
        <p:txBody>
          <a:bodyPr anchorCtr="0" anchor="t" bIns="0" lIns="0" spcFirstLastPara="1" rIns="0" wrap="square" tIns="0">
            <a:spAutoFit/>
          </a:bodyPr>
          <a:lstStyle/>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p:txBody>
      </p:sp>
      <p:sp>
        <p:nvSpPr>
          <p:cNvPr id="1145" name="Google Shape;1145;p48"/>
          <p:cNvSpPr txBox="1"/>
          <p:nvPr/>
        </p:nvSpPr>
        <p:spPr>
          <a:xfrm>
            <a:off x="4617101" y="4383050"/>
            <a:ext cx="68834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146" name="Google Shape;1146;p48"/>
          <p:cNvSpPr txBox="1"/>
          <p:nvPr/>
        </p:nvSpPr>
        <p:spPr>
          <a:xfrm>
            <a:off x="4617101" y="4657369"/>
            <a:ext cx="688340" cy="52832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147" name="Google Shape;1147;p48"/>
          <p:cNvSpPr txBox="1"/>
          <p:nvPr/>
        </p:nvSpPr>
        <p:spPr>
          <a:xfrm>
            <a:off x="4394444" y="5206010"/>
            <a:ext cx="1130300" cy="802640"/>
          </a:xfrm>
          <a:prstGeom prst="rect">
            <a:avLst/>
          </a:prstGeom>
          <a:noFill/>
          <a:ln>
            <a:noFill/>
          </a:ln>
        </p:spPr>
        <p:txBody>
          <a:bodyPr anchorCtr="0" anchor="t" bIns="0" lIns="0" spcFirstLastPara="1" rIns="0" wrap="square" tIns="0">
            <a:spAutoFit/>
          </a:bodyPr>
          <a:lstStyle/>
          <a:p>
            <a:pPr indent="0" lvl="0" marL="3175" marR="0" rtl="0" algn="ctr">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148" name="Google Shape;1148;p48"/>
          <p:cNvSpPr txBox="1"/>
          <p:nvPr/>
        </p:nvSpPr>
        <p:spPr>
          <a:xfrm>
            <a:off x="4159999" y="2057400"/>
            <a:ext cx="1600200" cy="1154162"/>
          </a:xfrm>
          <a:prstGeom prst="rect">
            <a:avLst/>
          </a:prstGeom>
          <a:solidFill>
            <a:srgbClr val="F0AD00"/>
          </a:solidFill>
          <a:ln cap="flat" cmpd="sng" w="48000">
            <a:solidFill>
              <a:srgbClr val="B07E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800">
              <a:solidFill>
                <a:srgbClr val="FFFFFF"/>
              </a:solidFill>
              <a:latin typeface="Corbel"/>
              <a:ea typeface="Corbel"/>
              <a:cs typeface="Corbel"/>
              <a:sym typeface="Corbel"/>
            </a:endParaRPr>
          </a:p>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Group by key:</a:t>
            </a:r>
            <a:endParaRPr sz="1800">
              <a:solidFill>
                <a:schemeClr val="dk1"/>
              </a:solidFill>
              <a:latin typeface="Corbel"/>
              <a:ea typeface="Corbel"/>
              <a:cs typeface="Corbel"/>
              <a:sym typeface="Corbel"/>
            </a:endParaRPr>
          </a:p>
          <a:p>
            <a:pPr indent="0" lvl="0" marL="226059" marR="219075" rtl="0" algn="ctr">
              <a:lnSpc>
                <a:spcPct val="100000"/>
              </a:lnSpc>
              <a:spcBef>
                <a:spcPts val="40"/>
              </a:spcBef>
              <a:spcAft>
                <a:spcPts val="0"/>
              </a:spcAft>
              <a:buNone/>
            </a:pPr>
            <a:r>
              <a:rPr lang="en-US" sz="1400">
                <a:solidFill>
                  <a:srgbClr val="FFFFFF"/>
                </a:solidFill>
                <a:latin typeface="Corbel"/>
                <a:ea typeface="Corbel"/>
                <a:cs typeface="Corbel"/>
                <a:sym typeface="Corbel"/>
              </a:rPr>
              <a:t>Collect all pairs with same key</a:t>
            </a:r>
            <a:endParaRPr sz="1400">
              <a:solidFill>
                <a:srgbClr val="FFFFFF"/>
              </a:solidFill>
              <a:latin typeface="Corbel"/>
              <a:ea typeface="Corbel"/>
              <a:cs typeface="Corbel"/>
              <a:sym typeface="Corbel"/>
            </a:endParaRPr>
          </a:p>
          <a:p>
            <a:pPr indent="0" lvl="0" marL="226059" marR="219075" rtl="0" algn="ctr">
              <a:lnSpc>
                <a:spcPct val="100000"/>
              </a:lnSpc>
              <a:spcBef>
                <a:spcPts val="40"/>
              </a:spcBef>
              <a:spcAft>
                <a:spcPts val="0"/>
              </a:spcAft>
              <a:buNone/>
            </a:pPr>
            <a:r>
              <a:t/>
            </a:r>
            <a:endParaRPr sz="1100">
              <a:solidFill>
                <a:srgbClr val="FFFFFF"/>
              </a:solidFill>
              <a:latin typeface="Corbel"/>
              <a:ea typeface="Corbel"/>
              <a:cs typeface="Corbel"/>
              <a:sym typeface="Corbel"/>
            </a:endParaRPr>
          </a:p>
        </p:txBody>
      </p:sp>
      <p:sp>
        <p:nvSpPr>
          <p:cNvPr id="1149" name="Google Shape;1149;p48"/>
          <p:cNvSpPr txBox="1"/>
          <p:nvPr/>
        </p:nvSpPr>
        <p:spPr>
          <a:xfrm>
            <a:off x="6141199" y="3468471"/>
            <a:ext cx="1600200" cy="2585323"/>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p:txBody>
      </p:sp>
      <p:sp>
        <p:nvSpPr>
          <p:cNvPr id="1150" name="Google Shape;1150;p48"/>
          <p:cNvSpPr txBox="1"/>
          <p:nvPr/>
        </p:nvSpPr>
        <p:spPr>
          <a:xfrm>
            <a:off x="6141199" y="2057400"/>
            <a:ext cx="1600200" cy="1143000"/>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378460" marR="0" rtl="0" algn="l">
              <a:lnSpc>
                <a:spcPct val="100000"/>
              </a:lnSpc>
              <a:spcBef>
                <a:spcPts val="0"/>
              </a:spcBef>
              <a:spcAft>
                <a:spcPts val="0"/>
              </a:spcAft>
              <a:buNone/>
            </a:pPr>
            <a:r>
              <a:rPr b="1" lang="en-US" sz="1800">
                <a:solidFill>
                  <a:srgbClr val="FFFFFF"/>
                </a:solidFill>
                <a:latin typeface="Corbel"/>
                <a:ea typeface="Corbel"/>
                <a:cs typeface="Corbel"/>
                <a:sym typeface="Corbel"/>
              </a:rPr>
              <a:t>Reduce:</a:t>
            </a:r>
            <a:endParaRPr sz="1800">
              <a:solidFill>
                <a:schemeClr val="dk1"/>
              </a:solidFill>
              <a:latin typeface="Corbel"/>
              <a:ea typeface="Corbel"/>
              <a:cs typeface="Corbel"/>
              <a:sym typeface="Corbel"/>
            </a:endParaRPr>
          </a:p>
          <a:p>
            <a:pPr indent="0" lvl="0" marL="171450" marR="164465" rtl="0" algn="just">
              <a:lnSpc>
                <a:spcPct val="100000"/>
              </a:lnSpc>
              <a:spcBef>
                <a:spcPts val="40"/>
              </a:spcBef>
              <a:spcAft>
                <a:spcPts val="0"/>
              </a:spcAft>
              <a:buNone/>
            </a:pPr>
            <a:r>
              <a:rPr lang="en-US" sz="1400">
                <a:solidFill>
                  <a:srgbClr val="FFFFFF"/>
                </a:solidFill>
                <a:latin typeface="Corbel"/>
                <a:ea typeface="Corbel"/>
                <a:cs typeface="Corbel"/>
                <a:sym typeface="Corbel"/>
              </a:rPr>
              <a:t>Collect all values belonging to the key and output</a:t>
            </a:r>
            <a:endParaRPr sz="1400">
              <a:solidFill>
                <a:schemeClr val="dk1"/>
              </a:solidFill>
              <a:latin typeface="Corbel"/>
              <a:ea typeface="Corbel"/>
              <a:cs typeface="Corbel"/>
              <a:sym typeface="Corbel"/>
            </a:endParaRPr>
          </a:p>
        </p:txBody>
      </p:sp>
      <p:sp>
        <p:nvSpPr>
          <p:cNvPr id="1151" name="Google Shape;1151;p48"/>
          <p:cNvSpPr txBox="1"/>
          <p:nvPr/>
        </p:nvSpPr>
        <p:spPr>
          <a:xfrm>
            <a:off x="6117857"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152" name="Google Shape;1152;p48"/>
          <p:cNvSpPr txBox="1"/>
          <p:nvPr/>
        </p:nvSpPr>
        <p:spPr>
          <a:xfrm>
            <a:off x="6374142" y="3560090"/>
            <a:ext cx="1134314" cy="1661993"/>
          </a:xfrm>
          <a:prstGeom prst="rect">
            <a:avLst/>
          </a:prstGeom>
          <a:noFill/>
          <a:ln>
            <a:noFill/>
          </a:ln>
        </p:spPr>
        <p:txBody>
          <a:bodyPr anchorCtr="0" anchor="t" bIns="0" lIns="0" spcFirstLastPara="1" rIns="0" wrap="square" tIns="0">
            <a:spAutoFit/>
          </a:bodyPr>
          <a:lstStyle/>
          <a:p>
            <a:pPr indent="0" lvl="0" marL="61594" marR="0" rtl="0" algn="ctr">
              <a:lnSpc>
                <a:spcPct val="100000"/>
              </a:lnSpc>
              <a:spcBef>
                <a:spcPts val="0"/>
              </a:spcBef>
              <a:spcAft>
                <a:spcPts val="0"/>
              </a:spcAft>
              <a:buNone/>
            </a:pPr>
            <a:r>
              <a:rPr lang="en-US" sz="1800">
                <a:solidFill>
                  <a:srgbClr val="FFFFFF"/>
                </a:solidFill>
                <a:latin typeface="Corbel"/>
                <a:ea typeface="Corbel"/>
                <a:cs typeface="Corbel"/>
                <a:sym typeface="Corbel"/>
              </a:rPr>
              <a:t>(crew, 2)</a:t>
            </a:r>
            <a:endParaRPr sz="1800">
              <a:solidFill>
                <a:schemeClr val="dk1"/>
              </a:solidFill>
              <a:latin typeface="Corbel"/>
              <a:ea typeface="Corbel"/>
              <a:cs typeface="Corbel"/>
              <a:sym typeface="Corbel"/>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(space, 2)</a:t>
            </a:r>
            <a:endParaRPr sz="1800">
              <a:solidFill>
                <a:srgbClr val="FFFFFF"/>
              </a:solidFill>
              <a:latin typeface="Corbel"/>
              <a:ea typeface="Corbel"/>
              <a:cs typeface="Corbel"/>
              <a:sym typeface="Corbel"/>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3)</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a:p>
        </p:txBody>
      </p:sp>
      <p:sp>
        <p:nvSpPr>
          <p:cNvPr id="1153" name="Google Shape;1153;p48"/>
          <p:cNvSpPr txBox="1"/>
          <p:nvPr/>
        </p:nvSpPr>
        <p:spPr>
          <a:xfrm>
            <a:off x="6396142" y="6166445"/>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154" name="Google Shape;1154;p48"/>
          <p:cNvSpPr txBox="1"/>
          <p:nvPr/>
        </p:nvSpPr>
        <p:spPr>
          <a:xfrm>
            <a:off x="4343400" y="6161124"/>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155" name="Google Shape;1155;p48"/>
          <p:cNvSpPr/>
          <p:nvPr/>
        </p:nvSpPr>
        <p:spPr>
          <a:xfrm>
            <a:off x="152400" y="3733800"/>
            <a:ext cx="182880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56" name="Google Shape;1156;p48"/>
          <p:cNvSpPr/>
          <p:nvPr/>
        </p:nvSpPr>
        <p:spPr>
          <a:xfrm>
            <a:off x="152400" y="4220696"/>
            <a:ext cx="182880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57" name="Google Shape;1157;p48"/>
          <p:cNvSpPr/>
          <p:nvPr/>
        </p:nvSpPr>
        <p:spPr>
          <a:xfrm>
            <a:off x="159499" y="4680160"/>
            <a:ext cx="182880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58" name="Google Shape;1158;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4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Word Count</a:t>
            </a:r>
            <a:endParaRPr b="0" sz="3600">
              <a:solidFill>
                <a:srgbClr val="A01A06"/>
              </a:solidFill>
              <a:latin typeface="Calibri"/>
              <a:ea typeface="Calibri"/>
              <a:cs typeface="Calibri"/>
              <a:sym typeface="Calibri"/>
            </a:endParaRPr>
          </a:p>
        </p:txBody>
      </p:sp>
      <p:sp>
        <p:nvSpPr>
          <p:cNvPr id="1165" name="Google Shape;1165;p49"/>
          <p:cNvSpPr/>
          <p:nvPr/>
        </p:nvSpPr>
        <p:spPr>
          <a:xfrm>
            <a:off x="228600" y="3124199"/>
            <a:ext cx="1710690" cy="2971901"/>
          </a:xfrm>
          <a:custGeom>
            <a:rect b="b" l="l" r="r" t="t"/>
            <a:pathLst>
              <a:path extrusionOk="0" h="2627629" w="1600200">
                <a:moveTo>
                  <a:pt x="0" y="0"/>
                </a:moveTo>
                <a:lnTo>
                  <a:pt x="1600200" y="0"/>
                </a:lnTo>
                <a:lnTo>
                  <a:pt x="1600200" y="2627528"/>
                </a:lnTo>
                <a:lnTo>
                  <a:pt x="0" y="2627528"/>
                </a:lnTo>
                <a:lnTo>
                  <a:pt x="0" y="0"/>
                </a:lnTo>
                <a:close/>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66" name="Google Shape;1166;p49"/>
          <p:cNvSpPr txBox="1"/>
          <p:nvPr/>
        </p:nvSpPr>
        <p:spPr>
          <a:xfrm>
            <a:off x="322738" y="3236696"/>
            <a:ext cx="1522413" cy="2746906"/>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050">
                <a:solidFill>
                  <a:schemeClr val="dk1"/>
                </a:solidFill>
                <a:latin typeface="Tahoma"/>
                <a:ea typeface="Tahoma"/>
                <a:cs typeface="Tahoma"/>
                <a:sym typeface="Tahoma"/>
              </a:rPr>
              <a:t>The crew of the space shuttle Endeavor recently returned to Earth as ambassadors, harbingers of a new era of space exploration. Scientists at NASA are  saying  that the recent assembly of the Dextre bot is the first step in a   long-term space-based man/mache partnership. '"The work we're doing now</a:t>
            </a:r>
            <a:endParaRPr/>
          </a:p>
          <a:p>
            <a:pPr indent="0" lvl="0" marL="12700" marR="0" rtl="0" algn="l">
              <a:lnSpc>
                <a:spcPct val="100000"/>
              </a:lnSpc>
              <a:spcBef>
                <a:spcPts val="0"/>
              </a:spcBef>
              <a:spcAft>
                <a:spcPts val="0"/>
              </a:spcAft>
              <a:buNone/>
            </a:pPr>
            <a:r>
              <a:rPr lang="en-US" sz="1050">
                <a:solidFill>
                  <a:schemeClr val="dk1"/>
                </a:solidFill>
                <a:latin typeface="Tahoma"/>
                <a:ea typeface="Tahoma"/>
                <a:cs typeface="Tahoma"/>
                <a:sym typeface="Tahoma"/>
              </a:rPr>
              <a:t>-- the robotics we’re doing -- is what we're going to need ……………………..</a:t>
            </a:r>
            <a:endParaRPr sz="1050">
              <a:solidFill>
                <a:schemeClr val="dk1"/>
              </a:solidFill>
              <a:latin typeface="Tahoma"/>
              <a:ea typeface="Tahoma"/>
              <a:cs typeface="Tahoma"/>
              <a:sym typeface="Tahoma"/>
            </a:endParaRPr>
          </a:p>
        </p:txBody>
      </p:sp>
      <p:sp>
        <p:nvSpPr>
          <p:cNvPr id="1167" name="Google Shape;1167;p49"/>
          <p:cNvSpPr txBox="1"/>
          <p:nvPr/>
        </p:nvSpPr>
        <p:spPr>
          <a:xfrm>
            <a:off x="289401" y="6166446"/>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Big document</a:t>
            </a:r>
            <a:endParaRPr sz="1800">
              <a:solidFill>
                <a:srgbClr val="3366FF"/>
              </a:solidFill>
              <a:latin typeface="Arial"/>
              <a:ea typeface="Arial"/>
              <a:cs typeface="Arial"/>
              <a:sym typeface="Arial"/>
            </a:endParaRPr>
          </a:p>
        </p:txBody>
      </p:sp>
      <p:sp>
        <p:nvSpPr>
          <p:cNvPr id="1168" name="Google Shape;1168;p49"/>
          <p:cNvSpPr txBox="1"/>
          <p:nvPr/>
        </p:nvSpPr>
        <p:spPr>
          <a:xfrm>
            <a:off x="2207310"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169" name="Google Shape;1169;p49"/>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70" name="Google Shape;1170;p49"/>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noFill/>
          <a:ln cap="flat" cmpd="sng" w="48000">
            <a:solidFill>
              <a:srgbClr val="4484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71" name="Google Shape;1171;p49"/>
          <p:cNvSpPr txBox="1"/>
          <p:nvPr/>
        </p:nvSpPr>
        <p:spPr>
          <a:xfrm>
            <a:off x="2572001" y="3560090"/>
            <a:ext cx="816610" cy="528320"/>
          </a:xfrm>
          <a:prstGeom prst="rect">
            <a:avLst/>
          </a:prstGeom>
          <a:noFill/>
          <a:ln>
            <a:noFill/>
          </a:ln>
        </p:spPr>
        <p:txBody>
          <a:bodyPr anchorCtr="0" anchor="t" bIns="0" lIns="0" spcFirstLastPara="1" rIns="0" wrap="square" tIns="0">
            <a:spAutoFit/>
          </a:bodyPr>
          <a:lstStyle/>
          <a:p>
            <a:pPr indent="0" lvl="0" marL="52069"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p:txBody>
      </p:sp>
      <p:sp>
        <p:nvSpPr>
          <p:cNvPr id="1172" name="Google Shape;1172;p49"/>
          <p:cNvSpPr txBox="1"/>
          <p:nvPr/>
        </p:nvSpPr>
        <p:spPr>
          <a:xfrm>
            <a:off x="2636009" y="4108730"/>
            <a:ext cx="688340" cy="5283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(of,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173" name="Google Shape;1173;p49"/>
          <p:cNvSpPr txBox="1"/>
          <p:nvPr/>
        </p:nvSpPr>
        <p:spPr>
          <a:xfrm>
            <a:off x="2465016" y="4657369"/>
            <a:ext cx="1029969" cy="528320"/>
          </a:xfrm>
          <a:prstGeom prst="rect">
            <a:avLst/>
          </a:prstGeom>
          <a:noFill/>
          <a:ln>
            <a:noFill/>
          </a:ln>
        </p:spPr>
        <p:txBody>
          <a:bodyPr anchorCtr="0" anchor="t" bIns="0" lIns="0" spcFirstLastPara="1" rIns="0" wrap="square" tIns="0">
            <a:spAutoFit/>
          </a:bodyPr>
          <a:lstStyle/>
          <a:p>
            <a:pPr indent="0" lvl="0" marL="70485"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p:txBody>
      </p:sp>
      <p:sp>
        <p:nvSpPr>
          <p:cNvPr id="1174" name="Google Shape;1174;p49"/>
          <p:cNvSpPr txBox="1"/>
          <p:nvPr/>
        </p:nvSpPr>
        <p:spPr>
          <a:xfrm>
            <a:off x="2349116" y="5206010"/>
            <a:ext cx="1261745" cy="8026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(Endeavor,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175" name="Google Shape;1175;p49"/>
          <p:cNvSpPr txBox="1"/>
          <p:nvPr/>
        </p:nvSpPr>
        <p:spPr>
          <a:xfrm>
            <a:off x="2178799" y="2057400"/>
            <a:ext cx="1600200" cy="1138773"/>
          </a:xfrm>
          <a:prstGeom prst="rect">
            <a:avLst/>
          </a:prstGeom>
          <a:solidFill>
            <a:srgbClr val="60B5CC"/>
          </a:solidFill>
          <a:ln cap="flat" cmpd="sng" w="48000">
            <a:solidFill>
              <a:srgbClr val="448495"/>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MAP:</a:t>
            </a:r>
            <a:endParaRPr sz="1800">
              <a:solidFill>
                <a:schemeClr val="dk1"/>
              </a:solidFill>
              <a:latin typeface="Corbel"/>
              <a:ea typeface="Corbel"/>
              <a:cs typeface="Corbel"/>
              <a:sym typeface="Corbel"/>
            </a:endParaRPr>
          </a:p>
          <a:p>
            <a:pPr indent="1269" lvl="0" marL="156210" marR="148590" rtl="0" algn="ctr">
              <a:lnSpc>
                <a:spcPct val="100000"/>
              </a:lnSpc>
              <a:spcBef>
                <a:spcPts val="40"/>
              </a:spcBef>
              <a:spcAft>
                <a:spcPts val="0"/>
              </a:spcAft>
              <a:buNone/>
            </a:pPr>
            <a:r>
              <a:rPr lang="en-US" sz="1400">
                <a:solidFill>
                  <a:srgbClr val="FFFFFF"/>
                </a:solidFill>
                <a:latin typeface="Corbel"/>
                <a:ea typeface="Corbel"/>
                <a:cs typeface="Corbel"/>
                <a:sym typeface="Corbel"/>
              </a:rPr>
              <a:t>Read input and produces a set of key-value pairs</a:t>
            </a:r>
            <a:endParaRPr sz="1400">
              <a:solidFill>
                <a:srgbClr val="FFFFFF"/>
              </a:solidFill>
              <a:latin typeface="Corbel"/>
              <a:ea typeface="Corbel"/>
              <a:cs typeface="Corbel"/>
              <a:sym typeface="Corbel"/>
            </a:endParaRPr>
          </a:p>
          <a:p>
            <a:pPr indent="1269" lvl="0" marL="156210" marR="148590" rtl="0" algn="ctr">
              <a:lnSpc>
                <a:spcPct val="100000"/>
              </a:lnSpc>
              <a:spcBef>
                <a:spcPts val="40"/>
              </a:spcBef>
              <a:spcAft>
                <a:spcPts val="0"/>
              </a:spcAft>
              <a:buNone/>
            </a:pPr>
            <a:r>
              <a:t/>
            </a:r>
            <a:endParaRPr sz="1400">
              <a:solidFill>
                <a:schemeClr val="dk1"/>
              </a:solidFill>
              <a:latin typeface="Corbel"/>
              <a:ea typeface="Corbel"/>
              <a:cs typeface="Corbel"/>
              <a:sym typeface="Corbel"/>
            </a:endParaRPr>
          </a:p>
        </p:txBody>
      </p:sp>
      <p:sp>
        <p:nvSpPr>
          <p:cNvPr id="1176" name="Google Shape;1176;p49"/>
          <p:cNvSpPr txBox="1"/>
          <p:nvPr/>
        </p:nvSpPr>
        <p:spPr>
          <a:xfrm>
            <a:off x="2394731" y="6167482"/>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177" name="Google Shape;1177;p49"/>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78" name="Google Shape;1178;p49"/>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noFill/>
          <a:ln cap="flat" cmpd="sng" w="48000">
            <a:solidFill>
              <a:srgbClr val="B07E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79" name="Google Shape;1179;p49"/>
          <p:cNvSpPr txBox="1"/>
          <p:nvPr/>
        </p:nvSpPr>
        <p:spPr>
          <a:xfrm>
            <a:off x="4504401" y="3560090"/>
            <a:ext cx="911225" cy="802640"/>
          </a:xfrm>
          <a:prstGeom prst="rect">
            <a:avLst/>
          </a:prstGeom>
          <a:noFill/>
          <a:ln>
            <a:noFill/>
          </a:ln>
        </p:spPr>
        <p:txBody>
          <a:bodyPr anchorCtr="0" anchor="t" bIns="0" lIns="0" spcFirstLastPara="1" rIns="0" wrap="square" tIns="0">
            <a:spAutoFit/>
          </a:bodyPr>
          <a:lstStyle/>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p:txBody>
      </p:sp>
      <p:sp>
        <p:nvSpPr>
          <p:cNvPr id="1180" name="Google Shape;1180;p49"/>
          <p:cNvSpPr txBox="1"/>
          <p:nvPr/>
        </p:nvSpPr>
        <p:spPr>
          <a:xfrm>
            <a:off x="4617101" y="4383050"/>
            <a:ext cx="68834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181" name="Google Shape;1181;p49"/>
          <p:cNvSpPr txBox="1"/>
          <p:nvPr/>
        </p:nvSpPr>
        <p:spPr>
          <a:xfrm>
            <a:off x="4617101" y="4657369"/>
            <a:ext cx="688340" cy="52832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182" name="Google Shape;1182;p49"/>
          <p:cNvSpPr txBox="1"/>
          <p:nvPr/>
        </p:nvSpPr>
        <p:spPr>
          <a:xfrm>
            <a:off x="4394444" y="5206010"/>
            <a:ext cx="1130300" cy="802640"/>
          </a:xfrm>
          <a:prstGeom prst="rect">
            <a:avLst/>
          </a:prstGeom>
          <a:noFill/>
          <a:ln>
            <a:noFill/>
          </a:ln>
        </p:spPr>
        <p:txBody>
          <a:bodyPr anchorCtr="0" anchor="t" bIns="0" lIns="0" spcFirstLastPara="1" rIns="0" wrap="square" tIns="0">
            <a:spAutoFit/>
          </a:bodyPr>
          <a:lstStyle/>
          <a:p>
            <a:pPr indent="0" lvl="0" marL="3175" marR="0" rtl="0" algn="ctr">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183" name="Google Shape;1183;p49"/>
          <p:cNvSpPr txBox="1"/>
          <p:nvPr/>
        </p:nvSpPr>
        <p:spPr>
          <a:xfrm>
            <a:off x="4159999" y="2057400"/>
            <a:ext cx="1600200" cy="1154162"/>
          </a:xfrm>
          <a:prstGeom prst="rect">
            <a:avLst/>
          </a:prstGeom>
          <a:solidFill>
            <a:srgbClr val="F0AD00"/>
          </a:solidFill>
          <a:ln cap="flat" cmpd="sng" w="48000">
            <a:solidFill>
              <a:srgbClr val="B07E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800">
              <a:solidFill>
                <a:srgbClr val="FFFFFF"/>
              </a:solidFill>
              <a:latin typeface="Corbel"/>
              <a:ea typeface="Corbel"/>
              <a:cs typeface="Corbel"/>
              <a:sym typeface="Corbel"/>
            </a:endParaRPr>
          </a:p>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Group by key:</a:t>
            </a:r>
            <a:endParaRPr sz="1800">
              <a:solidFill>
                <a:schemeClr val="dk1"/>
              </a:solidFill>
              <a:latin typeface="Corbel"/>
              <a:ea typeface="Corbel"/>
              <a:cs typeface="Corbel"/>
              <a:sym typeface="Corbel"/>
            </a:endParaRPr>
          </a:p>
          <a:p>
            <a:pPr indent="0" lvl="0" marL="226059" marR="219075" rtl="0" algn="ctr">
              <a:lnSpc>
                <a:spcPct val="100000"/>
              </a:lnSpc>
              <a:spcBef>
                <a:spcPts val="40"/>
              </a:spcBef>
              <a:spcAft>
                <a:spcPts val="0"/>
              </a:spcAft>
              <a:buNone/>
            </a:pPr>
            <a:r>
              <a:rPr lang="en-US" sz="1400">
                <a:solidFill>
                  <a:srgbClr val="FFFFFF"/>
                </a:solidFill>
                <a:latin typeface="Corbel"/>
                <a:ea typeface="Corbel"/>
                <a:cs typeface="Corbel"/>
                <a:sym typeface="Corbel"/>
              </a:rPr>
              <a:t>Collect all pairs with same key</a:t>
            </a:r>
            <a:endParaRPr sz="1400">
              <a:solidFill>
                <a:srgbClr val="FFFFFF"/>
              </a:solidFill>
              <a:latin typeface="Corbel"/>
              <a:ea typeface="Corbel"/>
              <a:cs typeface="Corbel"/>
              <a:sym typeface="Corbel"/>
            </a:endParaRPr>
          </a:p>
          <a:p>
            <a:pPr indent="0" lvl="0" marL="226059" marR="219075" rtl="0" algn="ctr">
              <a:lnSpc>
                <a:spcPct val="100000"/>
              </a:lnSpc>
              <a:spcBef>
                <a:spcPts val="40"/>
              </a:spcBef>
              <a:spcAft>
                <a:spcPts val="0"/>
              </a:spcAft>
              <a:buNone/>
            </a:pPr>
            <a:r>
              <a:t/>
            </a:r>
            <a:endParaRPr sz="1100">
              <a:solidFill>
                <a:srgbClr val="FFFFFF"/>
              </a:solidFill>
              <a:latin typeface="Corbel"/>
              <a:ea typeface="Corbel"/>
              <a:cs typeface="Corbel"/>
              <a:sym typeface="Corbel"/>
            </a:endParaRPr>
          </a:p>
        </p:txBody>
      </p:sp>
      <p:sp>
        <p:nvSpPr>
          <p:cNvPr id="1184" name="Google Shape;1184;p49"/>
          <p:cNvSpPr txBox="1"/>
          <p:nvPr/>
        </p:nvSpPr>
        <p:spPr>
          <a:xfrm>
            <a:off x="6141199" y="3468471"/>
            <a:ext cx="1600200" cy="2585323"/>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p:txBody>
      </p:sp>
      <p:sp>
        <p:nvSpPr>
          <p:cNvPr id="1185" name="Google Shape;1185;p49"/>
          <p:cNvSpPr txBox="1"/>
          <p:nvPr/>
        </p:nvSpPr>
        <p:spPr>
          <a:xfrm>
            <a:off x="6141199" y="2057400"/>
            <a:ext cx="1600200" cy="1143000"/>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378460" marR="0" rtl="0" algn="l">
              <a:lnSpc>
                <a:spcPct val="100000"/>
              </a:lnSpc>
              <a:spcBef>
                <a:spcPts val="0"/>
              </a:spcBef>
              <a:spcAft>
                <a:spcPts val="0"/>
              </a:spcAft>
              <a:buNone/>
            </a:pPr>
            <a:r>
              <a:rPr b="1" lang="en-US" sz="1800">
                <a:solidFill>
                  <a:srgbClr val="FFFFFF"/>
                </a:solidFill>
                <a:latin typeface="Corbel"/>
                <a:ea typeface="Corbel"/>
                <a:cs typeface="Corbel"/>
                <a:sym typeface="Corbel"/>
              </a:rPr>
              <a:t>Reduce:</a:t>
            </a:r>
            <a:endParaRPr sz="1800">
              <a:solidFill>
                <a:schemeClr val="dk1"/>
              </a:solidFill>
              <a:latin typeface="Corbel"/>
              <a:ea typeface="Corbel"/>
              <a:cs typeface="Corbel"/>
              <a:sym typeface="Corbel"/>
            </a:endParaRPr>
          </a:p>
          <a:p>
            <a:pPr indent="0" lvl="0" marL="171450" marR="164465" rtl="0" algn="just">
              <a:lnSpc>
                <a:spcPct val="100000"/>
              </a:lnSpc>
              <a:spcBef>
                <a:spcPts val="40"/>
              </a:spcBef>
              <a:spcAft>
                <a:spcPts val="0"/>
              </a:spcAft>
              <a:buNone/>
            </a:pPr>
            <a:r>
              <a:rPr lang="en-US" sz="1400">
                <a:solidFill>
                  <a:srgbClr val="FFFFFF"/>
                </a:solidFill>
                <a:latin typeface="Corbel"/>
                <a:ea typeface="Corbel"/>
                <a:cs typeface="Corbel"/>
                <a:sym typeface="Corbel"/>
              </a:rPr>
              <a:t>Collect all values belonging to the key and output</a:t>
            </a:r>
            <a:endParaRPr sz="1400">
              <a:solidFill>
                <a:schemeClr val="dk1"/>
              </a:solidFill>
              <a:latin typeface="Corbel"/>
              <a:ea typeface="Corbel"/>
              <a:cs typeface="Corbel"/>
              <a:sym typeface="Corbel"/>
            </a:endParaRPr>
          </a:p>
        </p:txBody>
      </p:sp>
      <p:sp>
        <p:nvSpPr>
          <p:cNvPr id="1186" name="Google Shape;1186;p49"/>
          <p:cNvSpPr txBox="1"/>
          <p:nvPr/>
        </p:nvSpPr>
        <p:spPr>
          <a:xfrm>
            <a:off x="6117857"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187" name="Google Shape;1187;p49"/>
          <p:cNvSpPr txBox="1"/>
          <p:nvPr/>
        </p:nvSpPr>
        <p:spPr>
          <a:xfrm>
            <a:off x="6374142" y="3560090"/>
            <a:ext cx="1134314" cy="1661993"/>
          </a:xfrm>
          <a:prstGeom prst="rect">
            <a:avLst/>
          </a:prstGeom>
          <a:noFill/>
          <a:ln>
            <a:noFill/>
          </a:ln>
        </p:spPr>
        <p:txBody>
          <a:bodyPr anchorCtr="0" anchor="t" bIns="0" lIns="0" spcFirstLastPara="1" rIns="0" wrap="square" tIns="0">
            <a:spAutoFit/>
          </a:bodyPr>
          <a:lstStyle/>
          <a:p>
            <a:pPr indent="0" lvl="0" marL="61594" marR="0" rtl="0" algn="ctr">
              <a:lnSpc>
                <a:spcPct val="100000"/>
              </a:lnSpc>
              <a:spcBef>
                <a:spcPts val="0"/>
              </a:spcBef>
              <a:spcAft>
                <a:spcPts val="0"/>
              </a:spcAft>
              <a:buNone/>
            </a:pPr>
            <a:r>
              <a:rPr lang="en-US" sz="1800">
                <a:solidFill>
                  <a:srgbClr val="FFFFFF"/>
                </a:solidFill>
                <a:latin typeface="Corbel"/>
                <a:ea typeface="Corbel"/>
                <a:cs typeface="Corbel"/>
                <a:sym typeface="Corbel"/>
              </a:rPr>
              <a:t>(crew, 2)</a:t>
            </a:r>
            <a:endParaRPr sz="1800">
              <a:solidFill>
                <a:schemeClr val="dk1"/>
              </a:solidFill>
              <a:latin typeface="Corbel"/>
              <a:ea typeface="Corbel"/>
              <a:cs typeface="Corbel"/>
              <a:sym typeface="Corbel"/>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(space, 2)</a:t>
            </a:r>
            <a:endParaRPr sz="1800">
              <a:solidFill>
                <a:srgbClr val="FFFFFF"/>
              </a:solidFill>
              <a:latin typeface="Corbel"/>
              <a:ea typeface="Corbel"/>
              <a:cs typeface="Corbel"/>
              <a:sym typeface="Corbel"/>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3)</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a:p>
        </p:txBody>
      </p:sp>
      <p:sp>
        <p:nvSpPr>
          <p:cNvPr id="1188" name="Google Shape;1188;p49"/>
          <p:cNvSpPr txBox="1"/>
          <p:nvPr/>
        </p:nvSpPr>
        <p:spPr>
          <a:xfrm>
            <a:off x="6396142" y="6166445"/>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189" name="Google Shape;1189;p49"/>
          <p:cNvSpPr txBox="1"/>
          <p:nvPr/>
        </p:nvSpPr>
        <p:spPr>
          <a:xfrm>
            <a:off x="4343400" y="6161124"/>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190" name="Google Shape;1190;p49"/>
          <p:cNvSpPr/>
          <p:nvPr/>
        </p:nvSpPr>
        <p:spPr>
          <a:xfrm>
            <a:off x="152400" y="3733800"/>
            <a:ext cx="182880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1" name="Google Shape;1191;p49"/>
          <p:cNvSpPr/>
          <p:nvPr/>
        </p:nvSpPr>
        <p:spPr>
          <a:xfrm>
            <a:off x="152400" y="4220696"/>
            <a:ext cx="182880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2" name="Google Shape;1192;p49"/>
          <p:cNvSpPr/>
          <p:nvPr/>
        </p:nvSpPr>
        <p:spPr>
          <a:xfrm>
            <a:off x="159499" y="4680160"/>
            <a:ext cx="182880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3" name="Google Shape;1193;p49"/>
          <p:cNvSpPr/>
          <p:nvPr/>
        </p:nvSpPr>
        <p:spPr>
          <a:xfrm>
            <a:off x="2164080" y="4095013"/>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4" name="Google Shape;1194;p49"/>
          <p:cNvSpPr/>
          <p:nvPr/>
        </p:nvSpPr>
        <p:spPr>
          <a:xfrm>
            <a:off x="2164080" y="4663723"/>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5" name="Google Shape;1195;p49"/>
          <p:cNvSpPr/>
          <p:nvPr/>
        </p:nvSpPr>
        <p:spPr>
          <a:xfrm>
            <a:off x="2164080" y="5192043"/>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6" name="Google Shape;1196;p49"/>
          <p:cNvSpPr/>
          <p:nvPr/>
        </p:nvSpPr>
        <p:spPr>
          <a:xfrm>
            <a:off x="3814571" y="3857244"/>
            <a:ext cx="298703" cy="7955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7" name="Google Shape;1197;p49"/>
          <p:cNvSpPr/>
          <p:nvPr/>
        </p:nvSpPr>
        <p:spPr>
          <a:xfrm>
            <a:off x="3886200" y="3886200"/>
            <a:ext cx="152400" cy="685800"/>
          </a:xfrm>
          <a:custGeom>
            <a:rect b="b" l="l" r="r" t="t"/>
            <a:pathLst>
              <a:path extrusionOk="0" h="685800" w="152400">
                <a:moveTo>
                  <a:pt x="0" y="0"/>
                </a:moveTo>
                <a:lnTo>
                  <a:pt x="152400" y="685800"/>
                </a:lnTo>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8" name="Google Shape;1198;p49"/>
          <p:cNvSpPr/>
          <p:nvPr/>
        </p:nvSpPr>
        <p:spPr>
          <a:xfrm>
            <a:off x="3814571" y="4546091"/>
            <a:ext cx="298703" cy="101803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199" name="Google Shape;1199;p49"/>
          <p:cNvSpPr/>
          <p:nvPr/>
        </p:nvSpPr>
        <p:spPr>
          <a:xfrm>
            <a:off x="3886200" y="4572000"/>
            <a:ext cx="152400" cy="914400"/>
          </a:xfrm>
          <a:custGeom>
            <a:rect b="b" l="l" r="r" t="t"/>
            <a:pathLst>
              <a:path extrusionOk="0" h="914400" w="152400">
                <a:moveTo>
                  <a:pt x="0" y="914400"/>
                </a:moveTo>
                <a:lnTo>
                  <a:pt x="152400" y="0"/>
                </a:lnTo>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00" name="Google Shape;1200;p49"/>
          <p:cNvSpPr/>
          <p:nvPr/>
        </p:nvSpPr>
        <p:spPr>
          <a:xfrm>
            <a:off x="3741420" y="4539995"/>
            <a:ext cx="368807" cy="64922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01" name="Google Shape;1201;p49"/>
          <p:cNvSpPr/>
          <p:nvPr/>
        </p:nvSpPr>
        <p:spPr>
          <a:xfrm>
            <a:off x="3810000" y="4572000"/>
            <a:ext cx="228600" cy="533400"/>
          </a:xfrm>
          <a:custGeom>
            <a:rect b="b" l="l" r="r" t="t"/>
            <a:pathLst>
              <a:path extrusionOk="0" h="533400" w="228600">
                <a:moveTo>
                  <a:pt x="0" y="533400"/>
                </a:moveTo>
                <a:lnTo>
                  <a:pt x="228600" y="0"/>
                </a:lnTo>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02" name="Google Shape;1202;p49"/>
          <p:cNvSpPr/>
          <p:nvPr/>
        </p:nvSpPr>
        <p:spPr>
          <a:xfrm>
            <a:off x="3741420" y="4155947"/>
            <a:ext cx="368807" cy="50291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03" name="Google Shape;1203;p49"/>
          <p:cNvSpPr/>
          <p:nvPr/>
        </p:nvSpPr>
        <p:spPr>
          <a:xfrm>
            <a:off x="3810000" y="4191000"/>
            <a:ext cx="228600" cy="381000"/>
          </a:xfrm>
          <a:custGeom>
            <a:rect b="b" l="l" r="r" t="t"/>
            <a:pathLst>
              <a:path extrusionOk="0" h="381000" w="228600">
                <a:moveTo>
                  <a:pt x="0" y="0"/>
                </a:moveTo>
                <a:lnTo>
                  <a:pt x="228600" y="381000"/>
                </a:lnTo>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04" name="Google Shape;1204;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Single Node Architecture</a:t>
            </a:r>
            <a:endParaRPr/>
          </a:p>
        </p:txBody>
      </p:sp>
      <p:sp>
        <p:nvSpPr>
          <p:cNvPr id="138" name="Google Shape;138;p5"/>
          <p:cNvSpPr txBox="1"/>
          <p:nvPr/>
        </p:nvSpPr>
        <p:spPr>
          <a:xfrm>
            <a:off x="4451498" y="3045767"/>
            <a:ext cx="4038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A5A5A5"/>
                </a:solidFill>
                <a:latin typeface="Tahoma"/>
                <a:ea typeface="Tahoma"/>
                <a:cs typeface="Tahoma"/>
                <a:sym typeface="Tahoma"/>
              </a:rPr>
              <a:t>Machine Learning, Statistics</a:t>
            </a:r>
            <a:endParaRPr/>
          </a:p>
        </p:txBody>
      </p:sp>
      <p:grpSp>
        <p:nvGrpSpPr>
          <p:cNvPr id="139" name="Google Shape;139;p5"/>
          <p:cNvGrpSpPr/>
          <p:nvPr/>
        </p:nvGrpSpPr>
        <p:grpSpPr>
          <a:xfrm>
            <a:off x="533400" y="2438400"/>
            <a:ext cx="3657600" cy="3429000"/>
            <a:chOff x="533400" y="2438400"/>
            <a:chExt cx="3657600" cy="3429000"/>
          </a:xfrm>
        </p:grpSpPr>
        <p:sp>
          <p:nvSpPr>
            <p:cNvPr id="140" name="Google Shape;140;p5"/>
            <p:cNvSpPr/>
            <p:nvPr/>
          </p:nvSpPr>
          <p:spPr>
            <a:xfrm>
              <a:off x="1676400" y="3503428"/>
              <a:ext cx="1447800" cy="838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Memory</a:t>
              </a:r>
              <a:endParaRPr/>
            </a:p>
          </p:txBody>
        </p:sp>
        <p:sp>
          <p:nvSpPr>
            <p:cNvPr id="141" name="Google Shape;141;p5"/>
            <p:cNvSpPr/>
            <p:nvPr/>
          </p:nvSpPr>
          <p:spPr>
            <a:xfrm>
              <a:off x="2438400" y="2667000"/>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CPU</a:t>
              </a:r>
              <a:endParaRPr/>
            </a:p>
          </p:txBody>
        </p:sp>
        <p:sp>
          <p:nvSpPr>
            <p:cNvPr id="142" name="Google Shape;142;p5"/>
            <p:cNvSpPr/>
            <p:nvPr/>
          </p:nvSpPr>
          <p:spPr>
            <a:xfrm>
              <a:off x="838200" y="2668772"/>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GPU</a:t>
              </a:r>
              <a:endParaRPr/>
            </a:p>
          </p:txBody>
        </p:sp>
        <p:sp>
          <p:nvSpPr>
            <p:cNvPr id="143" name="Google Shape;143;p5"/>
            <p:cNvSpPr/>
            <p:nvPr/>
          </p:nvSpPr>
          <p:spPr>
            <a:xfrm>
              <a:off x="1638300" y="4724400"/>
              <a:ext cx="1524000" cy="914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Disk</a:t>
              </a:r>
              <a:endParaRPr/>
            </a:p>
          </p:txBody>
        </p:sp>
        <p:sp>
          <p:nvSpPr>
            <p:cNvPr id="144" name="Google Shape;144;p5"/>
            <p:cNvSpPr/>
            <p:nvPr/>
          </p:nvSpPr>
          <p:spPr>
            <a:xfrm>
              <a:off x="533400" y="2438400"/>
              <a:ext cx="3657600" cy="3429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Tahoma"/>
                <a:ea typeface="Tahoma"/>
                <a:cs typeface="Tahoma"/>
                <a:sym typeface="Tahoma"/>
              </a:endParaRPr>
            </a:p>
          </p:txBody>
        </p:sp>
      </p:grpSp>
      <p:sp>
        <p:nvSpPr>
          <p:cNvPr id="145" name="Google Shape;145;p5"/>
          <p:cNvSpPr txBox="1"/>
          <p:nvPr/>
        </p:nvSpPr>
        <p:spPr>
          <a:xfrm>
            <a:off x="4455042" y="3922528"/>
            <a:ext cx="46889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Tahoma"/>
                <a:ea typeface="Tahoma"/>
                <a:cs typeface="Tahoma"/>
                <a:sym typeface="Tahoma"/>
              </a:rPr>
              <a:t>“Classical” Data Mining algorithm</a:t>
            </a:r>
            <a:endParaRPr/>
          </a:p>
        </p:txBody>
      </p:sp>
      <p:sp>
        <p:nvSpPr>
          <p:cNvPr id="146" name="Google Shape;146;p5"/>
          <p:cNvSpPr txBox="1"/>
          <p:nvPr/>
        </p:nvSpPr>
        <p:spPr>
          <a:xfrm>
            <a:off x="5191347" y="5636567"/>
            <a:ext cx="255890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Not sufficient !</a:t>
            </a:r>
            <a:endParaRPr/>
          </a:p>
        </p:txBody>
      </p:sp>
      <p:sp>
        <p:nvSpPr>
          <p:cNvPr id="147" name="Google Shape;147;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5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Map-Reduce: Word Count</a:t>
            </a:r>
            <a:endParaRPr b="0" sz="3600">
              <a:solidFill>
                <a:srgbClr val="A01A06"/>
              </a:solidFill>
              <a:latin typeface="Calibri"/>
              <a:ea typeface="Calibri"/>
              <a:cs typeface="Calibri"/>
              <a:sym typeface="Calibri"/>
            </a:endParaRPr>
          </a:p>
        </p:txBody>
      </p:sp>
      <p:sp>
        <p:nvSpPr>
          <p:cNvPr id="1211" name="Google Shape;1211;p50"/>
          <p:cNvSpPr/>
          <p:nvPr/>
        </p:nvSpPr>
        <p:spPr>
          <a:xfrm>
            <a:off x="228600" y="3124199"/>
            <a:ext cx="1710690" cy="2971901"/>
          </a:xfrm>
          <a:custGeom>
            <a:rect b="b" l="l" r="r" t="t"/>
            <a:pathLst>
              <a:path extrusionOk="0" h="2627629" w="1600200">
                <a:moveTo>
                  <a:pt x="0" y="0"/>
                </a:moveTo>
                <a:lnTo>
                  <a:pt x="1600200" y="0"/>
                </a:lnTo>
                <a:lnTo>
                  <a:pt x="1600200" y="2627528"/>
                </a:lnTo>
                <a:lnTo>
                  <a:pt x="0" y="2627528"/>
                </a:lnTo>
                <a:lnTo>
                  <a:pt x="0" y="0"/>
                </a:lnTo>
                <a:close/>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12" name="Google Shape;1212;p50"/>
          <p:cNvSpPr txBox="1"/>
          <p:nvPr/>
        </p:nvSpPr>
        <p:spPr>
          <a:xfrm>
            <a:off x="322738" y="3236696"/>
            <a:ext cx="1522413" cy="2746906"/>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1050">
                <a:solidFill>
                  <a:schemeClr val="dk1"/>
                </a:solidFill>
                <a:latin typeface="Tahoma"/>
                <a:ea typeface="Tahoma"/>
                <a:cs typeface="Tahoma"/>
                <a:sym typeface="Tahoma"/>
              </a:rPr>
              <a:t>The crew of the space shuttle Endeavor recently returned to Earth as ambassadors, harbingers of a new era of space exploration. Scientists at NASA are  saying  that the recent assembly of the Dextre bot is the first step in a   long-term space-based man/mache partnership. '"The work we're doing now</a:t>
            </a:r>
            <a:endParaRPr/>
          </a:p>
          <a:p>
            <a:pPr indent="0" lvl="0" marL="12700" marR="0" rtl="0" algn="l">
              <a:lnSpc>
                <a:spcPct val="100000"/>
              </a:lnSpc>
              <a:spcBef>
                <a:spcPts val="0"/>
              </a:spcBef>
              <a:spcAft>
                <a:spcPts val="0"/>
              </a:spcAft>
              <a:buNone/>
            </a:pPr>
            <a:r>
              <a:rPr lang="en-US" sz="1050">
                <a:solidFill>
                  <a:schemeClr val="dk1"/>
                </a:solidFill>
                <a:latin typeface="Tahoma"/>
                <a:ea typeface="Tahoma"/>
                <a:cs typeface="Tahoma"/>
                <a:sym typeface="Tahoma"/>
              </a:rPr>
              <a:t>-- the robotics we’re doing -- is what we're going to need ……………………..</a:t>
            </a:r>
            <a:endParaRPr sz="1050">
              <a:solidFill>
                <a:schemeClr val="dk1"/>
              </a:solidFill>
              <a:latin typeface="Tahoma"/>
              <a:ea typeface="Tahoma"/>
              <a:cs typeface="Tahoma"/>
              <a:sym typeface="Tahoma"/>
            </a:endParaRPr>
          </a:p>
        </p:txBody>
      </p:sp>
      <p:sp>
        <p:nvSpPr>
          <p:cNvPr id="1213" name="Google Shape;1213;p50"/>
          <p:cNvSpPr txBox="1"/>
          <p:nvPr/>
        </p:nvSpPr>
        <p:spPr>
          <a:xfrm>
            <a:off x="289401" y="6166446"/>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Big document</a:t>
            </a:r>
            <a:endParaRPr sz="1800">
              <a:solidFill>
                <a:srgbClr val="3366FF"/>
              </a:solidFill>
              <a:latin typeface="Arial"/>
              <a:ea typeface="Arial"/>
              <a:cs typeface="Arial"/>
              <a:sym typeface="Arial"/>
            </a:endParaRPr>
          </a:p>
        </p:txBody>
      </p:sp>
      <p:sp>
        <p:nvSpPr>
          <p:cNvPr id="1214" name="Google Shape;1214;p50"/>
          <p:cNvSpPr txBox="1"/>
          <p:nvPr/>
        </p:nvSpPr>
        <p:spPr>
          <a:xfrm>
            <a:off x="2207310"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215" name="Google Shape;1215;p50"/>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solidFill>
            <a:srgbClr val="60B5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16" name="Google Shape;1216;p50"/>
          <p:cNvSpPr/>
          <p:nvPr/>
        </p:nvSpPr>
        <p:spPr>
          <a:xfrm>
            <a:off x="2178799" y="3468471"/>
            <a:ext cx="1600200" cy="2590800"/>
          </a:xfrm>
          <a:custGeom>
            <a:rect b="b" l="l" r="r" t="t"/>
            <a:pathLst>
              <a:path extrusionOk="0" h="2590800" w="1600200">
                <a:moveTo>
                  <a:pt x="0" y="0"/>
                </a:moveTo>
                <a:lnTo>
                  <a:pt x="1600199" y="0"/>
                </a:lnTo>
                <a:lnTo>
                  <a:pt x="1600199" y="2590800"/>
                </a:lnTo>
                <a:lnTo>
                  <a:pt x="0" y="2590800"/>
                </a:lnTo>
                <a:lnTo>
                  <a:pt x="0" y="0"/>
                </a:lnTo>
                <a:close/>
              </a:path>
            </a:pathLst>
          </a:custGeom>
          <a:noFill/>
          <a:ln cap="flat" cmpd="sng" w="48000">
            <a:solidFill>
              <a:srgbClr val="4484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17" name="Google Shape;1217;p50"/>
          <p:cNvSpPr txBox="1"/>
          <p:nvPr/>
        </p:nvSpPr>
        <p:spPr>
          <a:xfrm>
            <a:off x="2572001" y="3560090"/>
            <a:ext cx="816610" cy="528320"/>
          </a:xfrm>
          <a:prstGeom prst="rect">
            <a:avLst/>
          </a:prstGeom>
          <a:noFill/>
          <a:ln>
            <a:noFill/>
          </a:ln>
        </p:spPr>
        <p:txBody>
          <a:bodyPr anchorCtr="0" anchor="t" bIns="0" lIns="0" spcFirstLastPara="1" rIns="0" wrap="square" tIns="0">
            <a:spAutoFit/>
          </a:bodyPr>
          <a:lstStyle/>
          <a:p>
            <a:pPr indent="0" lvl="0" marL="52069"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p:txBody>
      </p:sp>
      <p:sp>
        <p:nvSpPr>
          <p:cNvPr id="1218" name="Google Shape;1218;p50"/>
          <p:cNvSpPr txBox="1"/>
          <p:nvPr/>
        </p:nvSpPr>
        <p:spPr>
          <a:xfrm>
            <a:off x="2636009" y="4108730"/>
            <a:ext cx="688340" cy="5283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(of,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219" name="Google Shape;1219;p50"/>
          <p:cNvSpPr txBox="1"/>
          <p:nvPr/>
        </p:nvSpPr>
        <p:spPr>
          <a:xfrm>
            <a:off x="2465016" y="4657369"/>
            <a:ext cx="1029969" cy="528320"/>
          </a:xfrm>
          <a:prstGeom prst="rect">
            <a:avLst/>
          </a:prstGeom>
          <a:noFill/>
          <a:ln>
            <a:noFill/>
          </a:ln>
        </p:spPr>
        <p:txBody>
          <a:bodyPr anchorCtr="0" anchor="t" bIns="0" lIns="0" spcFirstLastPara="1" rIns="0" wrap="square" tIns="0">
            <a:spAutoFit/>
          </a:bodyPr>
          <a:lstStyle/>
          <a:p>
            <a:pPr indent="0" lvl="0" marL="70485"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p:txBody>
      </p:sp>
      <p:sp>
        <p:nvSpPr>
          <p:cNvPr id="1220" name="Google Shape;1220;p50"/>
          <p:cNvSpPr txBox="1"/>
          <p:nvPr/>
        </p:nvSpPr>
        <p:spPr>
          <a:xfrm>
            <a:off x="2349116" y="5206010"/>
            <a:ext cx="1261745" cy="8026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(Endeavor,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221" name="Google Shape;1221;p50"/>
          <p:cNvSpPr txBox="1"/>
          <p:nvPr/>
        </p:nvSpPr>
        <p:spPr>
          <a:xfrm>
            <a:off x="2178799" y="2057400"/>
            <a:ext cx="1600200" cy="1138773"/>
          </a:xfrm>
          <a:prstGeom prst="rect">
            <a:avLst/>
          </a:prstGeom>
          <a:solidFill>
            <a:srgbClr val="60B5CC"/>
          </a:solidFill>
          <a:ln cap="flat" cmpd="sng" w="48000">
            <a:solidFill>
              <a:srgbClr val="448495"/>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MAP:</a:t>
            </a:r>
            <a:endParaRPr sz="1800">
              <a:solidFill>
                <a:schemeClr val="dk1"/>
              </a:solidFill>
              <a:latin typeface="Corbel"/>
              <a:ea typeface="Corbel"/>
              <a:cs typeface="Corbel"/>
              <a:sym typeface="Corbel"/>
            </a:endParaRPr>
          </a:p>
          <a:p>
            <a:pPr indent="1269" lvl="0" marL="156210" marR="148590" rtl="0" algn="ctr">
              <a:lnSpc>
                <a:spcPct val="100000"/>
              </a:lnSpc>
              <a:spcBef>
                <a:spcPts val="40"/>
              </a:spcBef>
              <a:spcAft>
                <a:spcPts val="0"/>
              </a:spcAft>
              <a:buNone/>
            </a:pPr>
            <a:r>
              <a:rPr lang="en-US" sz="1400">
                <a:solidFill>
                  <a:srgbClr val="FFFFFF"/>
                </a:solidFill>
                <a:latin typeface="Corbel"/>
                <a:ea typeface="Corbel"/>
                <a:cs typeface="Corbel"/>
                <a:sym typeface="Corbel"/>
              </a:rPr>
              <a:t>Read input and produces a set of key-value pairs</a:t>
            </a:r>
            <a:endParaRPr sz="1400">
              <a:solidFill>
                <a:srgbClr val="FFFFFF"/>
              </a:solidFill>
              <a:latin typeface="Corbel"/>
              <a:ea typeface="Corbel"/>
              <a:cs typeface="Corbel"/>
              <a:sym typeface="Corbel"/>
            </a:endParaRPr>
          </a:p>
          <a:p>
            <a:pPr indent="1269" lvl="0" marL="156210" marR="148590" rtl="0" algn="ctr">
              <a:lnSpc>
                <a:spcPct val="100000"/>
              </a:lnSpc>
              <a:spcBef>
                <a:spcPts val="40"/>
              </a:spcBef>
              <a:spcAft>
                <a:spcPts val="0"/>
              </a:spcAft>
              <a:buNone/>
            </a:pPr>
            <a:r>
              <a:t/>
            </a:r>
            <a:endParaRPr sz="1400">
              <a:solidFill>
                <a:schemeClr val="dk1"/>
              </a:solidFill>
              <a:latin typeface="Corbel"/>
              <a:ea typeface="Corbel"/>
              <a:cs typeface="Corbel"/>
              <a:sym typeface="Corbel"/>
            </a:endParaRPr>
          </a:p>
        </p:txBody>
      </p:sp>
      <p:sp>
        <p:nvSpPr>
          <p:cNvPr id="1222" name="Google Shape;1222;p50"/>
          <p:cNvSpPr txBox="1"/>
          <p:nvPr/>
        </p:nvSpPr>
        <p:spPr>
          <a:xfrm>
            <a:off x="2394731" y="6167482"/>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223" name="Google Shape;1223;p50"/>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solidFill>
            <a:srgbClr val="F0A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24" name="Google Shape;1224;p50"/>
          <p:cNvSpPr/>
          <p:nvPr/>
        </p:nvSpPr>
        <p:spPr>
          <a:xfrm>
            <a:off x="4159999" y="3468471"/>
            <a:ext cx="1600200" cy="2590800"/>
          </a:xfrm>
          <a:custGeom>
            <a:rect b="b" l="l" r="r" t="t"/>
            <a:pathLst>
              <a:path extrusionOk="0" h="2590800" w="1600200">
                <a:moveTo>
                  <a:pt x="0" y="0"/>
                </a:moveTo>
                <a:lnTo>
                  <a:pt x="1600200" y="0"/>
                </a:lnTo>
                <a:lnTo>
                  <a:pt x="1600200" y="2590800"/>
                </a:lnTo>
                <a:lnTo>
                  <a:pt x="0" y="2590800"/>
                </a:lnTo>
                <a:lnTo>
                  <a:pt x="0" y="0"/>
                </a:lnTo>
                <a:close/>
              </a:path>
            </a:pathLst>
          </a:custGeom>
          <a:noFill/>
          <a:ln cap="flat" cmpd="sng" w="48000">
            <a:solidFill>
              <a:srgbClr val="B07E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25" name="Google Shape;1225;p50"/>
          <p:cNvSpPr txBox="1"/>
          <p:nvPr/>
        </p:nvSpPr>
        <p:spPr>
          <a:xfrm>
            <a:off x="4504401" y="3560090"/>
            <a:ext cx="911225" cy="802640"/>
          </a:xfrm>
          <a:prstGeom prst="rect">
            <a:avLst/>
          </a:prstGeom>
          <a:noFill/>
          <a:ln>
            <a:noFill/>
          </a:ln>
        </p:spPr>
        <p:txBody>
          <a:bodyPr anchorCtr="0" anchor="t" bIns="0" lIns="0" spcFirstLastPara="1" rIns="0" wrap="square" tIns="0">
            <a:spAutoFit/>
          </a:bodyPr>
          <a:lstStyle/>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61594" marR="0" rtl="0" algn="l">
              <a:lnSpc>
                <a:spcPct val="100000"/>
              </a:lnSpc>
              <a:spcBef>
                <a:spcPts val="0"/>
              </a:spcBef>
              <a:spcAft>
                <a:spcPts val="0"/>
              </a:spcAft>
              <a:buNone/>
            </a:pPr>
            <a:r>
              <a:rPr lang="en-US" sz="1800">
                <a:solidFill>
                  <a:srgbClr val="FFFFFF"/>
                </a:solidFill>
                <a:latin typeface="Corbel"/>
                <a:ea typeface="Corbel"/>
                <a:cs typeface="Corbel"/>
                <a:sym typeface="Corbel"/>
              </a:rPr>
              <a:t>(crew,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(space, 1)</a:t>
            </a:r>
            <a:endParaRPr sz="1800">
              <a:solidFill>
                <a:schemeClr val="dk1"/>
              </a:solidFill>
              <a:latin typeface="Corbel"/>
              <a:ea typeface="Corbel"/>
              <a:cs typeface="Corbel"/>
              <a:sym typeface="Corbel"/>
            </a:endParaRPr>
          </a:p>
        </p:txBody>
      </p:sp>
      <p:sp>
        <p:nvSpPr>
          <p:cNvPr id="1226" name="Google Shape;1226;p50"/>
          <p:cNvSpPr txBox="1"/>
          <p:nvPr/>
        </p:nvSpPr>
        <p:spPr>
          <a:xfrm>
            <a:off x="4617101" y="4383050"/>
            <a:ext cx="68834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227" name="Google Shape;1227;p50"/>
          <p:cNvSpPr txBox="1"/>
          <p:nvPr/>
        </p:nvSpPr>
        <p:spPr>
          <a:xfrm>
            <a:off x="4617101" y="4657369"/>
            <a:ext cx="688340" cy="52832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a:p>
            <a:pPr indent="0" lvl="0" marL="12700" marR="0" rtl="0" algn="l">
              <a:lnSpc>
                <a:spcPct val="100000"/>
              </a:lnSpc>
              <a:spcBef>
                <a:spcPts val="0"/>
              </a:spcBef>
              <a:spcAft>
                <a:spcPts val="0"/>
              </a:spcAft>
              <a:buNone/>
            </a:pPr>
            <a:r>
              <a:rPr lang="en-US" sz="1800">
                <a:solidFill>
                  <a:srgbClr val="FFFFFF"/>
                </a:solidFill>
                <a:latin typeface="Corbel"/>
                <a:ea typeface="Corbel"/>
                <a:cs typeface="Corbel"/>
                <a:sym typeface="Corbel"/>
              </a:rPr>
              <a:t>(the, 1)</a:t>
            </a:r>
            <a:endParaRPr sz="1800">
              <a:solidFill>
                <a:schemeClr val="dk1"/>
              </a:solidFill>
              <a:latin typeface="Corbel"/>
              <a:ea typeface="Corbel"/>
              <a:cs typeface="Corbel"/>
              <a:sym typeface="Corbel"/>
            </a:endParaRPr>
          </a:p>
        </p:txBody>
      </p:sp>
      <p:sp>
        <p:nvSpPr>
          <p:cNvPr id="1228" name="Google Shape;1228;p50"/>
          <p:cNvSpPr txBox="1"/>
          <p:nvPr/>
        </p:nvSpPr>
        <p:spPr>
          <a:xfrm>
            <a:off x="4394444" y="5206010"/>
            <a:ext cx="1130300" cy="802640"/>
          </a:xfrm>
          <a:prstGeom prst="rect">
            <a:avLst/>
          </a:prstGeom>
          <a:noFill/>
          <a:ln>
            <a:noFill/>
          </a:ln>
        </p:spPr>
        <p:txBody>
          <a:bodyPr anchorCtr="0" anchor="t" bIns="0" lIns="0" spcFirstLastPara="1" rIns="0" wrap="square" tIns="0">
            <a:spAutoFit/>
          </a:bodyPr>
          <a:lstStyle/>
          <a:p>
            <a:pPr indent="0" lvl="0" marL="3175" marR="0" rtl="0" algn="ctr">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sz="1800">
              <a:solidFill>
                <a:schemeClr val="dk1"/>
              </a:solidFill>
              <a:latin typeface="Corbel"/>
              <a:ea typeface="Corbel"/>
              <a:cs typeface="Corbel"/>
              <a:sym typeface="Corbel"/>
            </a:endParaRPr>
          </a:p>
          <a:p>
            <a:pPr indent="0" lvl="0" marL="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sz="1800">
              <a:solidFill>
                <a:schemeClr val="dk1"/>
              </a:solidFill>
              <a:latin typeface="Corbel"/>
              <a:ea typeface="Corbel"/>
              <a:cs typeface="Corbel"/>
              <a:sym typeface="Corbel"/>
            </a:endParaRPr>
          </a:p>
        </p:txBody>
      </p:sp>
      <p:sp>
        <p:nvSpPr>
          <p:cNvPr id="1229" name="Google Shape;1229;p50"/>
          <p:cNvSpPr txBox="1"/>
          <p:nvPr/>
        </p:nvSpPr>
        <p:spPr>
          <a:xfrm>
            <a:off x="4159999" y="2057400"/>
            <a:ext cx="1600200" cy="1154162"/>
          </a:xfrm>
          <a:prstGeom prst="rect">
            <a:avLst/>
          </a:prstGeom>
          <a:solidFill>
            <a:srgbClr val="F0AD00"/>
          </a:solidFill>
          <a:ln cap="flat" cmpd="sng" w="48000">
            <a:solidFill>
              <a:srgbClr val="B07E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800">
              <a:solidFill>
                <a:srgbClr val="FFFFFF"/>
              </a:solidFill>
              <a:latin typeface="Corbel"/>
              <a:ea typeface="Corbel"/>
              <a:cs typeface="Corbel"/>
              <a:sym typeface="Corbel"/>
            </a:endParaRPr>
          </a:p>
          <a:p>
            <a:pPr indent="0" lvl="0" marL="0" marR="0" rtl="0" algn="ctr">
              <a:lnSpc>
                <a:spcPct val="100000"/>
              </a:lnSpc>
              <a:spcBef>
                <a:spcPts val="0"/>
              </a:spcBef>
              <a:spcAft>
                <a:spcPts val="0"/>
              </a:spcAft>
              <a:buNone/>
            </a:pPr>
            <a:r>
              <a:rPr b="1" lang="en-US" sz="1800">
                <a:solidFill>
                  <a:srgbClr val="FFFFFF"/>
                </a:solidFill>
                <a:latin typeface="Corbel"/>
                <a:ea typeface="Corbel"/>
                <a:cs typeface="Corbel"/>
                <a:sym typeface="Corbel"/>
              </a:rPr>
              <a:t>Group by key:</a:t>
            </a:r>
            <a:endParaRPr sz="1800">
              <a:solidFill>
                <a:schemeClr val="dk1"/>
              </a:solidFill>
              <a:latin typeface="Corbel"/>
              <a:ea typeface="Corbel"/>
              <a:cs typeface="Corbel"/>
              <a:sym typeface="Corbel"/>
            </a:endParaRPr>
          </a:p>
          <a:p>
            <a:pPr indent="0" lvl="0" marL="226059" marR="219075" rtl="0" algn="ctr">
              <a:lnSpc>
                <a:spcPct val="100000"/>
              </a:lnSpc>
              <a:spcBef>
                <a:spcPts val="40"/>
              </a:spcBef>
              <a:spcAft>
                <a:spcPts val="0"/>
              </a:spcAft>
              <a:buNone/>
            </a:pPr>
            <a:r>
              <a:rPr lang="en-US" sz="1400">
                <a:solidFill>
                  <a:srgbClr val="FFFFFF"/>
                </a:solidFill>
                <a:latin typeface="Corbel"/>
                <a:ea typeface="Corbel"/>
                <a:cs typeface="Corbel"/>
                <a:sym typeface="Corbel"/>
              </a:rPr>
              <a:t>Collect all pairs with same key</a:t>
            </a:r>
            <a:endParaRPr sz="1400">
              <a:solidFill>
                <a:srgbClr val="FFFFFF"/>
              </a:solidFill>
              <a:latin typeface="Corbel"/>
              <a:ea typeface="Corbel"/>
              <a:cs typeface="Corbel"/>
              <a:sym typeface="Corbel"/>
            </a:endParaRPr>
          </a:p>
          <a:p>
            <a:pPr indent="0" lvl="0" marL="226059" marR="219075" rtl="0" algn="ctr">
              <a:lnSpc>
                <a:spcPct val="100000"/>
              </a:lnSpc>
              <a:spcBef>
                <a:spcPts val="40"/>
              </a:spcBef>
              <a:spcAft>
                <a:spcPts val="0"/>
              </a:spcAft>
              <a:buNone/>
            </a:pPr>
            <a:r>
              <a:t/>
            </a:r>
            <a:endParaRPr sz="1100">
              <a:solidFill>
                <a:srgbClr val="FFFFFF"/>
              </a:solidFill>
              <a:latin typeface="Corbel"/>
              <a:ea typeface="Corbel"/>
              <a:cs typeface="Corbel"/>
              <a:sym typeface="Corbel"/>
            </a:endParaRPr>
          </a:p>
        </p:txBody>
      </p:sp>
      <p:sp>
        <p:nvSpPr>
          <p:cNvPr id="1230" name="Google Shape;1230;p50"/>
          <p:cNvSpPr txBox="1"/>
          <p:nvPr/>
        </p:nvSpPr>
        <p:spPr>
          <a:xfrm>
            <a:off x="6141199" y="3468471"/>
            <a:ext cx="1600200" cy="2585323"/>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1800">
              <a:solidFill>
                <a:schemeClr val="dk1"/>
              </a:solidFill>
              <a:latin typeface="Corbel"/>
              <a:ea typeface="Corbel"/>
              <a:cs typeface="Corbel"/>
              <a:sym typeface="Corbel"/>
            </a:endParaRPr>
          </a:p>
          <a:p>
            <a:pPr indent="0" lvl="0" marL="2540" marR="0" rtl="0" algn="ctr">
              <a:lnSpc>
                <a:spcPct val="100000"/>
              </a:lnSpc>
              <a:spcBef>
                <a:spcPts val="0"/>
              </a:spcBef>
              <a:spcAft>
                <a:spcPts val="0"/>
              </a:spcAft>
              <a:buNone/>
            </a:pPr>
            <a:r>
              <a:t/>
            </a:r>
            <a:endParaRPr sz="2000">
              <a:solidFill>
                <a:schemeClr val="dk1"/>
              </a:solidFill>
              <a:latin typeface="Corbel"/>
              <a:ea typeface="Corbel"/>
              <a:cs typeface="Corbel"/>
              <a:sym typeface="Corbel"/>
            </a:endParaRPr>
          </a:p>
        </p:txBody>
      </p:sp>
      <p:sp>
        <p:nvSpPr>
          <p:cNvPr id="1231" name="Google Shape;1231;p50"/>
          <p:cNvSpPr txBox="1"/>
          <p:nvPr/>
        </p:nvSpPr>
        <p:spPr>
          <a:xfrm>
            <a:off x="6141199" y="2057400"/>
            <a:ext cx="1600200" cy="1143000"/>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378460" marR="0" rtl="0" algn="l">
              <a:lnSpc>
                <a:spcPct val="100000"/>
              </a:lnSpc>
              <a:spcBef>
                <a:spcPts val="0"/>
              </a:spcBef>
              <a:spcAft>
                <a:spcPts val="0"/>
              </a:spcAft>
              <a:buNone/>
            </a:pPr>
            <a:r>
              <a:rPr b="1" lang="en-US" sz="1800">
                <a:solidFill>
                  <a:srgbClr val="FFFFFF"/>
                </a:solidFill>
                <a:latin typeface="Corbel"/>
                <a:ea typeface="Corbel"/>
                <a:cs typeface="Corbel"/>
                <a:sym typeface="Corbel"/>
              </a:rPr>
              <a:t>Reduce:</a:t>
            </a:r>
            <a:endParaRPr sz="1800">
              <a:solidFill>
                <a:schemeClr val="dk1"/>
              </a:solidFill>
              <a:latin typeface="Corbel"/>
              <a:ea typeface="Corbel"/>
              <a:cs typeface="Corbel"/>
              <a:sym typeface="Corbel"/>
            </a:endParaRPr>
          </a:p>
          <a:p>
            <a:pPr indent="0" lvl="0" marL="171450" marR="164465" rtl="0" algn="just">
              <a:lnSpc>
                <a:spcPct val="100000"/>
              </a:lnSpc>
              <a:spcBef>
                <a:spcPts val="40"/>
              </a:spcBef>
              <a:spcAft>
                <a:spcPts val="0"/>
              </a:spcAft>
              <a:buNone/>
            </a:pPr>
            <a:r>
              <a:rPr lang="en-US" sz="1400">
                <a:solidFill>
                  <a:srgbClr val="FFFFFF"/>
                </a:solidFill>
                <a:latin typeface="Corbel"/>
                <a:ea typeface="Corbel"/>
                <a:cs typeface="Corbel"/>
                <a:sym typeface="Corbel"/>
              </a:rPr>
              <a:t>Collect all values belonging to the key and output</a:t>
            </a:r>
            <a:endParaRPr sz="1400">
              <a:solidFill>
                <a:schemeClr val="dk1"/>
              </a:solidFill>
              <a:latin typeface="Corbel"/>
              <a:ea typeface="Corbel"/>
              <a:cs typeface="Corbel"/>
              <a:sym typeface="Corbel"/>
            </a:endParaRPr>
          </a:p>
        </p:txBody>
      </p:sp>
      <p:sp>
        <p:nvSpPr>
          <p:cNvPr id="1232" name="Google Shape;1232;p50"/>
          <p:cNvSpPr txBox="1"/>
          <p:nvPr/>
        </p:nvSpPr>
        <p:spPr>
          <a:xfrm>
            <a:off x="6117857" y="1381112"/>
            <a:ext cx="1646884" cy="553998"/>
          </a:xfrm>
          <a:prstGeom prst="rect">
            <a:avLst/>
          </a:prstGeom>
          <a:noFill/>
          <a:ln>
            <a:noFill/>
          </a:ln>
        </p:spPr>
        <p:txBody>
          <a:bodyPr anchorCtr="0" anchor="t" bIns="0" lIns="0" spcFirstLastPara="1" rIns="0" wrap="square" tIns="0">
            <a:spAutoFit/>
          </a:bodyPr>
          <a:lstStyle/>
          <a:p>
            <a:pPr indent="-182880" lvl="0" marL="195580" marR="5080" rtl="0" algn="l">
              <a:lnSpc>
                <a:spcPct val="100000"/>
              </a:lnSpc>
              <a:spcBef>
                <a:spcPts val="0"/>
              </a:spcBef>
              <a:spcAft>
                <a:spcPts val="0"/>
              </a:spcAft>
              <a:buNone/>
            </a:pPr>
            <a:r>
              <a:rPr lang="en-US" sz="1800">
                <a:solidFill>
                  <a:schemeClr val="dk1"/>
                </a:solidFill>
                <a:latin typeface="Tahoma"/>
                <a:ea typeface="Tahoma"/>
                <a:cs typeface="Tahoma"/>
                <a:sym typeface="Tahoma"/>
              </a:rPr>
              <a:t>Provided by the programmer</a:t>
            </a:r>
            <a:endParaRPr sz="1800">
              <a:solidFill>
                <a:schemeClr val="dk1"/>
              </a:solidFill>
              <a:latin typeface="Tahoma"/>
              <a:ea typeface="Tahoma"/>
              <a:cs typeface="Tahoma"/>
              <a:sym typeface="Tahoma"/>
            </a:endParaRPr>
          </a:p>
        </p:txBody>
      </p:sp>
      <p:sp>
        <p:nvSpPr>
          <p:cNvPr id="1233" name="Google Shape;1233;p50"/>
          <p:cNvSpPr txBox="1"/>
          <p:nvPr/>
        </p:nvSpPr>
        <p:spPr>
          <a:xfrm>
            <a:off x="6374142" y="3560090"/>
            <a:ext cx="1134314" cy="1661993"/>
          </a:xfrm>
          <a:prstGeom prst="rect">
            <a:avLst/>
          </a:prstGeom>
          <a:noFill/>
          <a:ln>
            <a:noFill/>
          </a:ln>
        </p:spPr>
        <p:txBody>
          <a:bodyPr anchorCtr="0" anchor="t" bIns="0" lIns="0" spcFirstLastPara="1" rIns="0" wrap="square" tIns="0">
            <a:spAutoFit/>
          </a:bodyPr>
          <a:lstStyle/>
          <a:p>
            <a:pPr indent="0" lvl="0" marL="61594" marR="0" rtl="0" algn="ctr">
              <a:lnSpc>
                <a:spcPct val="100000"/>
              </a:lnSpc>
              <a:spcBef>
                <a:spcPts val="0"/>
              </a:spcBef>
              <a:spcAft>
                <a:spcPts val="0"/>
              </a:spcAft>
              <a:buNone/>
            </a:pPr>
            <a:r>
              <a:rPr lang="en-US" sz="1800">
                <a:solidFill>
                  <a:srgbClr val="FFFFFF"/>
                </a:solidFill>
                <a:latin typeface="Corbel"/>
                <a:ea typeface="Corbel"/>
                <a:cs typeface="Corbel"/>
                <a:sym typeface="Corbel"/>
              </a:rPr>
              <a:t>(crew, 2)</a:t>
            </a:r>
            <a:endParaRPr sz="1800">
              <a:solidFill>
                <a:schemeClr val="dk1"/>
              </a:solidFill>
              <a:latin typeface="Corbel"/>
              <a:ea typeface="Corbel"/>
              <a:cs typeface="Corbel"/>
              <a:sym typeface="Corbel"/>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(space, 2)</a:t>
            </a:r>
            <a:endParaRPr sz="1800">
              <a:solidFill>
                <a:srgbClr val="FFFFFF"/>
              </a:solidFill>
              <a:latin typeface="Corbel"/>
              <a:ea typeface="Corbel"/>
              <a:cs typeface="Corbel"/>
              <a:sym typeface="Corbel"/>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(the, 3)</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(shuttle, 1)</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(recently, 1)</a:t>
            </a:r>
            <a:endParaRPr/>
          </a:p>
          <a:p>
            <a:pPr indent="0" lvl="0" marL="12700" marR="0" rtl="0" algn="ctr">
              <a:lnSpc>
                <a:spcPct val="100000"/>
              </a:lnSpc>
              <a:spcBef>
                <a:spcPts val="0"/>
              </a:spcBef>
              <a:spcAft>
                <a:spcPts val="0"/>
              </a:spcAft>
              <a:buNone/>
            </a:pPr>
            <a:r>
              <a:rPr lang="en-US" sz="1800">
                <a:solidFill>
                  <a:srgbClr val="FFFFFF"/>
                </a:solidFill>
                <a:latin typeface="Corbel"/>
                <a:ea typeface="Corbel"/>
                <a:cs typeface="Corbel"/>
                <a:sym typeface="Corbel"/>
              </a:rPr>
              <a:t>…</a:t>
            </a:r>
            <a:endParaRPr/>
          </a:p>
        </p:txBody>
      </p:sp>
      <p:sp>
        <p:nvSpPr>
          <p:cNvPr id="1234" name="Google Shape;1234;p50"/>
          <p:cNvSpPr txBox="1"/>
          <p:nvPr/>
        </p:nvSpPr>
        <p:spPr>
          <a:xfrm>
            <a:off x="6396142" y="6166445"/>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235" name="Google Shape;1235;p50"/>
          <p:cNvSpPr txBox="1"/>
          <p:nvPr/>
        </p:nvSpPr>
        <p:spPr>
          <a:xfrm>
            <a:off x="4343400" y="6161124"/>
            <a:ext cx="1555750"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1800">
                <a:solidFill>
                  <a:srgbClr val="3366FF"/>
                </a:solidFill>
                <a:latin typeface="Arial"/>
                <a:ea typeface="Arial"/>
                <a:cs typeface="Arial"/>
                <a:sym typeface="Arial"/>
              </a:rPr>
              <a:t>(key, value)</a:t>
            </a:r>
            <a:endParaRPr sz="1800">
              <a:solidFill>
                <a:srgbClr val="3366FF"/>
              </a:solidFill>
              <a:latin typeface="Arial"/>
              <a:ea typeface="Arial"/>
              <a:cs typeface="Arial"/>
              <a:sym typeface="Arial"/>
            </a:endParaRPr>
          </a:p>
        </p:txBody>
      </p:sp>
      <p:sp>
        <p:nvSpPr>
          <p:cNvPr id="1236" name="Google Shape;1236;p50"/>
          <p:cNvSpPr/>
          <p:nvPr/>
        </p:nvSpPr>
        <p:spPr>
          <a:xfrm>
            <a:off x="152400" y="3733800"/>
            <a:ext cx="182880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37" name="Google Shape;1237;p50"/>
          <p:cNvSpPr/>
          <p:nvPr/>
        </p:nvSpPr>
        <p:spPr>
          <a:xfrm>
            <a:off x="152400" y="4220696"/>
            <a:ext cx="182880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38" name="Google Shape;1238;p50"/>
          <p:cNvSpPr/>
          <p:nvPr/>
        </p:nvSpPr>
        <p:spPr>
          <a:xfrm>
            <a:off x="159499" y="4680160"/>
            <a:ext cx="182880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39" name="Google Shape;1239;p50"/>
          <p:cNvSpPr/>
          <p:nvPr/>
        </p:nvSpPr>
        <p:spPr>
          <a:xfrm>
            <a:off x="2164080" y="4095013"/>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0" name="Google Shape;1240;p50"/>
          <p:cNvSpPr/>
          <p:nvPr/>
        </p:nvSpPr>
        <p:spPr>
          <a:xfrm>
            <a:off x="2164080" y="4663723"/>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1" name="Google Shape;1241;p50"/>
          <p:cNvSpPr/>
          <p:nvPr/>
        </p:nvSpPr>
        <p:spPr>
          <a:xfrm>
            <a:off x="2164080" y="5192043"/>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2" name="Google Shape;1242;p50"/>
          <p:cNvSpPr/>
          <p:nvPr/>
        </p:nvSpPr>
        <p:spPr>
          <a:xfrm>
            <a:off x="3814571" y="3857244"/>
            <a:ext cx="298703" cy="7955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3" name="Google Shape;1243;p50"/>
          <p:cNvSpPr/>
          <p:nvPr/>
        </p:nvSpPr>
        <p:spPr>
          <a:xfrm>
            <a:off x="3886200" y="3886200"/>
            <a:ext cx="152400" cy="685800"/>
          </a:xfrm>
          <a:custGeom>
            <a:rect b="b" l="l" r="r" t="t"/>
            <a:pathLst>
              <a:path extrusionOk="0" h="685800" w="152400">
                <a:moveTo>
                  <a:pt x="0" y="0"/>
                </a:moveTo>
                <a:lnTo>
                  <a:pt x="152400" y="685800"/>
                </a:lnTo>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4" name="Google Shape;1244;p50"/>
          <p:cNvSpPr/>
          <p:nvPr/>
        </p:nvSpPr>
        <p:spPr>
          <a:xfrm>
            <a:off x="3814571" y="4546091"/>
            <a:ext cx="298703" cy="101803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5" name="Google Shape;1245;p50"/>
          <p:cNvSpPr/>
          <p:nvPr/>
        </p:nvSpPr>
        <p:spPr>
          <a:xfrm>
            <a:off x="3886200" y="4572000"/>
            <a:ext cx="152400" cy="914400"/>
          </a:xfrm>
          <a:custGeom>
            <a:rect b="b" l="l" r="r" t="t"/>
            <a:pathLst>
              <a:path extrusionOk="0" h="914400" w="152400">
                <a:moveTo>
                  <a:pt x="0" y="914400"/>
                </a:moveTo>
                <a:lnTo>
                  <a:pt x="152400" y="0"/>
                </a:lnTo>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6" name="Google Shape;1246;p50"/>
          <p:cNvSpPr/>
          <p:nvPr/>
        </p:nvSpPr>
        <p:spPr>
          <a:xfrm>
            <a:off x="3741420" y="4539995"/>
            <a:ext cx="368807" cy="64922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7" name="Google Shape;1247;p50"/>
          <p:cNvSpPr/>
          <p:nvPr/>
        </p:nvSpPr>
        <p:spPr>
          <a:xfrm>
            <a:off x="3810000" y="4572000"/>
            <a:ext cx="228600" cy="533400"/>
          </a:xfrm>
          <a:custGeom>
            <a:rect b="b" l="l" r="r" t="t"/>
            <a:pathLst>
              <a:path extrusionOk="0" h="533400" w="228600">
                <a:moveTo>
                  <a:pt x="0" y="533400"/>
                </a:moveTo>
                <a:lnTo>
                  <a:pt x="228600" y="0"/>
                </a:lnTo>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8" name="Google Shape;1248;p50"/>
          <p:cNvSpPr/>
          <p:nvPr/>
        </p:nvSpPr>
        <p:spPr>
          <a:xfrm>
            <a:off x="3741420" y="4155947"/>
            <a:ext cx="368807" cy="50291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49" name="Google Shape;1249;p50"/>
          <p:cNvSpPr/>
          <p:nvPr/>
        </p:nvSpPr>
        <p:spPr>
          <a:xfrm>
            <a:off x="3810000" y="4191000"/>
            <a:ext cx="228600" cy="381000"/>
          </a:xfrm>
          <a:custGeom>
            <a:rect b="b" l="l" r="r" t="t"/>
            <a:pathLst>
              <a:path extrusionOk="0" h="381000" w="228600">
                <a:moveTo>
                  <a:pt x="0" y="0"/>
                </a:moveTo>
                <a:lnTo>
                  <a:pt x="228600" y="381000"/>
                </a:lnTo>
              </a:path>
            </a:pathLst>
          </a:custGeom>
          <a:noFill/>
          <a:ln cap="flat" cmpd="sng" w="48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50" name="Google Shape;1250;p50"/>
          <p:cNvSpPr/>
          <p:nvPr/>
        </p:nvSpPr>
        <p:spPr>
          <a:xfrm>
            <a:off x="4110227" y="4376489"/>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51" name="Google Shape;1251;p50"/>
          <p:cNvSpPr/>
          <p:nvPr/>
        </p:nvSpPr>
        <p:spPr>
          <a:xfrm>
            <a:off x="4126190" y="5208358"/>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52" name="Google Shape;1252;p50"/>
          <p:cNvSpPr/>
          <p:nvPr/>
        </p:nvSpPr>
        <p:spPr>
          <a:xfrm>
            <a:off x="6105425" y="4105467"/>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53" name="Google Shape;1253;p50"/>
          <p:cNvSpPr/>
          <p:nvPr/>
        </p:nvSpPr>
        <p:spPr>
          <a:xfrm>
            <a:off x="6118821" y="4400970"/>
            <a:ext cx="1645920" cy="27432"/>
          </a:xfrm>
          <a:prstGeom prst="roundRect">
            <a:avLst>
              <a:gd fmla="val 16667" name="adj"/>
            </a:avLst>
          </a:pr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254" name="Google Shape;1254;p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51"/>
          <p:cNvSpPr txBox="1"/>
          <p:nvPr/>
        </p:nvSpPr>
        <p:spPr>
          <a:xfrm>
            <a:off x="727773" y="1870970"/>
            <a:ext cx="8035227" cy="1231106"/>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map(key, value):</a:t>
            </a:r>
            <a:endParaRPr sz="2000">
              <a:solidFill>
                <a:schemeClr val="dk1"/>
              </a:solidFill>
              <a:latin typeface="Courier New"/>
              <a:ea typeface="Courier New"/>
              <a:cs typeface="Courier New"/>
              <a:sym typeface="Courier New"/>
            </a:endParaRPr>
          </a:p>
          <a:p>
            <a:pPr indent="-320040" lvl="0" marL="332105" marR="5080" rtl="0" algn="l">
              <a:lnSpc>
                <a:spcPct val="100000"/>
              </a:lnSpc>
              <a:spcBef>
                <a:spcPts val="0"/>
              </a:spcBef>
              <a:spcAft>
                <a:spcPts val="0"/>
              </a:spcAft>
              <a:buNone/>
            </a:pPr>
            <a:r>
              <a:rPr lang="en-US" sz="2000">
                <a:solidFill>
                  <a:schemeClr val="dk1"/>
                </a:solidFill>
                <a:latin typeface="Courier New"/>
                <a:ea typeface="Courier New"/>
                <a:cs typeface="Courier New"/>
                <a:sym typeface="Courier New"/>
              </a:rPr>
              <a:t>  // key: document name; value: text of the document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for each word w in value:</a:t>
            </a:r>
            <a:endParaRPr sz="2000">
              <a:solidFill>
                <a:schemeClr val="dk1"/>
              </a:solidFill>
              <a:latin typeface="Courier New"/>
              <a:ea typeface="Courier New"/>
              <a:cs typeface="Courier New"/>
              <a:sym typeface="Courier New"/>
            </a:endParaRPr>
          </a:p>
          <a:p>
            <a:pPr indent="0" lvl="0" marL="807720" marR="0" rtl="0" algn="l">
              <a:lnSpc>
                <a:spcPct val="100000"/>
              </a:lnSpc>
              <a:spcBef>
                <a:spcPts val="0"/>
              </a:spcBef>
              <a:spcAft>
                <a:spcPts val="0"/>
              </a:spcAft>
              <a:buNone/>
            </a:pPr>
            <a:r>
              <a:rPr lang="en-US" sz="2000">
                <a:solidFill>
                  <a:schemeClr val="dk1"/>
                </a:solidFill>
                <a:latin typeface="Courier New"/>
                <a:ea typeface="Courier New"/>
                <a:cs typeface="Courier New"/>
                <a:sym typeface="Courier New"/>
              </a:rPr>
              <a:t>emit(w, 1)</a:t>
            </a:r>
            <a:endParaRPr sz="2000">
              <a:solidFill>
                <a:schemeClr val="dk1"/>
              </a:solidFill>
              <a:latin typeface="Courier New"/>
              <a:ea typeface="Courier New"/>
              <a:cs typeface="Courier New"/>
              <a:sym typeface="Courier New"/>
            </a:endParaRPr>
          </a:p>
        </p:txBody>
      </p:sp>
      <p:sp>
        <p:nvSpPr>
          <p:cNvPr id="1260" name="Google Shape;1260;p51"/>
          <p:cNvSpPr txBox="1"/>
          <p:nvPr/>
        </p:nvSpPr>
        <p:spPr>
          <a:xfrm>
            <a:off x="688054" y="3882952"/>
            <a:ext cx="7617746" cy="2462213"/>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reduce(key, values):</a:t>
            </a:r>
            <a:endParaRPr sz="2000">
              <a:solidFill>
                <a:schemeClr val="dk1"/>
              </a:solidFill>
              <a:latin typeface="Courier New"/>
              <a:ea typeface="Courier New"/>
              <a:cs typeface="Courier New"/>
              <a:sym typeface="Courier New"/>
            </a:endParaRPr>
          </a:p>
          <a:p>
            <a:pPr indent="0" lvl="0" marL="12700" marR="0" rtl="0" algn="l">
              <a:spcBef>
                <a:spcPts val="0"/>
              </a:spcBef>
              <a:spcAft>
                <a:spcPts val="0"/>
              </a:spcAft>
              <a:buNone/>
            </a:pPr>
            <a:r>
              <a:rPr lang="en-US" sz="2000">
                <a:solidFill>
                  <a:schemeClr val="dk1"/>
                </a:solidFill>
                <a:latin typeface="Courier New"/>
                <a:ea typeface="Courier New"/>
                <a:cs typeface="Courier New"/>
                <a:sym typeface="Courier New"/>
              </a:rPr>
              <a:t>// key: a word; value: an iterator over counts</a:t>
            </a:r>
            <a:endParaRPr/>
          </a:p>
          <a:p>
            <a:pPr indent="0" lvl="0" marL="12700" marR="0" rtl="0" algn="l">
              <a:lnSpc>
                <a:spcPct val="100000"/>
              </a:lnSpc>
              <a:spcBef>
                <a:spcPts val="0"/>
              </a:spcBef>
              <a:spcAft>
                <a:spcPts val="0"/>
              </a:spcAft>
              <a:buNone/>
            </a:pPr>
            <a:r>
              <a:rPr lang="en-US" sz="2000">
                <a:solidFill>
                  <a:schemeClr val="dk1"/>
                </a:solidFill>
                <a:latin typeface="Courier New"/>
                <a:ea typeface="Courier New"/>
                <a:cs typeface="Courier New"/>
                <a:sym typeface="Courier New"/>
              </a:rPr>
              <a:t>	result = 0</a:t>
            </a:r>
            <a:endParaRPr sz="2000">
              <a:solidFill>
                <a:schemeClr val="dk1"/>
              </a:solidFill>
              <a:latin typeface="Courier New"/>
              <a:ea typeface="Courier New"/>
              <a:cs typeface="Courier New"/>
              <a:sym typeface="Courier New"/>
            </a:endParaRPr>
          </a:p>
          <a:p>
            <a:pPr indent="0" lvl="0" marL="12700" marR="0" rtl="0" algn="l">
              <a:spcBef>
                <a:spcPts val="0"/>
              </a:spcBef>
              <a:spcAft>
                <a:spcPts val="0"/>
              </a:spcAft>
              <a:buNone/>
            </a:pPr>
            <a:r>
              <a:rPr lang="en-US" sz="2000">
                <a:solidFill>
                  <a:schemeClr val="dk1"/>
                </a:solidFill>
                <a:latin typeface="Courier New"/>
                <a:ea typeface="Courier New"/>
                <a:cs typeface="Courier New"/>
                <a:sym typeface="Courier New"/>
              </a:rPr>
              <a:t>	for each count v in values:</a:t>
            </a:r>
            <a:endParaRPr sz="2000">
              <a:solidFill>
                <a:schemeClr val="dk1"/>
              </a:solidFill>
              <a:latin typeface="Courier New"/>
              <a:ea typeface="Courier New"/>
              <a:cs typeface="Courier New"/>
              <a:sym typeface="Courier New"/>
            </a:endParaRPr>
          </a:p>
          <a:p>
            <a:pPr indent="914400" lvl="0" marL="12700" marR="5080" rtl="0" algn="l">
              <a:lnSpc>
                <a:spcPct val="100000"/>
              </a:lnSpc>
              <a:spcBef>
                <a:spcPts val="0"/>
              </a:spcBef>
              <a:spcAft>
                <a:spcPts val="0"/>
              </a:spcAft>
              <a:buNone/>
            </a:pPr>
            <a:r>
              <a:rPr lang="en-US" sz="2000">
                <a:solidFill>
                  <a:schemeClr val="dk1"/>
                </a:solidFill>
                <a:latin typeface="Courier New"/>
                <a:ea typeface="Courier New"/>
                <a:cs typeface="Courier New"/>
                <a:sym typeface="Courier New"/>
              </a:rPr>
              <a:t>	result += v </a:t>
            </a:r>
            <a:endParaRPr/>
          </a:p>
          <a:p>
            <a:pPr indent="914400" lvl="0" marL="12700" marR="5080" rtl="0" algn="l">
              <a:lnSpc>
                <a:spcPct val="100000"/>
              </a:lnSpc>
              <a:spcBef>
                <a:spcPts val="0"/>
              </a:spcBef>
              <a:spcAft>
                <a:spcPts val="0"/>
              </a:spcAft>
              <a:buNone/>
            </a:pPr>
            <a:r>
              <a:rPr lang="en-US" sz="2000">
                <a:solidFill>
                  <a:schemeClr val="dk1"/>
                </a:solidFill>
                <a:latin typeface="Courier New"/>
                <a:ea typeface="Courier New"/>
                <a:cs typeface="Courier New"/>
                <a:sym typeface="Courier New"/>
              </a:rPr>
              <a:t>emit(key, result)</a:t>
            </a:r>
            <a:endParaRPr sz="2000">
              <a:solidFill>
                <a:schemeClr val="dk1"/>
              </a:solidFill>
              <a:latin typeface="Courier New"/>
              <a:ea typeface="Courier New"/>
              <a:cs typeface="Courier New"/>
              <a:sym typeface="Courier New"/>
            </a:endParaRPr>
          </a:p>
          <a:p>
            <a:pPr indent="0" lvl="0" marL="12700" marR="0" rtl="0" algn="l">
              <a:spcBef>
                <a:spcPts val="0"/>
              </a:spcBef>
              <a:spcAft>
                <a:spcPts val="0"/>
              </a:spcAft>
              <a:buNone/>
            </a:pPr>
            <a:r>
              <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t/>
            </a:r>
            <a:endParaRPr sz="2000">
              <a:solidFill>
                <a:schemeClr val="dk1"/>
              </a:solidFill>
              <a:latin typeface="Courier New"/>
              <a:ea typeface="Courier New"/>
              <a:cs typeface="Courier New"/>
              <a:sym typeface="Courier New"/>
            </a:endParaRPr>
          </a:p>
        </p:txBody>
      </p:sp>
      <p:sp>
        <p:nvSpPr>
          <p:cNvPr id="1261" name="Google Shape;1261;p5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Word Count</a:t>
            </a:r>
            <a:endParaRPr/>
          </a:p>
          <a:p>
            <a:pPr indent="0" lvl="0" marL="0" marR="0" rtl="0" algn="ctr">
              <a:spcBef>
                <a:spcPts val="0"/>
              </a:spcBef>
              <a:spcAft>
                <a:spcPts val="0"/>
              </a:spcAft>
              <a:buNone/>
            </a:pPr>
            <a:r>
              <a:rPr b="0" lang="en-US" sz="3600">
                <a:solidFill>
                  <a:srgbClr val="A01A06"/>
                </a:solidFill>
                <a:latin typeface="Calibri"/>
                <a:ea typeface="Calibri"/>
                <a:cs typeface="Calibri"/>
                <a:sym typeface="Calibri"/>
              </a:rPr>
              <a:t>pseudo-code</a:t>
            </a:r>
            <a:endParaRPr/>
          </a:p>
        </p:txBody>
      </p:sp>
      <p:sp>
        <p:nvSpPr>
          <p:cNvPr id="1262" name="Google Shape;1262;p5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52"/>
          <p:cNvSpPr txBox="1"/>
          <p:nvPr/>
        </p:nvSpPr>
        <p:spPr>
          <a:xfrm>
            <a:off x="728050" y="2562001"/>
            <a:ext cx="4834550" cy="184665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Input:</a:t>
            </a:r>
            <a:endParaRPr b="1" sz="2000">
              <a:solidFill>
                <a:srgbClr val="3366FF"/>
              </a:solidFill>
              <a:latin typeface="Calibri"/>
              <a:ea typeface="Calibri"/>
              <a:cs typeface="Calibri"/>
              <a:sym typeface="Calibri"/>
            </a:endParaRPr>
          </a:p>
          <a:p>
            <a:pPr indent="0" lvl="0" marL="0" marR="0"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300310" rtl="0" algn="l">
              <a:spcBef>
                <a:spcPts val="0"/>
              </a:spcBef>
              <a:spcAft>
                <a:spcPts val="0"/>
              </a:spcAft>
              <a:buNone/>
            </a:pPr>
            <a:r>
              <a:rPr lang="en-US" sz="2000">
                <a:solidFill>
                  <a:srgbClr val="3366FF"/>
                </a:solidFill>
                <a:latin typeface="Calibri"/>
                <a:ea typeface="Calibri"/>
                <a:cs typeface="Calibri"/>
                <a:sym typeface="Calibri"/>
              </a:rPr>
              <a:t>tweet1, (“I love pancakes for breakfast”) tweet2, (“I dislike pancakes”)</a:t>
            </a:r>
            <a:endParaRPr sz="2000">
              <a:solidFill>
                <a:srgbClr val="3366FF"/>
              </a:solidFill>
              <a:latin typeface="Calibri"/>
              <a:ea typeface="Calibri"/>
              <a:cs typeface="Calibri"/>
              <a:sym typeface="Calibri"/>
            </a:endParaRPr>
          </a:p>
          <a:p>
            <a:pPr indent="0" lvl="0" marL="0" marR="300310" rtl="0" algn="l">
              <a:spcBef>
                <a:spcPts val="0"/>
              </a:spcBef>
              <a:spcAft>
                <a:spcPts val="0"/>
              </a:spcAft>
              <a:buNone/>
            </a:pPr>
            <a:r>
              <a:rPr lang="en-US" sz="2000">
                <a:solidFill>
                  <a:srgbClr val="3366FF"/>
                </a:solidFill>
                <a:latin typeface="Calibri"/>
                <a:ea typeface="Calibri"/>
                <a:cs typeface="Calibri"/>
                <a:sym typeface="Calibri"/>
              </a:rPr>
              <a:t>tweet3, (“What should I eat for breakfast?”) </a:t>
            </a:r>
            <a:endParaRPr sz="2000">
              <a:solidFill>
                <a:srgbClr val="3366FF"/>
              </a:solidFill>
              <a:latin typeface="Calibri"/>
              <a:ea typeface="Calibri"/>
              <a:cs typeface="Calibri"/>
              <a:sym typeface="Calibri"/>
            </a:endParaRPr>
          </a:p>
          <a:p>
            <a:pPr indent="0" lvl="0" marL="0" marR="300310" rtl="0" algn="l">
              <a:spcBef>
                <a:spcPts val="0"/>
              </a:spcBef>
              <a:spcAft>
                <a:spcPts val="0"/>
              </a:spcAft>
              <a:buNone/>
            </a:pPr>
            <a:r>
              <a:rPr lang="en-US" sz="2000">
                <a:solidFill>
                  <a:srgbClr val="3366FF"/>
                </a:solidFill>
                <a:latin typeface="Calibri"/>
                <a:ea typeface="Calibri"/>
                <a:cs typeface="Calibri"/>
                <a:sym typeface="Calibri"/>
              </a:rPr>
              <a:t>tweet4, (“I love to eat”)</a:t>
            </a:r>
            <a:endParaRPr/>
          </a:p>
        </p:txBody>
      </p:sp>
      <p:sp>
        <p:nvSpPr>
          <p:cNvPr id="1268" name="Google Shape;1268;p52"/>
          <p:cNvSpPr txBox="1"/>
          <p:nvPr/>
        </p:nvSpPr>
        <p:spPr>
          <a:xfrm>
            <a:off x="5562600" y="2514600"/>
            <a:ext cx="3581400" cy="215443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Desired output:</a:t>
            </a:r>
            <a:endParaRPr b="1" sz="2000">
              <a:solidFill>
                <a:srgbClr val="3366FF"/>
              </a:solidFill>
              <a:latin typeface="Calibri"/>
              <a:ea typeface="Calibri"/>
              <a:cs typeface="Calibri"/>
              <a:sym typeface="Calibri"/>
            </a:endParaRPr>
          </a:p>
          <a:p>
            <a:pPr indent="0" lvl="0" marL="0" marR="0"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“pancakes”, (tweet1, tweet2) “breakfast”, (tweet1, tweet3) “eat”, (tweet3, tweet4)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“love”, (tweet1, tweet4)</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a:t>
            </a:r>
            <a:endParaRPr/>
          </a:p>
        </p:txBody>
      </p:sp>
      <p:sp>
        <p:nvSpPr>
          <p:cNvPr id="1269" name="Google Shape;1269;p52"/>
          <p:cNvSpPr txBox="1"/>
          <p:nvPr/>
        </p:nvSpPr>
        <p:spPr>
          <a:xfrm>
            <a:off x="723900" y="4920228"/>
            <a:ext cx="769620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01A06"/>
                </a:solidFill>
                <a:latin typeface="Calibri"/>
                <a:ea typeface="Calibri"/>
                <a:cs typeface="Calibri"/>
                <a:sym typeface="Calibri"/>
              </a:rPr>
              <a:t>Map task: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What intermediate (key, value) pairs produced?</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A01A06"/>
                </a:solidFill>
                <a:latin typeface="Calibri"/>
                <a:ea typeface="Calibri"/>
                <a:cs typeface="Calibri"/>
                <a:sym typeface="Calibri"/>
              </a:rPr>
              <a:t>Reduce task:</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p:txBody>
      </p:sp>
      <p:sp>
        <p:nvSpPr>
          <p:cNvPr id="1270" name="Google Shape;1270;p52"/>
          <p:cNvSpPr txBox="1"/>
          <p:nvPr>
            <p:ph idx="1" type="body"/>
          </p:nvPr>
        </p:nvSpPr>
        <p:spPr>
          <a:xfrm>
            <a:off x="597151" y="1447800"/>
            <a:ext cx="7848600"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Calibri"/>
                <a:ea typeface="Calibri"/>
                <a:cs typeface="Calibri"/>
                <a:sym typeface="Calibri"/>
              </a:rPr>
              <a:t>(ID, content) =&gt; (content, List[IDs])</a:t>
            </a:r>
            <a:endParaRPr/>
          </a:p>
          <a:p>
            <a:pPr indent="-342900" lvl="0" marL="342900" rtl="0" algn="l">
              <a:spcBef>
                <a:spcPts val="480"/>
              </a:spcBef>
              <a:spcAft>
                <a:spcPts val="0"/>
              </a:spcAft>
              <a:buClr>
                <a:schemeClr val="dk1"/>
              </a:buClr>
              <a:buSzPts val="2400"/>
              <a:buChar char="•"/>
            </a:pPr>
            <a:r>
              <a:rPr lang="en-US" sz="2400">
                <a:latin typeface="Calibri"/>
                <a:ea typeface="Calibri"/>
                <a:cs typeface="Calibri"/>
                <a:sym typeface="Calibri"/>
              </a:rPr>
              <a:t>Application: Search Engines, supporting full text searches</a:t>
            </a:r>
            <a:endParaRPr/>
          </a:p>
        </p:txBody>
      </p:sp>
      <p:sp>
        <p:nvSpPr>
          <p:cNvPr id="1271" name="Google Shape;1271;p5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2</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Build an inverted index</a:t>
            </a:r>
            <a:endParaRPr/>
          </a:p>
        </p:txBody>
      </p:sp>
      <p:sp>
        <p:nvSpPr>
          <p:cNvPr id="1272" name="Google Shape;1272;p5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53"/>
          <p:cNvSpPr txBox="1"/>
          <p:nvPr/>
        </p:nvSpPr>
        <p:spPr>
          <a:xfrm>
            <a:off x="728050" y="2562001"/>
            <a:ext cx="4834550" cy="184665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Input (key, value):</a:t>
            </a:r>
            <a:endParaRPr b="1" sz="2000">
              <a:solidFill>
                <a:srgbClr val="3366FF"/>
              </a:solidFill>
              <a:latin typeface="Calibri"/>
              <a:ea typeface="Calibri"/>
              <a:cs typeface="Calibri"/>
              <a:sym typeface="Calibri"/>
            </a:endParaRPr>
          </a:p>
          <a:p>
            <a:pPr indent="0" lvl="0" marL="0" marR="0"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300310" rtl="0" algn="l">
              <a:spcBef>
                <a:spcPts val="0"/>
              </a:spcBef>
              <a:spcAft>
                <a:spcPts val="0"/>
              </a:spcAft>
              <a:buNone/>
            </a:pPr>
            <a:r>
              <a:rPr lang="en-US" sz="2000">
                <a:solidFill>
                  <a:srgbClr val="3366FF"/>
                </a:solidFill>
                <a:latin typeface="Calibri"/>
                <a:ea typeface="Calibri"/>
                <a:cs typeface="Calibri"/>
                <a:sym typeface="Calibri"/>
              </a:rPr>
              <a:t>tweet1, (“I love pancakes for breakfast”) tweet2, (“I dislike pancakes”)</a:t>
            </a:r>
            <a:endParaRPr sz="2000">
              <a:solidFill>
                <a:srgbClr val="3366FF"/>
              </a:solidFill>
              <a:latin typeface="Calibri"/>
              <a:ea typeface="Calibri"/>
              <a:cs typeface="Calibri"/>
              <a:sym typeface="Calibri"/>
            </a:endParaRPr>
          </a:p>
          <a:p>
            <a:pPr indent="0" lvl="0" marL="0" marR="300310" rtl="0" algn="l">
              <a:spcBef>
                <a:spcPts val="0"/>
              </a:spcBef>
              <a:spcAft>
                <a:spcPts val="0"/>
              </a:spcAft>
              <a:buNone/>
            </a:pPr>
            <a:r>
              <a:rPr lang="en-US" sz="2000">
                <a:solidFill>
                  <a:srgbClr val="3366FF"/>
                </a:solidFill>
                <a:latin typeface="Calibri"/>
                <a:ea typeface="Calibri"/>
                <a:cs typeface="Calibri"/>
                <a:sym typeface="Calibri"/>
              </a:rPr>
              <a:t>tweet3, (“What should I eat for breakfast?”) </a:t>
            </a:r>
            <a:endParaRPr sz="2000">
              <a:solidFill>
                <a:srgbClr val="3366FF"/>
              </a:solidFill>
              <a:latin typeface="Calibri"/>
              <a:ea typeface="Calibri"/>
              <a:cs typeface="Calibri"/>
              <a:sym typeface="Calibri"/>
            </a:endParaRPr>
          </a:p>
          <a:p>
            <a:pPr indent="0" lvl="0" marL="0" marR="300310" rtl="0" algn="l">
              <a:spcBef>
                <a:spcPts val="0"/>
              </a:spcBef>
              <a:spcAft>
                <a:spcPts val="0"/>
              </a:spcAft>
              <a:buNone/>
            </a:pPr>
            <a:r>
              <a:rPr lang="en-US" sz="2000">
                <a:solidFill>
                  <a:srgbClr val="3366FF"/>
                </a:solidFill>
                <a:latin typeface="Calibri"/>
                <a:ea typeface="Calibri"/>
                <a:cs typeface="Calibri"/>
                <a:sym typeface="Calibri"/>
              </a:rPr>
              <a:t>tweet4, (“I love to eat”)</a:t>
            </a:r>
            <a:endParaRPr/>
          </a:p>
        </p:txBody>
      </p:sp>
      <p:sp>
        <p:nvSpPr>
          <p:cNvPr id="1278" name="Google Shape;1278;p53"/>
          <p:cNvSpPr txBox="1"/>
          <p:nvPr/>
        </p:nvSpPr>
        <p:spPr>
          <a:xfrm>
            <a:off x="5562600" y="2514600"/>
            <a:ext cx="3581400" cy="215443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Desired output:</a:t>
            </a:r>
            <a:endParaRPr b="1" sz="2000">
              <a:solidFill>
                <a:srgbClr val="3366FF"/>
              </a:solidFill>
              <a:latin typeface="Calibri"/>
              <a:ea typeface="Calibri"/>
              <a:cs typeface="Calibri"/>
              <a:sym typeface="Calibri"/>
            </a:endParaRPr>
          </a:p>
          <a:p>
            <a:pPr indent="0" lvl="0" marL="0" marR="0"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“pancakes”, (tweet1, tweet2) “breakfast”, (tweet1, tweet3) “eat”, (tweet3, tweet4)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“love”, (tweet1, tweet4)</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a:t>
            </a:r>
            <a:endParaRPr/>
          </a:p>
        </p:txBody>
      </p:sp>
      <p:sp>
        <p:nvSpPr>
          <p:cNvPr id="1279" name="Google Shape;1279;p53"/>
          <p:cNvSpPr txBox="1"/>
          <p:nvPr/>
        </p:nvSpPr>
        <p:spPr>
          <a:xfrm>
            <a:off x="723900" y="4920228"/>
            <a:ext cx="76962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01A06"/>
                </a:solidFill>
                <a:latin typeface="Calibri"/>
                <a:ea typeface="Calibri"/>
                <a:cs typeface="Calibri"/>
                <a:sym typeface="Calibri"/>
              </a:rPr>
              <a:t>Map task: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For each word in input value, emit (word, tweet_ID) as intermediate (key, value) pair</a:t>
            </a:r>
            <a:endParaRPr/>
          </a:p>
          <a:p>
            <a:pPr indent="0" lvl="0" marL="0" marR="0" rtl="0" algn="l">
              <a:spcBef>
                <a:spcPts val="0"/>
              </a:spcBef>
              <a:spcAft>
                <a:spcPts val="0"/>
              </a:spcAft>
              <a:buNone/>
            </a:pPr>
            <a:r>
              <a:t/>
            </a:r>
            <a:endParaRPr b="1" sz="2000">
              <a:solidFill>
                <a:srgbClr val="A01A06"/>
              </a:solidFill>
              <a:latin typeface="Calibri"/>
              <a:ea typeface="Calibri"/>
              <a:cs typeface="Calibri"/>
              <a:sym typeface="Calibri"/>
            </a:endParaRPr>
          </a:p>
          <a:p>
            <a:pPr indent="0" lvl="0" marL="0" marR="0" rtl="0" algn="l">
              <a:spcBef>
                <a:spcPts val="0"/>
              </a:spcBef>
              <a:spcAft>
                <a:spcPts val="0"/>
              </a:spcAft>
              <a:buNone/>
            </a:pPr>
            <a:r>
              <a:rPr b="1" lang="en-US" sz="2000">
                <a:solidFill>
                  <a:srgbClr val="A01A06"/>
                </a:solidFill>
                <a:latin typeface="Calibri"/>
                <a:ea typeface="Calibri"/>
                <a:cs typeface="Calibri"/>
                <a:sym typeface="Calibri"/>
              </a:rPr>
              <a:t>Reduce task</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a:p>
        </p:txBody>
      </p:sp>
      <p:sp>
        <p:nvSpPr>
          <p:cNvPr id="1280" name="Google Shape;1280;p53"/>
          <p:cNvSpPr txBox="1"/>
          <p:nvPr>
            <p:ph idx="1" type="body"/>
          </p:nvPr>
        </p:nvSpPr>
        <p:spPr>
          <a:xfrm>
            <a:off x="597151" y="1447800"/>
            <a:ext cx="7848600"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Calibri"/>
                <a:ea typeface="Calibri"/>
                <a:cs typeface="Calibri"/>
                <a:sym typeface="Calibri"/>
              </a:rPr>
              <a:t>(Location, content) =&gt; (content, location)</a:t>
            </a:r>
            <a:endParaRPr/>
          </a:p>
          <a:p>
            <a:pPr indent="-342900" lvl="0" marL="342900" rtl="0" algn="l">
              <a:spcBef>
                <a:spcPts val="480"/>
              </a:spcBef>
              <a:spcAft>
                <a:spcPts val="0"/>
              </a:spcAft>
              <a:buClr>
                <a:schemeClr val="dk1"/>
              </a:buClr>
              <a:buSzPts val="2400"/>
              <a:buChar char="•"/>
            </a:pPr>
            <a:r>
              <a:rPr lang="en-US" sz="2400">
                <a:latin typeface="Calibri"/>
                <a:ea typeface="Calibri"/>
                <a:cs typeface="Calibri"/>
                <a:sym typeface="Calibri"/>
              </a:rPr>
              <a:t>Application: Search Engines, supporting full text searches</a:t>
            </a:r>
            <a:endParaRPr/>
          </a:p>
        </p:txBody>
      </p:sp>
      <p:sp>
        <p:nvSpPr>
          <p:cNvPr id="1281" name="Google Shape;1281;p53"/>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2</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Build an inverted index</a:t>
            </a:r>
            <a:endParaRPr/>
          </a:p>
        </p:txBody>
      </p:sp>
      <p:sp>
        <p:nvSpPr>
          <p:cNvPr id="1282" name="Google Shape;1282;p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54"/>
          <p:cNvSpPr txBox="1"/>
          <p:nvPr/>
        </p:nvSpPr>
        <p:spPr>
          <a:xfrm>
            <a:off x="728050" y="2562001"/>
            <a:ext cx="4834550" cy="184665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Input (key, value):</a:t>
            </a:r>
            <a:endParaRPr b="1" sz="2000">
              <a:solidFill>
                <a:srgbClr val="3366FF"/>
              </a:solidFill>
              <a:latin typeface="Calibri"/>
              <a:ea typeface="Calibri"/>
              <a:cs typeface="Calibri"/>
              <a:sym typeface="Calibri"/>
            </a:endParaRPr>
          </a:p>
          <a:p>
            <a:pPr indent="0" lvl="0" marL="0" marR="0"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300310" rtl="0" algn="l">
              <a:spcBef>
                <a:spcPts val="0"/>
              </a:spcBef>
              <a:spcAft>
                <a:spcPts val="0"/>
              </a:spcAft>
              <a:buNone/>
            </a:pPr>
            <a:r>
              <a:rPr lang="en-US" sz="2000">
                <a:solidFill>
                  <a:srgbClr val="3366FF"/>
                </a:solidFill>
                <a:latin typeface="Calibri"/>
                <a:ea typeface="Calibri"/>
                <a:cs typeface="Calibri"/>
                <a:sym typeface="Calibri"/>
              </a:rPr>
              <a:t>tweet1, (“I love pancakes for breakfast”) tweet2, (“I dislike pancakes”)</a:t>
            </a:r>
            <a:endParaRPr sz="2000">
              <a:solidFill>
                <a:srgbClr val="3366FF"/>
              </a:solidFill>
              <a:latin typeface="Calibri"/>
              <a:ea typeface="Calibri"/>
              <a:cs typeface="Calibri"/>
              <a:sym typeface="Calibri"/>
            </a:endParaRPr>
          </a:p>
          <a:p>
            <a:pPr indent="0" lvl="0" marL="0" marR="300310" rtl="0" algn="l">
              <a:spcBef>
                <a:spcPts val="0"/>
              </a:spcBef>
              <a:spcAft>
                <a:spcPts val="0"/>
              </a:spcAft>
              <a:buNone/>
            </a:pPr>
            <a:r>
              <a:rPr lang="en-US" sz="2000">
                <a:solidFill>
                  <a:srgbClr val="3366FF"/>
                </a:solidFill>
                <a:latin typeface="Calibri"/>
                <a:ea typeface="Calibri"/>
                <a:cs typeface="Calibri"/>
                <a:sym typeface="Calibri"/>
              </a:rPr>
              <a:t>tweet3, (“What should I eat for breakfast?”) </a:t>
            </a:r>
            <a:endParaRPr sz="2000">
              <a:solidFill>
                <a:srgbClr val="3366FF"/>
              </a:solidFill>
              <a:latin typeface="Calibri"/>
              <a:ea typeface="Calibri"/>
              <a:cs typeface="Calibri"/>
              <a:sym typeface="Calibri"/>
            </a:endParaRPr>
          </a:p>
          <a:p>
            <a:pPr indent="0" lvl="0" marL="0" marR="300310" rtl="0" algn="l">
              <a:spcBef>
                <a:spcPts val="0"/>
              </a:spcBef>
              <a:spcAft>
                <a:spcPts val="0"/>
              </a:spcAft>
              <a:buNone/>
            </a:pPr>
            <a:r>
              <a:rPr lang="en-US" sz="2000">
                <a:solidFill>
                  <a:srgbClr val="3366FF"/>
                </a:solidFill>
                <a:latin typeface="Calibri"/>
                <a:ea typeface="Calibri"/>
                <a:cs typeface="Calibri"/>
                <a:sym typeface="Calibri"/>
              </a:rPr>
              <a:t>tweet4, (“I love to eat”)</a:t>
            </a:r>
            <a:endParaRPr/>
          </a:p>
        </p:txBody>
      </p:sp>
      <p:sp>
        <p:nvSpPr>
          <p:cNvPr id="1288" name="Google Shape;1288;p54"/>
          <p:cNvSpPr txBox="1"/>
          <p:nvPr/>
        </p:nvSpPr>
        <p:spPr>
          <a:xfrm>
            <a:off x="5562600" y="2514600"/>
            <a:ext cx="3581400" cy="215443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Desired output:</a:t>
            </a:r>
            <a:endParaRPr b="1" sz="2000">
              <a:solidFill>
                <a:srgbClr val="3366FF"/>
              </a:solidFill>
              <a:latin typeface="Calibri"/>
              <a:ea typeface="Calibri"/>
              <a:cs typeface="Calibri"/>
              <a:sym typeface="Calibri"/>
            </a:endParaRPr>
          </a:p>
          <a:p>
            <a:pPr indent="0" lvl="0" marL="0" marR="0"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“pancakes”, (tweet1, tweet2) “breakfast”, (tweet1, tweet3) “eat”, (tweet3, tweet4)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“love”, (tweet1, tweet4)</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a:t>
            </a:r>
            <a:endParaRPr/>
          </a:p>
        </p:txBody>
      </p:sp>
      <p:sp>
        <p:nvSpPr>
          <p:cNvPr id="1289" name="Google Shape;1289;p54"/>
          <p:cNvSpPr txBox="1"/>
          <p:nvPr/>
        </p:nvSpPr>
        <p:spPr>
          <a:xfrm>
            <a:off x="723900" y="4920228"/>
            <a:ext cx="76962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01A06"/>
                </a:solidFill>
                <a:latin typeface="Calibri"/>
                <a:ea typeface="Calibri"/>
                <a:cs typeface="Calibri"/>
                <a:sym typeface="Calibri"/>
              </a:rPr>
              <a:t>Map task: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For each word in input value, emit (word, tweet_ID) as intermediate (key, value) pair</a:t>
            </a:r>
            <a:endParaRPr/>
          </a:p>
          <a:p>
            <a:pPr indent="0" lvl="0" marL="0" marR="0" rtl="0" algn="l">
              <a:spcBef>
                <a:spcPts val="0"/>
              </a:spcBef>
              <a:spcAft>
                <a:spcPts val="0"/>
              </a:spcAft>
              <a:buNone/>
            </a:pPr>
            <a:r>
              <a:t/>
            </a:r>
            <a:endParaRPr b="1" sz="2000">
              <a:solidFill>
                <a:srgbClr val="A01A06"/>
              </a:solidFill>
              <a:latin typeface="Calibri"/>
              <a:ea typeface="Calibri"/>
              <a:cs typeface="Calibri"/>
              <a:sym typeface="Calibri"/>
            </a:endParaRPr>
          </a:p>
          <a:p>
            <a:pPr indent="0" lvl="0" marL="0" marR="0" rtl="0" algn="l">
              <a:spcBef>
                <a:spcPts val="0"/>
              </a:spcBef>
              <a:spcAft>
                <a:spcPts val="0"/>
              </a:spcAft>
              <a:buNone/>
            </a:pPr>
            <a:r>
              <a:rPr b="1" lang="en-US" sz="2000">
                <a:solidFill>
                  <a:srgbClr val="A01A06"/>
                </a:solidFill>
                <a:latin typeface="Calibri"/>
                <a:ea typeface="Calibri"/>
                <a:cs typeface="Calibri"/>
                <a:sym typeface="Calibri"/>
              </a:rPr>
              <a:t>Reduce task</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Reduce function emits key and list of tweet_IDs associated with that key</a:t>
            </a:r>
            <a:endParaRPr/>
          </a:p>
        </p:txBody>
      </p:sp>
      <p:sp>
        <p:nvSpPr>
          <p:cNvPr id="1290" name="Google Shape;1290;p54"/>
          <p:cNvSpPr txBox="1"/>
          <p:nvPr>
            <p:ph idx="1" type="body"/>
          </p:nvPr>
        </p:nvSpPr>
        <p:spPr>
          <a:xfrm>
            <a:off x="597151" y="1447800"/>
            <a:ext cx="7848600"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Calibri"/>
                <a:ea typeface="Calibri"/>
                <a:cs typeface="Calibri"/>
                <a:sym typeface="Calibri"/>
              </a:rPr>
              <a:t>(Location, content) =&gt; (content, location)</a:t>
            </a:r>
            <a:endParaRPr/>
          </a:p>
          <a:p>
            <a:pPr indent="-342900" lvl="0" marL="342900" rtl="0" algn="l">
              <a:spcBef>
                <a:spcPts val="480"/>
              </a:spcBef>
              <a:spcAft>
                <a:spcPts val="0"/>
              </a:spcAft>
              <a:buClr>
                <a:schemeClr val="dk1"/>
              </a:buClr>
              <a:buSzPts val="2400"/>
              <a:buChar char="•"/>
            </a:pPr>
            <a:r>
              <a:rPr lang="en-US" sz="2400">
                <a:latin typeface="Calibri"/>
                <a:ea typeface="Calibri"/>
                <a:cs typeface="Calibri"/>
                <a:sym typeface="Calibri"/>
              </a:rPr>
              <a:t>Application: Search Engines, supporting full text searches</a:t>
            </a:r>
            <a:endParaRPr/>
          </a:p>
        </p:txBody>
      </p:sp>
      <p:sp>
        <p:nvSpPr>
          <p:cNvPr id="1291" name="Google Shape;1291;p54"/>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2</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Build an inverted index</a:t>
            </a:r>
            <a:endParaRPr/>
          </a:p>
        </p:txBody>
      </p:sp>
      <p:sp>
        <p:nvSpPr>
          <p:cNvPr id="1292" name="Google Shape;1292;p5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55"/>
          <p:cNvSpPr txBox="1"/>
          <p:nvPr/>
        </p:nvSpPr>
        <p:spPr>
          <a:xfrm>
            <a:off x="1143000" y="2477106"/>
            <a:ext cx="1894670" cy="30777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Input (key, value)</a:t>
            </a:r>
            <a:endParaRPr b="1" sz="2000">
              <a:solidFill>
                <a:srgbClr val="3366FF"/>
              </a:solidFill>
              <a:latin typeface="Calibri"/>
              <a:ea typeface="Calibri"/>
              <a:cs typeface="Calibri"/>
              <a:sym typeface="Calibri"/>
            </a:endParaRPr>
          </a:p>
          <a:p>
            <a:pPr indent="0" lvl="0" marL="0" marR="4559"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Sue)</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(Sue, Jim)</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(Lin, Joe)</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(Joe, Lin)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Kai)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(Kai, Jim)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Lin)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(Lin, Jim)</a:t>
            </a:r>
            <a:endParaRPr sz="1600">
              <a:solidFill>
                <a:srgbClr val="3366FF"/>
              </a:solidFill>
              <a:latin typeface="Calibri"/>
              <a:ea typeface="Calibri"/>
              <a:cs typeface="Calibri"/>
              <a:sym typeface="Calibri"/>
            </a:endParaRPr>
          </a:p>
        </p:txBody>
      </p:sp>
      <p:sp>
        <p:nvSpPr>
          <p:cNvPr id="1298" name="Google Shape;1298;p55"/>
          <p:cNvSpPr txBox="1"/>
          <p:nvPr/>
        </p:nvSpPr>
        <p:spPr>
          <a:xfrm>
            <a:off x="4521451" y="2482616"/>
            <a:ext cx="1639456" cy="2154436"/>
          </a:xfrm>
          <a:prstGeom prst="rect">
            <a:avLst/>
          </a:prstGeom>
          <a:noFill/>
          <a:ln>
            <a:noFill/>
          </a:ln>
        </p:spPr>
        <p:txBody>
          <a:bodyPr anchorCtr="0" anchor="t" bIns="0" lIns="0" spcFirstLastPara="1" rIns="0" wrap="square" tIns="0">
            <a:spAutoFit/>
          </a:bodyPr>
          <a:lstStyle/>
          <a:p>
            <a:pPr indent="0" lvl="0" marL="0" marR="4559" rtl="0" algn="l">
              <a:spcBef>
                <a:spcPts val="0"/>
              </a:spcBef>
              <a:spcAft>
                <a:spcPts val="0"/>
              </a:spcAft>
              <a:buNone/>
            </a:pPr>
            <a:r>
              <a:rPr b="1" lang="en-US" sz="2000">
                <a:solidFill>
                  <a:srgbClr val="3366FF"/>
                </a:solidFill>
                <a:latin typeface="Calibri"/>
                <a:ea typeface="Calibri"/>
                <a:cs typeface="Calibri"/>
                <a:sym typeface="Calibri"/>
              </a:rPr>
              <a:t>Desired Output </a:t>
            </a:r>
            <a:endParaRPr b="1" sz="2000">
              <a:solidFill>
                <a:srgbClr val="3366FF"/>
              </a:solidFill>
              <a:latin typeface="Calibri"/>
              <a:ea typeface="Calibri"/>
              <a:cs typeface="Calibri"/>
              <a:sym typeface="Calibri"/>
            </a:endParaRPr>
          </a:p>
          <a:p>
            <a:pPr indent="0" lvl="0" marL="0" marR="4559" rtl="0" algn="l">
              <a:spcBef>
                <a:spcPts val="0"/>
              </a:spcBef>
              <a:spcAft>
                <a:spcPts val="0"/>
              </a:spcAft>
              <a:buNone/>
            </a:pPr>
            <a:r>
              <a:t/>
            </a:r>
            <a:endParaRPr b="1"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3)</a:t>
            </a:r>
            <a:endParaRPr sz="2000">
              <a:solidFill>
                <a:srgbClr val="3366FF"/>
              </a:solidFill>
              <a:latin typeface="Calibri"/>
              <a:ea typeface="Calibri"/>
              <a:cs typeface="Calibri"/>
              <a:sym typeface="Calibri"/>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2)</a:t>
            </a:r>
            <a:endParaRPr sz="2000">
              <a:solidFill>
                <a:srgbClr val="3366FF"/>
              </a:solidFill>
              <a:latin typeface="Calibri"/>
              <a:ea typeface="Calibri"/>
              <a:cs typeface="Calibri"/>
              <a:sym typeface="Calibri"/>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(Sue, 1)</a:t>
            </a:r>
            <a:endParaRPr sz="2000">
              <a:solidFill>
                <a:srgbClr val="3366FF"/>
              </a:solidFill>
              <a:latin typeface="Calibri"/>
              <a:ea typeface="Calibri"/>
              <a:cs typeface="Calibri"/>
              <a:sym typeface="Calibri"/>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(Kai, 1)</a:t>
            </a:r>
            <a:endParaRPr sz="2000">
              <a:solidFill>
                <a:srgbClr val="3366FF"/>
              </a:solidFill>
              <a:latin typeface="Calibri"/>
              <a:ea typeface="Calibri"/>
              <a:cs typeface="Calibri"/>
              <a:sym typeface="Calibri"/>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(Joe, 1)</a:t>
            </a:r>
            <a:endParaRPr sz="2000">
              <a:solidFill>
                <a:srgbClr val="3366FF"/>
              </a:solidFill>
              <a:latin typeface="Calibri"/>
              <a:ea typeface="Calibri"/>
              <a:cs typeface="Calibri"/>
              <a:sym typeface="Calibri"/>
            </a:endParaRPr>
          </a:p>
        </p:txBody>
      </p:sp>
      <p:sp>
        <p:nvSpPr>
          <p:cNvPr id="1299" name="Google Shape;1299;p55"/>
          <p:cNvSpPr txBox="1"/>
          <p:nvPr/>
        </p:nvSpPr>
        <p:spPr>
          <a:xfrm>
            <a:off x="685800" y="5991242"/>
            <a:ext cx="6934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A01A06"/>
              </a:buClr>
              <a:buSzPts val="2000"/>
              <a:buFont typeface="Calibri"/>
              <a:buNone/>
            </a:pPr>
            <a:r>
              <a:rPr b="1" lang="en-US" sz="2000">
                <a:solidFill>
                  <a:srgbClr val="A01A06"/>
                </a:solidFill>
                <a:latin typeface="Calibri"/>
                <a:ea typeface="Calibri"/>
                <a:cs typeface="Calibri"/>
                <a:sym typeface="Calibri"/>
              </a:rPr>
              <a:t>Map task: ? Reduce task: ?</a:t>
            </a:r>
            <a:endParaRPr/>
          </a:p>
        </p:txBody>
      </p:sp>
      <p:sp>
        <p:nvSpPr>
          <p:cNvPr id="1300" name="Google Shape;1300;p55"/>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3</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Social Network Analysis: Count Friends</a:t>
            </a:r>
            <a:endParaRPr/>
          </a:p>
        </p:txBody>
      </p:sp>
      <p:sp>
        <p:nvSpPr>
          <p:cNvPr id="1301" name="Google Shape;1301;p55"/>
          <p:cNvSpPr txBox="1"/>
          <p:nvPr/>
        </p:nvSpPr>
        <p:spPr>
          <a:xfrm>
            <a:off x="597151" y="1537931"/>
            <a:ext cx="7848600" cy="9222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a social network (Facebook, Instagram, etc.), how many friends does each person have? </a:t>
            </a:r>
            <a:endParaRPr/>
          </a:p>
        </p:txBody>
      </p:sp>
      <p:sp>
        <p:nvSpPr>
          <p:cNvPr id="1302" name="Google Shape;1302;p5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56"/>
          <p:cNvSpPr txBox="1"/>
          <p:nvPr/>
        </p:nvSpPr>
        <p:spPr>
          <a:xfrm>
            <a:off x="1143000" y="2477106"/>
            <a:ext cx="1894670" cy="30777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Input (key, value)</a:t>
            </a:r>
            <a:endParaRPr b="1" sz="2000">
              <a:solidFill>
                <a:srgbClr val="3366FF"/>
              </a:solidFill>
              <a:latin typeface="Calibri"/>
              <a:ea typeface="Calibri"/>
              <a:cs typeface="Calibri"/>
              <a:sym typeface="Calibri"/>
            </a:endParaRPr>
          </a:p>
          <a:p>
            <a:pPr indent="0" lvl="0" marL="0" marR="4559"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Sue)</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(Sue, Jim)</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(Lin, Joe)</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(Joe, Lin)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Kai)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(Kai, Jim)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Lin)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(Lin, Jim)</a:t>
            </a:r>
            <a:endParaRPr sz="1600">
              <a:solidFill>
                <a:srgbClr val="3366FF"/>
              </a:solidFill>
              <a:latin typeface="Calibri"/>
              <a:ea typeface="Calibri"/>
              <a:cs typeface="Calibri"/>
              <a:sym typeface="Calibri"/>
            </a:endParaRPr>
          </a:p>
        </p:txBody>
      </p:sp>
      <p:sp>
        <p:nvSpPr>
          <p:cNvPr id="1308" name="Google Shape;1308;p56"/>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3</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Social Network Analysis: Count Friends</a:t>
            </a:r>
            <a:endParaRPr/>
          </a:p>
        </p:txBody>
      </p:sp>
      <p:sp>
        <p:nvSpPr>
          <p:cNvPr id="1309" name="Google Shape;1309;p56"/>
          <p:cNvSpPr txBox="1"/>
          <p:nvPr/>
        </p:nvSpPr>
        <p:spPr>
          <a:xfrm>
            <a:off x="597151" y="1537931"/>
            <a:ext cx="7848600" cy="9222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a social network (Facebook, Instagram, etc.), how many friends does each person have? </a:t>
            </a:r>
            <a:endParaRPr/>
          </a:p>
        </p:txBody>
      </p:sp>
      <p:grpSp>
        <p:nvGrpSpPr>
          <p:cNvPr id="1310" name="Google Shape;1310;p56"/>
          <p:cNvGrpSpPr/>
          <p:nvPr/>
        </p:nvGrpSpPr>
        <p:grpSpPr>
          <a:xfrm>
            <a:off x="2209800" y="3180508"/>
            <a:ext cx="717917" cy="2222432"/>
            <a:chOff x="2319753" y="3180508"/>
            <a:chExt cx="717917" cy="2222432"/>
          </a:xfrm>
        </p:grpSpPr>
        <p:sp>
          <p:nvSpPr>
            <p:cNvPr id="1311" name="Google Shape;1311;p56"/>
            <p:cNvSpPr/>
            <p:nvPr/>
          </p:nvSpPr>
          <p:spPr>
            <a:xfrm>
              <a:off x="2319753" y="3180508"/>
              <a:ext cx="717917" cy="222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12" name="Google Shape;1312;p56"/>
            <p:cNvSpPr/>
            <p:nvPr/>
          </p:nvSpPr>
          <p:spPr>
            <a:xfrm>
              <a:off x="2366355" y="3229043"/>
              <a:ext cx="623455" cy="2084854"/>
            </a:xfrm>
            <a:custGeom>
              <a:rect b="b" l="l" r="r" t="t"/>
              <a:pathLst>
                <a:path extrusionOk="0" h="2362835" w="685800">
                  <a:moveTo>
                    <a:pt x="342900" y="0"/>
                  </a:moveTo>
                  <a:lnTo>
                    <a:pt x="342900" y="189635"/>
                  </a:lnTo>
                  <a:lnTo>
                    <a:pt x="0" y="189635"/>
                  </a:lnTo>
                  <a:lnTo>
                    <a:pt x="0" y="2173133"/>
                  </a:lnTo>
                  <a:lnTo>
                    <a:pt x="342900" y="2173133"/>
                  </a:lnTo>
                  <a:lnTo>
                    <a:pt x="342900" y="2362770"/>
                  </a:lnTo>
                  <a:lnTo>
                    <a:pt x="685800" y="1181385"/>
                  </a:lnTo>
                  <a:lnTo>
                    <a:pt x="3429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13" name="Google Shape;1313;p56"/>
            <p:cNvSpPr/>
            <p:nvPr/>
          </p:nvSpPr>
          <p:spPr>
            <a:xfrm>
              <a:off x="2366354" y="3229043"/>
              <a:ext cx="623455" cy="2084854"/>
            </a:xfrm>
            <a:custGeom>
              <a:rect b="b" l="l" r="r" t="t"/>
              <a:pathLst>
                <a:path extrusionOk="0" h="2362835" w="685800">
                  <a:moveTo>
                    <a:pt x="0" y="189636"/>
                  </a:moveTo>
                  <a:lnTo>
                    <a:pt x="342899" y="189636"/>
                  </a:lnTo>
                  <a:lnTo>
                    <a:pt x="342899" y="0"/>
                  </a:lnTo>
                  <a:lnTo>
                    <a:pt x="685799" y="1181385"/>
                  </a:lnTo>
                  <a:lnTo>
                    <a:pt x="342899" y="2362770"/>
                  </a:lnTo>
                  <a:lnTo>
                    <a:pt x="342899"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14" name="Google Shape;1314;p56"/>
            <p:cNvSpPr txBox="1"/>
            <p:nvPr/>
          </p:nvSpPr>
          <p:spPr>
            <a:xfrm>
              <a:off x="2437936" y="4151303"/>
              <a:ext cx="473940"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MAP</a:t>
              </a:r>
              <a:endParaRPr sz="1600">
                <a:solidFill>
                  <a:schemeClr val="dk1"/>
                </a:solidFill>
                <a:latin typeface="Arial"/>
                <a:ea typeface="Arial"/>
                <a:cs typeface="Arial"/>
                <a:sym typeface="Arial"/>
              </a:endParaRPr>
            </a:p>
          </p:txBody>
        </p:sp>
      </p:grpSp>
      <p:sp>
        <p:nvSpPr>
          <p:cNvPr id="1315" name="Google Shape;1315;p56"/>
          <p:cNvSpPr txBox="1"/>
          <p:nvPr/>
        </p:nvSpPr>
        <p:spPr>
          <a:xfrm>
            <a:off x="3016134" y="3092659"/>
            <a:ext cx="717666" cy="2462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000">
                <a:solidFill>
                  <a:srgbClr val="3366FF"/>
                </a:solidFill>
                <a:latin typeface="Calibri"/>
                <a:ea typeface="Calibri"/>
                <a:cs typeface="Calibri"/>
                <a:sym typeface="Calibri"/>
              </a:rPr>
              <a:t>Jim,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Sue,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Joe,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Jim,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Kai,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Jim,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1</a:t>
            </a:r>
            <a:endParaRPr/>
          </a:p>
        </p:txBody>
      </p:sp>
      <p:sp>
        <p:nvSpPr>
          <p:cNvPr id="1316" name="Google Shape;1316;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57"/>
          <p:cNvSpPr txBox="1"/>
          <p:nvPr/>
        </p:nvSpPr>
        <p:spPr>
          <a:xfrm>
            <a:off x="1143000" y="2477106"/>
            <a:ext cx="1894670" cy="30777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Input (key, value)</a:t>
            </a:r>
            <a:endParaRPr b="1" sz="2000">
              <a:solidFill>
                <a:srgbClr val="3366FF"/>
              </a:solidFill>
              <a:latin typeface="Calibri"/>
              <a:ea typeface="Calibri"/>
              <a:cs typeface="Calibri"/>
              <a:sym typeface="Calibri"/>
            </a:endParaRPr>
          </a:p>
          <a:p>
            <a:pPr indent="0" lvl="0" marL="0" marR="4559"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Sue)</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(Sue, Jim)</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(Lin, Joe)</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(Joe, Lin)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Kai)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(Kai, Jim)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Lin)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(Lin, Jim)</a:t>
            </a:r>
            <a:endParaRPr sz="1600">
              <a:solidFill>
                <a:srgbClr val="3366FF"/>
              </a:solidFill>
              <a:latin typeface="Calibri"/>
              <a:ea typeface="Calibri"/>
              <a:cs typeface="Calibri"/>
              <a:sym typeface="Calibri"/>
            </a:endParaRPr>
          </a:p>
        </p:txBody>
      </p:sp>
      <p:sp>
        <p:nvSpPr>
          <p:cNvPr id="1322" name="Google Shape;1322;p57"/>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3</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Social Network Analysis: Count Friends</a:t>
            </a:r>
            <a:endParaRPr/>
          </a:p>
        </p:txBody>
      </p:sp>
      <p:sp>
        <p:nvSpPr>
          <p:cNvPr id="1323" name="Google Shape;1323;p57"/>
          <p:cNvSpPr txBox="1"/>
          <p:nvPr/>
        </p:nvSpPr>
        <p:spPr>
          <a:xfrm>
            <a:off x="597151" y="1537931"/>
            <a:ext cx="7848600" cy="9222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a social network (Facebook, Instagram, etc.), how many friends does each person have? </a:t>
            </a:r>
            <a:endParaRPr/>
          </a:p>
        </p:txBody>
      </p:sp>
      <p:grpSp>
        <p:nvGrpSpPr>
          <p:cNvPr id="1324" name="Google Shape;1324;p57"/>
          <p:cNvGrpSpPr/>
          <p:nvPr/>
        </p:nvGrpSpPr>
        <p:grpSpPr>
          <a:xfrm>
            <a:off x="2209800" y="3180508"/>
            <a:ext cx="717917" cy="2222432"/>
            <a:chOff x="2319753" y="3180508"/>
            <a:chExt cx="717917" cy="2222432"/>
          </a:xfrm>
        </p:grpSpPr>
        <p:sp>
          <p:nvSpPr>
            <p:cNvPr id="1325" name="Google Shape;1325;p57"/>
            <p:cNvSpPr/>
            <p:nvPr/>
          </p:nvSpPr>
          <p:spPr>
            <a:xfrm>
              <a:off x="2319753" y="3180508"/>
              <a:ext cx="717917" cy="222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26" name="Google Shape;1326;p57"/>
            <p:cNvSpPr/>
            <p:nvPr/>
          </p:nvSpPr>
          <p:spPr>
            <a:xfrm>
              <a:off x="2366355" y="3229043"/>
              <a:ext cx="623455" cy="2084854"/>
            </a:xfrm>
            <a:custGeom>
              <a:rect b="b" l="l" r="r" t="t"/>
              <a:pathLst>
                <a:path extrusionOk="0" h="2362835" w="685800">
                  <a:moveTo>
                    <a:pt x="342900" y="0"/>
                  </a:moveTo>
                  <a:lnTo>
                    <a:pt x="342900" y="189635"/>
                  </a:lnTo>
                  <a:lnTo>
                    <a:pt x="0" y="189635"/>
                  </a:lnTo>
                  <a:lnTo>
                    <a:pt x="0" y="2173133"/>
                  </a:lnTo>
                  <a:lnTo>
                    <a:pt x="342900" y="2173133"/>
                  </a:lnTo>
                  <a:lnTo>
                    <a:pt x="342900" y="2362770"/>
                  </a:lnTo>
                  <a:lnTo>
                    <a:pt x="685800" y="1181385"/>
                  </a:lnTo>
                  <a:lnTo>
                    <a:pt x="3429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27" name="Google Shape;1327;p57"/>
            <p:cNvSpPr/>
            <p:nvPr/>
          </p:nvSpPr>
          <p:spPr>
            <a:xfrm>
              <a:off x="2366354" y="3229043"/>
              <a:ext cx="623455" cy="2084854"/>
            </a:xfrm>
            <a:custGeom>
              <a:rect b="b" l="l" r="r" t="t"/>
              <a:pathLst>
                <a:path extrusionOk="0" h="2362835" w="685800">
                  <a:moveTo>
                    <a:pt x="0" y="189636"/>
                  </a:moveTo>
                  <a:lnTo>
                    <a:pt x="342899" y="189636"/>
                  </a:lnTo>
                  <a:lnTo>
                    <a:pt x="342899" y="0"/>
                  </a:lnTo>
                  <a:lnTo>
                    <a:pt x="685799" y="1181385"/>
                  </a:lnTo>
                  <a:lnTo>
                    <a:pt x="342899" y="2362770"/>
                  </a:lnTo>
                  <a:lnTo>
                    <a:pt x="342899"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28" name="Google Shape;1328;p57"/>
            <p:cNvSpPr txBox="1"/>
            <p:nvPr/>
          </p:nvSpPr>
          <p:spPr>
            <a:xfrm>
              <a:off x="2437936" y="4151303"/>
              <a:ext cx="473940"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MAP</a:t>
              </a:r>
              <a:endParaRPr sz="1600">
                <a:solidFill>
                  <a:schemeClr val="dk1"/>
                </a:solidFill>
                <a:latin typeface="Arial"/>
                <a:ea typeface="Arial"/>
                <a:cs typeface="Arial"/>
                <a:sym typeface="Arial"/>
              </a:endParaRPr>
            </a:p>
          </p:txBody>
        </p:sp>
      </p:grpSp>
      <p:sp>
        <p:nvSpPr>
          <p:cNvPr id="1329" name="Google Shape;1329;p57"/>
          <p:cNvSpPr txBox="1"/>
          <p:nvPr/>
        </p:nvSpPr>
        <p:spPr>
          <a:xfrm>
            <a:off x="3016134" y="3092659"/>
            <a:ext cx="717666" cy="2462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000">
                <a:solidFill>
                  <a:srgbClr val="3366FF"/>
                </a:solidFill>
                <a:latin typeface="Calibri"/>
                <a:ea typeface="Calibri"/>
                <a:cs typeface="Calibri"/>
                <a:sym typeface="Calibri"/>
              </a:rPr>
              <a:t>Jim,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Sue,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Joe,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Jim,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Kai,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Jim,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1</a:t>
            </a:r>
            <a:endParaRPr/>
          </a:p>
        </p:txBody>
      </p:sp>
      <p:sp>
        <p:nvSpPr>
          <p:cNvPr id="1330" name="Google Shape;1330;p57"/>
          <p:cNvSpPr txBox="1"/>
          <p:nvPr/>
        </p:nvSpPr>
        <p:spPr>
          <a:xfrm>
            <a:off x="5070106" y="3516084"/>
            <a:ext cx="1254494" cy="153888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000">
                <a:solidFill>
                  <a:srgbClr val="3366FF"/>
                </a:solidFill>
                <a:latin typeface="Calibri"/>
                <a:ea typeface="Calibri"/>
                <a:cs typeface="Calibri"/>
                <a:sym typeface="Calibri"/>
              </a:rPr>
              <a:t>Jim, (1, 1,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(1,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Sue,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Kai,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Joe, (1)</a:t>
            </a:r>
            <a:endParaRPr/>
          </a:p>
        </p:txBody>
      </p:sp>
      <p:grpSp>
        <p:nvGrpSpPr>
          <p:cNvPr id="1331" name="Google Shape;1331;p57"/>
          <p:cNvGrpSpPr/>
          <p:nvPr/>
        </p:nvGrpSpPr>
        <p:grpSpPr>
          <a:xfrm>
            <a:off x="3733800" y="3187146"/>
            <a:ext cx="1311143" cy="2196761"/>
            <a:chOff x="3938355" y="3187146"/>
            <a:chExt cx="1311143" cy="2196761"/>
          </a:xfrm>
        </p:grpSpPr>
        <p:sp>
          <p:nvSpPr>
            <p:cNvPr id="1332" name="Google Shape;1332;p57"/>
            <p:cNvSpPr/>
            <p:nvPr/>
          </p:nvSpPr>
          <p:spPr>
            <a:xfrm>
              <a:off x="3938355" y="3187146"/>
              <a:ext cx="1311143" cy="219676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3" name="Google Shape;1333;p57"/>
            <p:cNvSpPr/>
            <p:nvPr/>
          </p:nvSpPr>
          <p:spPr>
            <a:xfrm>
              <a:off x="3982724" y="3222405"/>
              <a:ext cx="1220355" cy="2084854"/>
            </a:xfrm>
            <a:custGeom>
              <a:rect b="b" l="l" r="r" t="t"/>
              <a:pathLst>
                <a:path extrusionOk="0" h="2362835" w="1342389">
                  <a:moveTo>
                    <a:pt x="671094" y="0"/>
                  </a:moveTo>
                  <a:lnTo>
                    <a:pt x="671094" y="189636"/>
                  </a:lnTo>
                  <a:lnTo>
                    <a:pt x="0" y="189636"/>
                  </a:lnTo>
                  <a:lnTo>
                    <a:pt x="0" y="2173135"/>
                  </a:lnTo>
                  <a:lnTo>
                    <a:pt x="671094" y="2173135"/>
                  </a:lnTo>
                  <a:lnTo>
                    <a:pt x="671094" y="2362771"/>
                  </a:lnTo>
                  <a:lnTo>
                    <a:pt x="1342188" y="1181385"/>
                  </a:lnTo>
                  <a:lnTo>
                    <a:pt x="67109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4" name="Google Shape;1334;p57"/>
            <p:cNvSpPr/>
            <p:nvPr/>
          </p:nvSpPr>
          <p:spPr>
            <a:xfrm>
              <a:off x="3982724" y="3222405"/>
              <a:ext cx="1220355" cy="2084854"/>
            </a:xfrm>
            <a:custGeom>
              <a:rect b="b" l="l" r="r" t="t"/>
              <a:pathLst>
                <a:path extrusionOk="0" h="2362835" w="1342389">
                  <a:moveTo>
                    <a:pt x="0" y="189636"/>
                  </a:moveTo>
                  <a:lnTo>
                    <a:pt x="671094" y="189636"/>
                  </a:lnTo>
                  <a:lnTo>
                    <a:pt x="671094" y="0"/>
                  </a:lnTo>
                  <a:lnTo>
                    <a:pt x="1342188" y="1181385"/>
                  </a:lnTo>
                  <a:lnTo>
                    <a:pt x="671094" y="2362770"/>
                  </a:lnTo>
                  <a:lnTo>
                    <a:pt x="671094"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35" name="Google Shape;1335;p57"/>
            <p:cNvSpPr txBox="1"/>
            <p:nvPr/>
          </p:nvSpPr>
          <p:spPr>
            <a:xfrm>
              <a:off x="4054306" y="4144666"/>
              <a:ext cx="970395" cy="492443"/>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SHUFFLE</a:t>
              </a:r>
              <a:endParaRPr sz="1600">
                <a:solidFill>
                  <a:schemeClr val="dk1"/>
                </a:solidFill>
                <a:latin typeface="Arial"/>
                <a:ea typeface="Arial"/>
                <a:cs typeface="Arial"/>
                <a:sym typeface="Arial"/>
              </a:endParaRPr>
            </a:p>
            <a:p>
              <a:pPr indent="0" lvl="0" marL="11397" marR="0" rtl="0" algn="l">
                <a:spcBef>
                  <a:spcPts val="0"/>
                </a:spcBef>
                <a:spcAft>
                  <a:spcPts val="0"/>
                </a:spcAft>
                <a:buNone/>
              </a:pPr>
              <a:r>
                <a:rPr lang="en-US" sz="1600">
                  <a:solidFill>
                    <a:schemeClr val="dk1"/>
                  </a:solidFill>
                  <a:latin typeface="Arial"/>
                  <a:ea typeface="Arial"/>
                  <a:cs typeface="Arial"/>
                  <a:sym typeface="Arial"/>
                </a:rPr>
                <a:t>/GROUP</a:t>
              </a:r>
              <a:endParaRPr sz="1600">
                <a:solidFill>
                  <a:schemeClr val="dk1"/>
                </a:solidFill>
                <a:latin typeface="Arial"/>
                <a:ea typeface="Arial"/>
                <a:cs typeface="Arial"/>
                <a:sym typeface="Arial"/>
              </a:endParaRPr>
            </a:p>
          </p:txBody>
        </p:sp>
      </p:grpSp>
      <p:sp>
        <p:nvSpPr>
          <p:cNvPr id="1336" name="Google Shape;1336;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58"/>
          <p:cNvSpPr txBox="1"/>
          <p:nvPr/>
        </p:nvSpPr>
        <p:spPr>
          <a:xfrm>
            <a:off x="1143000" y="2477106"/>
            <a:ext cx="1894670" cy="30777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Input (key, value)</a:t>
            </a:r>
            <a:endParaRPr b="1" sz="2000">
              <a:solidFill>
                <a:srgbClr val="3366FF"/>
              </a:solidFill>
              <a:latin typeface="Calibri"/>
              <a:ea typeface="Calibri"/>
              <a:cs typeface="Calibri"/>
              <a:sym typeface="Calibri"/>
            </a:endParaRPr>
          </a:p>
          <a:p>
            <a:pPr indent="0" lvl="0" marL="0" marR="4559" rtl="0" algn="l">
              <a:spcBef>
                <a:spcPts val="0"/>
              </a:spcBef>
              <a:spcAft>
                <a:spcPts val="0"/>
              </a:spcAft>
              <a:buNone/>
            </a:pPr>
            <a:r>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Sue)</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(Sue, Jim)</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(Lin, Joe)</a:t>
            </a:r>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(Joe, Lin)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Kai)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(Kai, Jim)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Lin) </a:t>
            </a:r>
            <a:endParaRPr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(Lin, Jim)</a:t>
            </a:r>
            <a:endParaRPr sz="1600">
              <a:solidFill>
                <a:srgbClr val="3366FF"/>
              </a:solidFill>
              <a:latin typeface="Calibri"/>
              <a:ea typeface="Calibri"/>
              <a:cs typeface="Calibri"/>
              <a:sym typeface="Calibri"/>
            </a:endParaRPr>
          </a:p>
        </p:txBody>
      </p:sp>
      <p:sp>
        <p:nvSpPr>
          <p:cNvPr id="1342" name="Google Shape;1342;p58"/>
          <p:cNvSpPr txBox="1"/>
          <p:nvPr/>
        </p:nvSpPr>
        <p:spPr>
          <a:xfrm>
            <a:off x="7634638" y="2900531"/>
            <a:ext cx="990600" cy="2154436"/>
          </a:xfrm>
          <a:prstGeom prst="rect">
            <a:avLst/>
          </a:prstGeom>
          <a:noFill/>
          <a:ln>
            <a:noFill/>
          </a:ln>
        </p:spPr>
        <p:txBody>
          <a:bodyPr anchorCtr="0" anchor="t" bIns="0" lIns="0" spcFirstLastPara="1" rIns="0" wrap="square" tIns="0">
            <a:spAutoFit/>
          </a:bodyPr>
          <a:lstStyle/>
          <a:p>
            <a:pPr indent="0" lvl="0" marL="0" marR="4559" rtl="0" algn="l">
              <a:spcBef>
                <a:spcPts val="0"/>
              </a:spcBef>
              <a:spcAft>
                <a:spcPts val="0"/>
              </a:spcAft>
              <a:buNone/>
            </a:pPr>
            <a:r>
              <a:rPr b="1" lang="en-US" sz="2000">
                <a:solidFill>
                  <a:srgbClr val="3366FF"/>
                </a:solidFill>
                <a:latin typeface="Calibri"/>
                <a:ea typeface="Calibri"/>
                <a:cs typeface="Calibri"/>
                <a:sym typeface="Calibri"/>
              </a:rPr>
              <a:t>Output </a:t>
            </a:r>
            <a:endParaRPr b="1" sz="2000">
              <a:solidFill>
                <a:srgbClr val="3366FF"/>
              </a:solidFill>
              <a:latin typeface="Calibri"/>
              <a:ea typeface="Calibri"/>
              <a:cs typeface="Calibri"/>
              <a:sym typeface="Calibri"/>
            </a:endParaRPr>
          </a:p>
          <a:p>
            <a:pPr indent="0" lvl="0" marL="0" marR="4559" rtl="0" algn="l">
              <a:spcBef>
                <a:spcPts val="0"/>
              </a:spcBef>
              <a:spcAft>
                <a:spcPts val="0"/>
              </a:spcAft>
              <a:buNone/>
            </a:pPr>
            <a:r>
              <a:t/>
            </a:r>
            <a:endParaRPr b="1" sz="2000">
              <a:solidFill>
                <a:srgbClr val="3366FF"/>
              </a:solidFill>
              <a:latin typeface="Calibri"/>
              <a:ea typeface="Calibri"/>
              <a:cs typeface="Calibri"/>
              <a:sym typeface="Calibri"/>
            </a:endParaRPr>
          </a:p>
          <a:p>
            <a:pPr indent="0" lvl="0" marL="0" marR="4559" rtl="0" algn="l">
              <a:spcBef>
                <a:spcPts val="0"/>
              </a:spcBef>
              <a:spcAft>
                <a:spcPts val="0"/>
              </a:spcAft>
              <a:buNone/>
            </a:pPr>
            <a:r>
              <a:rPr lang="en-US" sz="2000">
                <a:solidFill>
                  <a:srgbClr val="3366FF"/>
                </a:solidFill>
                <a:latin typeface="Calibri"/>
                <a:ea typeface="Calibri"/>
                <a:cs typeface="Calibri"/>
                <a:sym typeface="Calibri"/>
              </a:rPr>
              <a:t>(Jim, 3)</a:t>
            </a:r>
            <a:endParaRPr sz="2000">
              <a:solidFill>
                <a:srgbClr val="3366FF"/>
              </a:solidFill>
              <a:latin typeface="Calibri"/>
              <a:ea typeface="Calibri"/>
              <a:cs typeface="Calibri"/>
              <a:sym typeface="Calibri"/>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2)</a:t>
            </a:r>
            <a:endParaRPr sz="2000">
              <a:solidFill>
                <a:srgbClr val="3366FF"/>
              </a:solidFill>
              <a:latin typeface="Calibri"/>
              <a:ea typeface="Calibri"/>
              <a:cs typeface="Calibri"/>
              <a:sym typeface="Calibri"/>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(Sue, 1)</a:t>
            </a:r>
            <a:endParaRPr sz="2000">
              <a:solidFill>
                <a:srgbClr val="3366FF"/>
              </a:solidFill>
              <a:latin typeface="Calibri"/>
              <a:ea typeface="Calibri"/>
              <a:cs typeface="Calibri"/>
              <a:sym typeface="Calibri"/>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(Kai, 1)</a:t>
            </a:r>
            <a:endParaRPr sz="2000">
              <a:solidFill>
                <a:srgbClr val="3366FF"/>
              </a:solidFill>
              <a:latin typeface="Calibri"/>
              <a:ea typeface="Calibri"/>
              <a:cs typeface="Calibri"/>
              <a:sym typeface="Calibri"/>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(Joe, 1)</a:t>
            </a:r>
            <a:endParaRPr sz="2000">
              <a:solidFill>
                <a:srgbClr val="3366FF"/>
              </a:solidFill>
              <a:latin typeface="Calibri"/>
              <a:ea typeface="Calibri"/>
              <a:cs typeface="Calibri"/>
              <a:sym typeface="Calibri"/>
            </a:endParaRPr>
          </a:p>
        </p:txBody>
      </p:sp>
      <p:sp>
        <p:nvSpPr>
          <p:cNvPr id="1343" name="Google Shape;1343;p58"/>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3</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Social Network Analysis: Count Friends</a:t>
            </a:r>
            <a:endParaRPr/>
          </a:p>
        </p:txBody>
      </p:sp>
      <p:sp>
        <p:nvSpPr>
          <p:cNvPr id="1344" name="Google Shape;1344;p58"/>
          <p:cNvSpPr txBox="1"/>
          <p:nvPr/>
        </p:nvSpPr>
        <p:spPr>
          <a:xfrm>
            <a:off x="597151" y="1537931"/>
            <a:ext cx="7848600" cy="9222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a social network (Facebook, Instagram, etc.), how many friends does each person have? </a:t>
            </a:r>
            <a:endParaRPr/>
          </a:p>
        </p:txBody>
      </p:sp>
      <p:grpSp>
        <p:nvGrpSpPr>
          <p:cNvPr id="1345" name="Google Shape;1345;p58"/>
          <p:cNvGrpSpPr/>
          <p:nvPr/>
        </p:nvGrpSpPr>
        <p:grpSpPr>
          <a:xfrm>
            <a:off x="2209800" y="3180508"/>
            <a:ext cx="717917" cy="2222432"/>
            <a:chOff x="2319753" y="3180508"/>
            <a:chExt cx="717917" cy="2222432"/>
          </a:xfrm>
        </p:grpSpPr>
        <p:sp>
          <p:nvSpPr>
            <p:cNvPr id="1346" name="Google Shape;1346;p58"/>
            <p:cNvSpPr/>
            <p:nvPr/>
          </p:nvSpPr>
          <p:spPr>
            <a:xfrm>
              <a:off x="2319753" y="3180508"/>
              <a:ext cx="717917" cy="222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7" name="Google Shape;1347;p58"/>
            <p:cNvSpPr/>
            <p:nvPr/>
          </p:nvSpPr>
          <p:spPr>
            <a:xfrm>
              <a:off x="2366355" y="3229043"/>
              <a:ext cx="623455" cy="2084854"/>
            </a:xfrm>
            <a:custGeom>
              <a:rect b="b" l="l" r="r" t="t"/>
              <a:pathLst>
                <a:path extrusionOk="0" h="2362835" w="685800">
                  <a:moveTo>
                    <a:pt x="342900" y="0"/>
                  </a:moveTo>
                  <a:lnTo>
                    <a:pt x="342900" y="189635"/>
                  </a:lnTo>
                  <a:lnTo>
                    <a:pt x="0" y="189635"/>
                  </a:lnTo>
                  <a:lnTo>
                    <a:pt x="0" y="2173133"/>
                  </a:lnTo>
                  <a:lnTo>
                    <a:pt x="342900" y="2173133"/>
                  </a:lnTo>
                  <a:lnTo>
                    <a:pt x="342900" y="2362770"/>
                  </a:lnTo>
                  <a:lnTo>
                    <a:pt x="685800" y="1181385"/>
                  </a:lnTo>
                  <a:lnTo>
                    <a:pt x="3429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8" name="Google Shape;1348;p58"/>
            <p:cNvSpPr/>
            <p:nvPr/>
          </p:nvSpPr>
          <p:spPr>
            <a:xfrm>
              <a:off x="2366354" y="3229043"/>
              <a:ext cx="623455" cy="2084854"/>
            </a:xfrm>
            <a:custGeom>
              <a:rect b="b" l="l" r="r" t="t"/>
              <a:pathLst>
                <a:path extrusionOk="0" h="2362835" w="685800">
                  <a:moveTo>
                    <a:pt x="0" y="189636"/>
                  </a:moveTo>
                  <a:lnTo>
                    <a:pt x="342899" y="189636"/>
                  </a:lnTo>
                  <a:lnTo>
                    <a:pt x="342899" y="0"/>
                  </a:lnTo>
                  <a:lnTo>
                    <a:pt x="685799" y="1181385"/>
                  </a:lnTo>
                  <a:lnTo>
                    <a:pt x="342899" y="2362770"/>
                  </a:lnTo>
                  <a:lnTo>
                    <a:pt x="342899"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49" name="Google Shape;1349;p58"/>
            <p:cNvSpPr txBox="1"/>
            <p:nvPr/>
          </p:nvSpPr>
          <p:spPr>
            <a:xfrm>
              <a:off x="2437936" y="4151303"/>
              <a:ext cx="473940"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MAP</a:t>
              </a:r>
              <a:endParaRPr sz="1600">
                <a:solidFill>
                  <a:schemeClr val="dk1"/>
                </a:solidFill>
                <a:latin typeface="Arial"/>
                <a:ea typeface="Arial"/>
                <a:cs typeface="Arial"/>
                <a:sym typeface="Arial"/>
              </a:endParaRPr>
            </a:p>
          </p:txBody>
        </p:sp>
      </p:grpSp>
      <p:sp>
        <p:nvSpPr>
          <p:cNvPr id="1350" name="Google Shape;1350;p58"/>
          <p:cNvSpPr txBox="1"/>
          <p:nvPr/>
        </p:nvSpPr>
        <p:spPr>
          <a:xfrm>
            <a:off x="3016134" y="3092659"/>
            <a:ext cx="717666" cy="2462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000">
                <a:solidFill>
                  <a:srgbClr val="3366FF"/>
                </a:solidFill>
                <a:latin typeface="Calibri"/>
                <a:ea typeface="Calibri"/>
                <a:cs typeface="Calibri"/>
                <a:sym typeface="Calibri"/>
              </a:rPr>
              <a:t>Jim,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Sue,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Joe,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Jim,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Kai,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Jim,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1</a:t>
            </a:r>
            <a:endParaRPr/>
          </a:p>
        </p:txBody>
      </p:sp>
      <p:grpSp>
        <p:nvGrpSpPr>
          <p:cNvPr id="1351" name="Google Shape;1351;p58"/>
          <p:cNvGrpSpPr/>
          <p:nvPr/>
        </p:nvGrpSpPr>
        <p:grpSpPr>
          <a:xfrm>
            <a:off x="6355937" y="3171578"/>
            <a:ext cx="1137332" cy="2204095"/>
            <a:chOff x="6673999" y="3183480"/>
            <a:chExt cx="1137332" cy="2204095"/>
          </a:xfrm>
        </p:grpSpPr>
        <p:sp>
          <p:nvSpPr>
            <p:cNvPr id="1352" name="Google Shape;1352;p58"/>
            <p:cNvSpPr/>
            <p:nvPr/>
          </p:nvSpPr>
          <p:spPr>
            <a:xfrm>
              <a:off x="6673999" y="3183480"/>
              <a:ext cx="1137332" cy="220409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3" name="Google Shape;1353;p58"/>
            <p:cNvSpPr/>
            <p:nvPr/>
          </p:nvSpPr>
          <p:spPr>
            <a:xfrm>
              <a:off x="6721123" y="3222405"/>
              <a:ext cx="1044864" cy="2084854"/>
            </a:xfrm>
            <a:custGeom>
              <a:rect b="b" l="l" r="r" t="t"/>
              <a:pathLst>
                <a:path extrusionOk="0" h="2362835" w="1149350">
                  <a:moveTo>
                    <a:pt x="574675" y="0"/>
                  </a:moveTo>
                  <a:lnTo>
                    <a:pt x="574675" y="189636"/>
                  </a:lnTo>
                  <a:lnTo>
                    <a:pt x="0" y="189636"/>
                  </a:lnTo>
                  <a:lnTo>
                    <a:pt x="0" y="2173135"/>
                  </a:lnTo>
                  <a:lnTo>
                    <a:pt x="574675" y="2173135"/>
                  </a:lnTo>
                  <a:lnTo>
                    <a:pt x="574675" y="2362771"/>
                  </a:lnTo>
                  <a:lnTo>
                    <a:pt x="1149350" y="1181385"/>
                  </a:lnTo>
                  <a:lnTo>
                    <a:pt x="57467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4" name="Google Shape;1354;p58"/>
            <p:cNvSpPr/>
            <p:nvPr/>
          </p:nvSpPr>
          <p:spPr>
            <a:xfrm>
              <a:off x="6721123" y="3222405"/>
              <a:ext cx="1044864" cy="2084854"/>
            </a:xfrm>
            <a:custGeom>
              <a:rect b="b" l="l" r="r" t="t"/>
              <a:pathLst>
                <a:path extrusionOk="0" h="2362835" w="1149350">
                  <a:moveTo>
                    <a:pt x="0" y="189636"/>
                  </a:moveTo>
                  <a:lnTo>
                    <a:pt x="574674" y="189636"/>
                  </a:lnTo>
                  <a:lnTo>
                    <a:pt x="574674" y="0"/>
                  </a:lnTo>
                  <a:lnTo>
                    <a:pt x="1149349" y="1181385"/>
                  </a:lnTo>
                  <a:lnTo>
                    <a:pt x="574674" y="2362770"/>
                  </a:lnTo>
                  <a:lnTo>
                    <a:pt x="574674"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5" name="Google Shape;1355;p58"/>
            <p:cNvSpPr txBox="1"/>
            <p:nvPr/>
          </p:nvSpPr>
          <p:spPr>
            <a:xfrm>
              <a:off x="6747738" y="4144666"/>
              <a:ext cx="901123" cy="246221"/>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REDUCE</a:t>
              </a:r>
              <a:endParaRPr sz="1600">
                <a:solidFill>
                  <a:schemeClr val="dk1"/>
                </a:solidFill>
                <a:latin typeface="Arial"/>
                <a:ea typeface="Arial"/>
                <a:cs typeface="Arial"/>
                <a:sym typeface="Arial"/>
              </a:endParaRPr>
            </a:p>
          </p:txBody>
        </p:sp>
      </p:grpSp>
      <p:sp>
        <p:nvSpPr>
          <p:cNvPr id="1356" name="Google Shape;1356;p58"/>
          <p:cNvSpPr txBox="1"/>
          <p:nvPr/>
        </p:nvSpPr>
        <p:spPr>
          <a:xfrm>
            <a:off x="5070106" y="3516084"/>
            <a:ext cx="1254494" cy="153888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000">
                <a:solidFill>
                  <a:srgbClr val="3366FF"/>
                </a:solidFill>
                <a:latin typeface="Calibri"/>
                <a:ea typeface="Calibri"/>
                <a:cs typeface="Calibri"/>
                <a:sym typeface="Calibri"/>
              </a:rPr>
              <a:t>Jim, (1, 1,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Lin, (1,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Sue,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Kai, (1)</a:t>
            </a:r>
            <a:endParaRPr/>
          </a:p>
          <a:p>
            <a:pPr indent="0" lvl="0" marL="0" marR="0" rtl="0" algn="l">
              <a:spcBef>
                <a:spcPts val="0"/>
              </a:spcBef>
              <a:spcAft>
                <a:spcPts val="0"/>
              </a:spcAft>
              <a:buNone/>
            </a:pPr>
            <a:r>
              <a:rPr lang="en-US" sz="2000">
                <a:solidFill>
                  <a:srgbClr val="3366FF"/>
                </a:solidFill>
                <a:latin typeface="Calibri"/>
                <a:ea typeface="Calibri"/>
                <a:cs typeface="Calibri"/>
                <a:sym typeface="Calibri"/>
              </a:rPr>
              <a:t>Joe, (1)</a:t>
            </a:r>
            <a:endParaRPr/>
          </a:p>
        </p:txBody>
      </p:sp>
      <p:grpSp>
        <p:nvGrpSpPr>
          <p:cNvPr id="1357" name="Google Shape;1357;p58"/>
          <p:cNvGrpSpPr/>
          <p:nvPr/>
        </p:nvGrpSpPr>
        <p:grpSpPr>
          <a:xfrm>
            <a:off x="3733800" y="3187146"/>
            <a:ext cx="1311143" cy="2196761"/>
            <a:chOff x="3938355" y="3187146"/>
            <a:chExt cx="1311143" cy="2196761"/>
          </a:xfrm>
        </p:grpSpPr>
        <p:sp>
          <p:nvSpPr>
            <p:cNvPr id="1358" name="Google Shape;1358;p58"/>
            <p:cNvSpPr/>
            <p:nvPr/>
          </p:nvSpPr>
          <p:spPr>
            <a:xfrm>
              <a:off x="3938355" y="3187146"/>
              <a:ext cx="1311143" cy="219676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59" name="Google Shape;1359;p58"/>
            <p:cNvSpPr/>
            <p:nvPr/>
          </p:nvSpPr>
          <p:spPr>
            <a:xfrm>
              <a:off x="3982724" y="3222405"/>
              <a:ext cx="1220355" cy="2084854"/>
            </a:xfrm>
            <a:custGeom>
              <a:rect b="b" l="l" r="r" t="t"/>
              <a:pathLst>
                <a:path extrusionOk="0" h="2362835" w="1342389">
                  <a:moveTo>
                    <a:pt x="671094" y="0"/>
                  </a:moveTo>
                  <a:lnTo>
                    <a:pt x="671094" y="189636"/>
                  </a:lnTo>
                  <a:lnTo>
                    <a:pt x="0" y="189636"/>
                  </a:lnTo>
                  <a:lnTo>
                    <a:pt x="0" y="2173135"/>
                  </a:lnTo>
                  <a:lnTo>
                    <a:pt x="671094" y="2173135"/>
                  </a:lnTo>
                  <a:lnTo>
                    <a:pt x="671094" y="2362771"/>
                  </a:lnTo>
                  <a:lnTo>
                    <a:pt x="1342188" y="1181385"/>
                  </a:lnTo>
                  <a:lnTo>
                    <a:pt x="67109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0" name="Google Shape;1360;p58"/>
            <p:cNvSpPr/>
            <p:nvPr/>
          </p:nvSpPr>
          <p:spPr>
            <a:xfrm>
              <a:off x="3982724" y="3222405"/>
              <a:ext cx="1220355" cy="2084854"/>
            </a:xfrm>
            <a:custGeom>
              <a:rect b="b" l="l" r="r" t="t"/>
              <a:pathLst>
                <a:path extrusionOk="0" h="2362835" w="1342389">
                  <a:moveTo>
                    <a:pt x="0" y="189636"/>
                  </a:moveTo>
                  <a:lnTo>
                    <a:pt x="671094" y="189636"/>
                  </a:lnTo>
                  <a:lnTo>
                    <a:pt x="671094" y="0"/>
                  </a:lnTo>
                  <a:lnTo>
                    <a:pt x="1342188" y="1181385"/>
                  </a:lnTo>
                  <a:lnTo>
                    <a:pt x="671094" y="2362770"/>
                  </a:lnTo>
                  <a:lnTo>
                    <a:pt x="671094"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361" name="Google Shape;1361;p58"/>
            <p:cNvSpPr txBox="1"/>
            <p:nvPr/>
          </p:nvSpPr>
          <p:spPr>
            <a:xfrm>
              <a:off x="4054306" y="4144666"/>
              <a:ext cx="970395" cy="492443"/>
            </a:xfrm>
            <a:prstGeom prst="rect">
              <a:avLst/>
            </a:prstGeom>
            <a:noFill/>
            <a:ln>
              <a:noFill/>
            </a:ln>
          </p:spPr>
          <p:txBody>
            <a:bodyPr anchorCtr="0" anchor="t" bIns="0" lIns="0" spcFirstLastPara="1" rIns="0" wrap="square" tIns="0">
              <a:spAutoFit/>
            </a:bodyPr>
            <a:lstStyle/>
            <a:p>
              <a:pPr indent="0" lvl="0" marL="11397" marR="0" rtl="0" algn="l">
                <a:spcBef>
                  <a:spcPts val="0"/>
                </a:spcBef>
                <a:spcAft>
                  <a:spcPts val="0"/>
                </a:spcAft>
                <a:buNone/>
              </a:pPr>
              <a:r>
                <a:rPr lang="en-US" sz="1600">
                  <a:solidFill>
                    <a:schemeClr val="dk1"/>
                  </a:solidFill>
                  <a:latin typeface="Arial"/>
                  <a:ea typeface="Arial"/>
                  <a:cs typeface="Arial"/>
                  <a:sym typeface="Arial"/>
                </a:rPr>
                <a:t>SHUFFLE</a:t>
              </a:r>
              <a:endParaRPr sz="1600">
                <a:solidFill>
                  <a:schemeClr val="dk1"/>
                </a:solidFill>
                <a:latin typeface="Arial"/>
                <a:ea typeface="Arial"/>
                <a:cs typeface="Arial"/>
                <a:sym typeface="Arial"/>
              </a:endParaRPr>
            </a:p>
            <a:p>
              <a:pPr indent="0" lvl="0" marL="11397" marR="0" rtl="0" algn="l">
                <a:spcBef>
                  <a:spcPts val="0"/>
                </a:spcBef>
                <a:spcAft>
                  <a:spcPts val="0"/>
                </a:spcAft>
                <a:buNone/>
              </a:pPr>
              <a:r>
                <a:rPr lang="en-US" sz="1600">
                  <a:solidFill>
                    <a:schemeClr val="dk1"/>
                  </a:solidFill>
                  <a:latin typeface="Arial"/>
                  <a:ea typeface="Arial"/>
                  <a:cs typeface="Arial"/>
                  <a:sym typeface="Arial"/>
                </a:rPr>
                <a:t>/GROUP</a:t>
              </a:r>
              <a:endParaRPr sz="1600">
                <a:solidFill>
                  <a:schemeClr val="dk1"/>
                </a:solidFill>
                <a:latin typeface="Arial"/>
                <a:ea typeface="Arial"/>
                <a:cs typeface="Arial"/>
                <a:sym typeface="Arial"/>
              </a:endParaRPr>
            </a:p>
          </p:txBody>
        </p:sp>
      </p:grpSp>
      <p:sp>
        <p:nvSpPr>
          <p:cNvPr id="1362" name="Google Shape;1362;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59"/>
          <p:cNvSpPr txBox="1"/>
          <p:nvPr>
            <p:ph idx="1" type="body"/>
          </p:nvPr>
        </p:nvSpPr>
        <p:spPr>
          <a:xfrm>
            <a:off x="685800" y="1524000"/>
            <a:ext cx="7772400" cy="4724400"/>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000"/>
              <a:buChar char="•"/>
            </a:pPr>
            <a:r>
              <a:rPr lang="en-US" sz="2000">
                <a:latin typeface="Calibri"/>
                <a:ea typeface="Calibri"/>
                <a:cs typeface="Calibri"/>
                <a:sym typeface="Calibri"/>
              </a:rPr>
              <a:t>Design a Map-Reduce algorithm that takes a very large file of integers and produces as output all unique integers from the original file that are evenly divisible by 7</a:t>
            </a:r>
            <a:endParaRPr/>
          </a:p>
          <a:p>
            <a:pPr indent="-347472" lvl="0" marL="347472" rtl="0" algn="l">
              <a:spcBef>
                <a:spcPts val="1800"/>
              </a:spcBef>
              <a:spcAft>
                <a:spcPts val="0"/>
              </a:spcAft>
              <a:buClr>
                <a:schemeClr val="dk1"/>
              </a:buClr>
              <a:buSzPts val="2000"/>
              <a:buChar char="•"/>
            </a:pPr>
            <a:r>
              <a:rPr lang="en-US" sz="2000">
                <a:latin typeface="Calibri"/>
                <a:ea typeface="Calibri"/>
                <a:cs typeface="Calibri"/>
                <a:sym typeface="Calibri"/>
              </a:rPr>
              <a:t>The large file of integers cannot fit in the memory of node</a:t>
            </a:r>
            <a:endParaRPr/>
          </a:p>
          <a:p>
            <a:pPr indent="-347472" lvl="0" marL="347472" rtl="0" algn="l">
              <a:spcBef>
                <a:spcPts val="1800"/>
              </a:spcBef>
              <a:spcAft>
                <a:spcPts val="0"/>
              </a:spcAft>
              <a:buClr>
                <a:schemeClr val="dk1"/>
              </a:buClr>
              <a:buSzPts val="2000"/>
              <a:buNone/>
            </a:pPr>
            <a:r>
              <a:t/>
            </a:r>
            <a:endParaRPr b="1" sz="2000">
              <a:solidFill>
                <a:srgbClr val="A01A06"/>
              </a:solidFill>
              <a:latin typeface="Calibri"/>
              <a:ea typeface="Calibri"/>
              <a:cs typeface="Calibri"/>
              <a:sym typeface="Calibri"/>
            </a:endParaRPr>
          </a:p>
          <a:p>
            <a:pPr indent="-347472" lvl="0" marL="347472" rtl="0" algn="l">
              <a:spcBef>
                <a:spcPts val="1800"/>
              </a:spcBef>
              <a:spcAft>
                <a:spcPts val="0"/>
              </a:spcAft>
              <a:buClr>
                <a:schemeClr val="dk1"/>
              </a:buClr>
              <a:buSzPts val="2000"/>
              <a:buNone/>
            </a:pPr>
            <a:r>
              <a:rPr b="1" lang="en-US" sz="2000">
                <a:solidFill>
                  <a:srgbClr val="A01A06"/>
                </a:solidFill>
                <a:latin typeface="Calibri"/>
                <a:ea typeface="Calibri"/>
                <a:cs typeface="Calibri"/>
                <a:sym typeface="Calibri"/>
              </a:rPr>
              <a:t>Map task:</a:t>
            </a:r>
            <a:endParaRPr/>
          </a:p>
          <a:p>
            <a:pPr indent="-347472" lvl="0" marL="347472" rtl="0" algn="l">
              <a:spcBef>
                <a:spcPts val="1800"/>
              </a:spcBef>
              <a:spcAft>
                <a:spcPts val="0"/>
              </a:spcAft>
              <a:buClr>
                <a:schemeClr val="dk1"/>
              </a:buClr>
              <a:buSzPts val="2000"/>
              <a:buNone/>
            </a:pPr>
            <a:r>
              <a:rPr lang="en-US" sz="2000">
                <a:latin typeface="Calibri"/>
                <a:ea typeface="Calibri"/>
                <a:cs typeface="Calibri"/>
                <a:sym typeface="Calibri"/>
              </a:rPr>
              <a:t>	Each Map task gets a chunk of the file of integers and processes it …</a:t>
            </a:r>
            <a:endParaRPr/>
          </a:p>
          <a:p>
            <a:pPr indent="-347472" lvl="0" marL="347472" rtl="0" algn="l">
              <a:spcBef>
                <a:spcPts val="1800"/>
              </a:spcBef>
              <a:spcAft>
                <a:spcPts val="0"/>
              </a:spcAft>
              <a:buClr>
                <a:schemeClr val="dk1"/>
              </a:buClr>
              <a:buSzPts val="2000"/>
              <a:buNone/>
            </a:pPr>
            <a:r>
              <a:rPr b="1" lang="en-US" sz="2000">
                <a:solidFill>
                  <a:srgbClr val="A01A06"/>
                </a:solidFill>
                <a:latin typeface="Calibri"/>
                <a:ea typeface="Calibri"/>
                <a:cs typeface="Calibri"/>
                <a:sym typeface="Calibri"/>
              </a:rPr>
              <a:t>Reduce task:</a:t>
            </a:r>
            <a:endParaRPr/>
          </a:p>
          <a:p>
            <a:pPr indent="-347472" lvl="0" marL="347472" rtl="0" algn="l">
              <a:spcBef>
                <a:spcPts val="1800"/>
              </a:spcBef>
              <a:spcAft>
                <a:spcPts val="0"/>
              </a:spcAft>
              <a:buClr>
                <a:schemeClr val="dk1"/>
              </a:buClr>
              <a:buSzPts val="2000"/>
              <a:buNone/>
            </a:pPr>
            <a:r>
              <a:rPr lang="en-US" sz="2000">
                <a:latin typeface="Calibri"/>
                <a:ea typeface="Calibri"/>
                <a:cs typeface="Calibri"/>
                <a:sym typeface="Calibri"/>
              </a:rPr>
              <a:t>	?</a:t>
            </a:r>
            <a:endParaRPr sz="2400">
              <a:latin typeface="Calibri"/>
              <a:ea typeface="Calibri"/>
              <a:cs typeface="Calibri"/>
              <a:sym typeface="Calibri"/>
            </a:endParaRPr>
          </a:p>
        </p:txBody>
      </p:sp>
      <p:sp>
        <p:nvSpPr>
          <p:cNvPr id="1368" name="Google Shape;1368;p59"/>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4</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Integers divisible by 7</a:t>
            </a:r>
            <a:endParaRPr/>
          </a:p>
        </p:txBody>
      </p:sp>
      <p:sp>
        <p:nvSpPr>
          <p:cNvPr id="1369" name="Google Shape;1369;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Motivation: Google Example</a:t>
            </a:r>
            <a:endParaRPr/>
          </a:p>
        </p:txBody>
      </p:sp>
      <p:sp>
        <p:nvSpPr>
          <p:cNvPr id="154" name="Google Shape;154;p6"/>
          <p:cNvSpPr txBox="1"/>
          <p:nvPr/>
        </p:nvSpPr>
        <p:spPr>
          <a:xfrm>
            <a:off x="1938105" y="1252834"/>
            <a:ext cx="52677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A01A06"/>
                </a:solidFill>
                <a:latin typeface="Tahoma"/>
                <a:ea typeface="Tahoma"/>
                <a:cs typeface="Tahoma"/>
                <a:sym typeface="Tahoma"/>
              </a:rPr>
              <a:t>Crawling and indexing the web pages</a:t>
            </a:r>
            <a:endParaRPr/>
          </a:p>
        </p:txBody>
      </p:sp>
      <p:sp>
        <p:nvSpPr>
          <p:cNvPr id="155" name="Google Shape;155;p6"/>
          <p:cNvSpPr txBox="1"/>
          <p:nvPr/>
        </p:nvSpPr>
        <p:spPr>
          <a:xfrm>
            <a:off x="571498" y="2286000"/>
            <a:ext cx="8267701" cy="255454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rgbClr val="3366FF"/>
                </a:solidFill>
                <a:latin typeface="Tahoma"/>
                <a:ea typeface="Tahoma"/>
                <a:cs typeface="Tahoma"/>
                <a:sym typeface="Tahoma"/>
              </a:rPr>
              <a:t>10 billion</a:t>
            </a:r>
            <a:r>
              <a:rPr lang="en-US" sz="2000">
                <a:solidFill>
                  <a:schemeClr val="dk1"/>
                </a:solidFill>
                <a:latin typeface="Tahoma"/>
                <a:ea typeface="Tahoma"/>
                <a:cs typeface="Tahoma"/>
                <a:sym typeface="Tahoma"/>
              </a:rPr>
              <a:t> web pages</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Average size of webpage = </a:t>
            </a:r>
            <a:r>
              <a:rPr lang="en-US" sz="2000">
                <a:solidFill>
                  <a:srgbClr val="3366FF"/>
                </a:solidFill>
                <a:latin typeface="Tahoma"/>
                <a:ea typeface="Tahoma"/>
                <a:cs typeface="Tahoma"/>
                <a:sym typeface="Tahoma"/>
              </a:rPr>
              <a:t>20 KB</a:t>
            </a:r>
            <a:endParaRPr/>
          </a:p>
          <a:p>
            <a:pPr indent="0" lvl="0" marL="0" marR="0" rtl="0" algn="l">
              <a:spcBef>
                <a:spcPts val="1800"/>
              </a:spcBef>
              <a:spcAft>
                <a:spcPts val="0"/>
              </a:spcAft>
              <a:buNone/>
            </a:pPr>
            <a:r>
              <a:rPr lang="en-US" sz="2000">
                <a:solidFill>
                  <a:schemeClr val="dk1"/>
                </a:solidFill>
                <a:latin typeface="Tahoma"/>
                <a:ea typeface="Tahoma"/>
                <a:cs typeface="Tahoma"/>
                <a:sym typeface="Tahoma"/>
              </a:rPr>
              <a:t>    ➪ 10 billion * 20KB = </a:t>
            </a:r>
            <a:r>
              <a:rPr lang="en-US" sz="2000">
                <a:solidFill>
                  <a:srgbClr val="3366FF"/>
                </a:solidFill>
                <a:latin typeface="Tahoma"/>
                <a:ea typeface="Tahoma"/>
                <a:cs typeface="Tahoma"/>
                <a:sym typeface="Tahoma"/>
              </a:rPr>
              <a:t>200 TB</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The data is stored on a single disk and tends to be processed in CPU</a:t>
            </a:r>
            <a:endParaRPr/>
          </a:p>
          <a:p>
            <a:pPr indent="0" lvl="0" marL="0" marR="0" rtl="0" algn="l">
              <a:spcBef>
                <a:spcPts val="1800"/>
              </a:spcBef>
              <a:spcAft>
                <a:spcPts val="0"/>
              </a:spcAft>
              <a:buNone/>
            </a:pPr>
            <a:r>
              <a:t/>
            </a:r>
            <a:endParaRPr sz="2000">
              <a:solidFill>
                <a:srgbClr val="A01A06"/>
              </a:solidFill>
              <a:latin typeface="Tahoma"/>
              <a:ea typeface="Tahoma"/>
              <a:cs typeface="Tahoma"/>
              <a:sym typeface="Tahoma"/>
            </a:endParaRPr>
          </a:p>
        </p:txBody>
      </p:sp>
      <p:sp>
        <p:nvSpPr>
          <p:cNvPr id="156" name="Google Shape;156;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60"/>
          <p:cNvSpPr txBox="1"/>
          <p:nvPr>
            <p:ph idx="1" type="body"/>
          </p:nvPr>
        </p:nvSpPr>
        <p:spPr>
          <a:xfrm>
            <a:off x="685800" y="1524000"/>
            <a:ext cx="7772400" cy="4724400"/>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000"/>
              <a:buChar char="•"/>
            </a:pPr>
            <a:r>
              <a:rPr lang="en-US" sz="2000">
                <a:latin typeface="Calibri"/>
                <a:ea typeface="Calibri"/>
                <a:cs typeface="Calibri"/>
                <a:sym typeface="Calibri"/>
              </a:rPr>
              <a:t>Design a Map-Reduce algorithm that takes a very large file of integers and produces as </a:t>
            </a:r>
            <a:r>
              <a:rPr b="1" lang="en-US" sz="2000">
                <a:solidFill>
                  <a:srgbClr val="A01A06"/>
                </a:solidFill>
                <a:latin typeface="Calibri"/>
                <a:ea typeface="Calibri"/>
                <a:cs typeface="Calibri"/>
                <a:sym typeface="Calibri"/>
              </a:rPr>
              <a:t>output all unique integers </a:t>
            </a:r>
            <a:r>
              <a:rPr lang="en-US" sz="2000">
                <a:latin typeface="Calibri"/>
                <a:ea typeface="Calibri"/>
                <a:cs typeface="Calibri"/>
                <a:sym typeface="Calibri"/>
              </a:rPr>
              <a:t>from the original file that are </a:t>
            </a:r>
            <a:r>
              <a:rPr b="1" lang="en-US" sz="2000">
                <a:solidFill>
                  <a:srgbClr val="A01A06"/>
                </a:solidFill>
                <a:latin typeface="Calibri"/>
                <a:ea typeface="Calibri"/>
                <a:cs typeface="Calibri"/>
                <a:sym typeface="Calibri"/>
              </a:rPr>
              <a:t>evenly divisible by 7</a:t>
            </a:r>
            <a:endParaRPr/>
          </a:p>
          <a:p>
            <a:pPr indent="-347472" lvl="0" marL="347472" rtl="0" algn="l">
              <a:spcBef>
                <a:spcPts val="1800"/>
              </a:spcBef>
              <a:spcAft>
                <a:spcPts val="0"/>
              </a:spcAft>
              <a:buClr>
                <a:schemeClr val="dk1"/>
              </a:buClr>
              <a:buSzPts val="2000"/>
              <a:buChar char="•"/>
            </a:pPr>
            <a:r>
              <a:rPr lang="en-US" sz="2000">
                <a:latin typeface="Calibri"/>
                <a:ea typeface="Calibri"/>
                <a:cs typeface="Calibri"/>
                <a:sym typeface="Calibri"/>
              </a:rPr>
              <a:t>The large file of integers cannot fit in the memory of node</a:t>
            </a:r>
            <a:endParaRPr/>
          </a:p>
        </p:txBody>
      </p:sp>
      <p:sp>
        <p:nvSpPr>
          <p:cNvPr id="1375" name="Google Shape;1375;p60"/>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4</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Integers divisible by 7</a:t>
            </a:r>
            <a:endParaRPr/>
          </a:p>
        </p:txBody>
      </p:sp>
      <p:sp>
        <p:nvSpPr>
          <p:cNvPr id="1376" name="Google Shape;1376;p60"/>
          <p:cNvSpPr/>
          <p:nvPr/>
        </p:nvSpPr>
        <p:spPr>
          <a:xfrm>
            <a:off x="685800" y="3462278"/>
            <a:ext cx="62484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map(key, value_list):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for v in value_list:</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emit(v, 1)</a:t>
            </a:r>
            <a:endParaRPr/>
          </a:p>
        </p:txBody>
      </p:sp>
      <p:sp>
        <p:nvSpPr>
          <p:cNvPr id="1377" name="Google Shape;1377;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61"/>
          <p:cNvSpPr txBox="1"/>
          <p:nvPr>
            <p:ph idx="1" type="body"/>
          </p:nvPr>
        </p:nvSpPr>
        <p:spPr>
          <a:xfrm>
            <a:off x="685800" y="1524000"/>
            <a:ext cx="7772400" cy="4724400"/>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000"/>
              <a:buChar char="•"/>
            </a:pPr>
            <a:r>
              <a:rPr lang="en-US" sz="2000">
                <a:latin typeface="Calibri"/>
                <a:ea typeface="Calibri"/>
                <a:cs typeface="Calibri"/>
                <a:sym typeface="Calibri"/>
              </a:rPr>
              <a:t>Design a Map-Reduce algorithm that takes a very large file of integers and produces as </a:t>
            </a:r>
            <a:r>
              <a:rPr b="1" lang="en-US" sz="2000">
                <a:solidFill>
                  <a:srgbClr val="A01A06"/>
                </a:solidFill>
                <a:latin typeface="Calibri"/>
                <a:ea typeface="Calibri"/>
                <a:cs typeface="Calibri"/>
                <a:sym typeface="Calibri"/>
              </a:rPr>
              <a:t>output all unique integers </a:t>
            </a:r>
            <a:r>
              <a:rPr lang="en-US" sz="2000">
                <a:latin typeface="Calibri"/>
                <a:ea typeface="Calibri"/>
                <a:cs typeface="Calibri"/>
                <a:sym typeface="Calibri"/>
              </a:rPr>
              <a:t>from the original file that are </a:t>
            </a:r>
            <a:r>
              <a:rPr b="1" lang="en-US" sz="2000">
                <a:solidFill>
                  <a:srgbClr val="A01A06"/>
                </a:solidFill>
                <a:latin typeface="Calibri"/>
                <a:ea typeface="Calibri"/>
                <a:cs typeface="Calibri"/>
                <a:sym typeface="Calibri"/>
              </a:rPr>
              <a:t>evenly divisible by 7</a:t>
            </a:r>
            <a:endParaRPr/>
          </a:p>
          <a:p>
            <a:pPr indent="-347472" lvl="0" marL="347472" rtl="0" algn="l">
              <a:spcBef>
                <a:spcPts val="1800"/>
              </a:spcBef>
              <a:spcAft>
                <a:spcPts val="0"/>
              </a:spcAft>
              <a:buClr>
                <a:schemeClr val="dk1"/>
              </a:buClr>
              <a:buSzPts val="2000"/>
              <a:buChar char="•"/>
            </a:pPr>
            <a:r>
              <a:rPr lang="en-US" sz="2000">
                <a:latin typeface="Calibri"/>
                <a:ea typeface="Calibri"/>
                <a:cs typeface="Calibri"/>
                <a:sym typeface="Calibri"/>
              </a:rPr>
              <a:t>The large file of integers cannot fit in the memory of node</a:t>
            </a:r>
            <a:endParaRPr/>
          </a:p>
        </p:txBody>
      </p:sp>
      <p:sp>
        <p:nvSpPr>
          <p:cNvPr id="1383" name="Google Shape;1383;p6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4</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Integers divisible by 7</a:t>
            </a:r>
            <a:endParaRPr/>
          </a:p>
        </p:txBody>
      </p:sp>
      <p:sp>
        <p:nvSpPr>
          <p:cNvPr id="1384" name="Google Shape;1384;p61"/>
          <p:cNvSpPr/>
          <p:nvPr/>
        </p:nvSpPr>
        <p:spPr>
          <a:xfrm>
            <a:off x="685800" y="3462278"/>
            <a:ext cx="624840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map(key, value_list):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 Eliminate duplicates</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for a unique v in value_list:</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emit(v, 1)</a:t>
            </a:r>
            <a:endParaRPr/>
          </a:p>
          <a:p>
            <a:pPr indent="0" lvl="0" marL="0" marR="0" rtl="0" algn="l">
              <a:spcBef>
                <a:spcPts val="0"/>
              </a:spcBef>
              <a:spcAft>
                <a:spcPts val="0"/>
              </a:spcAft>
              <a:buClr>
                <a:schemeClr val="dk1"/>
              </a:buClr>
              <a:buSzPts val="2000"/>
              <a:buFont typeface="Tahoma"/>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reduce(key, values):</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if (v % 7) == 0 :</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emit (key, 1)</a:t>
            </a:r>
            <a:endParaRPr/>
          </a:p>
          <a:p>
            <a:pPr indent="0" lvl="0" marL="0" marR="0" rtl="0" algn="l">
              <a:spcBef>
                <a:spcPts val="0"/>
              </a:spcBef>
              <a:spcAft>
                <a:spcPts val="0"/>
              </a:spcAft>
              <a:buClr>
                <a:schemeClr val="dk1"/>
              </a:buClr>
              <a:buSzPts val="2000"/>
              <a:buFont typeface="Tahoma"/>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p:txBody>
      </p:sp>
      <p:sp>
        <p:nvSpPr>
          <p:cNvPr id="1385" name="Google Shape;1385;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62"/>
          <p:cNvSpPr txBox="1"/>
          <p:nvPr>
            <p:ph idx="1" type="body"/>
          </p:nvPr>
        </p:nvSpPr>
        <p:spPr>
          <a:xfrm>
            <a:off x="685800" y="1524000"/>
            <a:ext cx="7772400" cy="4724400"/>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000"/>
              <a:buChar char="•"/>
            </a:pPr>
            <a:r>
              <a:rPr lang="en-US" sz="2000">
                <a:latin typeface="Calibri"/>
                <a:ea typeface="Calibri"/>
                <a:cs typeface="Calibri"/>
                <a:sym typeface="Calibri"/>
              </a:rPr>
              <a:t>Design a Map-Reduce algorithm that takes a very large file of integers and produces as </a:t>
            </a:r>
            <a:r>
              <a:rPr b="1" lang="en-US" sz="2000">
                <a:solidFill>
                  <a:srgbClr val="A01A06"/>
                </a:solidFill>
                <a:latin typeface="Calibri"/>
                <a:ea typeface="Calibri"/>
                <a:cs typeface="Calibri"/>
                <a:sym typeface="Calibri"/>
              </a:rPr>
              <a:t>output all unique integers </a:t>
            </a:r>
            <a:r>
              <a:rPr lang="en-US" sz="2000">
                <a:latin typeface="Calibri"/>
                <a:ea typeface="Calibri"/>
                <a:cs typeface="Calibri"/>
                <a:sym typeface="Calibri"/>
              </a:rPr>
              <a:t>from the original file that are </a:t>
            </a:r>
            <a:r>
              <a:rPr b="1" lang="en-US" sz="2000">
                <a:solidFill>
                  <a:srgbClr val="A01A06"/>
                </a:solidFill>
                <a:latin typeface="Calibri"/>
                <a:ea typeface="Calibri"/>
                <a:cs typeface="Calibri"/>
                <a:sym typeface="Calibri"/>
              </a:rPr>
              <a:t>evenly divisible by 7</a:t>
            </a:r>
            <a:endParaRPr/>
          </a:p>
          <a:p>
            <a:pPr indent="-347472" lvl="0" marL="347472" rtl="0" algn="l">
              <a:spcBef>
                <a:spcPts val="1800"/>
              </a:spcBef>
              <a:spcAft>
                <a:spcPts val="0"/>
              </a:spcAft>
              <a:buClr>
                <a:schemeClr val="dk1"/>
              </a:buClr>
              <a:buSzPts val="2000"/>
              <a:buChar char="•"/>
            </a:pPr>
            <a:r>
              <a:rPr lang="en-US" sz="2000">
                <a:latin typeface="Calibri"/>
                <a:ea typeface="Calibri"/>
                <a:cs typeface="Calibri"/>
                <a:sym typeface="Calibri"/>
              </a:rPr>
              <a:t>The large file of integers cannot fit in the memory of node</a:t>
            </a:r>
            <a:endParaRPr/>
          </a:p>
        </p:txBody>
      </p:sp>
      <p:sp>
        <p:nvSpPr>
          <p:cNvPr id="1392" name="Google Shape;1392;p6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4</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Integers divisible by 7</a:t>
            </a:r>
            <a:endParaRPr/>
          </a:p>
        </p:txBody>
      </p:sp>
      <p:sp>
        <p:nvSpPr>
          <p:cNvPr id="1393" name="Google Shape;1393;p62"/>
          <p:cNvSpPr/>
          <p:nvPr/>
        </p:nvSpPr>
        <p:spPr>
          <a:xfrm>
            <a:off x="685800" y="3462278"/>
            <a:ext cx="624840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map(key, value_list):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for v in valuelist:</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if (v % 7) == 0:</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emit(v, 1)</a:t>
            </a:r>
            <a:endParaRPr/>
          </a:p>
          <a:p>
            <a:pPr indent="0" lvl="0" marL="0" marR="0" rtl="0" algn="l">
              <a:spcBef>
                <a:spcPts val="0"/>
              </a:spcBef>
              <a:spcAft>
                <a:spcPts val="0"/>
              </a:spcAft>
              <a:buClr>
                <a:schemeClr val="dk1"/>
              </a:buClr>
              <a:buSzPts val="2000"/>
              <a:buFont typeface="Tahoma"/>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reduce(key, values):</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 Eliminate duplicates</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emit (key, 1)</a:t>
            </a:r>
            <a:endParaRPr/>
          </a:p>
          <a:p>
            <a:pPr indent="0" lvl="0" marL="0" marR="0" rtl="0" algn="l">
              <a:spcBef>
                <a:spcPts val="0"/>
              </a:spcBef>
              <a:spcAft>
                <a:spcPts val="0"/>
              </a:spcAft>
              <a:buClr>
                <a:schemeClr val="dk1"/>
              </a:buClr>
              <a:buSzPts val="2000"/>
              <a:buFont typeface="Tahoma"/>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p:txBody>
      </p:sp>
      <p:sp>
        <p:nvSpPr>
          <p:cNvPr id="1394" name="Google Shape;1394;p62"/>
          <p:cNvSpPr/>
          <p:nvPr/>
        </p:nvSpPr>
        <p:spPr>
          <a:xfrm>
            <a:off x="5638800" y="3462278"/>
            <a:ext cx="32766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2400"/>
              <a:buFont typeface="Calibri"/>
              <a:buNone/>
            </a:pPr>
            <a:r>
              <a:rPr b="1" lang="en-US" sz="2400">
                <a:solidFill>
                  <a:srgbClr val="C00000"/>
                </a:solidFill>
                <a:latin typeface="Calibri"/>
                <a:ea typeface="Calibri"/>
                <a:cs typeface="Calibri"/>
                <a:sym typeface="Calibri"/>
              </a:rPr>
              <a:t>Question: Why check whether divisible by 7 in the Map task rather than the Reduce task?</a:t>
            </a:r>
            <a:endParaRPr/>
          </a:p>
          <a:p>
            <a:pPr indent="0" lvl="0" marL="0" marR="0" rtl="0" algn="l">
              <a:spcBef>
                <a:spcPts val="0"/>
              </a:spcBef>
              <a:spcAft>
                <a:spcPts val="0"/>
              </a:spcAft>
              <a:buClr>
                <a:srgbClr val="C00000"/>
              </a:buClr>
              <a:buSzPts val="2400"/>
              <a:buFont typeface="Calibri"/>
              <a:buNone/>
            </a:pPr>
            <a:r>
              <a:rPr lang="en-US" sz="2400">
                <a:solidFill>
                  <a:srgbClr val="C00000"/>
                </a:solidFill>
                <a:latin typeface="Calibri"/>
                <a:ea typeface="Calibri"/>
                <a:cs typeface="Calibri"/>
                <a:sym typeface="Calibri"/>
              </a:rPr>
              <a:t>	</a:t>
            </a:r>
            <a:endParaRPr/>
          </a:p>
        </p:txBody>
      </p:sp>
      <p:sp>
        <p:nvSpPr>
          <p:cNvPr id="1395" name="Google Shape;1395;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63"/>
          <p:cNvSpPr txBox="1"/>
          <p:nvPr>
            <p:ph idx="1" type="body"/>
          </p:nvPr>
        </p:nvSpPr>
        <p:spPr>
          <a:xfrm>
            <a:off x="685800" y="1524000"/>
            <a:ext cx="7772400" cy="4724400"/>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000"/>
              <a:buChar char="•"/>
            </a:pPr>
            <a:r>
              <a:rPr lang="en-US" sz="2000">
                <a:latin typeface="Calibri"/>
                <a:ea typeface="Calibri"/>
                <a:cs typeface="Calibri"/>
                <a:sym typeface="Calibri"/>
              </a:rPr>
              <a:t>Design a Map-Reduce algorithm that takes a very large file of integers and produces as </a:t>
            </a:r>
            <a:r>
              <a:rPr b="1" lang="en-US" sz="2000">
                <a:solidFill>
                  <a:srgbClr val="A01A06"/>
                </a:solidFill>
                <a:latin typeface="Calibri"/>
                <a:ea typeface="Calibri"/>
                <a:cs typeface="Calibri"/>
                <a:sym typeface="Calibri"/>
              </a:rPr>
              <a:t>output all unique integers </a:t>
            </a:r>
            <a:r>
              <a:rPr lang="en-US" sz="2000">
                <a:latin typeface="Calibri"/>
                <a:ea typeface="Calibri"/>
                <a:cs typeface="Calibri"/>
                <a:sym typeface="Calibri"/>
              </a:rPr>
              <a:t>from the original file that are </a:t>
            </a:r>
            <a:r>
              <a:rPr b="1" lang="en-US" sz="2000">
                <a:solidFill>
                  <a:srgbClr val="A01A06"/>
                </a:solidFill>
                <a:latin typeface="Calibri"/>
                <a:ea typeface="Calibri"/>
                <a:cs typeface="Calibri"/>
                <a:sym typeface="Calibri"/>
              </a:rPr>
              <a:t>evenly divisible by 7</a:t>
            </a:r>
            <a:endParaRPr/>
          </a:p>
          <a:p>
            <a:pPr indent="-347472" lvl="0" marL="347472" rtl="0" algn="l">
              <a:spcBef>
                <a:spcPts val="1800"/>
              </a:spcBef>
              <a:spcAft>
                <a:spcPts val="0"/>
              </a:spcAft>
              <a:buClr>
                <a:schemeClr val="dk1"/>
              </a:buClr>
              <a:buSzPts val="2000"/>
              <a:buChar char="•"/>
            </a:pPr>
            <a:r>
              <a:rPr lang="en-US" sz="2000">
                <a:latin typeface="Calibri"/>
                <a:ea typeface="Calibri"/>
                <a:cs typeface="Calibri"/>
                <a:sym typeface="Calibri"/>
              </a:rPr>
              <a:t>The large file of integers cannot fit in the memory of node</a:t>
            </a:r>
            <a:endParaRPr/>
          </a:p>
        </p:txBody>
      </p:sp>
      <p:sp>
        <p:nvSpPr>
          <p:cNvPr id="1401" name="Google Shape;1401;p63"/>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A01A06"/>
                </a:solidFill>
                <a:latin typeface="Calibri"/>
                <a:ea typeface="Calibri"/>
                <a:cs typeface="Calibri"/>
                <a:sym typeface="Calibri"/>
              </a:rPr>
              <a:t>Map-Reduce example 4</a:t>
            </a:r>
            <a:endParaRPr/>
          </a:p>
          <a:p>
            <a:pPr indent="0" lvl="0" marL="0" marR="0" rtl="0" algn="ctr">
              <a:spcBef>
                <a:spcPts val="0"/>
              </a:spcBef>
              <a:spcAft>
                <a:spcPts val="0"/>
              </a:spcAft>
              <a:buNone/>
            </a:pPr>
            <a:r>
              <a:rPr b="0" lang="en-US" sz="3200">
                <a:solidFill>
                  <a:srgbClr val="A01A06"/>
                </a:solidFill>
                <a:latin typeface="Calibri"/>
                <a:ea typeface="Calibri"/>
                <a:cs typeface="Calibri"/>
                <a:sym typeface="Calibri"/>
              </a:rPr>
              <a:t>Integers divisible by 7</a:t>
            </a:r>
            <a:endParaRPr/>
          </a:p>
        </p:txBody>
      </p:sp>
      <p:sp>
        <p:nvSpPr>
          <p:cNvPr id="1402" name="Google Shape;1402;p63"/>
          <p:cNvSpPr/>
          <p:nvPr/>
        </p:nvSpPr>
        <p:spPr>
          <a:xfrm>
            <a:off x="685800" y="3462278"/>
            <a:ext cx="624840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map(key, value_list):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for v in valuelist:</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if (v % 7) == 0 :</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emit(v, 1)</a:t>
            </a:r>
            <a:endParaRPr/>
          </a:p>
          <a:p>
            <a:pPr indent="0" lvl="0" marL="0" marR="0" rtl="0" algn="l">
              <a:spcBef>
                <a:spcPts val="0"/>
              </a:spcBef>
              <a:spcAft>
                <a:spcPts val="0"/>
              </a:spcAft>
              <a:buClr>
                <a:schemeClr val="dk1"/>
              </a:buClr>
              <a:buSzPts val="2000"/>
              <a:buFont typeface="Tahoma"/>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reduce(key, values):</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 Eliminate duplicates</a:t>
            </a:r>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emit (key, 1)</a:t>
            </a:r>
            <a:endParaRPr/>
          </a:p>
          <a:p>
            <a:pPr indent="0" lvl="0" marL="0" marR="0" rtl="0" algn="l">
              <a:spcBef>
                <a:spcPts val="0"/>
              </a:spcBef>
              <a:spcAft>
                <a:spcPts val="0"/>
              </a:spcAft>
              <a:buClr>
                <a:schemeClr val="dk1"/>
              </a:buClr>
              <a:buSzPts val="2000"/>
              <a:buFont typeface="Tahoma"/>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Courier New"/>
              <a:buNone/>
            </a:pPr>
            <a:r>
              <a:rPr lang="en-US" sz="20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p:txBody>
      </p:sp>
      <p:sp>
        <p:nvSpPr>
          <p:cNvPr id="1403" name="Google Shape;1403;p63"/>
          <p:cNvSpPr/>
          <p:nvPr/>
        </p:nvSpPr>
        <p:spPr>
          <a:xfrm>
            <a:off x="5638800" y="3462278"/>
            <a:ext cx="32766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2400"/>
              <a:buFont typeface="Calibri"/>
              <a:buNone/>
            </a:pPr>
            <a:r>
              <a:rPr b="1" lang="en-US" sz="2400">
                <a:solidFill>
                  <a:srgbClr val="C00000"/>
                </a:solidFill>
                <a:latin typeface="Calibri"/>
                <a:ea typeface="Calibri"/>
                <a:cs typeface="Calibri"/>
                <a:sym typeface="Calibri"/>
              </a:rPr>
              <a:t>Question: Why check whether divisible by 7 in the Map task rather than the Reduce task?</a:t>
            </a:r>
            <a:endParaRPr/>
          </a:p>
          <a:p>
            <a:pPr indent="0" lvl="0" marL="0" marR="0" rtl="0" algn="l">
              <a:spcBef>
                <a:spcPts val="0"/>
              </a:spcBef>
              <a:spcAft>
                <a:spcPts val="0"/>
              </a:spcAft>
              <a:buClr>
                <a:srgbClr val="C00000"/>
              </a:buClr>
              <a:buSzPts val="2400"/>
              <a:buFont typeface="Calibri"/>
              <a:buNone/>
            </a:pPr>
            <a:r>
              <a:rPr lang="en-US" sz="2400">
                <a:solidFill>
                  <a:srgbClr val="C00000"/>
                </a:solidFill>
                <a:latin typeface="Calibri"/>
                <a:ea typeface="Calibri"/>
                <a:cs typeface="Calibri"/>
                <a:sym typeface="Calibri"/>
              </a:rPr>
              <a:t>	</a:t>
            </a:r>
            <a:endParaRPr/>
          </a:p>
        </p:txBody>
      </p:sp>
      <p:sp>
        <p:nvSpPr>
          <p:cNvPr id="1404" name="Google Shape;1404;p63"/>
          <p:cNvSpPr/>
          <p:nvPr/>
        </p:nvSpPr>
        <p:spPr>
          <a:xfrm>
            <a:off x="5638800" y="5171636"/>
            <a:ext cx="3429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8000"/>
              </a:buClr>
              <a:buSzPts val="2400"/>
              <a:buFont typeface="Calibri"/>
              <a:buNone/>
            </a:pPr>
            <a:r>
              <a:rPr b="1" lang="en-US" sz="2400">
                <a:solidFill>
                  <a:srgbClr val="008000"/>
                </a:solidFill>
                <a:latin typeface="Calibri"/>
                <a:ea typeface="Calibri"/>
                <a:cs typeface="Calibri"/>
                <a:sym typeface="Calibri"/>
              </a:rPr>
              <a:t>Reduce communication: send less data over network</a:t>
            </a:r>
            <a:endParaRPr/>
          </a:p>
        </p:txBody>
      </p:sp>
      <p:sp>
        <p:nvSpPr>
          <p:cNvPr id="1405" name="Google Shape;1405;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Motivation: Google Example</a:t>
            </a:r>
            <a:endParaRPr/>
          </a:p>
        </p:txBody>
      </p:sp>
      <p:sp>
        <p:nvSpPr>
          <p:cNvPr id="163" name="Google Shape;163;p7"/>
          <p:cNvSpPr txBox="1"/>
          <p:nvPr/>
        </p:nvSpPr>
        <p:spPr>
          <a:xfrm>
            <a:off x="1938105" y="1252834"/>
            <a:ext cx="52677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A01A06"/>
                </a:solidFill>
                <a:latin typeface="Tahoma"/>
                <a:ea typeface="Tahoma"/>
                <a:cs typeface="Tahoma"/>
                <a:sym typeface="Tahoma"/>
              </a:rPr>
              <a:t>Crawling and indexing the web pages</a:t>
            </a:r>
            <a:endParaRPr/>
          </a:p>
        </p:txBody>
      </p:sp>
      <p:sp>
        <p:nvSpPr>
          <p:cNvPr id="164" name="Google Shape;164;p7"/>
          <p:cNvSpPr txBox="1"/>
          <p:nvPr/>
        </p:nvSpPr>
        <p:spPr>
          <a:xfrm>
            <a:off x="571498" y="2286000"/>
            <a:ext cx="8267701" cy="36317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rgbClr val="3366FF"/>
                </a:solidFill>
                <a:latin typeface="Tahoma"/>
                <a:ea typeface="Tahoma"/>
                <a:cs typeface="Tahoma"/>
                <a:sym typeface="Tahoma"/>
              </a:rPr>
              <a:t>10 billion</a:t>
            </a:r>
            <a:r>
              <a:rPr lang="en-US" sz="2000">
                <a:solidFill>
                  <a:schemeClr val="dk1"/>
                </a:solidFill>
                <a:latin typeface="Tahoma"/>
                <a:ea typeface="Tahoma"/>
                <a:cs typeface="Tahoma"/>
                <a:sym typeface="Tahoma"/>
              </a:rPr>
              <a:t> web pages</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Average size of webpage = </a:t>
            </a:r>
            <a:r>
              <a:rPr lang="en-US" sz="2000">
                <a:solidFill>
                  <a:srgbClr val="3366FF"/>
                </a:solidFill>
                <a:latin typeface="Tahoma"/>
                <a:ea typeface="Tahoma"/>
                <a:cs typeface="Tahoma"/>
                <a:sym typeface="Tahoma"/>
              </a:rPr>
              <a:t>20 KB</a:t>
            </a:r>
            <a:endParaRPr/>
          </a:p>
          <a:p>
            <a:pPr indent="0" lvl="0" marL="0" marR="0" rtl="0" algn="l">
              <a:spcBef>
                <a:spcPts val="1800"/>
              </a:spcBef>
              <a:spcAft>
                <a:spcPts val="0"/>
              </a:spcAft>
              <a:buNone/>
            </a:pPr>
            <a:r>
              <a:rPr lang="en-US" sz="2000">
                <a:solidFill>
                  <a:schemeClr val="dk1"/>
                </a:solidFill>
                <a:latin typeface="Tahoma"/>
                <a:ea typeface="Tahoma"/>
                <a:cs typeface="Tahoma"/>
                <a:sym typeface="Tahoma"/>
              </a:rPr>
              <a:t>    ➪ 10 billion * 20KB = </a:t>
            </a:r>
            <a:r>
              <a:rPr lang="en-US" sz="2000">
                <a:solidFill>
                  <a:srgbClr val="3366FF"/>
                </a:solidFill>
                <a:latin typeface="Tahoma"/>
                <a:ea typeface="Tahoma"/>
                <a:cs typeface="Tahoma"/>
                <a:sym typeface="Tahoma"/>
              </a:rPr>
              <a:t>200 TB</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The data is stored on a single disk and tends to be processed in CPU</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One computer reads </a:t>
            </a:r>
            <a:r>
              <a:rPr lang="en-US" sz="2000">
                <a:solidFill>
                  <a:srgbClr val="3366FF"/>
                </a:solidFill>
                <a:latin typeface="Tahoma"/>
                <a:ea typeface="Tahoma"/>
                <a:cs typeface="Tahoma"/>
                <a:sym typeface="Tahoma"/>
              </a:rPr>
              <a:t>50 MB/sec </a:t>
            </a:r>
            <a:r>
              <a:rPr lang="en-US" sz="2000">
                <a:solidFill>
                  <a:schemeClr val="dk1"/>
                </a:solidFill>
                <a:latin typeface="Tahoma"/>
                <a:ea typeface="Tahoma"/>
                <a:cs typeface="Tahoma"/>
                <a:sym typeface="Tahoma"/>
              </a:rPr>
              <a:t>from disk (disk read bandwidth)</a:t>
            </a:r>
            <a:endParaRPr/>
          </a:p>
          <a:p>
            <a:pPr indent="0" lvl="0" marL="0" marR="0" rtl="0" algn="l">
              <a:spcBef>
                <a:spcPts val="1800"/>
              </a:spcBef>
              <a:spcAft>
                <a:spcPts val="0"/>
              </a:spcAft>
              <a:buNone/>
            </a:pPr>
            <a:r>
              <a:rPr lang="en-US" sz="2000">
                <a:solidFill>
                  <a:schemeClr val="dk1"/>
                </a:solidFill>
                <a:latin typeface="Tahoma"/>
                <a:ea typeface="Tahoma"/>
                <a:cs typeface="Tahoma"/>
                <a:sym typeface="Tahoma"/>
              </a:rPr>
              <a:t>    ➪ Time to read = </a:t>
            </a:r>
            <a:r>
              <a:rPr lang="en-US" sz="2000">
                <a:solidFill>
                  <a:srgbClr val="3366FF"/>
                </a:solidFill>
                <a:latin typeface="Tahoma"/>
                <a:ea typeface="Tahoma"/>
                <a:cs typeface="Tahoma"/>
                <a:sym typeface="Tahoma"/>
              </a:rPr>
              <a:t>4 million seconds </a:t>
            </a:r>
            <a:r>
              <a:rPr lang="en-US" sz="2000">
                <a:solidFill>
                  <a:schemeClr val="dk1"/>
                </a:solidFill>
                <a:latin typeface="Tahoma"/>
                <a:ea typeface="Tahoma"/>
                <a:cs typeface="Tahoma"/>
                <a:sym typeface="Tahoma"/>
              </a:rPr>
              <a:t>≈</a:t>
            </a:r>
            <a:r>
              <a:rPr lang="en-US" sz="2000">
                <a:solidFill>
                  <a:srgbClr val="3366FF"/>
                </a:solidFill>
                <a:latin typeface="Tahoma"/>
                <a:ea typeface="Tahoma"/>
                <a:cs typeface="Tahoma"/>
                <a:sym typeface="Tahoma"/>
              </a:rPr>
              <a:t> 46 days</a:t>
            </a:r>
            <a:endParaRPr/>
          </a:p>
          <a:p>
            <a:pPr indent="-342900" lvl="0" marL="342900" marR="0" rtl="0" algn="l">
              <a:spcBef>
                <a:spcPts val="1800"/>
              </a:spcBef>
              <a:spcAft>
                <a:spcPts val="0"/>
              </a:spcAft>
              <a:buClr>
                <a:schemeClr val="dk1"/>
              </a:buClr>
              <a:buSzPts val="2000"/>
              <a:buFont typeface="Arial"/>
              <a:buChar char="•"/>
            </a:pPr>
            <a:r>
              <a:rPr lang="en-US" sz="2000">
                <a:solidFill>
                  <a:srgbClr val="A01A06"/>
                </a:solidFill>
                <a:latin typeface="Tahoma"/>
                <a:ea typeface="Tahoma"/>
                <a:cs typeface="Tahoma"/>
                <a:sym typeface="Tahoma"/>
              </a:rPr>
              <a:t>Even longer to do useful things with the data</a:t>
            </a:r>
            <a:endParaRPr/>
          </a:p>
        </p:txBody>
      </p:sp>
      <p:sp>
        <p:nvSpPr>
          <p:cNvPr id="165" name="Google Shape;165;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Motivation: Google Example</a:t>
            </a:r>
            <a:endParaRPr/>
          </a:p>
        </p:txBody>
      </p:sp>
      <p:sp>
        <p:nvSpPr>
          <p:cNvPr id="172" name="Google Shape;172;p8"/>
          <p:cNvSpPr txBox="1"/>
          <p:nvPr/>
        </p:nvSpPr>
        <p:spPr>
          <a:xfrm>
            <a:off x="1938105" y="1252834"/>
            <a:ext cx="52677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A01A06"/>
                </a:solidFill>
                <a:latin typeface="Tahoma"/>
                <a:ea typeface="Tahoma"/>
                <a:cs typeface="Tahoma"/>
                <a:sym typeface="Tahoma"/>
              </a:rPr>
              <a:t>Crawling and indexing the web pages</a:t>
            </a:r>
            <a:endParaRPr/>
          </a:p>
        </p:txBody>
      </p:sp>
      <p:sp>
        <p:nvSpPr>
          <p:cNvPr id="173" name="Google Shape;173;p8"/>
          <p:cNvSpPr txBox="1"/>
          <p:nvPr/>
        </p:nvSpPr>
        <p:spPr>
          <a:xfrm>
            <a:off x="571498" y="2286000"/>
            <a:ext cx="8267701" cy="255454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ahoma"/>
                <a:ea typeface="Tahoma"/>
                <a:cs typeface="Tahoma"/>
                <a:sym typeface="Tahoma"/>
              </a:rPr>
              <a:t>Split the data into chunks</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Store and process the data </a:t>
            </a:r>
            <a:r>
              <a:rPr lang="en-US" sz="2000">
                <a:solidFill>
                  <a:srgbClr val="A01A06"/>
                </a:solidFill>
                <a:latin typeface="Tahoma"/>
                <a:ea typeface="Tahoma"/>
                <a:cs typeface="Tahoma"/>
                <a:sym typeface="Tahoma"/>
              </a:rPr>
              <a:t>in parallel </a:t>
            </a:r>
            <a:r>
              <a:rPr lang="en-US" sz="2000">
                <a:solidFill>
                  <a:schemeClr val="dk1"/>
                </a:solidFill>
                <a:latin typeface="Tahoma"/>
                <a:ea typeface="Tahoma"/>
                <a:cs typeface="Tahoma"/>
                <a:sym typeface="Tahoma"/>
              </a:rPr>
              <a:t>in multiple disks and CPUs</a:t>
            </a:r>
            <a:endParaRPr/>
          </a:p>
          <a:p>
            <a:pPr indent="-342900" lvl="0" marL="342900" marR="0" rtl="0" algn="l">
              <a:spcBef>
                <a:spcPts val="1800"/>
              </a:spcBef>
              <a:spcAft>
                <a:spcPts val="0"/>
              </a:spcAft>
              <a:buClr>
                <a:schemeClr val="dk1"/>
              </a:buClr>
              <a:buSzPts val="2000"/>
              <a:buFont typeface="Arial"/>
              <a:buChar char="•"/>
            </a:pPr>
            <a:r>
              <a:rPr lang="en-US" sz="2000">
                <a:solidFill>
                  <a:schemeClr val="dk1"/>
                </a:solidFill>
                <a:latin typeface="Tahoma"/>
                <a:ea typeface="Tahoma"/>
                <a:cs typeface="Tahoma"/>
                <a:sym typeface="Tahoma"/>
              </a:rPr>
              <a:t>e.g., </a:t>
            </a:r>
            <a:r>
              <a:rPr lang="en-US" sz="2000">
                <a:solidFill>
                  <a:srgbClr val="3366FF"/>
                </a:solidFill>
                <a:latin typeface="Tahoma"/>
                <a:ea typeface="Tahoma"/>
                <a:cs typeface="Tahoma"/>
                <a:sym typeface="Tahoma"/>
              </a:rPr>
              <a:t>1,000 disks and CPUs</a:t>
            </a:r>
            <a:endParaRPr/>
          </a:p>
          <a:p>
            <a:pPr indent="0" lvl="0" marL="0" marR="0" rtl="0" algn="l">
              <a:spcBef>
                <a:spcPts val="1800"/>
              </a:spcBef>
              <a:spcAft>
                <a:spcPts val="0"/>
              </a:spcAft>
              <a:buNone/>
            </a:pPr>
            <a:r>
              <a:rPr lang="en-US" sz="2000">
                <a:solidFill>
                  <a:schemeClr val="dk1"/>
                </a:solidFill>
                <a:latin typeface="Tahoma"/>
                <a:ea typeface="Tahoma"/>
                <a:cs typeface="Tahoma"/>
                <a:sym typeface="Tahoma"/>
              </a:rPr>
              <a:t>    ➪ Time to read = </a:t>
            </a:r>
            <a:r>
              <a:rPr lang="en-US" sz="2000">
                <a:solidFill>
                  <a:srgbClr val="3366FF"/>
                </a:solidFill>
                <a:latin typeface="Tahoma"/>
                <a:ea typeface="Tahoma"/>
                <a:cs typeface="Tahoma"/>
                <a:sym typeface="Tahoma"/>
              </a:rPr>
              <a:t>4 million seconds / 1,000 </a:t>
            </a:r>
            <a:r>
              <a:rPr lang="en-US" sz="2000">
                <a:solidFill>
                  <a:schemeClr val="dk1"/>
                </a:solidFill>
                <a:latin typeface="Tahoma"/>
                <a:ea typeface="Tahoma"/>
                <a:cs typeface="Tahoma"/>
                <a:sym typeface="Tahoma"/>
              </a:rPr>
              <a:t>=</a:t>
            </a:r>
            <a:r>
              <a:rPr lang="en-US" sz="2000">
                <a:solidFill>
                  <a:srgbClr val="3366FF"/>
                </a:solidFill>
                <a:latin typeface="Tahoma"/>
                <a:ea typeface="Tahoma"/>
                <a:cs typeface="Tahoma"/>
                <a:sym typeface="Tahoma"/>
              </a:rPr>
              <a:t> 4,000 seconds  </a:t>
            </a:r>
            <a:endParaRPr/>
          </a:p>
          <a:p>
            <a:pPr indent="-342900" lvl="0" marL="342900" marR="0" rtl="0" algn="l">
              <a:spcBef>
                <a:spcPts val="1800"/>
              </a:spcBef>
              <a:spcAft>
                <a:spcPts val="0"/>
              </a:spcAft>
              <a:buClr>
                <a:schemeClr val="dk1"/>
              </a:buClr>
              <a:buSzPts val="2000"/>
              <a:buFont typeface="Arial"/>
              <a:buChar char="•"/>
            </a:pPr>
            <a:r>
              <a:rPr lang="en-US" sz="2000">
                <a:solidFill>
                  <a:srgbClr val="A01A06"/>
                </a:solidFill>
                <a:latin typeface="Tahoma"/>
                <a:ea typeface="Tahoma"/>
                <a:cs typeface="Tahoma"/>
                <a:sym typeface="Tahoma"/>
              </a:rPr>
              <a:t>Cluster Computing                           </a:t>
            </a:r>
            <a:endParaRPr/>
          </a:p>
        </p:txBody>
      </p:sp>
      <p:grpSp>
        <p:nvGrpSpPr>
          <p:cNvPr id="174" name="Google Shape;174;p8"/>
          <p:cNvGrpSpPr/>
          <p:nvPr/>
        </p:nvGrpSpPr>
        <p:grpSpPr>
          <a:xfrm>
            <a:off x="6735725" y="4678620"/>
            <a:ext cx="2133600" cy="2000250"/>
            <a:chOff x="533400" y="2438400"/>
            <a:chExt cx="3657600" cy="3429000"/>
          </a:xfrm>
        </p:grpSpPr>
        <p:sp>
          <p:nvSpPr>
            <p:cNvPr id="175" name="Google Shape;175;p8"/>
            <p:cNvSpPr/>
            <p:nvPr/>
          </p:nvSpPr>
          <p:spPr>
            <a:xfrm>
              <a:off x="1676400" y="3503428"/>
              <a:ext cx="1447800" cy="838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Memory</a:t>
              </a:r>
              <a:endParaRPr/>
            </a:p>
          </p:txBody>
        </p:sp>
        <p:sp>
          <p:nvSpPr>
            <p:cNvPr id="176" name="Google Shape;176;p8"/>
            <p:cNvSpPr/>
            <p:nvPr/>
          </p:nvSpPr>
          <p:spPr>
            <a:xfrm>
              <a:off x="2438400" y="2667000"/>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CPU</a:t>
              </a:r>
              <a:endParaRPr/>
            </a:p>
          </p:txBody>
        </p:sp>
        <p:sp>
          <p:nvSpPr>
            <p:cNvPr id="177" name="Google Shape;177;p8"/>
            <p:cNvSpPr/>
            <p:nvPr/>
          </p:nvSpPr>
          <p:spPr>
            <a:xfrm>
              <a:off x="838200" y="2668772"/>
              <a:ext cx="14478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GPU</a:t>
              </a:r>
              <a:endParaRPr/>
            </a:p>
          </p:txBody>
        </p:sp>
        <p:sp>
          <p:nvSpPr>
            <p:cNvPr id="178" name="Google Shape;178;p8"/>
            <p:cNvSpPr/>
            <p:nvPr/>
          </p:nvSpPr>
          <p:spPr>
            <a:xfrm>
              <a:off x="1638300" y="4724400"/>
              <a:ext cx="1524000" cy="914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Disk</a:t>
              </a:r>
              <a:endParaRPr/>
            </a:p>
          </p:txBody>
        </p:sp>
        <p:sp>
          <p:nvSpPr>
            <p:cNvPr id="179" name="Google Shape;179;p8"/>
            <p:cNvSpPr/>
            <p:nvPr/>
          </p:nvSpPr>
          <p:spPr>
            <a:xfrm>
              <a:off x="533400" y="2438400"/>
              <a:ext cx="3657600" cy="3429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100">
                <a:solidFill>
                  <a:schemeClr val="dk1"/>
                </a:solidFill>
                <a:latin typeface="Tahoma"/>
                <a:ea typeface="Tahoma"/>
                <a:cs typeface="Tahoma"/>
                <a:sym typeface="Tahoma"/>
              </a:endParaRPr>
            </a:p>
          </p:txBody>
        </p:sp>
      </p:grpSp>
      <p:sp>
        <p:nvSpPr>
          <p:cNvPr id="180" name="Google Shape;180;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solidFill>
                  <a:srgbClr val="A01A06"/>
                </a:solidFill>
                <a:latin typeface="Calibri"/>
                <a:ea typeface="Calibri"/>
                <a:cs typeface="Calibri"/>
                <a:sym typeface="Calibri"/>
              </a:rPr>
              <a:t>Cluster Architecture</a:t>
            </a:r>
            <a:endParaRPr/>
          </a:p>
        </p:txBody>
      </p:sp>
      <p:sp>
        <p:nvSpPr>
          <p:cNvPr id="187" name="Google Shape;187;p9"/>
          <p:cNvSpPr txBox="1"/>
          <p:nvPr/>
        </p:nvSpPr>
        <p:spPr>
          <a:xfrm>
            <a:off x="477551" y="2093373"/>
            <a:ext cx="3408650" cy="615553"/>
          </a:xfrm>
          <a:prstGeom prst="rect">
            <a:avLst/>
          </a:prstGeom>
          <a:noFill/>
          <a:ln>
            <a:noFill/>
          </a:ln>
        </p:spPr>
        <p:txBody>
          <a:bodyPr anchorCtr="0" anchor="t" bIns="0" lIns="0" spcFirstLastPara="1" rIns="0" wrap="square" tIns="0">
            <a:spAutoFit/>
          </a:bodyPr>
          <a:lstStyle/>
          <a:p>
            <a:pPr indent="0" lvl="0" marL="28575" marR="0" rtl="0" algn="l">
              <a:lnSpc>
                <a:spcPct val="100000"/>
              </a:lnSpc>
              <a:spcBef>
                <a:spcPts val="0"/>
              </a:spcBef>
              <a:spcAft>
                <a:spcPts val="0"/>
              </a:spcAft>
              <a:buNone/>
            </a:pPr>
            <a:r>
              <a:rPr lang="en-US" sz="2000">
                <a:solidFill>
                  <a:schemeClr val="dk1"/>
                </a:solidFill>
                <a:latin typeface="Calibri"/>
                <a:ea typeface="Calibri"/>
                <a:cs typeface="Calibri"/>
                <a:sym typeface="Calibri"/>
              </a:rPr>
              <a:t>Each </a:t>
            </a:r>
            <a:r>
              <a:rPr b="1" lang="en-US" sz="2000" u="sng">
                <a:solidFill>
                  <a:schemeClr val="dk1"/>
                </a:solidFill>
                <a:latin typeface="Calibri"/>
                <a:ea typeface="Calibri"/>
                <a:cs typeface="Calibri"/>
                <a:sym typeface="Calibri"/>
              </a:rPr>
              <a:t>rack</a:t>
            </a:r>
            <a:r>
              <a:rPr lang="en-US" sz="2000">
                <a:solidFill>
                  <a:schemeClr val="dk1"/>
                </a:solidFill>
                <a:latin typeface="Calibri"/>
                <a:ea typeface="Calibri"/>
                <a:cs typeface="Calibri"/>
                <a:sym typeface="Calibri"/>
              </a:rPr>
              <a:t> contains 16-64 </a:t>
            </a:r>
            <a:r>
              <a:rPr b="1" lang="en-US" sz="2000" u="sng">
                <a:solidFill>
                  <a:schemeClr val="dk1"/>
                </a:solidFill>
                <a:latin typeface="Calibri"/>
                <a:ea typeface="Calibri"/>
                <a:cs typeface="Calibri"/>
                <a:sym typeface="Calibri"/>
              </a:rPr>
              <a:t>nodes</a:t>
            </a:r>
            <a:endParaRPr b="1" sz="2000" u="sng">
              <a:solidFill>
                <a:schemeClr val="dk1"/>
              </a:solidFill>
              <a:latin typeface="Calibri"/>
              <a:ea typeface="Calibri"/>
              <a:cs typeface="Calibri"/>
              <a:sym typeface="Calibri"/>
            </a:endParaRPr>
          </a:p>
          <a:p>
            <a:pPr indent="0" lvl="0" marL="28575" marR="0" rtl="0" algn="l">
              <a:lnSpc>
                <a:spcPct val="100000"/>
              </a:lnSpc>
              <a:spcBef>
                <a:spcPts val="0"/>
              </a:spcBef>
              <a:spcAft>
                <a:spcPts val="0"/>
              </a:spcAft>
              <a:buNone/>
            </a:pPr>
            <a:r>
              <a:rPr lang="en-US" sz="2000">
                <a:solidFill>
                  <a:schemeClr val="dk1"/>
                </a:solidFill>
                <a:latin typeface="Calibri"/>
                <a:ea typeface="Calibri"/>
                <a:cs typeface="Calibri"/>
                <a:sym typeface="Calibri"/>
              </a:rPr>
              <a:t>e.g., commodity Linux nodes</a:t>
            </a:r>
            <a:endParaRPr sz="2000">
              <a:solidFill>
                <a:schemeClr val="dk1"/>
              </a:solidFill>
              <a:latin typeface="Calibri"/>
              <a:ea typeface="Calibri"/>
              <a:cs typeface="Calibri"/>
              <a:sym typeface="Calibri"/>
            </a:endParaRPr>
          </a:p>
        </p:txBody>
      </p:sp>
      <p:grpSp>
        <p:nvGrpSpPr>
          <p:cNvPr id="188" name="Google Shape;188;p9"/>
          <p:cNvGrpSpPr/>
          <p:nvPr/>
        </p:nvGrpSpPr>
        <p:grpSpPr>
          <a:xfrm>
            <a:off x="4970780" y="2971800"/>
            <a:ext cx="3467100" cy="2958670"/>
            <a:chOff x="1028700" y="2790978"/>
            <a:chExt cx="3467100" cy="2958670"/>
          </a:xfrm>
        </p:grpSpPr>
        <p:sp>
          <p:nvSpPr>
            <p:cNvPr id="189" name="Google Shape;189;p9"/>
            <p:cNvSpPr txBox="1"/>
            <p:nvPr/>
          </p:nvSpPr>
          <p:spPr>
            <a:xfrm>
              <a:off x="2590800" y="4370664"/>
              <a:ext cx="338455" cy="38227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800">
                  <a:solidFill>
                    <a:schemeClr val="dk1"/>
                  </a:solidFill>
                  <a:latin typeface="Corbel"/>
                  <a:ea typeface="Corbel"/>
                  <a:cs typeface="Corbel"/>
                  <a:sym typeface="Corbel"/>
                </a:rPr>
                <a:t>…</a:t>
              </a:r>
              <a:endParaRPr sz="2800">
                <a:solidFill>
                  <a:schemeClr val="dk1"/>
                </a:solidFill>
                <a:latin typeface="Corbel"/>
                <a:ea typeface="Corbel"/>
                <a:cs typeface="Corbel"/>
                <a:sym typeface="Corbel"/>
              </a:endParaRPr>
            </a:p>
          </p:txBody>
        </p:sp>
        <p:sp>
          <p:nvSpPr>
            <p:cNvPr id="190" name="Google Shape;190;p9"/>
            <p:cNvSpPr txBox="1"/>
            <p:nvPr/>
          </p:nvSpPr>
          <p:spPr>
            <a:xfrm>
              <a:off x="1971453" y="2790978"/>
              <a:ext cx="1600200" cy="307777"/>
            </a:xfrm>
            <a:prstGeom prst="rect">
              <a:avLst/>
            </a:prstGeom>
            <a:solidFill>
              <a:srgbClr val="F0AD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437515" marR="0" rtl="0" algn="ctr">
                <a:lnSpc>
                  <a:spcPct val="100000"/>
                </a:lnSpc>
                <a:spcBef>
                  <a:spcPts val="0"/>
                </a:spcBef>
                <a:spcAft>
                  <a:spcPts val="0"/>
                </a:spcAft>
                <a:buNone/>
              </a:pPr>
              <a:r>
                <a:rPr b="1" lang="en-US" sz="2000">
                  <a:solidFill>
                    <a:schemeClr val="dk1"/>
                  </a:solidFill>
                  <a:latin typeface="Corbel"/>
                  <a:ea typeface="Corbel"/>
                  <a:cs typeface="Corbel"/>
                  <a:sym typeface="Corbel"/>
                </a:rPr>
                <a:t>???</a:t>
              </a:r>
              <a:endParaRPr b="1" sz="2000">
                <a:solidFill>
                  <a:schemeClr val="dk1"/>
                </a:solidFill>
                <a:latin typeface="Corbel"/>
                <a:ea typeface="Corbel"/>
                <a:cs typeface="Corbel"/>
                <a:sym typeface="Corbel"/>
              </a:endParaRPr>
            </a:p>
          </p:txBody>
        </p:sp>
        <p:sp>
          <p:nvSpPr>
            <p:cNvPr id="191" name="Google Shape;191;p9"/>
            <p:cNvSpPr/>
            <p:nvPr/>
          </p:nvSpPr>
          <p:spPr>
            <a:xfrm>
              <a:off x="1600200" y="3097753"/>
              <a:ext cx="762000" cy="661877"/>
            </a:xfrm>
            <a:custGeom>
              <a:rect b="b" l="l" r="r" t="t"/>
              <a:pathLst>
                <a:path extrusionOk="0" h="609600" w="685800">
                  <a:moveTo>
                    <a:pt x="685800" y="0"/>
                  </a:moveTo>
                  <a:lnTo>
                    <a:pt x="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92" name="Google Shape;192;p9"/>
            <p:cNvSpPr/>
            <p:nvPr/>
          </p:nvSpPr>
          <p:spPr>
            <a:xfrm>
              <a:off x="3048000" y="3097754"/>
              <a:ext cx="838200" cy="632950"/>
            </a:xfrm>
            <a:custGeom>
              <a:rect b="b" l="l" r="r" t="t"/>
              <a:pathLst>
                <a:path extrusionOk="0" h="609600" w="762000">
                  <a:moveTo>
                    <a:pt x="0" y="0"/>
                  </a:moveTo>
                  <a:lnTo>
                    <a:pt x="762000" y="6096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grpSp>
          <p:nvGrpSpPr>
            <p:cNvPr id="193" name="Google Shape;193;p9"/>
            <p:cNvGrpSpPr/>
            <p:nvPr/>
          </p:nvGrpSpPr>
          <p:grpSpPr>
            <a:xfrm>
              <a:off x="1028700" y="3749398"/>
              <a:ext cx="1219200" cy="2000250"/>
              <a:chOff x="5715000" y="2896234"/>
              <a:chExt cx="1219200" cy="2000250"/>
            </a:xfrm>
          </p:grpSpPr>
          <p:sp>
            <p:nvSpPr>
              <p:cNvPr id="194" name="Google Shape;194;p9"/>
              <p:cNvSpPr/>
              <p:nvPr/>
            </p:nvSpPr>
            <p:spPr>
              <a:xfrm>
                <a:off x="5924550" y="3517500"/>
                <a:ext cx="844550" cy="4889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Memory</a:t>
                </a:r>
                <a:endParaRPr/>
              </a:p>
            </p:txBody>
          </p:sp>
          <p:sp>
            <p:nvSpPr>
              <p:cNvPr id="195" name="Google Shape;195;p9"/>
              <p:cNvSpPr/>
              <p:nvPr/>
            </p:nvSpPr>
            <p:spPr>
              <a:xfrm>
                <a:off x="5924550" y="3039817"/>
                <a:ext cx="844550" cy="355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CPU</a:t>
                </a:r>
                <a:endParaRPr/>
              </a:p>
            </p:txBody>
          </p:sp>
          <p:sp>
            <p:nvSpPr>
              <p:cNvPr id="196" name="Google Shape;196;p9"/>
              <p:cNvSpPr/>
              <p:nvPr/>
            </p:nvSpPr>
            <p:spPr>
              <a:xfrm>
                <a:off x="5902325" y="4229734"/>
                <a:ext cx="889000" cy="533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Disk</a:t>
                </a:r>
                <a:endParaRPr/>
              </a:p>
            </p:txBody>
          </p:sp>
          <p:sp>
            <p:nvSpPr>
              <p:cNvPr id="197" name="Google Shape;197;p9"/>
              <p:cNvSpPr/>
              <p:nvPr/>
            </p:nvSpPr>
            <p:spPr>
              <a:xfrm>
                <a:off x="5715000" y="2896234"/>
                <a:ext cx="1219200" cy="20002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100">
                  <a:solidFill>
                    <a:schemeClr val="dk1"/>
                  </a:solidFill>
                  <a:latin typeface="Tahoma"/>
                  <a:ea typeface="Tahoma"/>
                  <a:cs typeface="Tahoma"/>
                  <a:sym typeface="Tahoma"/>
                </a:endParaRPr>
              </a:p>
            </p:txBody>
          </p:sp>
        </p:grpSp>
        <p:grpSp>
          <p:nvGrpSpPr>
            <p:cNvPr id="198" name="Google Shape;198;p9"/>
            <p:cNvGrpSpPr/>
            <p:nvPr/>
          </p:nvGrpSpPr>
          <p:grpSpPr>
            <a:xfrm>
              <a:off x="3276600" y="3730703"/>
              <a:ext cx="1219200" cy="2000250"/>
              <a:chOff x="5715000" y="2896234"/>
              <a:chExt cx="1219200" cy="2000250"/>
            </a:xfrm>
          </p:grpSpPr>
          <p:sp>
            <p:nvSpPr>
              <p:cNvPr id="199" name="Google Shape;199;p9"/>
              <p:cNvSpPr/>
              <p:nvPr/>
            </p:nvSpPr>
            <p:spPr>
              <a:xfrm>
                <a:off x="5924550" y="3517500"/>
                <a:ext cx="844550" cy="4889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Memory</a:t>
                </a:r>
                <a:endParaRPr/>
              </a:p>
            </p:txBody>
          </p:sp>
          <p:sp>
            <p:nvSpPr>
              <p:cNvPr id="200" name="Google Shape;200;p9"/>
              <p:cNvSpPr/>
              <p:nvPr/>
            </p:nvSpPr>
            <p:spPr>
              <a:xfrm>
                <a:off x="5924550" y="3039817"/>
                <a:ext cx="844550" cy="355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CPU</a:t>
                </a:r>
                <a:endParaRPr/>
              </a:p>
            </p:txBody>
          </p:sp>
          <p:sp>
            <p:nvSpPr>
              <p:cNvPr id="201" name="Google Shape;201;p9"/>
              <p:cNvSpPr/>
              <p:nvPr/>
            </p:nvSpPr>
            <p:spPr>
              <a:xfrm>
                <a:off x="5902325" y="4229734"/>
                <a:ext cx="889000" cy="5334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Tahoma"/>
                    <a:ea typeface="Tahoma"/>
                    <a:cs typeface="Tahoma"/>
                    <a:sym typeface="Tahoma"/>
                  </a:rPr>
                  <a:t>Disk</a:t>
                </a:r>
                <a:endParaRPr/>
              </a:p>
            </p:txBody>
          </p:sp>
          <p:sp>
            <p:nvSpPr>
              <p:cNvPr id="202" name="Google Shape;202;p9"/>
              <p:cNvSpPr/>
              <p:nvPr/>
            </p:nvSpPr>
            <p:spPr>
              <a:xfrm>
                <a:off x="5715000" y="2896234"/>
                <a:ext cx="1219200" cy="20002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100">
                  <a:solidFill>
                    <a:schemeClr val="dk1"/>
                  </a:solidFill>
                  <a:latin typeface="Tahoma"/>
                  <a:ea typeface="Tahoma"/>
                  <a:cs typeface="Tahoma"/>
                  <a:sym typeface="Tahoma"/>
                </a:endParaRPr>
              </a:p>
            </p:txBody>
          </p:sp>
        </p:grpSp>
      </p:grpSp>
      <p:pic>
        <p:nvPicPr>
          <p:cNvPr id="203" name="Google Shape;203;p9"/>
          <p:cNvPicPr preferRelativeResize="0"/>
          <p:nvPr/>
        </p:nvPicPr>
        <p:blipFill rotWithShape="1">
          <a:blip r:embed="rId3">
            <a:alphaModFix/>
          </a:blip>
          <a:srcRect b="0" l="0" r="0" t="0"/>
          <a:stretch/>
        </p:blipFill>
        <p:spPr>
          <a:xfrm>
            <a:off x="728841" y="3143153"/>
            <a:ext cx="2779276" cy="2779276"/>
          </a:xfrm>
          <a:prstGeom prst="rect">
            <a:avLst/>
          </a:prstGeom>
          <a:noFill/>
          <a:ln>
            <a:noFill/>
          </a:ln>
        </p:spPr>
      </p:pic>
      <p:sp>
        <p:nvSpPr>
          <p:cNvPr id="204" name="Google Shape;204;p9"/>
          <p:cNvSpPr txBox="1"/>
          <p:nvPr/>
        </p:nvSpPr>
        <p:spPr>
          <a:xfrm>
            <a:off x="5246782" y="5965709"/>
            <a:ext cx="65434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Node</a:t>
            </a:r>
            <a:endParaRPr/>
          </a:p>
        </p:txBody>
      </p:sp>
      <p:sp>
        <p:nvSpPr>
          <p:cNvPr id="205" name="Google Shape;205;p9"/>
          <p:cNvSpPr txBox="1"/>
          <p:nvPr/>
        </p:nvSpPr>
        <p:spPr>
          <a:xfrm>
            <a:off x="7523332" y="5933040"/>
            <a:ext cx="65434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ahoma"/>
                <a:ea typeface="Tahoma"/>
                <a:cs typeface="Tahoma"/>
                <a:sym typeface="Tahoma"/>
              </a:rPr>
              <a:t>Node</a:t>
            </a:r>
            <a:endParaRPr/>
          </a:p>
        </p:txBody>
      </p:sp>
      <p:sp>
        <p:nvSpPr>
          <p:cNvPr id="206" name="Google Shape;206;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y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2002-03-23T20:14:09Z</dcterms:created>
  <dc:creator>Jeff Ullman</dc:creator>
</cp:coreProperties>
</file>