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6858000" cx="9144000"/>
  <p:notesSz cx="6858000" cy="9144000"/>
  <p:embeddedFontLst>
    <p:embeddedFont>
      <p:font typeface="Tahoma"/>
      <p:regular r:id="rId53"/>
      <p:bold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5" roundtripDataSignature="AMtx7mgRg8aOrs+u6Oi176ybBcgxw43a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Tahoma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customschemas.google.com/relationships/presentationmetadata" Target="metadata"/><Relationship Id="rId10" Type="http://schemas.openxmlformats.org/officeDocument/2006/relationships/slide" Target="slides/slide5.xml"/><Relationship Id="rId54" Type="http://schemas.openxmlformats.org/officeDocument/2006/relationships/font" Target="fonts/Tahom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201601 W1.1</a:t>
            </a:r>
            <a:endParaRPr/>
          </a:p>
        </p:txBody>
      </p:sp>
      <p:sp>
        <p:nvSpPr>
          <p:cNvPr id="217" name="Google Shape;217;p2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confidence</a:t>
            </a: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high then interest cannot be negative</a:t>
            </a:r>
            <a:endParaRPr/>
          </a:p>
        </p:txBody>
      </p:sp>
      <p:sp>
        <p:nvSpPr>
          <p:cNvPr id="225" name="Google Shape;225;p2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4" name="Google Shape;274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20170101</a:t>
            </a:r>
            <a:endParaRPr/>
          </a:p>
        </p:txBody>
      </p:sp>
      <p:sp>
        <p:nvSpPr>
          <p:cNvPr id="275" name="Google Shape;275;p3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2" name="Google Shape;322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W1.1</a:t>
            </a:r>
            <a:endParaRPr/>
          </a:p>
        </p:txBody>
      </p:sp>
      <p:sp>
        <p:nvSpPr>
          <p:cNvPr id="323" name="Google Shape;323;p2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1" name="Google Shape;431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201603 w1.1</a:t>
            </a:r>
            <a:endParaRPr/>
          </a:p>
        </p:txBody>
      </p:sp>
      <p:sp>
        <p:nvSpPr>
          <p:cNvPr id="432" name="Google Shape;432;p4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0" name="Google Shape;540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**</a:t>
            </a:r>
            <a:r>
              <a:rPr lang="en-US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Note here we generate new candidates by generating C</a:t>
            </a:r>
            <a:r>
              <a:rPr baseline="-25000" lang="en-US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from L</a:t>
            </a:r>
            <a:r>
              <a:rPr baseline="-25000" lang="en-US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k-1</a:t>
            </a:r>
            <a:r>
              <a:rPr lang="en-US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and L</a:t>
            </a:r>
            <a:r>
              <a:rPr baseline="-25000" lang="en-US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But that one can be more careful with candidate generation. For example, in C</a:t>
            </a:r>
            <a:r>
              <a:rPr baseline="-25000" lang="en-US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we know {b,m,j} cannot be frequent since {m,j} is not frequent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201601 W1.2</a:t>
            </a:r>
            <a:endParaRPr/>
          </a:p>
        </p:txBody>
      </p:sp>
      <p:sp>
        <p:nvSpPr>
          <p:cNvPr id="541" name="Google Shape;541;p4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7763" y="687388"/>
            <a:ext cx="4567237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914400" y="4341813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925" lIns="89875" spcFirstLastPara="1" rIns="89875" wrap="square" tIns="44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0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5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9"/>
          <p:cNvSpPr txBox="1"/>
          <p:nvPr>
            <p:ph idx="1" type="body"/>
          </p:nvPr>
        </p:nvSpPr>
        <p:spPr>
          <a:xfrm rot="5400000">
            <a:off x="2247900" y="-114300"/>
            <a:ext cx="46482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5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0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0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6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spcBef>
                <a:spcPts val="44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24" name="Google Shape;24;p5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30" name="Google Shape;30;p5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5"/>
          <p:cNvSpPr txBox="1"/>
          <p:nvPr>
            <p:ph idx="1" type="body"/>
          </p:nvPr>
        </p:nvSpPr>
        <p:spPr>
          <a:xfrm>
            <a:off x="685800" y="1371600"/>
            <a:ext cx="3810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⮚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45" name="Google Shape;45;p55"/>
          <p:cNvSpPr txBox="1"/>
          <p:nvPr>
            <p:ph idx="2" type="body"/>
          </p:nvPr>
        </p:nvSpPr>
        <p:spPr>
          <a:xfrm>
            <a:off x="4648200" y="1447800"/>
            <a:ext cx="3810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⮚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46" name="Google Shape;46;p5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2" name="Google Shape;52;p5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3" name="Google Shape;53;p5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4" name="Google Shape;54;p5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5" name="Google Shape;55;p5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⮚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61" name="Google Shape;61;p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2" name="Google Shape;62;p5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9" name="Google Shape;69;p5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49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⮚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4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4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4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mmds.org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Announcements</a:t>
            </a:r>
            <a:endParaRPr/>
          </a:p>
        </p:txBody>
      </p:sp>
      <p:sp>
        <p:nvSpPr>
          <p:cNvPr id="89" name="Google Shape;89;p1"/>
          <p:cNvSpPr txBox="1"/>
          <p:nvPr>
            <p:ph idx="1" type="body"/>
          </p:nvPr>
        </p:nvSpPr>
        <p:spPr>
          <a:xfrm>
            <a:off x="838200" y="1219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Homework-1: out tonight, please start early</a:t>
            </a:r>
            <a:endParaRPr/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Please do not copy from anywhere and work on your code yourself. Our </a:t>
            </a:r>
            <a:r>
              <a:rPr lang="en-US"/>
              <a:t>detection</a:t>
            </a:r>
            <a:r>
              <a:rPr lang="en-US"/>
              <a:t> agents are super smart!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solidFill>
                  <a:srgbClr val="FF0000"/>
                </a:solidFill>
              </a:rPr>
              <a:t>Please don’t post any material from this class in any form, including your homework and related materials, to any public places, such as GitHub or others, on the Internet !</a:t>
            </a:r>
            <a:endParaRPr/>
          </a:p>
        </p:txBody>
      </p: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Market Basket Applications (2): 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Plagiarism detection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0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Baskets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sentences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documents containing those sentences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Item/document is “in” a basket if sentence is in the document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May seem backward, but relationship between baskets and items is many-to-many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Look for items that appear together in several baskets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documents share sentence(s)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Items (documents) that appear together too often could represent plagiarism.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342900" rtl="0" algn="l">
              <a:spcBef>
                <a:spcPts val="480"/>
              </a:spcBef>
              <a:spcAft>
                <a:spcPts val="0"/>
              </a:spcAft>
              <a:buClr>
                <a:srgbClr val="FF0066"/>
              </a:buClr>
              <a:buSzPts val="1800"/>
              <a:buChar char="●"/>
            </a:pPr>
            <a:r>
              <a:rPr b="1" lang="en-US">
                <a:solidFill>
                  <a:srgbClr val="FF0066"/>
                </a:solidFill>
              </a:rPr>
              <a:t>Please don’t copy anyone’s code for your homework!</a:t>
            </a:r>
            <a:endParaRPr b="1">
              <a:solidFill>
                <a:srgbClr val="FF0066"/>
              </a:solidFill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FF0066"/>
              </a:buClr>
              <a:buSzPts val="1800"/>
              <a:buChar char="⮚"/>
            </a:pPr>
            <a:r>
              <a:rPr b="1" lang="en-US">
                <a:solidFill>
                  <a:srgbClr val="FF0066"/>
                </a:solidFill>
              </a:rPr>
              <a:t>It will be detected easily by our Agent!</a:t>
            </a:r>
            <a:endParaRPr b="1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Market Basket Applications (3): 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related “concepts” in web documents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1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Baskets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words? Web pages?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words? Web pages?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Market Basket Applications (3): 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related “concepts” in web documents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12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Baskets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Web pages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words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Baskets/documents contain items/words in the document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Look for sets of words (items) that appear together in many documents (baskets)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Ignore most common words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Unusual words appearing together in a large number of documents, e.g., </a:t>
            </a:r>
            <a:r>
              <a:rPr lang="en-US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World</a:t>
            </a:r>
            <a:r>
              <a:rPr lang="en-US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Cup,</a:t>
            </a:r>
            <a:r>
              <a:rPr lang="en-US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may indicate an interesting relationship or joint concept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you think of such examples: Word-X, Word-Y 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1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Market Basket Applications (4): 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Drug Interactions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13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Baskets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patients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drugs and side effects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Has been used to </a:t>
            </a:r>
            <a:r>
              <a:rPr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 combinations of drugs that result in particular side-effects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requires extension: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Absence of an item needs to be observed as well as presence!!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Drinking milk and oil together:   BAD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Drinking milk alone: OK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Drinking oil alone:  OK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1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Scale of the Problem</a:t>
            </a:r>
            <a:endParaRPr/>
          </a:p>
        </p:txBody>
      </p:sp>
      <p:sp>
        <p:nvSpPr>
          <p:cNvPr id="184" name="Google Shape;184;p14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WalMart sells 100,000 items and can store billions of baskets.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Web has  billions of words and many billions of pages.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DEFINE FREQUENT ITEMSETS</a:t>
            </a:r>
            <a:endParaRPr/>
          </a:p>
        </p:txBody>
      </p:sp>
      <p:sp>
        <p:nvSpPr>
          <p:cNvPr id="190" name="Google Shape;190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1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“Support” and “Frequent Itemsets”</a:t>
            </a:r>
            <a:endParaRPr/>
          </a:p>
        </p:txBody>
      </p:sp>
      <p:sp>
        <p:nvSpPr>
          <p:cNvPr id="198" name="Google Shape;198;p16"/>
          <p:cNvSpPr txBox="1"/>
          <p:nvPr>
            <p:ph idx="1" type="body"/>
          </p:nvPr>
        </p:nvSpPr>
        <p:spPr>
          <a:xfrm>
            <a:off x="685800" y="16002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Simplest question: </a:t>
            </a:r>
            <a:r>
              <a:rPr b="1" lang="en-US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sets of items that appear </a:t>
            </a:r>
            <a:r>
              <a:rPr b="1" lang="en-US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lang="en-US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frequently</a:t>
            </a:r>
            <a:r>
              <a:rPr b="1" lang="en-US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1" lang="en-US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the baskets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>
              <a:solidFill>
                <a:srgbClr val="6325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i="1" lang="en-US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</a:t>
            </a: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itemset </a:t>
            </a:r>
            <a:r>
              <a:rPr b="1" i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the number of baskets containing all items in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Sometimes given as a percentage</a:t>
            </a:r>
            <a:endParaRPr/>
          </a:p>
          <a:p>
            <a:pPr indent="-146050" lvl="1" marL="742950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Given a </a:t>
            </a:r>
            <a:r>
              <a:rPr b="1" i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</a:t>
            </a: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threshold</a:t>
            </a: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, sets of items that appear in at least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baskets are called “</a:t>
            </a:r>
            <a:r>
              <a:rPr b="1" i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Frequent Itemsets”</a:t>
            </a:r>
            <a:endParaRPr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ASSOCIATION RULES</a:t>
            </a:r>
            <a:endParaRPr/>
          </a:p>
        </p:txBody>
      </p:sp>
      <p:sp>
        <p:nvSpPr>
          <p:cNvPr id="204" name="Google Shape;204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1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“Association Rules” and “Confidence”</a:t>
            </a:r>
            <a:endParaRPr/>
          </a:p>
        </p:txBody>
      </p:sp>
      <p:sp>
        <p:nvSpPr>
          <p:cNvPr id="212" name="Google Shape;212;p19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If-then rules about the contents of baskets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Basket </a:t>
            </a:r>
            <a:r>
              <a:rPr b="1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contains 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b="1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baseline="-25000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baseline="-25000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,…, </a:t>
            </a:r>
            <a:r>
              <a:rPr b="1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baseline="-25000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Rule </a:t>
            </a: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b="1" i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baseline="-25000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baseline="-25000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,… ,</a:t>
            </a:r>
            <a:r>
              <a:rPr b="1" i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baseline="-25000" i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r>
              <a:rPr b="1" lang="en-US">
                <a:solidFill>
                  <a:srgbClr val="0000FF"/>
                </a:solidFill>
                <a:latin typeface="Lucida Sans"/>
                <a:ea typeface="Lucida Sans"/>
                <a:cs typeface="Lucida Sans"/>
                <a:sym typeface="Lucida Sans"/>
              </a:rPr>
              <a:t>→</a:t>
            </a:r>
            <a:r>
              <a:rPr b="1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means: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if a basket contains all of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,…,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i="1" lang="en-US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then it is </a:t>
            </a:r>
            <a:r>
              <a:rPr b="1" i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likely</a:t>
            </a: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 contain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”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i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Confidence</a:t>
            </a:r>
            <a:r>
              <a:rPr b="1" lang="en-US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of this association rule is </a:t>
            </a:r>
            <a:b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		the probability of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given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,…,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baseline="-25000" i="1" lang="en-US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Ratio of support for </a:t>
            </a:r>
            <a:r>
              <a:rPr b="1" i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r>
              <a:rPr b="1" i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with support for </a:t>
            </a:r>
            <a:r>
              <a:rPr b="1" i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  <a:p>
            <a:pPr indent="0" lvl="2" marL="914400" rtl="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</a:pP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for </a:t>
            </a:r>
            <a:r>
              <a:rPr b="1" i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r>
              <a:rPr b="1" i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2" marL="914400" rtl="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</a:pP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for </a:t>
            </a:r>
            <a:r>
              <a:rPr b="1" i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Support for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 I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number of baskets containing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cxnSp>
        <p:nvCxnSpPr>
          <p:cNvPr id="213" name="Google Shape;213;p19"/>
          <p:cNvCxnSpPr/>
          <p:nvPr/>
        </p:nvCxnSpPr>
        <p:spPr>
          <a:xfrm>
            <a:off x="1447800" y="5181600"/>
            <a:ext cx="25146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0"/>
          <p:cNvSpPr txBox="1"/>
          <p:nvPr>
            <p:ph type="title"/>
          </p:nvPr>
        </p:nvSpPr>
        <p:spPr>
          <a:xfrm>
            <a:off x="0" y="5334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Confidence of a Rule</a:t>
            </a:r>
            <a:endParaRPr/>
          </a:p>
        </p:txBody>
      </p:sp>
      <p:sp>
        <p:nvSpPr>
          <p:cNvPr id="221" name="Google Shape;221;p20"/>
          <p:cNvSpPr txBox="1"/>
          <p:nvPr>
            <p:ph idx="1" type="body"/>
          </p:nvPr>
        </p:nvSpPr>
        <p:spPr>
          <a:xfrm>
            <a:off x="685800" y="1752600"/>
            <a:ext cx="792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	B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= {m, c, b}		B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= {m, p, j}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	B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= {m, b}		B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= {c, j}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	B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= {m, p, b}	         	B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= {m, c, b, j}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	B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= {c, b, j}		B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= {b, c}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An association rule: </a:t>
            </a:r>
            <a:r>
              <a:rPr b="1" lang="en-US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{m, b} </a:t>
            </a:r>
            <a:r>
              <a:rPr b="1" lang="en-US">
                <a:solidFill>
                  <a:srgbClr val="33CC33"/>
                </a:solidFill>
                <a:latin typeface="Lucida Sans"/>
                <a:ea typeface="Lucida Sans"/>
                <a:cs typeface="Lucida Sans"/>
                <a:sym typeface="Lucida Sans"/>
              </a:rPr>
              <a:t>→</a:t>
            </a:r>
            <a:r>
              <a:rPr b="1" lang="en-US">
                <a:solidFill>
                  <a:srgbClr val="33CC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Confidence: Ratio of support for I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{j} with support for I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Ratio of support for {m,b}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U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{c}  to support for {m,b} 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Confidence = 2/4 = 50%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Want to identify association rules with high confidence</a:t>
            </a:r>
            <a:endParaRPr/>
          </a:p>
          <a:p>
            <a:pPr indent="-146050" lvl="1" marL="742950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2354502" y="4114800"/>
            <a:ext cx="4623907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 Wei-Min Shen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Southern California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Thanks for source slides and material to: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J. Leskovec, A. Rajaraman, J. Ullman: Mining of Massive Datasets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http://www.mmds.org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7" name="Google Shape;97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Finding Frequent Itemsets</a:t>
            </a: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(Chapter 6)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Interesting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Association Rules</a:t>
            </a:r>
            <a:endParaRPr/>
          </a:p>
        </p:txBody>
      </p:sp>
      <p:sp>
        <p:nvSpPr>
          <p:cNvPr id="228" name="Google Shape;228;p21"/>
          <p:cNvSpPr txBox="1"/>
          <p:nvPr>
            <p:ph idx="1" type="body"/>
          </p:nvPr>
        </p:nvSpPr>
        <p:spPr>
          <a:xfrm>
            <a:off x="457200" y="1295400"/>
            <a:ext cx="8458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1" lang="en-US">
                <a:solidFill>
                  <a:srgbClr val="008000"/>
                </a:solidFill>
              </a:rPr>
              <a:t>Not all high-confidence rules are interesting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Char char="⮚"/>
            </a:pPr>
            <a:r>
              <a:rPr lang="en-US"/>
              <a:t>The rule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X → milk</a:t>
            </a:r>
            <a:r>
              <a:rPr lang="en-US"/>
              <a:t> may have high confidence for many itemsets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because milk is just purchased very often (independent of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/>
              <a:t>)</a:t>
            </a:r>
            <a:endParaRPr sz="8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1" i="1" lang="en-US" u="sng">
                <a:solidFill>
                  <a:srgbClr val="0000FF"/>
                </a:solidFill>
              </a:rPr>
              <a:t>Interest</a:t>
            </a:r>
            <a:r>
              <a:rPr b="1" lang="en-US">
                <a:solidFill>
                  <a:srgbClr val="0000FF"/>
                </a:solidFill>
              </a:rPr>
              <a:t> of an association rule </a:t>
            </a:r>
            <a:r>
              <a:rPr b="1" i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→ j</a:t>
            </a:r>
            <a:r>
              <a:rPr b="1" lang="en-US">
                <a:solidFill>
                  <a:srgbClr val="0000FF"/>
                </a:solidFill>
              </a:rPr>
              <a:t>: </a:t>
            </a:r>
            <a:r>
              <a:rPr b="1" lang="en-US">
                <a:solidFill>
                  <a:srgbClr val="FF0066"/>
                </a:solidFill>
              </a:rPr>
              <a:t>difference between its confidence and the fraction of baskets that contain </a:t>
            </a:r>
            <a:r>
              <a:rPr b="1" i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1">
              <a:solidFill>
                <a:srgbClr val="FF0066"/>
              </a:solidFill>
            </a:endParaRPr>
          </a:p>
          <a:p>
            <a:pPr indent="-1460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160"/>
              </a:spcBef>
              <a:spcAft>
                <a:spcPts val="0"/>
              </a:spcAft>
              <a:buSzPts val="800"/>
              <a:buFont typeface="Noto Sans Symbols"/>
              <a:buNone/>
            </a:pPr>
            <a:r>
              <a:t/>
            </a:r>
            <a:endParaRPr sz="800"/>
          </a:p>
          <a:p>
            <a:pPr indent="-209550" lvl="1" marL="742950" rtl="0" algn="l">
              <a:spcBef>
                <a:spcPts val="24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 sz="1200"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Char char="⮚"/>
            </a:pPr>
            <a:r>
              <a:rPr b="1" lang="en-US">
                <a:solidFill>
                  <a:srgbClr val="3366FF"/>
                </a:solidFill>
              </a:rPr>
              <a:t>Interesting rules are those with high positive or negative interest values (usually above 0.5)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Char char="⮚"/>
            </a:pPr>
            <a:r>
              <a:rPr lang="en-US"/>
              <a:t>High </a:t>
            </a:r>
            <a:r>
              <a:rPr b="1" lang="en-US">
                <a:solidFill>
                  <a:srgbClr val="FF0066"/>
                </a:solidFill>
              </a:rPr>
              <a:t>positive</a:t>
            </a:r>
            <a:r>
              <a:rPr b="1" lang="en-US"/>
              <a:t>/</a:t>
            </a:r>
            <a:r>
              <a:rPr b="1" lang="en-US">
                <a:solidFill>
                  <a:srgbClr val="008000"/>
                </a:solidFill>
              </a:rPr>
              <a:t>negative</a:t>
            </a:r>
            <a:r>
              <a:rPr b="1" lang="en-US"/>
              <a:t> </a:t>
            </a:r>
            <a:r>
              <a:rPr lang="en-US"/>
              <a:t>interest means presence of </a:t>
            </a:r>
            <a:r>
              <a:rPr b="1" i="1" lang="en-US"/>
              <a:t>I</a:t>
            </a:r>
            <a:r>
              <a:rPr lang="en-US"/>
              <a:t> </a:t>
            </a:r>
            <a:r>
              <a:rPr b="1" lang="en-US">
                <a:solidFill>
                  <a:srgbClr val="FF0066"/>
                </a:solidFill>
              </a:rPr>
              <a:t>encourages</a:t>
            </a:r>
            <a:r>
              <a:rPr lang="en-US"/>
              <a:t> or </a:t>
            </a:r>
            <a:r>
              <a:rPr b="1" lang="en-US">
                <a:solidFill>
                  <a:srgbClr val="008000"/>
                </a:solidFill>
              </a:rPr>
              <a:t>discourages</a:t>
            </a:r>
            <a:r>
              <a:rPr b="1" lang="en-US"/>
              <a:t> </a:t>
            </a:r>
            <a:r>
              <a:rPr lang="en-US"/>
              <a:t>presence of</a:t>
            </a:r>
            <a:r>
              <a:rPr b="1" i="1" lang="en-US"/>
              <a:t> j 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Char char="⮚"/>
            </a:pPr>
            <a:r>
              <a:rPr lang="en-US"/>
              <a:t>Example: {coke} -&gt; pepsi should have high negative interest</a:t>
            </a:r>
            <a:endParaRPr b="1" i="1"/>
          </a:p>
        </p:txBody>
      </p:sp>
      <p:sp>
        <p:nvSpPr>
          <p:cNvPr id="229" name="Google Shape;229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0" name="Google Shape;23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3657600"/>
            <a:ext cx="49530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/>
          <p:nvPr>
            <p:ph type="title"/>
          </p:nvPr>
        </p:nvSpPr>
        <p:spPr>
          <a:xfrm>
            <a:off x="457200" y="76200"/>
            <a:ext cx="80772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Example: Confidence and Interest</a:t>
            </a:r>
            <a:endParaRPr/>
          </a:p>
        </p:txBody>
      </p:sp>
      <p:sp>
        <p:nvSpPr>
          <p:cNvPr id="236" name="Google Shape;236;p22"/>
          <p:cNvSpPr txBox="1"/>
          <p:nvPr>
            <p:ph idx="1" type="body"/>
          </p:nvPr>
        </p:nvSpPr>
        <p:spPr>
          <a:xfrm>
            <a:off x="685800" y="1066800"/>
            <a:ext cx="777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= {m, c, b}		B</a:t>
            </a:r>
            <a:r>
              <a:rPr b="1"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= {m, p, j}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	B</a:t>
            </a:r>
            <a:r>
              <a:rPr b="1"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= {m, b}		B</a:t>
            </a:r>
            <a:r>
              <a:rPr b="1"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= {c, j}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	B</a:t>
            </a:r>
            <a:r>
              <a:rPr b="1"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= {m, p, b}		B</a:t>
            </a:r>
            <a:r>
              <a:rPr b="1"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= {m, c, b, j}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	B</a:t>
            </a:r>
            <a:r>
              <a:rPr b="1"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= {c, b, j}		B</a:t>
            </a:r>
            <a:r>
              <a:rPr b="1"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= {b, c}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SzPts val="1700"/>
              <a:buFont typeface="Arial"/>
              <a:buNone/>
            </a:pPr>
            <a:r>
              <a:t/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Association rule: </a:t>
            </a: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{m, b} </a:t>
            </a:r>
            <a:r>
              <a:rPr b="1" lang="en-US">
                <a:solidFill>
                  <a:srgbClr val="0000FF"/>
                </a:solidFill>
                <a:latin typeface="Lucida Sans"/>
                <a:ea typeface="Lucida Sans"/>
                <a:cs typeface="Lucida Sans"/>
                <a:sym typeface="Lucida Sans"/>
              </a:rPr>
              <a:t>→</a:t>
            </a: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Confidence: Ratio of support for I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{j} with support for I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 sz="2400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Confidence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2/4 = 0.5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Interest: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Difference between its confidence and the fraction of baskets that contain </a:t>
            </a:r>
            <a:r>
              <a:rPr b="1" i="1"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1" sz="2400">
              <a:solidFill>
                <a:srgbClr val="FF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 sz="2400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Interest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|0.5 – 5/8| = 1/8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Item </a:t>
            </a:r>
            <a:r>
              <a:rPr b="1" i="1" lang="en-US" sz="22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appears in 5/8 of the baskets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Rule is not very interesting!</a:t>
            </a:r>
            <a:endParaRPr/>
          </a:p>
          <a:p>
            <a:pPr indent="-222250" lvl="0" marL="342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8" name="Google Shape;23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4191000"/>
            <a:ext cx="43434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23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Finding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Useful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Association Rules</a:t>
            </a:r>
            <a:endParaRPr/>
          </a:p>
        </p:txBody>
      </p:sp>
      <p:sp>
        <p:nvSpPr>
          <p:cNvPr id="245" name="Google Shape;245;p23"/>
          <p:cNvSpPr txBox="1"/>
          <p:nvPr>
            <p:ph idx="1" type="body"/>
          </p:nvPr>
        </p:nvSpPr>
        <p:spPr>
          <a:xfrm>
            <a:off x="381000" y="1219200"/>
            <a:ext cx="8001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</a:t>
            </a:r>
            <a:r>
              <a:rPr b="1" lang="en-US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all association rules with support </a:t>
            </a:r>
            <a:r>
              <a:rPr b="1" lang="en-US">
                <a:solidFill>
                  <a:srgbClr val="FF0066"/>
                </a:solidFill>
                <a:latin typeface="Lucida Sans"/>
                <a:ea typeface="Lucida Sans"/>
                <a:cs typeface="Lucida Sans"/>
                <a:sym typeface="Lucida Sans"/>
              </a:rPr>
              <a:t>≥</a:t>
            </a: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confidence </a:t>
            </a:r>
            <a:r>
              <a:rPr b="1" lang="en-US">
                <a:solidFill>
                  <a:srgbClr val="FF0066"/>
                </a:solidFill>
                <a:latin typeface="Lucida Sans"/>
                <a:ea typeface="Lucida Sans"/>
                <a:cs typeface="Lucida Sans"/>
                <a:sym typeface="Lucida Sans"/>
              </a:rPr>
              <a:t>≥</a:t>
            </a: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b="1" lang="en-US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1">
              <a:solidFill>
                <a:srgbClr val="FF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6050" lvl="1" marL="742950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 part: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finding the 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frequent itemsets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b="1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baseline="-25000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baseline="-25000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,…,</a:t>
            </a:r>
            <a:r>
              <a:rPr b="1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baseline="-25000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r>
              <a:rPr b="1" lang="en-US">
                <a:solidFill>
                  <a:srgbClr val="008000"/>
                </a:solidFill>
                <a:latin typeface="Lucida Sans"/>
                <a:ea typeface="Lucida Sans"/>
                <a:cs typeface="Lucida Sans"/>
                <a:sym typeface="Lucida Sans"/>
              </a:rPr>
              <a:t>→</a:t>
            </a:r>
            <a:r>
              <a:rPr b="1" lang="en-US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has high support and confidence, then both 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b="1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baseline="-25000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baseline="-25000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,…,</a:t>
            </a:r>
            <a:r>
              <a:rPr b="1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baseline="-25000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US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b="1" i="1" lang="en-US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baseline="-25000" lang="en-US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en-US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lang="en-US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baseline="-25000" lang="en-US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,…,</a:t>
            </a:r>
            <a:r>
              <a:rPr b="1" i="1" lang="en-US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baseline="-25000" i="1" lang="en-US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b="1" lang="en-US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1" i="1" lang="en-US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will be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frequent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”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222250" lvl="1" marL="742950" rtl="0" algn="l"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22250" lvl="1" marL="742950" rtl="0" algn="l"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Assume: not too many frequent itemsets or candidates for high support, high confidence association rules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Not so many that they can’t be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acted upon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Adjust support threshold to avoid too many frequent itemsets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Find Association Rules with </a:t>
            </a:r>
            <a:br>
              <a:rPr lang="en-US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</a:t>
            </a:r>
            <a:r>
              <a:rPr lang="en-US">
                <a:solidFill>
                  <a:srgbClr val="1F497D"/>
                </a:solidFill>
                <a:latin typeface="Lucida Sans"/>
                <a:ea typeface="Lucida Sans"/>
                <a:cs typeface="Lucida Sans"/>
                <a:sym typeface="Lucida Sans"/>
              </a:rPr>
              <a:t>≥</a:t>
            </a:r>
            <a:r>
              <a:rPr lang="en-US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confidence </a:t>
            </a:r>
            <a:r>
              <a:rPr lang="en-US">
                <a:solidFill>
                  <a:srgbClr val="1F497D"/>
                </a:solidFill>
                <a:latin typeface="Lucida Sans"/>
                <a:ea typeface="Lucida Sans"/>
                <a:cs typeface="Lucida Sans"/>
                <a:sym typeface="Lucida Sans"/>
              </a:rPr>
              <a:t>≥</a:t>
            </a:r>
            <a:r>
              <a:rPr lang="en-US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>
              <a:solidFill>
                <a:srgbClr val="1F49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24"/>
          <p:cNvSpPr txBox="1"/>
          <p:nvPr>
            <p:ph idx="1" type="body"/>
          </p:nvPr>
        </p:nvSpPr>
        <p:spPr>
          <a:xfrm>
            <a:off x="457200" y="1295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= {m, c, b}		B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= {m, p, j}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	B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= {m, c, b, n}		B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= {c, j}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	B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= {m, p, b}		B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= {m, c, b, j}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	B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= {c, b, j}		B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= {b, c}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threshold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= 3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confidence </a:t>
            </a:r>
            <a:r>
              <a:rPr b="1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= 0.75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Frequent itemsets: 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{b}  {c}  {j}  {m}  {b,m}  {b,c}  {c,m}  {c,j}  {m,c,b}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Generate rules: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lang="en-US">
                <a:solidFill>
                  <a:srgbClr val="0064E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conf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=4/6      	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lang="en-US">
                <a:solidFill>
                  <a:srgbClr val="0064E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conf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=5/6      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b,c</a:t>
            </a:r>
            <a:r>
              <a:rPr b="1" lang="en-US">
                <a:solidFill>
                  <a:srgbClr val="0064E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conf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=3/5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lang="en-US">
                <a:solidFill>
                  <a:srgbClr val="0064E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conf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=4/5	           …           	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b,m</a:t>
            </a:r>
            <a:r>
              <a:rPr b="1" lang="en-US">
                <a:solidFill>
                  <a:srgbClr val="0064E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conf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=3/4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					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lang="en-US">
                <a:solidFill>
                  <a:srgbClr val="0064E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c,m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conf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=3/6</a:t>
            </a:r>
            <a:endParaRPr/>
          </a:p>
        </p:txBody>
      </p:sp>
      <p:sp>
        <p:nvSpPr>
          <p:cNvPr id="252" name="Google Shape;252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3" name="Google Shape;253;p24"/>
          <p:cNvCxnSpPr/>
          <p:nvPr/>
        </p:nvCxnSpPr>
        <p:spPr>
          <a:xfrm>
            <a:off x="1219200" y="4876800"/>
            <a:ext cx="1752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800" rotWithShape="0" algn="tr" dir="8100000" dist="38100">
              <a:srgbClr val="000000">
                <a:alpha val="39607"/>
              </a:srgbClr>
            </a:outerShdw>
          </a:effectLst>
        </p:spPr>
      </p:cxnSp>
      <p:cxnSp>
        <p:nvCxnSpPr>
          <p:cNvPr id="254" name="Google Shape;254;p24"/>
          <p:cNvCxnSpPr/>
          <p:nvPr/>
        </p:nvCxnSpPr>
        <p:spPr>
          <a:xfrm>
            <a:off x="5029200" y="4876800"/>
            <a:ext cx="1752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800" rotWithShape="0" algn="tr" dir="8100000" dist="38100">
              <a:srgbClr val="000000">
                <a:alpha val="39607"/>
              </a:srgbClr>
            </a:outerShdw>
          </a:effectLst>
        </p:spPr>
      </p:cxnSp>
      <p:cxnSp>
        <p:nvCxnSpPr>
          <p:cNvPr id="255" name="Google Shape;255;p24"/>
          <p:cNvCxnSpPr/>
          <p:nvPr/>
        </p:nvCxnSpPr>
        <p:spPr>
          <a:xfrm>
            <a:off x="5029200" y="5638800"/>
            <a:ext cx="1752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800" rotWithShape="0" algn="tr" dir="8100000" dist="38100">
              <a:srgbClr val="000000">
                <a:alpha val="39607"/>
              </a:srgbClr>
            </a:outerShdw>
          </a:effectLst>
        </p:spPr>
      </p:cxnSp>
      <p:pic>
        <p:nvPicPr>
          <p:cNvPr id="256" name="Google Shape;25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5981700"/>
            <a:ext cx="37338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4"/>
          <p:cNvSpPr txBox="1"/>
          <p:nvPr/>
        </p:nvSpPr>
        <p:spPr>
          <a:xfrm>
            <a:off x="7454900" y="1832768"/>
            <a:ext cx="1600200" cy="4154488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Difficult part is identifying frequent itemsets: </a:t>
            </a:r>
            <a:r>
              <a:rPr b="1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 to find them are the focus of this chapter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FIND FREQUENT ITEMSETS</a:t>
            </a:r>
            <a:endParaRPr/>
          </a:p>
        </p:txBody>
      </p:sp>
      <p:sp>
        <p:nvSpPr>
          <p:cNvPr id="263" name="Google Shape;263;p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2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Computation Model</a:t>
            </a:r>
            <a:endParaRPr/>
          </a:p>
        </p:txBody>
      </p:sp>
      <p:sp>
        <p:nvSpPr>
          <p:cNvPr id="271" name="Google Shape;271;p26"/>
          <p:cNvSpPr txBox="1"/>
          <p:nvPr>
            <p:ph idx="1" type="body"/>
          </p:nvPr>
        </p:nvSpPr>
        <p:spPr>
          <a:xfrm>
            <a:off x="533400" y="1981200"/>
            <a:ext cx="8153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Typically, market basket data are kept in </a:t>
            </a:r>
            <a:r>
              <a:rPr b="1" lang="en-US" sz="2800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flat files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rather than in a database system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Stored </a:t>
            </a:r>
            <a:r>
              <a:rPr b="1" lang="en-US" sz="2400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disk because they are very large files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Stored </a:t>
            </a:r>
            <a:r>
              <a:rPr b="1"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basket-by-basket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 sz="2400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Goal: Expand baskets into pairs, triples, etc. as you read baskets</a:t>
            </a:r>
            <a:endParaRPr/>
          </a:p>
          <a:p>
            <a:pPr indent="-228600" lvl="2" marL="1143000" rtl="0" algn="l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i="1" lang="en-US" sz="2800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nested loops to generate all sets of size </a:t>
            </a:r>
            <a:r>
              <a:rPr i="1" lang="en-US" sz="2800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33"/>
          <p:cNvSpPr txBox="1"/>
          <p:nvPr>
            <p:ph type="title"/>
          </p:nvPr>
        </p:nvSpPr>
        <p:spPr>
          <a:xfrm>
            <a:off x="0" y="381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Details of Main-Memory Counting</a:t>
            </a:r>
            <a:endParaRPr/>
          </a:p>
        </p:txBody>
      </p:sp>
      <p:sp>
        <p:nvSpPr>
          <p:cNvPr id="279" name="Google Shape;279;p33"/>
          <p:cNvSpPr txBox="1"/>
          <p:nvPr>
            <p:ph idx="1" type="body"/>
          </p:nvPr>
        </p:nvSpPr>
        <p:spPr>
          <a:xfrm>
            <a:off x="338075" y="1752600"/>
            <a:ext cx="85011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 sz="2800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approaches:</a:t>
            </a:r>
            <a:endParaRPr/>
          </a:p>
          <a:p>
            <a:pPr indent="-533400" lvl="1" marL="9906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Count all pairs, using a </a:t>
            </a:r>
            <a:r>
              <a:rPr b="1" lang="en-US" sz="2400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triangular matrix</a:t>
            </a:r>
            <a:endParaRPr/>
          </a:p>
          <a:p>
            <a:pPr indent="-533400" lvl="1" marL="9906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Keep a </a:t>
            </a:r>
            <a:r>
              <a:rPr b="1" lang="en-US" sz="2400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of triples [</a:t>
            </a:r>
            <a:r>
              <a:rPr b="1" i="1" lang="en-US" sz="2400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 sz="2400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1" i="1" lang="en-US" sz="2400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</a:t>
            </a:r>
            <a:r>
              <a:rPr b="1" lang="en-US" sz="2400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1" i="1" lang="en-US" sz="2400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</a:t>
            </a:r>
            <a:r>
              <a:rPr b="1" lang="en-US" sz="2400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the count of the pair of items {</a:t>
            </a: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} is </a:t>
            </a: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”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93700" lvl="1" marL="990600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(1) requires only 4 bytes/pair, but requires a count for each pair</a:t>
            </a:r>
            <a:endParaRPr/>
          </a:p>
          <a:p>
            <a:pPr indent="-533400" lvl="1" marL="990600" rtl="0" algn="l">
              <a:spcBef>
                <a:spcPts val="48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en-US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assume integers are 4 bytes</a:t>
            </a:r>
            <a:endParaRPr/>
          </a:p>
          <a:p>
            <a:pPr indent="-609600" lvl="0" marL="6096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(2) requires 12 bytes, but only for those pairs with count &gt; 0</a:t>
            </a:r>
            <a:endParaRPr/>
          </a:p>
          <a:p>
            <a:pPr indent="-533400" lvl="1" marL="990600" rtl="0" algn="l">
              <a:spcBef>
                <a:spcPts val="48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Plus some additional overhead for a hashtable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2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File Organization</a:t>
            </a:r>
            <a:endParaRPr/>
          </a:p>
        </p:txBody>
      </p:sp>
      <p:sp>
        <p:nvSpPr>
          <p:cNvPr id="286" name="Google Shape;286;p27"/>
          <p:cNvSpPr/>
          <p:nvPr/>
        </p:nvSpPr>
        <p:spPr>
          <a:xfrm>
            <a:off x="2209800" y="2133600"/>
            <a:ext cx="1371600" cy="4419600"/>
          </a:xfrm>
          <a:prstGeom prst="rect">
            <a:avLst/>
          </a:prstGeom>
          <a:solidFill>
            <a:srgbClr val="FFFF99">
              <a:alpha val="49803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87" name="Google Shape;287;p27"/>
          <p:cNvCxnSpPr/>
          <p:nvPr/>
        </p:nvCxnSpPr>
        <p:spPr>
          <a:xfrm>
            <a:off x="2209800" y="23622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27"/>
          <p:cNvCxnSpPr/>
          <p:nvPr/>
        </p:nvCxnSpPr>
        <p:spPr>
          <a:xfrm>
            <a:off x="2209800" y="25908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7"/>
          <p:cNvCxnSpPr/>
          <p:nvPr/>
        </p:nvCxnSpPr>
        <p:spPr>
          <a:xfrm>
            <a:off x="2209800" y="4876800"/>
            <a:ext cx="1371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7"/>
          <p:cNvCxnSpPr/>
          <p:nvPr/>
        </p:nvCxnSpPr>
        <p:spPr>
          <a:xfrm>
            <a:off x="2209800" y="28194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7"/>
          <p:cNvCxnSpPr/>
          <p:nvPr/>
        </p:nvCxnSpPr>
        <p:spPr>
          <a:xfrm>
            <a:off x="2209800" y="3276600"/>
            <a:ext cx="1371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7"/>
          <p:cNvCxnSpPr/>
          <p:nvPr/>
        </p:nvCxnSpPr>
        <p:spPr>
          <a:xfrm>
            <a:off x="2209800" y="30480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7"/>
          <p:cNvCxnSpPr/>
          <p:nvPr/>
        </p:nvCxnSpPr>
        <p:spPr>
          <a:xfrm>
            <a:off x="2209800" y="46482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7"/>
          <p:cNvCxnSpPr/>
          <p:nvPr/>
        </p:nvCxnSpPr>
        <p:spPr>
          <a:xfrm>
            <a:off x="2209800" y="44196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7"/>
          <p:cNvCxnSpPr/>
          <p:nvPr/>
        </p:nvCxnSpPr>
        <p:spPr>
          <a:xfrm>
            <a:off x="2209800" y="41910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27"/>
          <p:cNvCxnSpPr/>
          <p:nvPr/>
        </p:nvCxnSpPr>
        <p:spPr>
          <a:xfrm>
            <a:off x="2209800" y="3962400"/>
            <a:ext cx="1371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27"/>
          <p:cNvCxnSpPr/>
          <p:nvPr/>
        </p:nvCxnSpPr>
        <p:spPr>
          <a:xfrm>
            <a:off x="2209800" y="37338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27"/>
          <p:cNvCxnSpPr/>
          <p:nvPr/>
        </p:nvCxnSpPr>
        <p:spPr>
          <a:xfrm>
            <a:off x="2209800" y="35052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27"/>
          <p:cNvSpPr txBox="1"/>
          <p:nvPr/>
        </p:nvSpPr>
        <p:spPr>
          <a:xfrm>
            <a:off x="2514600" y="3505200"/>
            <a:ext cx="50165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</a:t>
            </a:r>
            <a:endParaRPr/>
          </a:p>
        </p:txBody>
      </p:sp>
      <p:sp>
        <p:nvSpPr>
          <p:cNvPr id="300" name="Google Shape;300;p27"/>
          <p:cNvSpPr txBox="1"/>
          <p:nvPr/>
        </p:nvSpPr>
        <p:spPr>
          <a:xfrm>
            <a:off x="2514600" y="3276600"/>
            <a:ext cx="50165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</a:t>
            </a:r>
            <a:endParaRPr/>
          </a:p>
        </p:txBody>
      </p:sp>
      <p:sp>
        <p:nvSpPr>
          <p:cNvPr id="301" name="Google Shape;301;p27"/>
          <p:cNvSpPr txBox="1"/>
          <p:nvPr/>
        </p:nvSpPr>
        <p:spPr>
          <a:xfrm>
            <a:off x="2514600" y="3048000"/>
            <a:ext cx="50165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</a:t>
            </a:r>
            <a:endParaRPr/>
          </a:p>
        </p:txBody>
      </p:sp>
      <p:sp>
        <p:nvSpPr>
          <p:cNvPr id="302" name="Google Shape;302;p27"/>
          <p:cNvSpPr txBox="1"/>
          <p:nvPr/>
        </p:nvSpPr>
        <p:spPr>
          <a:xfrm>
            <a:off x="2514600" y="2819400"/>
            <a:ext cx="50165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</a:t>
            </a:r>
            <a:endParaRPr/>
          </a:p>
        </p:txBody>
      </p:sp>
      <p:sp>
        <p:nvSpPr>
          <p:cNvPr id="303" name="Google Shape;303;p27"/>
          <p:cNvSpPr txBox="1"/>
          <p:nvPr/>
        </p:nvSpPr>
        <p:spPr>
          <a:xfrm>
            <a:off x="2514600" y="2590800"/>
            <a:ext cx="50165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</a:t>
            </a:r>
            <a:endParaRPr/>
          </a:p>
        </p:txBody>
      </p:sp>
      <p:sp>
        <p:nvSpPr>
          <p:cNvPr id="304" name="Google Shape;304;p27"/>
          <p:cNvSpPr txBox="1"/>
          <p:nvPr/>
        </p:nvSpPr>
        <p:spPr>
          <a:xfrm>
            <a:off x="2514600" y="2362200"/>
            <a:ext cx="50165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</a:t>
            </a:r>
            <a:endParaRPr/>
          </a:p>
        </p:txBody>
      </p:sp>
      <p:sp>
        <p:nvSpPr>
          <p:cNvPr id="305" name="Google Shape;305;p27"/>
          <p:cNvSpPr txBox="1"/>
          <p:nvPr/>
        </p:nvSpPr>
        <p:spPr>
          <a:xfrm>
            <a:off x="2514600" y="2133600"/>
            <a:ext cx="50165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</a:t>
            </a:r>
            <a:endParaRPr/>
          </a:p>
        </p:txBody>
      </p:sp>
      <p:sp>
        <p:nvSpPr>
          <p:cNvPr id="306" name="Google Shape;306;p27"/>
          <p:cNvSpPr txBox="1"/>
          <p:nvPr/>
        </p:nvSpPr>
        <p:spPr>
          <a:xfrm>
            <a:off x="2514600" y="3962400"/>
            <a:ext cx="50165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</a:t>
            </a:r>
            <a:endParaRPr/>
          </a:p>
        </p:txBody>
      </p:sp>
      <p:sp>
        <p:nvSpPr>
          <p:cNvPr id="307" name="Google Shape;307;p27"/>
          <p:cNvSpPr txBox="1"/>
          <p:nvPr/>
        </p:nvSpPr>
        <p:spPr>
          <a:xfrm>
            <a:off x="2514600" y="4648200"/>
            <a:ext cx="50165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</a:t>
            </a:r>
            <a:endParaRPr/>
          </a:p>
        </p:txBody>
      </p:sp>
      <p:sp>
        <p:nvSpPr>
          <p:cNvPr id="308" name="Google Shape;308;p27"/>
          <p:cNvSpPr txBox="1"/>
          <p:nvPr/>
        </p:nvSpPr>
        <p:spPr>
          <a:xfrm>
            <a:off x="2514600" y="4419600"/>
            <a:ext cx="50165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</a:t>
            </a:r>
            <a:endParaRPr/>
          </a:p>
        </p:txBody>
      </p:sp>
      <p:sp>
        <p:nvSpPr>
          <p:cNvPr id="309" name="Google Shape;309;p27"/>
          <p:cNvSpPr txBox="1"/>
          <p:nvPr/>
        </p:nvSpPr>
        <p:spPr>
          <a:xfrm>
            <a:off x="2514600" y="4191000"/>
            <a:ext cx="50165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</a:t>
            </a:r>
            <a:endParaRPr/>
          </a:p>
        </p:txBody>
      </p:sp>
      <p:sp>
        <p:nvSpPr>
          <p:cNvPr id="310" name="Google Shape;310;p27"/>
          <p:cNvSpPr txBox="1"/>
          <p:nvPr/>
        </p:nvSpPr>
        <p:spPr>
          <a:xfrm>
            <a:off x="2514600" y="3733800"/>
            <a:ext cx="50165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</a:t>
            </a:r>
            <a:endParaRPr/>
          </a:p>
        </p:txBody>
      </p:sp>
      <p:sp>
        <p:nvSpPr>
          <p:cNvPr id="311" name="Google Shape;311;p27"/>
          <p:cNvSpPr txBox="1"/>
          <p:nvPr/>
        </p:nvSpPr>
        <p:spPr>
          <a:xfrm>
            <a:off x="3886200" y="2514600"/>
            <a:ext cx="10493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Basket 1</a:t>
            </a:r>
            <a:endParaRPr/>
          </a:p>
        </p:txBody>
      </p:sp>
      <p:sp>
        <p:nvSpPr>
          <p:cNvPr id="312" name="Google Shape;312;p27"/>
          <p:cNvSpPr txBox="1"/>
          <p:nvPr/>
        </p:nvSpPr>
        <p:spPr>
          <a:xfrm>
            <a:off x="3886200" y="3429000"/>
            <a:ext cx="10493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Basket 2</a:t>
            </a:r>
            <a:endParaRPr/>
          </a:p>
        </p:txBody>
      </p:sp>
      <p:sp>
        <p:nvSpPr>
          <p:cNvPr id="313" name="Google Shape;313;p27"/>
          <p:cNvSpPr txBox="1"/>
          <p:nvPr/>
        </p:nvSpPr>
        <p:spPr>
          <a:xfrm>
            <a:off x="3886200" y="4191000"/>
            <a:ext cx="10493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Basket 3</a:t>
            </a:r>
            <a:endParaRPr/>
          </a:p>
        </p:txBody>
      </p:sp>
      <p:sp>
        <p:nvSpPr>
          <p:cNvPr id="314" name="Google Shape;314;p27"/>
          <p:cNvSpPr/>
          <p:nvPr/>
        </p:nvSpPr>
        <p:spPr>
          <a:xfrm>
            <a:off x="3581400" y="2133600"/>
            <a:ext cx="152400" cy="1143000"/>
          </a:xfrm>
          <a:custGeom>
            <a:rect b="b" l="l" r="r" t="t"/>
            <a:pathLst>
              <a:path extrusionOk="0" h="720" w="96">
                <a:moveTo>
                  <a:pt x="0" y="0"/>
                </a:moveTo>
                <a:cubicBezTo>
                  <a:pt x="48" y="108"/>
                  <a:pt x="96" y="216"/>
                  <a:pt x="96" y="336"/>
                </a:cubicBezTo>
                <a:cubicBezTo>
                  <a:pt x="96" y="456"/>
                  <a:pt x="48" y="588"/>
                  <a:pt x="0" y="72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5" name="Google Shape;315;p27"/>
          <p:cNvSpPr/>
          <p:nvPr/>
        </p:nvSpPr>
        <p:spPr>
          <a:xfrm>
            <a:off x="3581400" y="3276600"/>
            <a:ext cx="152400" cy="685800"/>
          </a:xfrm>
          <a:custGeom>
            <a:rect b="b" l="l" r="r" t="t"/>
            <a:pathLst>
              <a:path extrusionOk="0" h="432" w="96">
                <a:moveTo>
                  <a:pt x="0" y="0"/>
                </a:moveTo>
                <a:cubicBezTo>
                  <a:pt x="48" y="60"/>
                  <a:pt x="96" y="120"/>
                  <a:pt x="96" y="192"/>
                </a:cubicBezTo>
                <a:cubicBezTo>
                  <a:pt x="96" y="264"/>
                  <a:pt x="48" y="348"/>
                  <a:pt x="0" y="43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6" name="Google Shape;316;p27"/>
          <p:cNvSpPr/>
          <p:nvPr/>
        </p:nvSpPr>
        <p:spPr>
          <a:xfrm>
            <a:off x="3581400" y="3962400"/>
            <a:ext cx="152400" cy="914400"/>
          </a:xfrm>
          <a:custGeom>
            <a:rect b="b" l="l" r="r" t="t"/>
            <a:pathLst>
              <a:path extrusionOk="0" h="576" w="96">
                <a:moveTo>
                  <a:pt x="0" y="0"/>
                </a:moveTo>
                <a:cubicBezTo>
                  <a:pt x="48" y="96"/>
                  <a:pt x="96" y="192"/>
                  <a:pt x="96" y="288"/>
                </a:cubicBezTo>
                <a:cubicBezTo>
                  <a:pt x="96" y="384"/>
                  <a:pt x="16" y="528"/>
                  <a:pt x="0" y="576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7" name="Google Shape;317;p27"/>
          <p:cNvSpPr txBox="1"/>
          <p:nvPr/>
        </p:nvSpPr>
        <p:spPr>
          <a:xfrm>
            <a:off x="2422525" y="5365750"/>
            <a:ext cx="56356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Etc.</a:t>
            </a:r>
            <a:endParaRPr/>
          </a:p>
        </p:txBody>
      </p:sp>
      <p:sp>
        <p:nvSpPr>
          <p:cNvPr id="318" name="Google Shape;318;p27"/>
          <p:cNvSpPr txBox="1"/>
          <p:nvPr/>
        </p:nvSpPr>
        <p:spPr>
          <a:xfrm>
            <a:off x="6003925" y="2471738"/>
            <a:ext cx="2798763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400"/>
              <a:buFont typeface="Arial"/>
              <a:buNone/>
            </a:pPr>
            <a:r>
              <a:rPr b="0" lang="en-US" sz="2400" u="none"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r>
              <a:rPr b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items are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positive integers,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 boundaries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between baskets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are –1</a:t>
            </a:r>
            <a:endParaRPr/>
          </a:p>
        </p:txBody>
      </p:sp>
      <p:sp>
        <p:nvSpPr>
          <p:cNvPr id="319" name="Google Shape;319;p27"/>
          <p:cNvSpPr txBox="1"/>
          <p:nvPr/>
        </p:nvSpPr>
        <p:spPr>
          <a:xfrm>
            <a:off x="4114800" y="5029200"/>
            <a:ext cx="5051425" cy="157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1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Note: We want to find frequent itemsets. To find them, we have to count them. To count them, we have to generate them.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2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Computation Model – (2)</a:t>
            </a:r>
            <a:endParaRPr/>
          </a:p>
        </p:txBody>
      </p:sp>
      <p:sp>
        <p:nvSpPr>
          <p:cNvPr id="327" name="Google Shape;327;p28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The true cost of mining disk-resident data is usually the </a:t>
            </a:r>
            <a:r>
              <a:rPr b="1" lang="en-US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disk I/O</a:t>
            </a:r>
            <a:r>
              <a:rPr b="1" lang="en-US">
                <a:solidFill>
                  <a:srgbClr val="33CC33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1" lang="en-US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In practice, association-rule algorithms read the data in </a:t>
            </a:r>
            <a:r>
              <a:rPr b="1" i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passes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–  all baskets read in turn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Thus, we measure the cost by the </a:t>
            </a:r>
            <a:r>
              <a:rPr b="1" lang="en-US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passes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 algorithm takes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2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Main-Memory Bottleneck</a:t>
            </a:r>
            <a:endParaRPr/>
          </a:p>
        </p:txBody>
      </p:sp>
      <p:sp>
        <p:nvSpPr>
          <p:cNvPr id="334" name="Google Shape;334;p29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 sz="2800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many frequent-itemset algorithms, main memory is the critical resource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 we read baskets, </a:t>
            </a:r>
            <a:r>
              <a:rPr b="1"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need to count something, e.g., occurrences of pairs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 sz="2400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different things we can count is limited by main memory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Swapping counts in/out is a disaster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Algorithms are designed so that counts can fit into main memory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Frequent Itemsets and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Association Rules</a:t>
            </a:r>
            <a:endParaRPr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1" lang="en-US">
                <a:solidFill>
                  <a:srgbClr val="008000"/>
                </a:solidFill>
              </a:rPr>
              <a:t>Family of techniques for characterizing data:</a:t>
            </a:r>
            <a:r>
              <a:rPr lang="en-US"/>
              <a:t> </a:t>
            </a:r>
            <a:r>
              <a:rPr b="1" lang="en-US">
                <a:solidFill>
                  <a:srgbClr val="FF6600"/>
                </a:solidFill>
              </a:rPr>
              <a:t>discovery of frequent itemsets</a:t>
            </a:r>
            <a:endParaRPr sz="1000"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Char char="⮚"/>
            </a:pPr>
            <a:r>
              <a:rPr b="1" lang="en-US">
                <a:solidFill>
                  <a:srgbClr val="0000FF"/>
                </a:solidFill>
              </a:rPr>
              <a:t>e.g., identify sets of items that are frequently purchased together</a:t>
            </a:r>
            <a:endParaRPr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/>
              <a:t>Outline: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/>
              <a:t>Introduce </a:t>
            </a:r>
            <a:r>
              <a:rPr lang="en-US" u="sng"/>
              <a:t>market-basket model </a:t>
            </a:r>
            <a:r>
              <a:rPr lang="en-US"/>
              <a:t>of data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/>
              <a:t>Define </a:t>
            </a:r>
            <a:r>
              <a:rPr lang="en-US" u="sng"/>
              <a:t>frequent itemsets</a:t>
            </a:r>
            <a:endParaRPr u="sng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/>
              <a:t>Discover </a:t>
            </a:r>
            <a:r>
              <a:rPr lang="en-US" u="sng"/>
              <a:t>association rules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 u="sng"/>
              <a:t>Confidence</a:t>
            </a:r>
            <a:r>
              <a:rPr lang="en-US"/>
              <a:t> and </a:t>
            </a:r>
            <a:r>
              <a:rPr lang="en-US" u="sng"/>
              <a:t>interest</a:t>
            </a:r>
            <a:r>
              <a:rPr lang="en-US"/>
              <a:t> of rules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u="sng"/>
              <a:t>A-Priori Algorithm</a:t>
            </a:r>
            <a:r>
              <a:rPr lang="en-US"/>
              <a:t> and variations</a:t>
            </a:r>
            <a:endParaRPr/>
          </a:p>
        </p:txBody>
      </p:sp>
      <p:sp>
        <p:nvSpPr>
          <p:cNvPr id="104" name="Google Shape;104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3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Finding Frequent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Pairs</a:t>
            </a:r>
            <a:endParaRPr/>
          </a:p>
        </p:txBody>
      </p:sp>
      <p:sp>
        <p:nvSpPr>
          <p:cNvPr id="341" name="Google Shape;341;p30"/>
          <p:cNvSpPr txBox="1"/>
          <p:nvPr>
            <p:ph idx="1" type="body"/>
          </p:nvPr>
        </p:nvSpPr>
        <p:spPr>
          <a:xfrm>
            <a:off x="685800" y="13716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The hardest problem often turns out to be finding the </a:t>
            </a:r>
            <a:r>
              <a:rPr b="1" lang="en-US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frequent pairs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 sz="2400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? Often </a:t>
            </a:r>
            <a:r>
              <a:rPr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frequent pairs are common, frequent triples are rare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? Probability of being frequent drops exponentially with size; number of sets grows more slowly with size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We’ll concentrate on pairs, then extend to larger itemsets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3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Naïve Algorithm</a:t>
            </a:r>
            <a:endParaRPr/>
          </a:p>
        </p:txBody>
      </p:sp>
      <p:sp>
        <p:nvSpPr>
          <p:cNvPr id="348" name="Google Shape;348;p31"/>
          <p:cNvSpPr txBox="1"/>
          <p:nvPr>
            <p:ph idx="1" type="body"/>
          </p:nvPr>
        </p:nvSpPr>
        <p:spPr>
          <a:xfrm>
            <a:off x="685800" y="1219200"/>
            <a:ext cx="8305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1" lang="en-US">
                <a:solidFill>
                  <a:srgbClr val="008000"/>
                </a:solidFill>
              </a:rPr>
              <a:t>Read file once, counting in main memory the occurrences of each pair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Char char="⮚"/>
            </a:pPr>
            <a:r>
              <a:rPr lang="en-US"/>
              <a:t>Number of pairs in a basket of n items: n choose 2</a:t>
            </a:r>
            <a:endParaRPr/>
          </a:p>
          <a:p>
            <a:pPr indent="-1460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solidFill>
                  <a:srgbClr val="FF0066"/>
                </a:solidFill>
              </a:rPr>
              <a:t>From each basket of </a:t>
            </a:r>
            <a:r>
              <a:rPr b="1" i="1" lang="en-US">
                <a:solidFill>
                  <a:srgbClr val="FF0066"/>
                </a:solidFill>
              </a:rPr>
              <a:t>n</a:t>
            </a:r>
            <a:r>
              <a:rPr lang="en-US">
                <a:solidFill>
                  <a:srgbClr val="FF0066"/>
                </a:solidFill>
              </a:rPr>
              <a:t> items, </a:t>
            </a:r>
            <a:r>
              <a:rPr b="1" lang="en-US">
                <a:solidFill>
                  <a:srgbClr val="FF0066"/>
                </a:solidFill>
              </a:rPr>
              <a:t>generate its </a:t>
            </a:r>
            <a:r>
              <a:rPr b="1" i="1" lang="en-US">
                <a:solidFill>
                  <a:srgbClr val="FF0066"/>
                </a:solidFill>
              </a:rPr>
              <a:t>n*</a:t>
            </a:r>
            <a:r>
              <a:rPr b="1" lang="en-US">
                <a:solidFill>
                  <a:srgbClr val="FF0066"/>
                </a:solidFill>
              </a:rPr>
              <a:t>(</a:t>
            </a:r>
            <a:r>
              <a:rPr b="1" i="1" lang="en-US">
                <a:solidFill>
                  <a:srgbClr val="FF0066"/>
                </a:solidFill>
              </a:rPr>
              <a:t>n </a:t>
            </a:r>
            <a:r>
              <a:rPr b="1" lang="en-US">
                <a:solidFill>
                  <a:srgbClr val="FF0066"/>
                </a:solidFill>
              </a:rPr>
              <a:t>-1)/2 pairs using two nested loops, </a:t>
            </a:r>
            <a:r>
              <a:rPr b="1" lang="en-US">
                <a:solidFill>
                  <a:srgbClr val="0000FF"/>
                </a:solidFill>
              </a:rPr>
              <a:t>add to the count for each pair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/>
              <a:t>From 1st</a:t>
            </a:r>
            <a:r>
              <a:rPr b="1" lang="en-US"/>
              <a:t> basket: (a,b), (a,c), (a,y), (b,c), (b,y), (c,y)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/>
              <a:t>From 2nd</a:t>
            </a:r>
            <a:r>
              <a:rPr b="1" lang="en-US"/>
              <a:t> basket: (a,b), (a,x), (a,y), (a,z), (b,x), (b,y), (b,z), ...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b="1" lang="en-US"/>
              <a:t>Total possible number of pairs in all baskets:</a:t>
            </a:r>
            <a:endParaRPr/>
          </a:p>
          <a:p>
            <a:pPr indent="0" lvl="1" marL="457200" rtl="0" algn="l"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b="1" lang="en-US"/>
              <a:t>(#items)(#items -1)/2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1" lang="en-US">
                <a:solidFill>
                  <a:srgbClr val="0000FF"/>
                </a:solidFill>
              </a:rPr>
              <a:t>Fails if (#items)</a:t>
            </a:r>
            <a:r>
              <a:rPr b="1" baseline="30000" lang="en-US">
                <a:solidFill>
                  <a:srgbClr val="0000FF"/>
                </a:solidFill>
              </a:rPr>
              <a:t>2</a:t>
            </a:r>
            <a:r>
              <a:rPr b="1" lang="en-US">
                <a:solidFill>
                  <a:srgbClr val="0000FF"/>
                </a:solidFill>
              </a:rPr>
              <a:t> exceeds main memory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solidFill>
                  <a:schemeClr val="accent2"/>
                </a:solidFill>
              </a:rPr>
              <a:t>Remember</a:t>
            </a:r>
            <a:r>
              <a:rPr lang="en-US"/>
              <a:t>: #items can be 100K (Wal-Mart) or 10B (Web pages)</a:t>
            </a:r>
            <a:endParaRPr/>
          </a:p>
        </p:txBody>
      </p:sp>
      <p:pic>
        <p:nvPicPr>
          <p:cNvPr descr="nchoosek.tiff" id="349" name="Google Shape;34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2362200"/>
            <a:ext cx="13335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choosek2.tiff" id="350" name="Google Shape;35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2374900"/>
            <a:ext cx="1066800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2275" y="152400"/>
            <a:ext cx="7691649" cy="6553199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1"/>
          <p:cNvSpPr txBox="1"/>
          <p:nvPr/>
        </p:nvSpPr>
        <p:spPr>
          <a:xfrm>
            <a:off x="660400" y="187235"/>
            <a:ext cx="10461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Baskets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3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Counting Pairs</a:t>
            </a:r>
            <a:endParaRPr/>
          </a:p>
        </p:txBody>
      </p:sp>
      <p:sp>
        <p:nvSpPr>
          <p:cNvPr id="359" name="Google Shape;359;p32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Suppose 10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items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Suppose counts are 4-byte integers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Number of pairs of items: 10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(10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-1)/2 = 5*10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(approximately)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Therefore, 2*10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(20 gigabytes) of main memory needed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34"/>
          <p:cNvSpPr/>
          <p:nvPr/>
        </p:nvSpPr>
        <p:spPr>
          <a:xfrm>
            <a:off x="1219200" y="685800"/>
            <a:ext cx="3352800" cy="3352800"/>
          </a:xfrm>
          <a:prstGeom prst="rtTriangle">
            <a:avLst/>
          </a:prstGeom>
          <a:solidFill>
            <a:srgbClr val="FFCC00">
              <a:alpha val="49803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 per pair</a:t>
            </a:r>
            <a:endParaRPr/>
          </a:p>
        </p:txBody>
      </p:sp>
      <p:sp>
        <p:nvSpPr>
          <p:cNvPr id="366" name="Google Shape;366;p34"/>
          <p:cNvSpPr txBox="1"/>
          <p:nvPr/>
        </p:nvSpPr>
        <p:spPr>
          <a:xfrm>
            <a:off x="1295400" y="4953000"/>
            <a:ext cx="32082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Method (1):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a long list of “c”.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(i,j) is implicit by the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position in the list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7" name="Google Shape;367;p34"/>
          <p:cNvSpPr txBox="1"/>
          <p:nvPr/>
        </p:nvSpPr>
        <p:spPr>
          <a:xfrm>
            <a:off x="5334000" y="4876800"/>
            <a:ext cx="2492990" cy="120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Method (2)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a long list of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= (i,j,c) </a:t>
            </a:r>
            <a:endParaRPr/>
          </a:p>
        </p:txBody>
      </p:sp>
      <p:sp>
        <p:nvSpPr>
          <p:cNvPr id="368" name="Google Shape;368;p34"/>
          <p:cNvSpPr/>
          <p:nvPr/>
        </p:nvSpPr>
        <p:spPr>
          <a:xfrm>
            <a:off x="5181600" y="685800"/>
            <a:ext cx="3352800" cy="3352800"/>
          </a:xfrm>
          <a:prstGeom prst="rtTriangle">
            <a:avLst/>
          </a:prstGeom>
          <a:solidFill>
            <a:srgbClr val="FFCC00">
              <a:alpha val="49803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 per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occurring pair</a:t>
            </a:r>
            <a:endParaRPr/>
          </a:p>
        </p:txBody>
      </p:sp>
      <p:sp>
        <p:nvSpPr>
          <p:cNvPr id="369" name="Google Shape;369;p34"/>
          <p:cNvSpPr/>
          <p:nvPr/>
        </p:nvSpPr>
        <p:spPr>
          <a:xfrm>
            <a:off x="7239000" y="312420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0" name="Google Shape;370;p34"/>
          <p:cNvSpPr/>
          <p:nvPr/>
        </p:nvSpPr>
        <p:spPr>
          <a:xfrm>
            <a:off x="6324600" y="358140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1" name="Google Shape;371;p34"/>
          <p:cNvSpPr/>
          <p:nvPr/>
        </p:nvSpPr>
        <p:spPr>
          <a:xfrm>
            <a:off x="6400800" y="220980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2" name="Google Shape;372;p34"/>
          <p:cNvSpPr/>
          <p:nvPr/>
        </p:nvSpPr>
        <p:spPr>
          <a:xfrm>
            <a:off x="5486400" y="167640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3" name="Google Shape;373;p34"/>
          <p:cNvSpPr/>
          <p:nvPr/>
        </p:nvSpPr>
        <p:spPr>
          <a:xfrm>
            <a:off x="6858000" y="281940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4" name="Google Shape;374;p34"/>
          <p:cNvSpPr/>
          <p:nvPr/>
        </p:nvSpPr>
        <p:spPr>
          <a:xfrm>
            <a:off x="7162800" y="365760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5" name="Google Shape;375;p34"/>
          <p:cNvSpPr/>
          <p:nvPr/>
        </p:nvSpPr>
        <p:spPr>
          <a:xfrm>
            <a:off x="5562600" y="373380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6" name="Google Shape;376;p34"/>
          <p:cNvSpPr/>
          <p:nvPr/>
        </p:nvSpPr>
        <p:spPr>
          <a:xfrm>
            <a:off x="5791200" y="266700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7" name="Google Shape;377;p34"/>
          <p:cNvSpPr/>
          <p:nvPr/>
        </p:nvSpPr>
        <p:spPr>
          <a:xfrm>
            <a:off x="5943600" y="205740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8" name="Google Shape;378;p34"/>
          <p:cNvSpPr/>
          <p:nvPr/>
        </p:nvSpPr>
        <p:spPr>
          <a:xfrm>
            <a:off x="5334000" y="121920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9" name="Google Shape;379;p34"/>
          <p:cNvSpPr/>
          <p:nvPr/>
        </p:nvSpPr>
        <p:spPr>
          <a:xfrm>
            <a:off x="5334000" y="236220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0" name="Google Shape;380;p34"/>
          <p:cNvSpPr/>
          <p:nvPr/>
        </p:nvSpPr>
        <p:spPr>
          <a:xfrm>
            <a:off x="5410200" y="579120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5"/>
          <p:cNvSpPr/>
          <p:nvPr/>
        </p:nvSpPr>
        <p:spPr>
          <a:xfrm rot="10800000">
            <a:off x="2057400" y="1828800"/>
            <a:ext cx="5486400" cy="44196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6" name="Google Shape;386;p3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Triangular Matrix: (i,j) is index, c is count</a:t>
            </a:r>
            <a:endParaRPr/>
          </a:p>
        </p:txBody>
      </p:sp>
      <p:sp>
        <p:nvSpPr>
          <p:cNvPr id="387" name="Google Shape;387;p3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p35"/>
          <p:cNvSpPr txBox="1"/>
          <p:nvPr/>
        </p:nvSpPr>
        <p:spPr>
          <a:xfrm>
            <a:off x="1524000" y="1828800"/>
            <a:ext cx="63246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a11 	a12	a13	a14	a15	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a21	a22	a23	a24	a25	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a31	a32	a33	a34	a35	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a41	a42	a43	a44	a45	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…</a:t>
            </a:r>
            <a:endParaRPr/>
          </a:p>
        </p:txBody>
      </p:sp>
      <p:cxnSp>
        <p:nvCxnSpPr>
          <p:cNvPr id="389" name="Google Shape;389;p35"/>
          <p:cNvCxnSpPr/>
          <p:nvPr/>
        </p:nvCxnSpPr>
        <p:spPr>
          <a:xfrm>
            <a:off x="381000" y="1600200"/>
            <a:ext cx="76200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90" name="Google Shape;390;p35"/>
          <p:cNvCxnSpPr/>
          <p:nvPr/>
        </p:nvCxnSpPr>
        <p:spPr>
          <a:xfrm>
            <a:off x="1066800" y="1295400"/>
            <a:ext cx="0" cy="48006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91" name="Google Shape;391;p35"/>
          <p:cNvSpPr txBox="1"/>
          <p:nvPr/>
        </p:nvSpPr>
        <p:spPr>
          <a:xfrm>
            <a:off x="609600" y="5638800"/>
            <a:ext cx="3867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</a:t>
            </a:r>
            <a:endParaRPr/>
          </a:p>
        </p:txBody>
      </p:sp>
      <p:sp>
        <p:nvSpPr>
          <p:cNvPr id="392" name="Google Shape;392;p35"/>
          <p:cNvSpPr txBox="1"/>
          <p:nvPr/>
        </p:nvSpPr>
        <p:spPr>
          <a:xfrm>
            <a:off x="8077200" y="1371600"/>
            <a:ext cx="3479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 i="1"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3" name="Google Shape;393;p35"/>
          <p:cNvSpPr txBox="1"/>
          <p:nvPr/>
        </p:nvSpPr>
        <p:spPr>
          <a:xfrm>
            <a:off x="3174810" y="5824715"/>
            <a:ext cx="27623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Where is (1,5)? (4, 7)?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36"/>
          <p:cNvSpPr txBox="1"/>
          <p:nvPr>
            <p:ph type="title"/>
          </p:nvPr>
        </p:nvSpPr>
        <p:spPr>
          <a:xfrm>
            <a:off x="-12700" y="381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Triangular-Matrix Approach – (1)</a:t>
            </a:r>
            <a:endParaRPr/>
          </a:p>
        </p:txBody>
      </p:sp>
      <p:sp>
        <p:nvSpPr>
          <p:cNvPr id="400" name="Google Shape;400;p36"/>
          <p:cNvSpPr txBox="1"/>
          <p:nvPr>
            <p:ph idx="1" type="body"/>
          </p:nvPr>
        </p:nvSpPr>
        <p:spPr>
          <a:xfrm>
            <a:off x="685800" y="18288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total number of items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Order each pair of items {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 so that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Keep pair counts in lexicographic order: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{1,2}, {1,3},…, {1,</a:t>
            </a:r>
            <a:r>
              <a:rPr b="1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{2,3}, {2,4},…,{2,</a:t>
            </a:r>
            <a:r>
              <a:rPr b="1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{3,4},…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Pair {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 is at position 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–1)(</a:t>
            </a:r>
            <a:r>
              <a:rPr b="1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b="1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/2) + (</a:t>
            </a:r>
            <a:r>
              <a:rPr b="1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</a:t>
            </a:r>
            <a:r>
              <a:rPr b="1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i)</a:t>
            </a:r>
            <a:endParaRPr b="1" i="1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i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time you see a pair {i,j} from a basket, increment the count at the corresponding position in triangular matrix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Total number of pairs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–1)/2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; total bytes=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Triangular Matrix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requires 4 bytes (1 integer) per pair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36"/>
          <p:cNvSpPr/>
          <p:nvPr/>
        </p:nvSpPr>
        <p:spPr>
          <a:xfrm rot="10800000">
            <a:off x="6553200" y="1295400"/>
            <a:ext cx="1600200" cy="13716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02" name="Google Shape;402;p36"/>
          <p:cNvCxnSpPr/>
          <p:nvPr/>
        </p:nvCxnSpPr>
        <p:spPr>
          <a:xfrm flipH="1" rot="10800000">
            <a:off x="4648200" y="2133600"/>
            <a:ext cx="2857500" cy="15240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3" name="Google Shape;403;p36"/>
          <p:cNvSpPr txBox="1"/>
          <p:nvPr/>
        </p:nvSpPr>
        <p:spPr>
          <a:xfrm>
            <a:off x="7184023" y="880029"/>
            <a:ext cx="3385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</p:txBody>
      </p:sp>
      <p:sp>
        <p:nvSpPr>
          <p:cNvPr id="404" name="Google Shape;404;p36"/>
          <p:cNvSpPr/>
          <p:nvPr/>
        </p:nvSpPr>
        <p:spPr>
          <a:xfrm>
            <a:off x="6553200" y="1295399"/>
            <a:ext cx="1600200" cy="81657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5" name="Google Shape;405;p36"/>
          <p:cNvSpPr txBox="1"/>
          <p:nvPr/>
        </p:nvSpPr>
        <p:spPr>
          <a:xfrm>
            <a:off x="6236368" y="1452747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i-1</a:t>
            </a:r>
            <a:endParaRPr/>
          </a:p>
        </p:txBody>
      </p:sp>
      <p:sp>
        <p:nvSpPr>
          <p:cNvPr id="406" name="Google Shape;406;p36"/>
          <p:cNvSpPr txBox="1"/>
          <p:nvPr/>
        </p:nvSpPr>
        <p:spPr>
          <a:xfrm>
            <a:off x="6806373" y="1829756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i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" name="Google Shape;407;p36"/>
          <p:cNvSpPr/>
          <p:nvPr/>
        </p:nvSpPr>
        <p:spPr>
          <a:xfrm>
            <a:off x="7779730" y="2035771"/>
            <a:ext cx="134813" cy="152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Comparing the two approaches</a:t>
            </a:r>
            <a:endParaRPr/>
          </a:p>
        </p:txBody>
      </p:sp>
      <p:sp>
        <p:nvSpPr>
          <p:cNvPr id="413" name="Google Shape;413;p37"/>
          <p:cNvSpPr txBox="1"/>
          <p:nvPr>
            <p:ph idx="1" type="body"/>
          </p:nvPr>
        </p:nvSpPr>
        <p:spPr>
          <a:xfrm>
            <a:off x="457200" y="1295400"/>
            <a:ext cx="8458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 1:</a:t>
            </a: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Triangular Matrix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total number items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Count pair of items {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} only if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Keep pair counts in lexicographic order: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{1,2}, {1,3},…, {1,</a:t>
            </a:r>
            <a:r>
              <a:rPr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{2,3}, {2,4},…,{2,</a:t>
            </a:r>
            <a:r>
              <a:rPr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{3,4},…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Pair {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} is at position 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–1)(</a:t>
            </a:r>
            <a:r>
              <a:rPr b="1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b="1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/2) + </a:t>
            </a:r>
            <a:r>
              <a:rPr b="1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</a:t>
            </a:r>
            <a:r>
              <a:rPr b="1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1" i="1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Total number of pairs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–1)/2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; total bytes =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en-US"/>
              <a:t>(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b="1" lang="en-US"/>
              <a:t>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Triangular Matrix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requires 4 bytes (1 integer for c) per pair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 2:</a:t>
            </a:r>
            <a:r>
              <a:rPr lang="en-US">
                <a:solidFill>
                  <a:srgbClr val="9BBB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uses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 bytes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(i, j, c) per occurring pair 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(but only for pairs with count &gt; 0)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Beats Approach 1 if fewer than 1/3 of possible pairs actually occur in the market basket data</a:t>
            </a:r>
            <a:endParaRPr/>
          </a:p>
        </p:txBody>
      </p:sp>
      <p:sp>
        <p:nvSpPr>
          <p:cNvPr id="414" name="Google Shape;414;p3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Comparing the two approaches</a:t>
            </a:r>
            <a:endParaRPr/>
          </a:p>
        </p:txBody>
      </p:sp>
      <p:sp>
        <p:nvSpPr>
          <p:cNvPr id="420" name="Google Shape;420;p38"/>
          <p:cNvSpPr txBox="1"/>
          <p:nvPr>
            <p:ph idx="1" type="body"/>
          </p:nvPr>
        </p:nvSpPr>
        <p:spPr>
          <a:xfrm>
            <a:off x="457200" y="1295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 1: Triangular Matrix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total number items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Count pair of items {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 only if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Keep pair counts in lexicographic order: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{1,2}, {1,3},…, {1,</a:t>
            </a:r>
            <a:r>
              <a:rPr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{2,3}, {2,4},…,{2,</a:t>
            </a:r>
            <a:r>
              <a:rPr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{3,4},…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Pair {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 is at position </a:t>
            </a:r>
            <a:r>
              <a:rPr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–1)(</a:t>
            </a:r>
            <a:r>
              <a:rPr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/2) + </a:t>
            </a:r>
            <a:r>
              <a:rPr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</a:t>
            </a:r>
            <a:r>
              <a:rPr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Total number of pairs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–1)/2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; total bytes=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Triangular Matrix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requires 4 bytes per pair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 2</a:t>
            </a:r>
            <a:r>
              <a:rPr lang="en-US">
                <a:solidFill>
                  <a:srgbClr val="9BBB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uses 12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bytes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per pair 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(but only for pairs with count &gt; 0)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Beats Approach 1 if less than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1/3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possible pairs actually occur</a:t>
            </a:r>
            <a:endParaRPr/>
          </a:p>
        </p:txBody>
      </p:sp>
      <p:sp>
        <p:nvSpPr>
          <p:cNvPr id="421" name="Google Shape;421;p3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2" name="Google Shape;422;p38"/>
          <p:cNvSpPr/>
          <p:nvPr/>
        </p:nvSpPr>
        <p:spPr>
          <a:xfrm>
            <a:off x="1371600" y="2286000"/>
            <a:ext cx="5867400" cy="3505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Problem is if we have too many items so the pairs </a:t>
            </a:r>
            <a:br>
              <a:rPr b="1" lang="en-US"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do not fit into memory.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Can we do better?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A-Priori Algorithm</a:t>
            </a:r>
            <a:endParaRPr/>
          </a:p>
        </p:txBody>
      </p:sp>
      <p:sp>
        <p:nvSpPr>
          <p:cNvPr id="428" name="Google Shape;428;p3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le:FrequentItems.png" id="434" name="Google Shape;43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8963" y="1295400"/>
            <a:ext cx="3475037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4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A-Priori Algorithm – (1)</a:t>
            </a:r>
            <a:endParaRPr/>
          </a:p>
        </p:txBody>
      </p:sp>
      <p:sp>
        <p:nvSpPr>
          <p:cNvPr id="436" name="Google Shape;436;p40"/>
          <p:cNvSpPr txBox="1"/>
          <p:nvPr>
            <p:ph idx="1" type="body"/>
          </p:nvPr>
        </p:nvSpPr>
        <p:spPr>
          <a:xfrm>
            <a:off x="457200" y="12954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/>
              <a:t>A </a:t>
            </a:r>
            <a:r>
              <a:rPr b="1" lang="en-US"/>
              <a:t>two-pass</a:t>
            </a:r>
            <a:r>
              <a:rPr lang="en-US"/>
              <a:t> approach called </a:t>
            </a:r>
            <a:br>
              <a:rPr lang="en-US"/>
            </a:br>
            <a:r>
              <a:rPr b="1" i="1" lang="en-US">
                <a:solidFill>
                  <a:srgbClr val="0000FF"/>
                </a:solidFill>
              </a:rPr>
              <a:t>A-Priori</a:t>
            </a:r>
            <a:r>
              <a:rPr i="1" lang="en-US">
                <a:solidFill>
                  <a:srgbClr val="0064E2"/>
                </a:solidFill>
              </a:rPr>
              <a:t> </a:t>
            </a:r>
            <a:r>
              <a:rPr lang="en-US"/>
              <a:t>limits the need for </a:t>
            </a:r>
            <a:br>
              <a:rPr lang="en-US"/>
            </a:br>
            <a:r>
              <a:rPr lang="en-US"/>
              <a:t>main memory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1" lang="en-US">
                <a:solidFill>
                  <a:srgbClr val="008000"/>
                </a:solidFill>
              </a:rPr>
              <a:t>Key idea:</a:t>
            </a:r>
            <a:r>
              <a:rPr b="1" lang="en-US"/>
              <a:t> </a:t>
            </a:r>
            <a:r>
              <a:rPr b="1" i="1" lang="en-US">
                <a:solidFill>
                  <a:srgbClr val="FF0066"/>
                </a:solidFill>
              </a:rPr>
              <a:t>monotonicity</a:t>
            </a:r>
            <a:endParaRPr b="1">
              <a:solidFill>
                <a:srgbClr val="FF0066"/>
              </a:solidFill>
            </a:endParaRPr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Char char="⮚"/>
            </a:pPr>
            <a:r>
              <a:rPr lang="en-US"/>
              <a:t>If a set of items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/>
              <a:t> appears at </a:t>
            </a:r>
            <a:br>
              <a:rPr lang="en-US"/>
            </a:br>
            <a:r>
              <a:rPr lang="en-US"/>
              <a:t>least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/>
              <a:t> times, so does every </a:t>
            </a:r>
            <a:r>
              <a:rPr b="1" lang="en-US"/>
              <a:t>subset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/>
              <a:t> of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1" lang="en-US">
                <a:solidFill>
                  <a:srgbClr val="008000"/>
                </a:solidFill>
              </a:rPr>
              <a:t>Contrapositive for pairs:</a:t>
            </a:r>
            <a:r>
              <a:rPr lang="en-US">
                <a:solidFill>
                  <a:srgbClr val="008000"/>
                </a:solidFill>
              </a:rPr>
              <a:t> </a:t>
            </a:r>
            <a:br>
              <a:rPr lang="en-US">
                <a:solidFill>
                  <a:srgbClr val="008000"/>
                </a:solidFill>
              </a:rPr>
            </a:br>
            <a:r>
              <a:rPr lang="en-US"/>
              <a:t>If item</a:t>
            </a:r>
            <a:r>
              <a:rPr i="1" lang="en-US"/>
              <a:t>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/>
              <a:t> does not appear in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/>
              <a:t> baskets, then no pair including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/>
              <a:t> can appear in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/>
              <a:t> baskets</a:t>
            </a:r>
            <a:endParaRPr/>
          </a:p>
          <a:p>
            <a:pPr indent="-101600" lvl="8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1" lang="en-US">
                <a:solidFill>
                  <a:srgbClr val="FF0066"/>
                </a:solidFill>
              </a:rPr>
              <a:t>So, how does A-Priori find freq. pairs?</a:t>
            </a:r>
            <a:endParaRPr/>
          </a:p>
        </p:txBody>
      </p:sp>
      <p:sp>
        <p:nvSpPr>
          <p:cNvPr id="437" name="Google Shape;437;p4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762000" y="25908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MARKET-BASKET MODEL</a:t>
            </a:r>
            <a:endParaRPr/>
          </a:p>
        </p:txBody>
      </p:sp>
      <p:sp>
        <p:nvSpPr>
          <p:cNvPr id="110" name="Google Shape;110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p4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A-Priori Algorithm</a:t>
            </a:r>
            <a:endParaRPr/>
          </a:p>
        </p:txBody>
      </p:sp>
      <p:sp>
        <p:nvSpPr>
          <p:cNvPr id="444" name="Google Shape;444;p41"/>
          <p:cNvSpPr txBox="1"/>
          <p:nvPr>
            <p:ph idx="1" type="body"/>
          </p:nvPr>
        </p:nvSpPr>
        <p:spPr>
          <a:xfrm>
            <a:off x="762000" y="1447800"/>
            <a:ext cx="797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 1: Read baskets and count in main memory the occurrences of each </a:t>
            </a:r>
            <a:r>
              <a:rPr b="1" lang="en-US" u="sng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item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Requires only memory proportional to #items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Items that appear at least </a:t>
            </a:r>
            <a:r>
              <a:rPr b="1" i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times are the </a:t>
            </a:r>
            <a:r>
              <a:rPr b="1" i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frequent items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At the end of pass 1, after the complete input file has been processed, check the count for each item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If  count &gt;= s, then that item is frequent: saved for the next pass</a:t>
            </a:r>
            <a:endParaRPr/>
          </a:p>
          <a:p>
            <a:pPr indent="-146050" lvl="1" marL="742950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 1 identifies frequent itemsets (support&gt;=s) of size 1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0" name="Google Shape;450;p4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A-Priori Algorithm</a:t>
            </a:r>
            <a:endParaRPr/>
          </a:p>
        </p:txBody>
      </p:sp>
      <p:sp>
        <p:nvSpPr>
          <p:cNvPr id="451" name="Google Shape;451;p42"/>
          <p:cNvSpPr txBox="1"/>
          <p:nvPr>
            <p:ph idx="1" type="body"/>
          </p:nvPr>
        </p:nvSpPr>
        <p:spPr>
          <a:xfrm>
            <a:off x="762000" y="1295400"/>
            <a:ext cx="7696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 2: Read baskets </a:t>
            </a: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again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main memory </a:t>
            </a: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those pairs 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items where </a:t>
            </a: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were found in Pass 1 to be </a:t>
            </a: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Requires: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proportional to square of </a:t>
            </a:r>
            <a:r>
              <a:rPr b="1" i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frequent</a:t>
            </a: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items only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(to hold counts of pairs)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the frequent items from the first pass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(so you know what must be counted)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Pairs of items that appear at least </a:t>
            </a:r>
            <a:r>
              <a:rPr b="1" i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times are the </a:t>
            </a:r>
            <a:r>
              <a:rPr b="1" i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frequent pairs</a:t>
            </a: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size 2</a:t>
            </a:r>
            <a:endParaRPr b="1" i="1">
              <a:solidFill>
                <a:srgbClr val="FF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At the end of pass 2, check the count for each pair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If  count &gt;= s, then that pair is frequent</a:t>
            </a:r>
            <a:endParaRPr/>
          </a:p>
          <a:p>
            <a:pPr indent="-234950" lvl="1" marL="742950" rtl="0" algn="l">
              <a:spcBef>
                <a:spcPts val="16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b="1" sz="800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 2 identifies frequent pairs: itemsets of size 2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7" name="Google Shape;457;p43"/>
          <p:cNvSpPr txBox="1"/>
          <p:nvPr>
            <p:ph type="title"/>
          </p:nvPr>
        </p:nvSpPr>
        <p:spPr>
          <a:xfrm>
            <a:off x="457200" y="76200"/>
            <a:ext cx="8458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Main-Memory: Picture of A-Priori</a:t>
            </a:r>
            <a:endParaRPr/>
          </a:p>
        </p:txBody>
      </p:sp>
      <p:sp>
        <p:nvSpPr>
          <p:cNvPr id="458" name="Google Shape;458;p43"/>
          <p:cNvSpPr/>
          <p:nvPr/>
        </p:nvSpPr>
        <p:spPr>
          <a:xfrm>
            <a:off x="2209800" y="2209800"/>
            <a:ext cx="2057400" cy="3124200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43"/>
          <p:cNvSpPr/>
          <p:nvPr/>
        </p:nvSpPr>
        <p:spPr>
          <a:xfrm>
            <a:off x="5257800" y="2209800"/>
            <a:ext cx="1981200" cy="3124200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43"/>
          <p:cNvSpPr/>
          <p:nvPr/>
        </p:nvSpPr>
        <p:spPr>
          <a:xfrm>
            <a:off x="2286000" y="2286000"/>
            <a:ext cx="1905000" cy="685800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 counts</a:t>
            </a:r>
            <a:endParaRPr/>
          </a:p>
        </p:txBody>
      </p:sp>
      <p:sp>
        <p:nvSpPr>
          <p:cNvPr id="461" name="Google Shape;461;p43"/>
          <p:cNvSpPr txBox="1"/>
          <p:nvPr/>
        </p:nvSpPr>
        <p:spPr>
          <a:xfrm>
            <a:off x="2649538" y="5410200"/>
            <a:ext cx="1160462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1</a:t>
            </a:r>
            <a:endParaRPr/>
          </a:p>
        </p:txBody>
      </p:sp>
      <p:sp>
        <p:nvSpPr>
          <p:cNvPr id="462" name="Google Shape;462;p43"/>
          <p:cNvSpPr txBox="1"/>
          <p:nvPr/>
        </p:nvSpPr>
        <p:spPr>
          <a:xfrm>
            <a:off x="5697538" y="5410200"/>
            <a:ext cx="1160462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2</a:t>
            </a:r>
            <a:endParaRPr/>
          </a:p>
        </p:txBody>
      </p:sp>
      <p:sp>
        <p:nvSpPr>
          <p:cNvPr id="463" name="Google Shape;463;p43"/>
          <p:cNvSpPr/>
          <p:nvPr/>
        </p:nvSpPr>
        <p:spPr>
          <a:xfrm>
            <a:off x="5334000" y="2286000"/>
            <a:ext cx="1828800" cy="457200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Frequent items</a:t>
            </a:r>
            <a:endParaRPr/>
          </a:p>
        </p:txBody>
      </p:sp>
      <p:cxnSp>
        <p:nvCxnSpPr>
          <p:cNvPr id="464" name="Google Shape;464;p43"/>
          <p:cNvCxnSpPr/>
          <p:nvPr/>
        </p:nvCxnSpPr>
        <p:spPr>
          <a:xfrm flipH="1" rot="10800000">
            <a:off x="4171950" y="2743200"/>
            <a:ext cx="1162050" cy="219075"/>
          </a:xfrm>
          <a:prstGeom prst="straightConnector1">
            <a:avLst/>
          </a:prstGeom>
          <a:noFill/>
          <a:ln cap="flat" cmpd="sng" w="190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43"/>
          <p:cNvCxnSpPr/>
          <p:nvPr/>
        </p:nvCxnSpPr>
        <p:spPr>
          <a:xfrm>
            <a:off x="4191000" y="2286000"/>
            <a:ext cx="1143000" cy="0"/>
          </a:xfrm>
          <a:prstGeom prst="straightConnector1">
            <a:avLst/>
          </a:prstGeom>
          <a:noFill/>
          <a:ln cap="flat" cmpd="sng" w="190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6" name="Google Shape;466;p43"/>
          <p:cNvSpPr txBox="1"/>
          <p:nvPr/>
        </p:nvSpPr>
        <p:spPr>
          <a:xfrm rot="-5400000">
            <a:off x="826825" y="3278900"/>
            <a:ext cx="24840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Main memory</a:t>
            </a:r>
            <a:endParaRPr/>
          </a:p>
        </p:txBody>
      </p:sp>
      <p:sp>
        <p:nvSpPr>
          <p:cNvPr id="467" name="Google Shape;467;p43"/>
          <p:cNvSpPr/>
          <p:nvPr/>
        </p:nvSpPr>
        <p:spPr>
          <a:xfrm>
            <a:off x="5334000" y="2847975"/>
            <a:ext cx="1828800" cy="2181225"/>
          </a:xfrm>
          <a:prstGeom prst="rect">
            <a:avLst/>
          </a:prstGeom>
          <a:solidFill>
            <a:srgbClr val="93B3D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Counts of 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pairs of frequent items (candidate pairs)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Detail for A-Priori</a:t>
            </a:r>
            <a:endParaRPr/>
          </a:p>
        </p:txBody>
      </p:sp>
      <p:sp>
        <p:nvSpPr>
          <p:cNvPr id="473" name="Google Shape;473;p44"/>
          <p:cNvSpPr txBox="1"/>
          <p:nvPr>
            <p:ph idx="1" type="body"/>
          </p:nvPr>
        </p:nvSpPr>
        <p:spPr>
          <a:xfrm>
            <a:off x="457200" y="1295400"/>
            <a:ext cx="4724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You can use the triangular matrix method with </a:t>
            </a:r>
            <a:r>
              <a:rPr b="1" i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= number of frequent items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May save space compared with storing triples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Trick:</a:t>
            </a:r>
            <a:r>
              <a:rPr lang="en-US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re-number frequent items 1,2,…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and keep a table relating new numbers to original item numbers</a:t>
            </a:r>
            <a:endParaRPr/>
          </a:p>
        </p:txBody>
      </p:sp>
      <p:sp>
        <p:nvSpPr>
          <p:cNvPr id="474" name="Google Shape;474;p4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75" name="Google Shape;475;p44"/>
          <p:cNvGrpSpPr/>
          <p:nvPr/>
        </p:nvGrpSpPr>
        <p:grpSpPr>
          <a:xfrm>
            <a:off x="5257800" y="2166938"/>
            <a:ext cx="3752850" cy="3629025"/>
            <a:chOff x="5257800" y="2167128"/>
            <a:chExt cx="3752850" cy="3628537"/>
          </a:xfrm>
        </p:grpSpPr>
        <p:sp>
          <p:nvSpPr>
            <p:cNvPr id="476" name="Google Shape;476;p44"/>
            <p:cNvSpPr/>
            <p:nvPr/>
          </p:nvSpPr>
          <p:spPr>
            <a:xfrm>
              <a:off x="7029450" y="2167128"/>
              <a:ext cx="1981200" cy="3124200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44"/>
            <p:cNvSpPr/>
            <p:nvPr/>
          </p:nvSpPr>
          <p:spPr>
            <a:xfrm>
              <a:off x="7105650" y="2243328"/>
              <a:ext cx="1828800" cy="914400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8" name="Google Shape;478;p44"/>
            <p:cNvCxnSpPr/>
            <p:nvPr/>
          </p:nvCxnSpPr>
          <p:spPr>
            <a:xfrm>
              <a:off x="6705600" y="2929128"/>
              <a:ext cx="400050" cy="228600"/>
            </a:xfrm>
            <a:prstGeom prst="straightConnector1">
              <a:avLst/>
            </a:prstGeom>
            <a:noFill/>
            <a:ln cap="flat" cmpd="sng" w="19050">
              <a:solidFill>
                <a:srgbClr val="008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9" name="Google Shape;479;p44"/>
            <p:cNvSpPr txBox="1"/>
            <p:nvPr/>
          </p:nvSpPr>
          <p:spPr>
            <a:xfrm>
              <a:off x="7105650" y="3462528"/>
              <a:ext cx="18288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Counts of pairs of frequent items</a:t>
              </a:r>
              <a:endParaRPr/>
            </a:p>
          </p:txBody>
        </p:sp>
        <p:cxnSp>
          <p:nvCxnSpPr>
            <p:cNvPr id="480" name="Google Shape;480;p44"/>
            <p:cNvCxnSpPr/>
            <p:nvPr/>
          </p:nvCxnSpPr>
          <p:spPr>
            <a:xfrm>
              <a:off x="6710962" y="2243328"/>
              <a:ext cx="394687" cy="0"/>
            </a:xfrm>
            <a:prstGeom prst="straightConnector1">
              <a:avLst/>
            </a:prstGeom>
            <a:noFill/>
            <a:ln cap="flat" cmpd="sng" w="19050">
              <a:solidFill>
                <a:srgbClr val="008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" name="Google Shape;481;p44"/>
            <p:cNvCxnSpPr/>
            <p:nvPr/>
          </p:nvCxnSpPr>
          <p:spPr>
            <a:xfrm>
              <a:off x="8172450" y="2243328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2" name="Google Shape;482;p44"/>
            <p:cNvSpPr txBox="1"/>
            <p:nvPr/>
          </p:nvSpPr>
          <p:spPr>
            <a:xfrm>
              <a:off x="5275265" y="3657600"/>
              <a:ext cx="15827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Main memory</a:t>
              </a:r>
              <a:endParaRPr/>
            </a:p>
          </p:txBody>
        </p:sp>
        <p:sp>
          <p:nvSpPr>
            <p:cNvPr id="483" name="Google Shape;483;p44"/>
            <p:cNvSpPr/>
            <p:nvPr/>
          </p:nvSpPr>
          <p:spPr>
            <a:xfrm>
              <a:off x="5257800" y="2167128"/>
              <a:ext cx="1523999" cy="3124200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4"/>
            <p:cNvSpPr/>
            <p:nvPr/>
          </p:nvSpPr>
          <p:spPr>
            <a:xfrm>
              <a:off x="5334000" y="2243328"/>
              <a:ext cx="1371600" cy="685800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 counts</a:t>
              </a:r>
              <a:endParaRPr/>
            </a:p>
          </p:txBody>
        </p:sp>
        <p:sp>
          <p:nvSpPr>
            <p:cNvPr id="485" name="Google Shape;485;p44"/>
            <p:cNvSpPr txBox="1"/>
            <p:nvPr/>
          </p:nvSpPr>
          <p:spPr>
            <a:xfrm>
              <a:off x="5550068" y="5334000"/>
              <a:ext cx="116089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Pass 1</a:t>
              </a:r>
              <a:endParaRPr/>
            </a:p>
          </p:txBody>
        </p:sp>
        <p:sp>
          <p:nvSpPr>
            <p:cNvPr id="486" name="Google Shape;486;p44"/>
            <p:cNvSpPr txBox="1"/>
            <p:nvPr/>
          </p:nvSpPr>
          <p:spPr>
            <a:xfrm>
              <a:off x="7592002" y="5326273"/>
              <a:ext cx="116089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Pass 2</a:t>
              </a:r>
              <a:endParaRPr/>
            </a:p>
          </p:txBody>
        </p:sp>
        <p:sp>
          <p:nvSpPr>
            <p:cNvPr id="487" name="Google Shape;487;p44"/>
            <p:cNvSpPr txBox="1"/>
            <p:nvPr/>
          </p:nvSpPr>
          <p:spPr>
            <a:xfrm>
              <a:off x="7087362" y="2331196"/>
              <a:ext cx="112395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Frequent items</a:t>
              </a:r>
              <a:endParaRPr/>
            </a:p>
          </p:txBody>
        </p:sp>
        <p:sp>
          <p:nvSpPr>
            <p:cNvPr id="488" name="Google Shape;488;p44"/>
            <p:cNvSpPr txBox="1"/>
            <p:nvPr/>
          </p:nvSpPr>
          <p:spPr>
            <a:xfrm>
              <a:off x="8224188" y="2237232"/>
              <a:ext cx="669199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Old</a:t>
              </a:r>
              <a:b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  <a:b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#s</a:t>
              </a:r>
              <a:endParaRPr/>
            </a:p>
          </p:txBody>
        </p:sp>
        <p:sp>
          <p:nvSpPr>
            <p:cNvPr id="489" name="Google Shape;489;p44"/>
            <p:cNvSpPr/>
            <p:nvPr/>
          </p:nvSpPr>
          <p:spPr>
            <a:xfrm>
              <a:off x="7086600" y="3200451"/>
              <a:ext cx="1847850" cy="1980934"/>
            </a:xfrm>
            <a:prstGeom prst="rect">
              <a:avLst/>
            </a:prstGeom>
            <a:solidFill>
              <a:srgbClr val="93B3D7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Counts of </a:t>
              </a:r>
              <a:b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pairs of </a:t>
              </a:r>
              <a:b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frequent items</a:t>
              </a:r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5" name="Google Shape;495;p4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What About Larger Frequent Itemsets?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Frequent Triples, Etc.</a:t>
            </a:r>
            <a:endParaRPr/>
          </a:p>
        </p:txBody>
      </p:sp>
      <p:sp>
        <p:nvSpPr>
          <p:cNvPr id="496" name="Google Shape;496;p45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For each </a:t>
            </a:r>
            <a:r>
              <a:rPr b="1" i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, we construct two sets of</a:t>
            </a:r>
            <a:b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1" i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tuples</a:t>
            </a:r>
            <a:r>
              <a:rPr i="1" lang="en-US">
                <a:solidFill>
                  <a:srgbClr val="0064E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(sets of size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):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baseline="-25000" i="1" lang="en-US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i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i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candidate</a:t>
            </a:r>
            <a:r>
              <a:rPr b="1" i="1" lang="en-US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k-tuples</a:t>
            </a:r>
            <a:r>
              <a:rPr lang="en-US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those that </a:t>
            </a:r>
            <a:r>
              <a:rPr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might be frequent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sets (support </a:t>
            </a:r>
            <a:r>
              <a:rPr b="1" lang="en-US" u="sng"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information from the pass for </a:t>
            </a:r>
            <a:r>
              <a:rPr b="1" i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–1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1" baseline="-25000" i="1" lang="en-US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the set of </a:t>
            </a: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truly frequent </a:t>
            </a:r>
            <a:r>
              <a:rPr b="1" i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-tuples</a:t>
            </a:r>
            <a:endParaRPr/>
          </a:p>
        </p:txBody>
      </p:sp>
      <p:grpSp>
        <p:nvGrpSpPr>
          <p:cNvPr id="497" name="Google Shape;497;p45"/>
          <p:cNvGrpSpPr/>
          <p:nvPr/>
        </p:nvGrpSpPr>
        <p:grpSpPr>
          <a:xfrm>
            <a:off x="854075" y="5073644"/>
            <a:ext cx="7848600" cy="912820"/>
            <a:chOff x="930275" y="5607044"/>
            <a:chExt cx="7848600" cy="912820"/>
          </a:xfrm>
        </p:grpSpPr>
        <p:sp>
          <p:nvSpPr>
            <p:cNvPr id="498" name="Google Shape;498;p45"/>
            <p:cNvSpPr txBox="1"/>
            <p:nvPr/>
          </p:nvSpPr>
          <p:spPr>
            <a:xfrm>
              <a:off x="930275" y="5911850"/>
              <a:ext cx="4363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99" name="Google Shape;499;p45"/>
            <p:cNvSpPr txBox="1"/>
            <p:nvPr/>
          </p:nvSpPr>
          <p:spPr>
            <a:xfrm>
              <a:off x="2606675" y="5911850"/>
              <a:ext cx="3978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00" name="Google Shape;500;p45"/>
            <p:cNvSpPr txBox="1"/>
            <p:nvPr/>
          </p:nvSpPr>
          <p:spPr>
            <a:xfrm>
              <a:off x="4511675" y="5911850"/>
              <a:ext cx="4363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01" name="Google Shape;501;p45"/>
            <p:cNvSpPr txBox="1"/>
            <p:nvPr/>
          </p:nvSpPr>
          <p:spPr>
            <a:xfrm>
              <a:off x="6111875" y="5911850"/>
              <a:ext cx="3978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02" name="Google Shape;502;p45"/>
            <p:cNvSpPr txBox="1"/>
            <p:nvPr/>
          </p:nvSpPr>
          <p:spPr>
            <a:xfrm>
              <a:off x="8093075" y="5911850"/>
              <a:ext cx="4363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503" name="Google Shape;503;p45"/>
            <p:cNvSpPr/>
            <p:nvPr/>
          </p:nvSpPr>
          <p:spPr>
            <a:xfrm rot="-5400000">
              <a:off x="1540668" y="5682457"/>
              <a:ext cx="912813" cy="76200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7312" y="21600"/>
                  </a:lnTo>
                  <a:lnTo>
                    <a:pt x="1428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>
                <a:alpha val="4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5"/>
            <p:cNvSpPr txBox="1"/>
            <p:nvPr/>
          </p:nvSpPr>
          <p:spPr>
            <a:xfrm>
              <a:off x="1616056" y="5607044"/>
              <a:ext cx="762000" cy="9128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Filter</a:t>
              </a:r>
              <a:endParaRPr/>
            </a:p>
          </p:txBody>
        </p:sp>
        <p:sp>
          <p:nvSpPr>
            <p:cNvPr id="505" name="Google Shape;505;p45"/>
            <p:cNvSpPr/>
            <p:nvPr/>
          </p:nvSpPr>
          <p:spPr>
            <a:xfrm rot="-5400000">
              <a:off x="5045868" y="5682457"/>
              <a:ext cx="912813" cy="76200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7312" y="21600"/>
                  </a:lnTo>
                  <a:lnTo>
                    <a:pt x="1428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>
                <a:alpha val="4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5"/>
            <p:cNvSpPr txBox="1"/>
            <p:nvPr/>
          </p:nvSpPr>
          <p:spPr>
            <a:xfrm>
              <a:off x="5121257" y="5607044"/>
              <a:ext cx="762000" cy="9128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Filter</a:t>
              </a:r>
              <a:endParaRPr/>
            </a:p>
          </p:txBody>
        </p:sp>
        <p:sp>
          <p:nvSpPr>
            <p:cNvPr id="507" name="Google Shape;507;p45"/>
            <p:cNvSpPr/>
            <p:nvPr/>
          </p:nvSpPr>
          <p:spPr>
            <a:xfrm>
              <a:off x="6721475" y="5759450"/>
              <a:ext cx="1143000" cy="609600"/>
            </a:xfrm>
            <a:prstGeom prst="rect">
              <a:avLst/>
            </a:prstGeom>
            <a:solidFill>
              <a:srgbClr val="99CCFF">
                <a:alpha val="4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Construct</a:t>
              </a:r>
              <a:endParaRPr sz="1300"/>
            </a:p>
          </p:txBody>
        </p:sp>
        <p:sp>
          <p:nvSpPr>
            <p:cNvPr id="508" name="Google Shape;508;p45"/>
            <p:cNvSpPr/>
            <p:nvPr/>
          </p:nvSpPr>
          <p:spPr>
            <a:xfrm>
              <a:off x="3140075" y="5759450"/>
              <a:ext cx="1143000" cy="609600"/>
            </a:xfrm>
            <a:prstGeom prst="rect">
              <a:avLst/>
            </a:prstGeom>
            <a:solidFill>
              <a:srgbClr val="99CCFF">
                <a:alpha val="4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Construct</a:t>
              </a:r>
              <a:endParaRPr sz="1300"/>
            </a:p>
          </p:txBody>
        </p:sp>
        <p:cxnSp>
          <p:nvCxnSpPr>
            <p:cNvPr id="509" name="Google Shape;509;p45"/>
            <p:cNvCxnSpPr/>
            <p:nvPr/>
          </p:nvCxnSpPr>
          <p:spPr>
            <a:xfrm>
              <a:off x="1387475" y="606425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0" name="Google Shape;510;p45"/>
            <p:cNvCxnSpPr/>
            <p:nvPr/>
          </p:nvCxnSpPr>
          <p:spPr>
            <a:xfrm>
              <a:off x="2378075" y="606425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1" name="Google Shape;511;p45"/>
            <p:cNvCxnSpPr/>
            <p:nvPr/>
          </p:nvCxnSpPr>
          <p:spPr>
            <a:xfrm>
              <a:off x="2911475" y="606425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2" name="Google Shape;512;p45"/>
            <p:cNvCxnSpPr/>
            <p:nvPr/>
          </p:nvCxnSpPr>
          <p:spPr>
            <a:xfrm>
              <a:off x="5883275" y="606425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3" name="Google Shape;513;p45"/>
            <p:cNvCxnSpPr/>
            <p:nvPr/>
          </p:nvCxnSpPr>
          <p:spPr>
            <a:xfrm>
              <a:off x="4892675" y="606425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4" name="Google Shape;514;p45"/>
            <p:cNvCxnSpPr/>
            <p:nvPr/>
          </p:nvCxnSpPr>
          <p:spPr>
            <a:xfrm>
              <a:off x="4283075" y="606425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5" name="Google Shape;515;p45"/>
            <p:cNvCxnSpPr/>
            <p:nvPr/>
          </p:nvCxnSpPr>
          <p:spPr>
            <a:xfrm>
              <a:off x="7864475" y="606425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6" name="Google Shape;516;p45"/>
            <p:cNvCxnSpPr/>
            <p:nvPr/>
          </p:nvCxnSpPr>
          <p:spPr>
            <a:xfrm>
              <a:off x="6492875" y="606425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7" name="Google Shape;517;p45"/>
            <p:cNvCxnSpPr/>
            <p:nvPr/>
          </p:nvCxnSpPr>
          <p:spPr>
            <a:xfrm>
              <a:off x="8550275" y="606425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18" name="Google Shape;518;p45"/>
          <p:cNvGrpSpPr/>
          <p:nvPr/>
        </p:nvGrpSpPr>
        <p:grpSpPr>
          <a:xfrm>
            <a:off x="762000" y="4038600"/>
            <a:ext cx="952500" cy="1339850"/>
            <a:chOff x="326" y="260"/>
            <a:chExt cx="600" cy="844"/>
          </a:xfrm>
        </p:grpSpPr>
        <p:sp>
          <p:nvSpPr>
            <p:cNvPr id="519" name="Google Shape;519;p45"/>
            <p:cNvSpPr txBox="1"/>
            <p:nvPr/>
          </p:nvSpPr>
          <p:spPr>
            <a:xfrm>
              <a:off x="326" y="260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All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items</a:t>
              </a:r>
              <a:endParaRPr/>
            </a:p>
          </p:txBody>
        </p:sp>
        <p:cxnSp>
          <p:nvCxnSpPr>
            <p:cNvPr id="520" name="Google Shape;520;p45"/>
            <p:cNvCxnSpPr/>
            <p:nvPr/>
          </p:nvCxnSpPr>
          <p:spPr>
            <a:xfrm flipH="1">
              <a:off x="480" y="720"/>
              <a:ext cx="48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21" name="Google Shape;521;p45"/>
          <p:cNvSpPr txBox="1"/>
          <p:nvPr/>
        </p:nvSpPr>
        <p:spPr>
          <a:xfrm>
            <a:off x="3140075" y="3778250"/>
            <a:ext cx="952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All pairs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of items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from L</a:t>
            </a:r>
            <a:r>
              <a:rPr baseline="-25000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grpSp>
        <p:nvGrpSpPr>
          <p:cNvPr id="522" name="Google Shape;522;p45"/>
          <p:cNvGrpSpPr/>
          <p:nvPr/>
        </p:nvGrpSpPr>
        <p:grpSpPr>
          <a:xfrm>
            <a:off x="4876800" y="3886200"/>
            <a:ext cx="952500" cy="1263650"/>
            <a:chOff x="2918" y="164"/>
            <a:chExt cx="600" cy="796"/>
          </a:xfrm>
        </p:grpSpPr>
        <p:sp>
          <p:nvSpPr>
            <p:cNvPr id="523" name="Google Shape;523;p45"/>
            <p:cNvSpPr txBox="1"/>
            <p:nvPr/>
          </p:nvSpPr>
          <p:spPr>
            <a:xfrm>
              <a:off x="2918" y="164"/>
              <a:ext cx="6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Count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the pairs</a:t>
              </a:r>
              <a:endParaRPr/>
            </a:p>
          </p:txBody>
        </p:sp>
        <p:cxnSp>
          <p:nvCxnSpPr>
            <p:cNvPr id="524" name="Google Shape;524;p45"/>
            <p:cNvCxnSpPr/>
            <p:nvPr/>
          </p:nvCxnSpPr>
          <p:spPr>
            <a:xfrm flipH="1">
              <a:off x="3168" y="624"/>
              <a:ext cx="96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25" name="Google Shape;525;p45"/>
          <p:cNvGrpSpPr/>
          <p:nvPr/>
        </p:nvGrpSpPr>
        <p:grpSpPr>
          <a:xfrm>
            <a:off x="6705600" y="3962400"/>
            <a:ext cx="1428750" cy="1263650"/>
            <a:chOff x="4070" y="212"/>
            <a:chExt cx="900" cy="796"/>
          </a:xfrm>
        </p:grpSpPr>
        <p:sp>
          <p:nvSpPr>
            <p:cNvPr id="526" name="Google Shape;526;p45"/>
            <p:cNvSpPr txBox="1"/>
            <p:nvPr/>
          </p:nvSpPr>
          <p:spPr>
            <a:xfrm>
              <a:off x="4070" y="212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To be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explained</a:t>
              </a:r>
              <a:endParaRPr/>
            </a:p>
          </p:txBody>
        </p:sp>
        <p:cxnSp>
          <p:nvCxnSpPr>
            <p:cNvPr id="527" name="Google Shape;527;p45"/>
            <p:cNvCxnSpPr/>
            <p:nvPr/>
          </p:nvCxnSpPr>
          <p:spPr>
            <a:xfrm flipH="1">
              <a:off x="4368" y="672"/>
              <a:ext cx="48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28" name="Google Shape;528;p45"/>
          <p:cNvGrpSpPr/>
          <p:nvPr/>
        </p:nvGrpSpPr>
        <p:grpSpPr>
          <a:xfrm>
            <a:off x="1616075" y="3854450"/>
            <a:ext cx="952500" cy="1371600"/>
            <a:chOff x="864" y="144"/>
            <a:chExt cx="600" cy="864"/>
          </a:xfrm>
        </p:grpSpPr>
        <p:sp>
          <p:nvSpPr>
            <p:cNvPr id="529" name="Google Shape;529;p45"/>
            <p:cNvSpPr txBox="1"/>
            <p:nvPr/>
          </p:nvSpPr>
          <p:spPr>
            <a:xfrm>
              <a:off x="864" y="144"/>
              <a:ext cx="6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Count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the items</a:t>
              </a:r>
              <a:endParaRPr/>
            </a:p>
          </p:txBody>
        </p:sp>
        <p:cxnSp>
          <p:nvCxnSpPr>
            <p:cNvPr id="530" name="Google Shape;530;p45"/>
            <p:cNvCxnSpPr/>
            <p:nvPr/>
          </p:nvCxnSpPr>
          <p:spPr>
            <a:xfrm flipH="1">
              <a:off x="1056" y="528"/>
              <a:ext cx="96" cy="4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6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Recall: Example (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useful for HW2</a:t>
            </a:r>
            <a:r>
              <a:rPr lang="en-US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536" name="Google Shape;536;p46"/>
          <p:cNvSpPr txBox="1"/>
          <p:nvPr>
            <p:ph idx="1" type="body"/>
          </p:nvPr>
        </p:nvSpPr>
        <p:spPr>
          <a:xfrm>
            <a:off x="457200" y="13716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B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{m, c, b}		B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{m, p, j}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B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{m, c, b, n}		B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{c, j}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B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{m, p, b}		B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{m, c, b, j}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B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{c, b, j}			B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{b, c}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rgbClr val="FF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Frequent itemsets (s=3):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{b}, {c}, {j}, {m}					// </a:t>
            </a:r>
            <a:r>
              <a:rPr lang="en-US"/>
              <a:t>L</a:t>
            </a:r>
            <a:r>
              <a:rPr baseline="-25000" lang="en-US"/>
              <a:t>1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{b,m}  {b,c}  {c,m}  {c,j}			// </a:t>
            </a:r>
            <a:r>
              <a:rPr lang="en-US"/>
              <a:t>L</a:t>
            </a:r>
            <a:r>
              <a:rPr baseline="-25000" lang="en-US"/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{m,c,b}								// </a:t>
            </a:r>
            <a:r>
              <a:rPr lang="en-US"/>
              <a:t>L</a:t>
            </a:r>
            <a:r>
              <a:rPr baseline="-25000" lang="en-US"/>
              <a:t>3</a:t>
            </a:r>
            <a:endParaRPr/>
          </a:p>
        </p:txBody>
      </p:sp>
      <p:sp>
        <p:nvSpPr>
          <p:cNvPr id="537" name="Google Shape;537;p4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7"/>
          <p:cNvSpPr txBox="1"/>
          <p:nvPr>
            <p:ph type="title"/>
          </p:nvPr>
        </p:nvSpPr>
        <p:spPr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 </a:t>
            </a:r>
            <a:r>
              <a:rPr lang="en-US">
                <a:solidFill>
                  <a:srgbClr val="FF0000"/>
                </a:solidFill>
              </a:rPr>
              <a:t>(useful for HW2)</a:t>
            </a:r>
            <a:endParaRPr/>
          </a:p>
        </p:txBody>
      </p:sp>
      <p:sp>
        <p:nvSpPr>
          <p:cNvPr id="544" name="Google Shape;544;p47"/>
          <p:cNvSpPr txBox="1"/>
          <p:nvPr>
            <p:ph idx="1" type="body"/>
          </p:nvPr>
        </p:nvSpPr>
        <p:spPr>
          <a:xfrm>
            <a:off x="324425" y="1066800"/>
            <a:ext cx="8544300" cy="42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Hypothetical steps of the A-Priori algorithm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{ {b} {c} {j} {m} {n} {p} }: all candidate items </a:t>
            </a:r>
            <a:r>
              <a:rPr lang="en-US">
                <a:solidFill>
                  <a:srgbClr val="FF0000"/>
                </a:solidFill>
              </a:rPr>
              <a:t>// how?</a:t>
            </a:r>
            <a:endParaRPr sz="1600"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Count the support of itemsets in C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solidFill>
                  <a:srgbClr val="FF0000"/>
                </a:solidFill>
              </a:rPr>
              <a:t>					// how?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Prune non-frequent: L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{ b, c, j, m }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Generate C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{ {b,c} {b,j} {b,m} {c,j} {c,m} {j,m} }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Count the support of itemsets in C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Prune non-frequent: L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{ {b,m} {b,c}  {c,m}  {c,j} 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800"/>
              <a:buChar char="⮚"/>
            </a:pPr>
            <a:r>
              <a:rPr lang="en-US"/>
              <a:t>Generate C</a:t>
            </a:r>
            <a:r>
              <a:rPr baseline="-25000" lang="en-US"/>
              <a:t>3</a:t>
            </a:r>
            <a:r>
              <a:rPr lang="en-US"/>
              <a:t> = { {b,c,m},  </a:t>
            </a:r>
            <a:r>
              <a:rPr lang="en-US" u="sng"/>
              <a:t>{b,c,j},  {b,m,j}, {c,m,j}</a:t>
            </a:r>
            <a:r>
              <a:rPr lang="en-US"/>
              <a:t> }. 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/>
              <a:t>or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Generate C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{ {b,c,m} }</a:t>
            </a:r>
            <a:r>
              <a:rPr lang="en-US"/>
              <a:t>.  </a:t>
            </a:r>
            <a:r>
              <a:rPr lang="en-US">
                <a:solidFill>
                  <a:srgbClr val="FF0066"/>
                </a:solidFill>
              </a:rPr>
              <a:t>// </a:t>
            </a:r>
            <a:r>
              <a:rPr lang="en-US">
                <a:solidFill>
                  <a:srgbClr val="FF0000"/>
                </a:solidFill>
              </a:rPr>
              <a:t>why not {b,c,j}, {b,m,j}, {c,m,j}?</a:t>
            </a:r>
            <a:endParaRPr>
              <a:solidFill>
                <a:srgbClr val="FF0000"/>
              </a:solidFill>
            </a:endParaRPr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Count the support of itemsets in C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Prune non-frequent: L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{ {b,c,m} 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5" name="Google Shape;545;p4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46" name="Google Shape;546;p47"/>
          <p:cNvGrpSpPr/>
          <p:nvPr/>
        </p:nvGrpSpPr>
        <p:grpSpPr>
          <a:xfrm>
            <a:off x="777875" y="5378444"/>
            <a:ext cx="7848600" cy="912820"/>
            <a:chOff x="930275" y="5607044"/>
            <a:chExt cx="7848600" cy="912820"/>
          </a:xfrm>
        </p:grpSpPr>
        <p:sp>
          <p:nvSpPr>
            <p:cNvPr id="547" name="Google Shape;547;p47"/>
            <p:cNvSpPr txBox="1"/>
            <p:nvPr/>
          </p:nvSpPr>
          <p:spPr>
            <a:xfrm>
              <a:off x="930275" y="5911850"/>
              <a:ext cx="4363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48" name="Google Shape;548;p47"/>
            <p:cNvSpPr txBox="1"/>
            <p:nvPr/>
          </p:nvSpPr>
          <p:spPr>
            <a:xfrm>
              <a:off x="2606675" y="5911850"/>
              <a:ext cx="3978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49" name="Google Shape;549;p47"/>
            <p:cNvSpPr txBox="1"/>
            <p:nvPr/>
          </p:nvSpPr>
          <p:spPr>
            <a:xfrm>
              <a:off x="4511675" y="5911850"/>
              <a:ext cx="4363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50" name="Google Shape;550;p47"/>
            <p:cNvSpPr txBox="1"/>
            <p:nvPr/>
          </p:nvSpPr>
          <p:spPr>
            <a:xfrm>
              <a:off x="6111875" y="5911850"/>
              <a:ext cx="3978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51" name="Google Shape;551;p47"/>
            <p:cNvSpPr txBox="1"/>
            <p:nvPr/>
          </p:nvSpPr>
          <p:spPr>
            <a:xfrm>
              <a:off x="8093075" y="5911850"/>
              <a:ext cx="4363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552" name="Google Shape;552;p47"/>
            <p:cNvSpPr/>
            <p:nvPr/>
          </p:nvSpPr>
          <p:spPr>
            <a:xfrm rot="-5400000">
              <a:off x="1540668" y="5682457"/>
              <a:ext cx="912813" cy="76200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7312" y="21600"/>
                  </a:lnTo>
                  <a:lnTo>
                    <a:pt x="1428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>
                <a:alpha val="4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7"/>
            <p:cNvSpPr txBox="1"/>
            <p:nvPr/>
          </p:nvSpPr>
          <p:spPr>
            <a:xfrm>
              <a:off x="1616056" y="5607044"/>
              <a:ext cx="762000" cy="9128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Filter</a:t>
              </a:r>
              <a:endParaRPr/>
            </a:p>
          </p:txBody>
        </p:sp>
        <p:sp>
          <p:nvSpPr>
            <p:cNvPr id="554" name="Google Shape;554;p47"/>
            <p:cNvSpPr/>
            <p:nvPr/>
          </p:nvSpPr>
          <p:spPr>
            <a:xfrm rot="-5400000">
              <a:off x="5045868" y="5682457"/>
              <a:ext cx="912813" cy="76200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7312" y="21600"/>
                  </a:lnTo>
                  <a:lnTo>
                    <a:pt x="1428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>
                <a:alpha val="4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7"/>
            <p:cNvSpPr txBox="1"/>
            <p:nvPr/>
          </p:nvSpPr>
          <p:spPr>
            <a:xfrm>
              <a:off x="5121257" y="5607044"/>
              <a:ext cx="762000" cy="9128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Filter</a:t>
              </a:r>
              <a:endParaRPr/>
            </a:p>
          </p:txBody>
        </p:sp>
        <p:sp>
          <p:nvSpPr>
            <p:cNvPr id="556" name="Google Shape;556;p47"/>
            <p:cNvSpPr/>
            <p:nvPr/>
          </p:nvSpPr>
          <p:spPr>
            <a:xfrm>
              <a:off x="6721475" y="5759450"/>
              <a:ext cx="1143000" cy="609600"/>
            </a:xfrm>
            <a:prstGeom prst="rect">
              <a:avLst/>
            </a:prstGeom>
            <a:solidFill>
              <a:srgbClr val="99CCFF">
                <a:alpha val="4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Construct</a:t>
              </a:r>
              <a:endParaRPr sz="1300"/>
            </a:p>
          </p:txBody>
        </p:sp>
        <p:sp>
          <p:nvSpPr>
            <p:cNvPr id="557" name="Google Shape;557;p47"/>
            <p:cNvSpPr/>
            <p:nvPr/>
          </p:nvSpPr>
          <p:spPr>
            <a:xfrm>
              <a:off x="3140075" y="5759450"/>
              <a:ext cx="1143000" cy="609600"/>
            </a:xfrm>
            <a:prstGeom prst="rect">
              <a:avLst/>
            </a:prstGeom>
            <a:solidFill>
              <a:srgbClr val="99CCFF">
                <a:alpha val="4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Construct</a:t>
              </a:r>
              <a:endParaRPr sz="1300"/>
            </a:p>
          </p:txBody>
        </p:sp>
        <p:cxnSp>
          <p:nvCxnSpPr>
            <p:cNvPr id="558" name="Google Shape;558;p47"/>
            <p:cNvCxnSpPr/>
            <p:nvPr/>
          </p:nvCxnSpPr>
          <p:spPr>
            <a:xfrm>
              <a:off x="1387475" y="606425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59" name="Google Shape;559;p47"/>
            <p:cNvCxnSpPr/>
            <p:nvPr/>
          </p:nvCxnSpPr>
          <p:spPr>
            <a:xfrm>
              <a:off x="2378075" y="606425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60" name="Google Shape;560;p47"/>
            <p:cNvCxnSpPr/>
            <p:nvPr/>
          </p:nvCxnSpPr>
          <p:spPr>
            <a:xfrm>
              <a:off x="2911475" y="606425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61" name="Google Shape;561;p47"/>
            <p:cNvCxnSpPr/>
            <p:nvPr/>
          </p:nvCxnSpPr>
          <p:spPr>
            <a:xfrm>
              <a:off x="5883275" y="606425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62" name="Google Shape;562;p47"/>
            <p:cNvCxnSpPr/>
            <p:nvPr/>
          </p:nvCxnSpPr>
          <p:spPr>
            <a:xfrm>
              <a:off x="4892675" y="606425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63" name="Google Shape;563;p47"/>
            <p:cNvCxnSpPr/>
            <p:nvPr/>
          </p:nvCxnSpPr>
          <p:spPr>
            <a:xfrm>
              <a:off x="4283075" y="606425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64" name="Google Shape;564;p47"/>
            <p:cNvCxnSpPr/>
            <p:nvPr/>
          </p:nvCxnSpPr>
          <p:spPr>
            <a:xfrm>
              <a:off x="7864475" y="606425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65" name="Google Shape;565;p47"/>
            <p:cNvCxnSpPr/>
            <p:nvPr/>
          </p:nvCxnSpPr>
          <p:spPr>
            <a:xfrm>
              <a:off x="6492875" y="606425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66" name="Google Shape;566;p47"/>
            <p:cNvCxnSpPr/>
            <p:nvPr/>
          </p:nvCxnSpPr>
          <p:spPr>
            <a:xfrm>
              <a:off x="8550275" y="606425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8"/>
          <p:cNvSpPr txBox="1"/>
          <p:nvPr>
            <p:ph type="title"/>
          </p:nvPr>
        </p:nvSpPr>
        <p:spPr>
          <a:xfrm>
            <a:off x="457200" y="76200"/>
            <a:ext cx="86868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A-Priori for All Frequent Itemsets</a:t>
            </a:r>
            <a:endParaRPr/>
          </a:p>
        </p:txBody>
      </p:sp>
      <p:sp>
        <p:nvSpPr>
          <p:cNvPr id="572" name="Google Shape;572;p48"/>
          <p:cNvSpPr txBox="1"/>
          <p:nvPr>
            <p:ph idx="1" type="body"/>
          </p:nvPr>
        </p:nvSpPr>
        <p:spPr>
          <a:xfrm>
            <a:off x="457200" y="1143000"/>
            <a:ext cx="8534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1" lang="en-US">
                <a:solidFill>
                  <a:srgbClr val="FF0066"/>
                </a:solidFill>
              </a:rPr>
              <a:t>One pass for each </a:t>
            </a:r>
            <a:r>
              <a:rPr b="1" i="1" lang="en-US">
                <a:solidFill>
                  <a:srgbClr val="FF0066"/>
                </a:solidFill>
              </a:rPr>
              <a:t>k </a:t>
            </a:r>
            <a:r>
              <a:rPr b="1" lang="en-US">
                <a:solidFill>
                  <a:srgbClr val="FF0066"/>
                </a:solidFill>
              </a:rPr>
              <a:t>(itemset size)</a:t>
            </a:r>
            <a:endParaRPr b="1" i="1">
              <a:solidFill>
                <a:srgbClr val="FF0066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/>
              <a:t>Needs room in main memory to count each candidate </a:t>
            </a:r>
            <a:r>
              <a:rPr b="1" i="1" lang="en-US"/>
              <a:t>k</a:t>
            </a:r>
            <a:r>
              <a:rPr lang="en-US"/>
              <a:t>–tuple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/>
              <a:t>For typical market-basket data and reasonable support (e.g., 1%), </a:t>
            </a:r>
            <a:r>
              <a:rPr b="1" i="1" lang="en-US">
                <a:solidFill>
                  <a:srgbClr val="0000FF"/>
                </a:solidFill>
              </a:rPr>
              <a:t>k</a:t>
            </a:r>
            <a:r>
              <a:rPr b="1" lang="en-US">
                <a:solidFill>
                  <a:srgbClr val="0000FF"/>
                </a:solidFill>
              </a:rPr>
              <a:t> = 2</a:t>
            </a:r>
            <a:r>
              <a:rPr lang="en-US">
                <a:solidFill>
                  <a:srgbClr val="0000FF"/>
                </a:solidFill>
              </a:rPr>
              <a:t> requires the most memory</a:t>
            </a:r>
            <a:endParaRPr/>
          </a:p>
          <a:p>
            <a:pPr indent="-101600" lvl="8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>
              <a:solidFill>
                <a:srgbClr val="D60093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73" name="Google Shape;573;p4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Association Rule Discovery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457200" y="12954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Supermarket shelf management – Market-basket model: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Goal:</a:t>
            </a:r>
            <a:r>
              <a:rPr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Identify items that are bought together by </a:t>
            </a:r>
            <a:r>
              <a:rPr b="1" lang="en-US" u="sng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sufficiently many customers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Approach: </a:t>
            </a:r>
            <a:r>
              <a:rPr lang="en-US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the sales data to find dependencies among items</a:t>
            </a:r>
            <a:endParaRPr/>
          </a:p>
          <a:p>
            <a:pPr indent="-285750" lvl="1" marL="849313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Brick and mortar stores: data collected with barcode scanners </a:t>
            </a:r>
            <a:endParaRPr/>
          </a:p>
          <a:p>
            <a:pPr indent="-285750" lvl="1" marL="849313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Online retailers: transaction records for sales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classic rule:</a:t>
            </a:r>
            <a:endParaRPr/>
          </a:p>
          <a:p>
            <a:pPr indent="-285750" lvl="1" marL="849313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If someone buys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diaper and milk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then he/she is 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likely to buy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beer.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// really ☺   do you know why?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849313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Don’t be surprised if you find six-packs next to diapers!</a:t>
            </a:r>
            <a:endParaRPr/>
          </a:p>
        </p:txBody>
      </p:sp>
      <p:sp>
        <p:nvSpPr>
          <p:cNvPr id="117" name="Google Shape;117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Market-Basket Model</a:t>
            </a:r>
            <a:endParaRPr/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457200" y="1295400"/>
            <a:ext cx="83820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/>
              <a:t>A </a:t>
            </a:r>
            <a:r>
              <a:rPr b="1" lang="en-US"/>
              <a:t>large set </a:t>
            </a:r>
            <a:r>
              <a:rPr lang="en-US"/>
              <a:t>of </a:t>
            </a:r>
            <a:r>
              <a:rPr b="1" lang="en-US">
                <a:solidFill>
                  <a:srgbClr val="C0504D"/>
                </a:solidFill>
              </a:rPr>
              <a:t>items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Char char="⮚"/>
            </a:pPr>
            <a:r>
              <a:rPr lang="en-US"/>
              <a:t>e.g., things sold in a </a:t>
            </a:r>
            <a:br>
              <a:rPr lang="en-US"/>
            </a:br>
            <a:r>
              <a:rPr lang="en-US"/>
              <a:t>supermarket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/>
              <a:t>A </a:t>
            </a:r>
            <a:r>
              <a:rPr b="1" lang="en-US"/>
              <a:t>large set</a:t>
            </a:r>
            <a:r>
              <a:rPr lang="en-US"/>
              <a:t> of</a:t>
            </a:r>
            <a:r>
              <a:rPr lang="en-US">
                <a:solidFill>
                  <a:srgbClr val="C0504D"/>
                </a:solidFill>
              </a:rPr>
              <a:t> </a:t>
            </a:r>
            <a:r>
              <a:rPr b="1" lang="en-US">
                <a:solidFill>
                  <a:srgbClr val="C0504D"/>
                </a:solidFill>
              </a:rPr>
              <a:t>baskets</a:t>
            </a:r>
            <a:r>
              <a:rPr lang="en-US">
                <a:solidFill>
                  <a:srgbClr val="C0504D"/>
                </a:solidFill>
              </a:rPr>
              <a:t> </a:t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sz="800">
              <a:solidFill>
                <a:srgbClr val="C0504D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/>
              <a:t>Each basket is a </a:t>
            </a:r>
            <a:br>
              <a:rPr lang="en-US"/>
            </a:br>
            <a:r>
              <a:rPr b="1" lang="en-US">
                <a:solidFill>
                  <a:srgbClr val="FF0000"/>
                </a:solidFill>
              </a:rPr>
              <a:t>small</a:t>
            </a:r>
            <a:r>
              <a:rPr b="1" lang="en-US"/>
              <a:t> subset of items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Char char="⮚"/>
            </a:pPr>
            <a:r>
              <a:rPr lang="en-US"/>
              <a:t>e.g., the things one </a:t>
            </a:r>
            <a:br>
              <a:rPr lang="en-US"/>
            </a:br>
            <a:r>
              <a:rPr lang="en-US"/>
              <a:t>customer buys on one day</a:t>
            </a:r>
            <a:endParaRPr/>
          </a:p>
          <a:p>
            <a:pPr indent="-234950" lvl="1" marL="742950" rtl="0" algn="l">
              <a:spcBef>
                <a:spcPts val="160"/>
              </a:spcBef>
              <a:spcAft>
                <a:spcPts val="0"/>
              </a:spcAft>
              <a:buSzPts val="800"/>
              <a:buFont typeface="Noto Sans Symbols"/>
              <a:buNone/>
            </a:pPr>
            <a:r>
              <a:t/>
            </a:r>
            <a:endParaRPr sz="8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1" lang="en-US">
                <a:solidFill>
                  <a:srgbClr val="008000"/>
                </a:solidFill>
              </a:rPr>
              <a:t>Want to discover Association Rules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Char char="⮚"/>
            </a:pPr>
            <a:r>
              <a:rPr lang="en-US"/>
              <a:t>People who bought {x,y,z} tend to buy {v,w}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b="1" lang="en-US"/>
              <a:t>Brick and mortar stores</a:t>
            </a:r>
            <a:r>
              <a:rPr lang="en-US"/>
              <a:t>: Influences setting of prices, what to put on sale when, product placement on store shelves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b="1" lang="en-US"/>
              <a:t>Recommender systems</a:t>
            </a:r>
            <a:r>
              <a:rPr lang="en-US"/>
              <a:t>: Amazon, Netflix, etc. </a:t>
            </a:r>
            <a:endParaRPr/>
          </a:p>
          <a:p>
            <a:pPr indent="-101600" lvl="8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01600" lvl="8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124" name="Google Shape;124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5727700" y="4129088"/>
            <a:ext cx="3035300" cy="984250"/>
          </a:xfrm>
          <a:prstGeom prst="rect">
            <a:avLst/>
          </a:prstGeom>
          <a:solidFill>
            <a:srgbClr val="CCCCFF"/>
          </a:solidFill>
          <a:ln>
            <a:noFill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Rules Discovered: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050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0" i="0" lang="en-US" sz="1800" u="none" cap="none" strike="noStrike">
                <a:solidFill>
                  <a:srgbClr val="C0504D"/>
                </a:solidFill>
                <a:latin typeface="Tahoma"/>
                <a:ea typeface="Tahoma"/>
                <a:cs typeface="Tahoma"/>
                <a:sym typeface="Tahoma"/>
              </a:rPr>
              <a:t>{Milk} --&gt; {Coke}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504D"/>
                </a:solidFill>
                <a:latin typeface="Tahoma"/>
                <a:ea typeface="Tahoma"/>
                <a:cs typeface="Tahoma"/>
                <a:sym typeface="Tahoma"/>
              </a:rPr>
              <a:t>    {Diaper, Milk} --&gt; {Beer}</a:t>
            </a:r>
            <a:endParaRPr b="0" i="0" sz="2400" u="none" cap="none" strike="noStrike">
              <a:solidFill>
                <a:srgbClr val="C050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6" name="Google Shape;126;p6"/>
          <p:cNvGraphicFramePr/>
          <p:nvPr/>
        </p:nvGraphicFramePr>
        <p:xfrm>
          <a:off x="5299075" y="1652588"/>
          <a:ext cx="3690938" cy="2159000"/>
        </p:xfrm>
        <a:graphic>
          <a:graphicData uri="http://schemas.openxmlformats.org/presentationml/2006/ole">
            <mc:AlternateContent>
              <mc:Choice Requires="v">
                <p:oleObj r:id="rId4" imgH="2159000" imgW="3690938" progId="Word.Document.8" spid="_x0000_s1">
                  <p:embed/>
                </p:oleObj>
              </mc:Choice>
              <mc:Fallback>
                <p:oleObj r:id="rId5" imgH="2159000" imgW="3690938" progId="Word.Document.8">
                  <p:embed/>
                  <p:pic>
                    <p:nvPicPr>
                      <p:cNvPr id="126" name="Google Shape;126;p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299075" y="1652588"/>
                        <a:ext cx="3690938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" name="Google Shape;127;p6"/>
          <p:cNvSpPr txBox="1"/>
          <p:nvPr/>
        </p:nvSpPr>
        <p:spPr>
          <a:xfrm>
            <a:off x="5486400" y="1219200"/>
            <a:ext cx="190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Input:</a:t>
            </a:r>
            <a:endParaRPr/>
          </a:p>
        </p:txBody>
      </p:sp>
      <p:sp>
        <p:nvSpPr>
          <p:cNvPr id="128" name="Google Shape;128;p6"/>
          <p:cNvSpPr txBox="1"/>
          <p:nvPr/>
        </p:nvSpPr>
        <p:spPr>
          <a:xfrm>
            <a:off x="5486400" y="3657600"/>
            <a:ext cx="257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Output: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Market-Baskets</a:t>
            </a:r>
            <a:endParaRPr/>
          </a:p>
        </p:txBody>
      </p:sp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685804" y="137482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Really a </a:t>
            </a: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many-many mapping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(association) between two kinds of things: </a:t>
            </a:r>
            <a:r>
              <a:rPr b="1" lang="en-US" u="sng">
                <a:latin typeface="Times New Roman"/>
                <a:ea typeface="Times New Roman"/>
                <a:cs typeface="Times New Roman"/>
                <a:sym typeface="Times New Roman"/>
              </a:rPr>
              <a:t>items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US" u="sng">
                <a:latin typeface="Times New Roman"/>
                <a:ea typeface="Times New Roman"/>
                <a:cs typeface="Times New Roman"/>
                <a:sym typeface="Times New Roman"/>
              </a:rPr>
              <a:t>baskets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But we ask about </a:t>
            </a:r>
            <a:r>
              <a:rPr b="1" lang="en-US" u="sng">
                <a:latin typeface="Times New Roman"/>
                <a:ea typeface="Times New Roman"/>
                <a:cs typeface="Times New Roman"/>
                <a:sym typeface="Times New Roman"/>
              </a:rPr>
              <a:t>connections among </a:t>
            </a:r>
            <a:r>
              <a:rPr b="1" lang="en-US" u="sng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lang="en-US" u="sng">
                <a:latin typeface="Times New Roman"/>
                <a:ea typeface="Times New Roman"/>
                <a:cs typeface="Times New Roman"/>
                <a:sym typeface="Times New Roman"/>
              </a:rPr>
              <a:t>items,</a:t>
            </a:r>
            <a:r>
              <a:rPr b="1" lang="en-US" u="sng"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1" lang="en-US" u="sng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not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baskets.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”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technology focuses on </a:t>
            </a:r>
            <a:r>
              <a:rPr lang="en-US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events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rare events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Don’t need to focus on identifying *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* association rules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Want to focus on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common events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focus pricing strategies or product recommendations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on those items or association rules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Market Basket Applications (1): 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Identify items bought together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8"/>
          <p:cNvSpPr txBox="1"/>
          <p:nvPr>
            <p:ph idx="1" type="body"/>
          </p:nvPr>
        </p:nvSpPr>
        <p:spPr>
          <a:xfrm>
            <a:off x="457200" y="1295400"/>
            <a:ext cx="8382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Items</a:t>
            </a:r>
            <a:r>
              <a:rPr lang="en-US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products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Baskets</a:t>
            </a:r>
            <a:r>
              <a:rPr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sets of products someone bought in one trip to the store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market baskets: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Stores (Walmart, Target, Ralphs, etc.) keep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terabytes of data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about what items customers buy together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Tells how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typical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customers navigate stores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Lets them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position tempting items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Suggests tie-in “tricks”, e.g., run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sale on diapers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raise the price of beer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the rule to occur </a:t>
            </a:r>
            <a:r>
              <a:rPr b="1" lang="en-US" u="sng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frequently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or no profits!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Amazon’s people who bought </a:t>
            </a:r>
            <a:r>
              <a:rPr b="1" i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also bought </a:t>
            </a:r>
            <a:r>
              <a:rPr b="1" i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Recommendation Systems</a:t>
            </a:r>
            <a:endParaRPr/>
          </a:p>
        </p:txBody>
      </p:sp>
      <p:sp>
        <p:nvSpPr>
          <p:cNvPr id="142" name="Google Shape;142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Market Basket Applications (2): 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Plagiarism detection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457200" y="1447800"/>
            <a:ext cx="8305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Baskets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Sentences? 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Documents containing those sentences?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Sentences? 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Documents containing those sentences?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Question: Baskets=?, Items=?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2015-09-08T16:08:30Z</dcterms:created>
  <dc:creator>Yao-Yi Chiang</dc:creator>
</cp:coreProperties>
</file>