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6858000" cx="9144000"/>
  <p:notesSz cx="6858000" cy="9144000"/>
  <p:embeddedFontLst>
    <p:embeddedFont>
      <p:font typeface="Tahoma"/>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4" roundtripDataSignature="AMtx7mioMin0BgRBWKB+H6K6pbz2f0wj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5C0EDE-9E1D-4099-AF2D-9725B8113A6A}">
  <a:tblStyle styleId="{235C0EDE-9E1D-4099-AF2D-9725B8113A6A}" styleName="Table_0">
    <a:wholeTbl>
      <a:tcTxStyle b="off" i="off">
        <a:font>
          <a:latin typeface="Tahoma"/>
          <a:ea typeface="Tahoma"/>
          <a:cs typeface="Tahom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b="off" i="off"/>
      <a:tcStyle>
        <a:fill>
          <a:solidFill>
            <a:srgbClr val="CAECDD"/>
          </a:solidFill>
        </a:fill>
      </a:tcStyle>
    </a:band1H>
    <a:band2H>
      <a:tcTxStyle b="off" i="off"/>
    </a:band2H>
    <a:band1V>
      <a:tcTxStyle b="off" i="off"/>
      <a:tcStyle>
        <a:fill>
          <a:solidFill>
            <a:srgbClr val="CAECDD"/>
          </a:solidFill>
        </a:fill>
      </a:tcStyle>
    </a:band1V>
    <a:band2V>
      <a:tcTxStyle b="off" i="off"/>
    </a:band2V>
    <a:lastCol>
      <a:tcTxStyle b="on" i="off">
        <a:font>
          <a:latin typeface="Tahoma"/>
          <a:ea typeface="Tahoma"/>
          <a:cs typeface="Tahoma"/>
        </a:font>
        <a:schemeClr val="lt1"/>
      </a:tcTxStyle>
      <a:tcStyle>
        <a:fill>
          <a:solidFill>
            <a:schemeClr val="accent1"/>
          </a:solidFill>
        </a:fill>
      </a:tcStyle>
    </a:lastCol>
    <a:firstCol>
      <a:tcTxStyle b="on" i="off">
        <a:font>
          <a:latin typeface="Tahoma"/>
          <a:ea typeface="Tahoma"/>
          <a:cs typeface="Tahoma"/>
        </a:font>
        <a:schemeClr val="lt1"/>
      </a:tcTxStyle>
      <a:tcStyle>
        <a:fill>
          <a:solidFill>
            <a:schemeClr val="accent1"/>
          </a:solidFill>
        </a:fill>
      </a:tcStyle>
    </a:firstCol>
    <a:lastRow>
      <a:tcTxStyle b="on" i="off">
        <a:font>
          <a:latin typeface="Tahoma"/>
          <a:ea typeface="Tahoma"/>
          <a:cs typeface="Tahom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Tahoma"/>
          <a:ea typeface="Tahoma"/>
          <a:cs typeface="Tahom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Tahoma-bold.fntdata"/><Relationship Id="rId72" Type="http://schemas.openxmlformats.org/officeDocument/2006/relationships/font" Target="fonts/Tahoma-regular.fntdata"/><Relationship Id="rId31" Type="http://schemas.openxmlformats.org/officeDocument/2006/relationships/slide" Target="slides/slide25.xml"/><Relationship Id="rId30" Type="http://schemas.openxmlformats.org/officeDocument/2006/relationships/slide" Target="slides/slide24.xml"/><Relationship Id="rId74" Type="http://customschemas.google.com/relationships/presentationmetadata" Target="meta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W1.2</a:t>
            </a:r>
            <a:endParaRPr/>
          </a:p>
        </p:txBody>
      </p:sp>
      <p:sp>
        <p:nvSpPr>
          <p:cNvPr id="198" name="Google Shape;198;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9" name="Google Shape;2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5" name="Google Shape;23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3" name="Google Shape;2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5" name="Google Shape;2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201601W2.1</a:t>
            </a:r>
            <a:endParaRPr/>
          </a:p>
        </p:txBody>
      </p:sp>
      <p:sp>
        <p:nvSpPr>
          <p:cNvPr id="279" name="Google Shape;279;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Why?</a:t>
            </a:r>
            <a:r>
              <a:rPr lang="en-US"/>
              <a:t> While we were able to use the triangular-matrix</a:t>
            </a:r>
            <a:endParaRPr/>
          </a:p>
          <a:p>
            <a:pPr indent="0" lvl="0" marL="0" rtl="0" algn="l">
              <a:lnSpc>
                <a:spcPct val="100000"/>
              </a:lnSpc>
              <a:spcBef>
                <a:spcPts val="360"/>
              </a:spcBef>
              <a:spcAft>
                <a:spcPts val="0"/>
              </a:spcAft>
              <a:buSzPts val="1400"/>
              <a:buNone/>
            </a:pPr>
            <a:r>
              <a:rPr lang="en-US"/>
              <a:t>method on the second pass of A-Priori if we wished, because the frequent items</a:t>
            </a:r>
            <a:endParaRPr/>
          </a:p>
          <a:p>
            <a:pPr indent="0" lvl="0" marL="0" rtl="0" algn="l">
              <a:lnSpc>
                <a:spcPct val="100000"/>
              </a:lnSpc>
              <a:spcBef>
                <a:spcPts val="360"/>
              </a:spcBef>
              <a:spcAft>
                <a:spcPts val="0"/>
              </a:spcAft>
              <a:buSzPts val="1400"/>
              <a:buNone/>
            </a:pPr>
            <a:r>
              <a:rPr lang="en-US"/>
              <a:t>could be renumbered from 1 to some m, we cannot do so for PCY. The reason</a:t>
            </a:r>
            <a:endParaRPr/>
          </a:p>
          <a:p>
            <a:pPr indent="0" lvl="0" marL="0" rtl="0" algn="l">
              <a:lnSpc>
                <a:spcPct val="100000"/>
              </a:lnSpc>
              <a:spcBef>
                <a:spcPts val="360"/>
              </a:spcBef>
              <a:spcAft>
                <a:spcPts val="0"/>
              </a:spcAft>
              <a:buSzPts val="1400"/>
              <a:buNone/>
            </a:pPr>
            <a:r>
              <a:rPr lang="en-US"/>
              <a:t>is that the pairs of frequent items that PCY lets us avoid counting are placed</a:t>
            </a:r>
            <a:endParaRPr/>
          </a:p>
          <a:p>
            <a:pPr indent="0" lvl="0" marL="0" rtl="0" algn="l">
              <a:lnSpc>
                <a:spcPct val="100000"/>
              </a:lnSpc>
              <a:spcBef>
                <a:spcPts val="360"/>
              </a:spcBef>
              <a:spcAft>
                <a:spcPts val="0"/>
              </a:spcAft>
              <a:buSzPts val="1400"/>
              <a:buNone/>
            </a:pPr>
            <a:r>
              <a:rPr lang="en-US"/>
              <a:t>randomly within the triangular matrix; they are the pairs that happen to hash</a:t>
            </a:r>
            <a:endParaRPr/>
          </a:p>
          <a:p>
            <a:pPr indent="0" lvl="0" marL="0" rtl="0" algn="l">
              <a:lnSpc>
                <a:spcPct val="100000"/>
              </a:lnSpc>
              <a:spcBef>
                <a:spcPts val="360"/>
              </a:spcBef>
              <a:spcAft>
                <a:spcPts val="0"/>
              </a:spcAft>
              <a:buSzPts val="1400"/>
              <a:buNone/>
            </a:pPr>
            <a:r>
              <a:rPr lang="en-US"/>
              <a:t>to an infrequent bucket on the ﬁrst pass. There is no known way of compacting</a:t>
            </a:r>
            <a:endParaRPr/>
          </a:p>
          <a:p>
            <a:pPr indent="0" lvl="0" marL="0" rtl="0" algn="l">
              <a:lnSpc>
                <a:spcPct val="100000"/>
              </a:lnSpc>
              <a:spcBef>
                <a:spcPts val="360"/>
              </a:spcBef>
              <a:spcAft>
                <a:spcPts val="0"/>
              </a:spcAft>
              <a:buSzPts val="1400"/>
              <a:buNone/>
            </a:pPr>
            <a:r>
              <a:rPr lang="en-US"/>
              <a:t>the matrix to avoid leaving space for the uncounted pairs.</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2018 01 w1.2</a:t>
            </a:r>
            <a:endParaRPr/>
          </a:p>
        </p:txBody>
      </p:sp>
      <p:sp>
        <p:nvSpPr>
          <p:cNvPr id="288" name="Google Shape;288;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3" name="Google Shape;303;p20:notes"/>
          <p:cNvSpPr/>
          <p:nvPr>
            <p:ph idx="2" type="sldImg"/>
          </p:nvPr>
        </p:nvSpPr>
        <p:spPr>
          <a:xfrm>
            <a:off x="1144588" y="684213"/>
            <a:ext cx="4570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20:notes"/>
          <p:cNvSpPr txBox="1"/>
          <p:nvPr>
            <p:ph idx="1" type="body"/>
          </p:nvPr>
        </p:nvSpPr>
        <p:spPr>
          <a:xfrm>
            <a:off x="915988" y="4341813"/>
            <a:ext cx="5026025" cy="41179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8" name="Google Shape;3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5" name="Google Shape;335;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2016.03 w2.1</a:t>
            </a:r>
            <a:endParaRPr/>
          </a:p>
        </p:txBody>
      </p:sp>
      <p:sp>
        <p:nvSpPr>
          <p:cNvPr id="336" name="Google Shape;336;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2" name="Google Shape;34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Look at both bitmaps to eliminate maximum number of candidates that hash to frequent bucket.</a:t>
            </a:r>
            <a:endParaRPr/>
          </a:p>
          <a:p>
            <a:pPr indent="0" lvl="0" marL="0" rtl="0" algn="l">
              <a:lnSpc>
                <a:spcPct val="115000"/>
              </a:lnSpc>
              <a:spcBef>
                <a:spcPts val="1200"/>
              </a:spcBef>
              <a:spcAft>
                <a:spcPts val="0"/>
              </a:spcAft>
              <a:buClr>
                <a:schemeClr val="dk1"/>
              </a:buClr>
              <a:buSzPts val="1100"/>
              <a:buFont typeface="Arial"/>
              <a:buNone/>
            </a:pPr>
            <a:r>
              <a:rPr lang="en-US"/>
              <a:t>This post is regarding why it is necessary to check if a pair hashed to a frequent bucket in pass 1 and not just in pass 2.</a:t>
            </a:r>
            <a:endParaRPr/>
          </a:p>
          <a:p>
            <a:pPr indent="0" lvl="0" marL="0" rtl="0" algn="l">
              <a:lnSpc>
                <a:spcPct val="115000"/>
              </a:lnSpc>
              <a:spcBef>
                <a:spcPts val="1200"/>
              </a:spcBef>
              <a:spcAft>
                <a:spcPts val="1200"/>
              </a:spcAft>
              <a:buSzPts val="1100"/>
              <a:buNone/>
            </a:pPr>
            <a:r>
              <a:rPr lang="en-US"/>
              <a:t>It is true that a pair which hashes to an infrequent bucket in pass 1 would not be hashed in the 2nd hash table in pass 2. Even though this stands, while looking at the 2nd hash table we won't be able to figure out if the pair in question is actually attributing to the count of the bucket to which it may have hashed (had it belonged to a frequent bucket in stage 1). While checking in the 2nd hash table for a pair (i,j), we would first figure out the bucket to which it would have hashed. If this bucket is frequent, we cannot figure out whether the (i,j) actually attributed to the count of the bucket. This can only be done by checking in the 1st hash table.</a:t>
            </a:r>
            <a:endParaRPr/>
          </a:p>
        </p:txBody>
      </p:sp>
      <p:sp>
        <p:nvSpPr>
          <p:cNvPr id="350" name="Google Shape;350;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5" name="Google Shape;38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2" name="Google Shape;392;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Because the hash function could hash infrequent item pairs into frequent bucket</a:t>
            </a:r>
            <a:endParaRPr/>
          </a:p>
          <a:p>
            <a:pPr indent="0" lvl="0" marL="0" rtl="0" algn="l">
              <a:lnSpc>
                <a:spcPct val="100000"/>
              </a:lnSpc>
              <a:spcBef>
                <a:spcPts val="360"/>
              </a:spcBef>
              <a:spcAft>
                <a:spcPts val="0"/>
              </a:spcAft>
              <a:buSzPts val="1400"/>
              <a:buNone/>
            </a:pPr>
            <a:r>
              <a:rPr lang="en-US"/>
              <a:t>For example, a second hash function where i+j = odd will hash every i+j = odd to the first bucket (frequent) but (1,2) might not be frequent since the first hash function is j = odd and first bucket is frequent</a:t>
            </a:r>
            <a:endParaRPr/>
          </a:p>
        </p:txBody>
      </p:sp>
      <p:sp>
        <p:nvSpPr>
          <p:cNvPr id="393" name="Google Shape;393;p2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j mod 11 cnt 1 2 2 2 1 3 3 3 1 4 4 2 1 5 5 1 1 6 6 0 2 3 6 3 2 4 8 3 2 5 10 2 2 6 1 1 3 4 1 3 3 5 4 2 3 6 7 2 4 5 9 3 4 6 2 3 5 6 8 2 </a:t>
            </a:r>
            <a:endParaRPr/>
          </a:p>
        </p:txBody>
      </p:sp>
      <p:sp>
        <p:nvSpPr>
          <p:cNvPr id="401" name="Google Shape;401;p2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21" name="Google Shape;4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28" name="Google Shape;42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35" name="Google Shape;43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42" name="Google Shape;44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69" name="Google Shape;46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j mod 11 cnt 1 2 2 2 1 3 3 3 1 4 4 2 1 5 5 1 1 6 6 0 2 3 6 3 2 4 8 3 2 5 10 2 2 6 1 1 3 4 1 3 3 5 4 2 3 6 7 2 4 5 9 3 4 6 2 3 5 6 8 2 </a:t>
            </a:r>
            <a:endParaRPr/>
          </a:p>
        </p:txBody>
      </p:sp>
      <p:sp>
        <p:nvSpPr>
          <p:cNvPr id="477" name="Google Shape;477;p3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W2.1</a:t>
            </a:r>
            <a:endParaRPr/>
          </a:p>
        </p:txBody>
      </p:sp>
      <p:sp>
        <p:nvSpPr>
          <p:cNvPr id="486" name="Google Shape;486;p3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93" name="Google Shape;49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0" name="Google Shape;50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7" name="Google Shape;50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14" name="Google Shape;51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0" name="Google Shape;52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32" name="Google Shape;53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39" name="Google Shape;5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46" name="Google Shape;54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53" name="Google Shape;55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60" name="Google Shape;56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67" name="Google Shape;56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4" name="Google Shape;57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1" name="Google Shape;58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7" name="Google Shape;58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4" name="Google Shape;59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 name="Google Shape;15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1" name="Google Shape;60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8" name="Google Shape;60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5" name="Google Shape;61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2" name="Google Shape;62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9" name="Google Shape;62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6" name="Google Shape;63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3" name="Google Shape;64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0" name="Google Shape;65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56" name="Google Shape;65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3" name="Google Shape;66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1" name="Google Shape;16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0" name="Google Shape;67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7" name="Google Shape;67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84" name="Google Shape;684;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99" name="Google Shape;69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6" name="Google Shape;70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3" name="Google Shape;71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Why hash table takes full space?</a:t>
            </a:r>
            <a:endParaRPr/>
          </a:p>
          <a:p>
            <a:pPr indent="0" lvl="0" marL="0" rtl="0" algn="l">
              <a:lnSpc>
                <a:spcPct val="100000"/>
              </a:lnSpc>
              <a:spcBef>
                <a:spcPts val="360"/>
              </a:spcBef>
              <a:spcAft>
                <a:spcPts val="0"/>
              </a:spcAft>
              <a:buSzPts val="1400"/>
              <a:buNone/>
            </a:pPr>
            <a:r>
              <a:rPr lang="en-US"/>
              <a:t>We want to make it as large as possible.</a:t>
            </a:r>
            <a:endParaRPr/>
          </a:p>
          <a:p>
            <a:pPr indent="0" lvl="0" marL="0" rtl="0" algn="l">
              <a:lnSpc>
                <a:spcPct val="100000"/>
              </a:lnSpc>
              <a:spcBef>
                <a:spcPts val="360"/>
              </a:spcBef>
              <a:spcAft>
                <a:spcPts val="0"/>
              </a:spcAft>
              <a:buSzPts val="1400"/>
              <a:buNone/>
            </a:pPr>
            <a:r>
              <a:rPr lang="en-US"/>
              <a:t>Why hash table bigger than bitmap?</a:t>
            </a:r>
            <a:endParaRPr/>
          </a:p>
          <a:p>
            <a:pPr indent="0" lvl="0" marL="0" rtl="0" algn="l">
              <a:lnSpc>
                <a:spcPct val="100000"/>
              </a:lnSpc>
              <a:spcBef>
                <a:spcPts val="360"/>
              </a:spcBef>
              <a:spcAft>
                <a:spcPts val="0"/>
              </a:spcAft>
              <a:buSzPts val="1400"/>
              <a:buNone/>
            </a:pPr>
            <a:r>
              <a:rPr lang="en-US"/>
              <a:t>Hash table contains counts</a:t>
            </a:r>
            <a:endParaRPr/>
          </a:p>
        </p:txBody>
      </p:sp>
      <p:sp>
        <p:nvSpPr>
          <p:cNvPr id="171" name="Google Shape;171;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3" name="Google Shape;18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0" name="Google Shape;19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6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SzPts val="2800"/>
              <a:buNone/>
              <a:defRPr/>
            </a:lvl1pPr>
            <a:lvl2pPr lvl="1" algn="ctr">
              <a:lnSpc>
                <a:spcPct val="100000"/>
              </a:lnSpc>
              <a:spcBef>
                <a:spcPts val="480"/>
              </a:spcBef>
              <a:spcAft>
                <a:spcPts val="0"/>
              </a:spcAft>
              <a:buSzPts val="2400"/>
              <a:buNone/>
              <a:defRPr/>
            </a:lvl2pPr>
            <a:lvl3pPr lvl="2" algn="ctr">
              <a:lnSpc>
                <a:spcPct val="100000"/>
              </a:lnSpc>
              <a:spcBef>
                <a:spcPts val="400"/>
              </a:spcBef>
              <a:spcAft>
                <a:spcPts val="0"/>
              </a:spcAft>
              <a:buSzPts val="2000"/>
              <a:buFont typeface="Tahoma"/>
              <a:buNone/>
              <a:defRPr/>
            </a:lvl3pPr>
            <a:lvl4pPr lvl="3" algn="ctr">
              <a:lnSpc>
                <a:spcPct val="100000"/>
              </a:lnSpc>
              <a:spcBef>
                <a:spcPts val="400"/>
              </a:spcBef>
              <a:spcAft>
                <a:spcPts val="0"/>
              </a:spcAft>
              <a:buClr>
                <a:schemeClr val="dk1"/>
              </a:buClr>
              <a:buSzPts val="2000"/>
              <a:buFont typeface="Times New Roman"/>
              <a:buNone/>
              <a:defRPr/>
            </a:lvl4pPr>
            <a:lvl5pPr lvl="4" algn="ctr">
              <a:lnSpc>
                <a:spcPct val="100000"/>
              </a:lnSpc>
              <a:spcBef>
                <a:spcPts val="400"/>
              </a:spcBef>
              <a:spcAft>
                <a:spcPts val="0"/>
              </a:spcAft>
              <a:buClr>
                <a:schemeClr val="dk1"/>
              </a:buClr>
              <a:buSzPts val="2000"/>
              <a:buFont typeface="Times New Roman"/>
              <a:buNone/>
              <a:defRPr/>
            </a:lvl5pPr>
            <a:lvl6pPr lvl="5" algn="ctr">
              <a:lnSpc>
                <a:spcPct val="100000"/>
              </a:lnSpc>
              <a:spcBef>
                <a:spcPts val="400"/>
              </a:spcBef>
              <a:spcAft>
                <a:spcPts val="0"/>
              </a:spcAft>
              <a:buClr>
                <a:schemeClr val="dk1"/>
              </a:buClr>
              <a:buSzPts val="2000"/>
              <a:buFont typeface="Times New Roman"/>
              <a:buNone/>
              <a:defRPr/>
            </a:lvl6pPr>
            <a:lvl7pPr lvl="6" algn="ctr">
              <a:lnSpc>
                <a:spcPct val="100000"/>
              </a:lnSpc>
              <a:spcBef>
                <a:spcPts val="400"/>
              </a:spcBef>
              <a:spcAft>
                <a:spcPts val="0"/>
              </a:spcAft>
              <a:buClr>
                <a:schemeClr val="dk1"/>
              </a:buClr>
              <a:buSzPts val="2000"/>
              <a:buFont typeface="Times New Roman"/>
              <a:buNone/>
              <a:defRPr/>
            </a:lvl7pPr>
            <a:lvl8pPr lvl="7" algn="ctr">
              <a:lnSpc>
                <a:spcPct val="100000"/>
              </a:lnSpc>
              <a:spcBef>
                <a:spcPts val="400"/>
              </a:spcBef>
              <a:spcAft>
                <a:spcPts val="0"/>
              </a:spcAft>
              <a:buClr>
                <a:schemeClr val="dk1"/>
              </a:buClr>
              <a:buSzPts val="2000"/>
              <a:buFont typeface="Times New Roman"/>
              <a:buNone/>
              <a:defRPr/>
            </a:lvl8pPr>
            <a:lvl9pPr lvl="8" algn="ctr">
              <a:lnSpc>
                <a:spcPct val="100000"/>
              </a:lnSpc>
              <a:spcBef>
                <a:spcPts val="400"/>
              </a:spcBef>
              <a:spcAft>
                <a:spcPts val="0"/>
              </a:spcAft>
              <a:buClr>
                <a:schemeClr val="dk1"/>
              </a:buClr>
              <a:buSzPts val="2000"/>
              <a:buFont typeface="Times New Roman"/>
              <a:buNone/>
              <a:defRPr/>
            </a:lvl9pPr>
          </a:lstStyle>
          <a:p/>
        </p:txBody>
      </p:sp>
      <p:sp>
        <p:nvSpPr>
          <p:cNvPr id="18" name="Google Shape;18;p6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76"/>
          <p:cNvSpPr/>
          <p:nvPr>
            <p:ph idx="2" type="pic"/>
          </p:nvPr>
        </p:nvSpPr>
        <p:spPr>
          <a:xfrm>
            <a:off x="1792288" y="612775"/>
            <a:ext cx="5486400" cy="4114800"/>
          </a:xfrm>
          <a:prstGeom prst="rect">
            <a:avLst/>
          </a:prstGeom>
          <a:noFill/>
          <a:ln>
            <a:noFill/>
          </a:ln>
        </p:spPr>
      </p:sp>
      <p:sp>
        <p:nvSpPr>
          <p:cNvPr id="75" name="Google Shape;75;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Tahoma"/>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76" name="Google Shape;76;p7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7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7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77"/>
          <p:cNvSpPr txBox="1"/>
          <p:nvPr>
            <p:ph idx="1" type="body"/>
          </p:nvPr>
        </p:nvSpPr>
        <p:spPr>
          <a:xfrm rot="5400000">
            <a:off x="2324100" y="-114300"/>
            <a:ext cx="44958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7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7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78"/>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78"/>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7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7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68"/>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6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6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7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70"/>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Font typeface="Tahoma"/>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35" name="Google Shape;35;p70"/>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Font typeface="Tahoma"/>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36" name="Google Shape;36;p7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9" name="Shape 39"/>
        <p:cNvGrpSpPr/>
        <p:nvPr/>
      </p:nvGrpSpPr>
      <p:grpSpPr>
        <a:xfrm>
          <a:off x="0" y="0"/>
          <a:ext cx="0" cy="0"/>
          <a:chOff x="0" y="0"/>
          <a:chExt cx="0" cy="0"/>
        </a:xfrm>
      </p:grpSpPr>
      <p:sp>
        <p:nvSpPr>
          <p:cNvPr id="40" name="Google Shape;40;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7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7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 name="Google Shape;43;p7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7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 name="Google Shape;48;p7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Font typeface="Tahoma"/>
              <a:buNone/>
              <a:defRPr sz="1600"/>
            </a:lvl3pPr>
            <a:lvl4pPr indent="-228600" lvl="3" marL="1828800" algn="l">
              <a:lnSpc>
                <a:spcPct val="100000"/>
              </a:lnSpc>
              <a:spcBef>
                <a:spcPts val="280"/>
              </a:spcBef>
              <a:spcAft>
                <a:spcPts val="0"/>
              </a:spcAft>
              <a:buClr>
                <a:schemeClr val="dk1"/>
              </a:buClr>
              <a:buSzPts val="1400"/>
              <a:buFont typeface="Times New Roman"/>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49" name="Google Shape;49;p7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Tahoma"/>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55" name="Google Shape;55;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Tahoma"/>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6" name="Google Shape;56;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Tahoma"/>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57" name="Google Shape;57;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Tahoma"/>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8" name="Google Shape;58;p7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7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Font typeface="Tahoma"/>
              <a:buChar char="•"/>
              <a:defRPr sz="2400"/>
            </a:lvl3pPr>
            <a:lvl4pPr indent="-355600" lvl="3" marL="1828800" algn="l">
              <a:lnSpc>
                <a:spcPct val="100000"/>
              </a:lnSpc>
              <a:spcBef>
                <a:spcPts val="400"/>
              </a:spcBef>
              <a:spcAft>
                <a:spcPts val="0"/>
              </a:spcAft>
              <a:buClr>
                <a:schemeClr val="dk1"/>
              </a:buClr>
              <a:buSzPts val="2000"/>
              <a:buFont typeface="Times New Roman"/>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68" name="Google Shape;68;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Tahoma"/>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69" name="Google Shape;69;p7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chemeClr val="dk2"/>
                </a:solidFill>
                <a:latin typeface="Tahoma"/>
                <a:ea typeface="Tahoma"/>
                <a:cs typeface="Tahoma"/>
                <a:sym typeface="Tahoma"/>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11" name="Google Shape;11;p66"/>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rgbClr val="CC00CC"/>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0" algn="l">
              <a:lnSpc>
                <a:spcPct val="100000"/>
              </a:lnSpc>
              <a:spcBef>
                <a:spcPts val="480"/>
              </a:spcBef>
              <a:spcAft>
                <a:spcPts val="0"/>
              </a:spcAft>
              <a:buClr>
                <a:srgbClr val="CC00CC"/>
              </a:buClr>
              <a:buSzPts val="2400"/>
              <a:buFont typeface="Arial"/>
              <a:buChar char="●"/>
              <a:defRPr b="0" i="0" sz="2400" u="none" cap="none" strike="noStrike">
                <a:solidFill>
                  <a:schemeClr val="dk1"/>
                </a:solidFill>
                <a:latin typeface="Tahoma"/>
                <a:ea typeface="Tahoma"/>
                <a:cs typeface="Tahoma"/>
                <a:sym typeface="Tahoma"/>
              </a:defRPr>
            </a:lvl2pPr>
            <a:lvl3pPr indent="-355600" lvl="2" marL="1371600" marR="0" rtl="0" algn="l">
              <a:lnSpc>
                <a:spcPct val="100000"/>
              </a:lnSpc>
              <a:spcBef>
                <a:spcPts val="400"/>
              </a:spcBef>
              <a:spcAft>
                <a:spcPts val="0"/>
              </a:spcAft>
              <a:buClr>
                <a:srgbClr val="CC00CC"/>
              </a:buClr>
              <a:buSzPts val="2000"/>
              <a:buFont typeface="Tahoma"/>
              <a:buChar char="•"/>
              <a:defRPr b="0" i="0" sz="2000" u="none" cap="none" strike="noStrike">
                <a:solidFill>
                  <a:schemeClr val="dk1"/>
                </a:solidFill>
                <a:latin typeface="Tahoma"/>
                <a:ea typeface="Tahoma"/>
                <a:cs typeface="Tahoma"/>
                <a:sym typeface="Tahoma"/>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6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3" name="Google Shape;13;p6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4" name="Google Shape;14;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vmlDrawing" Target="../drawings/vmlDrawing2.vml"/><Relationship Id="rId4" Type="http://schemas.openxmlformats.org/officeDocument/2006/relationships/oleObject" Target="../embeddings/oleObject3.bin"/><Relationship Id="rId9" Type="http://schemas.openxmlformats.org/officeDocument/2006/relationships/image" Target="../media/image2.png"/><Relationship Id="rId5" Type="http://schemas.openxmlformats.org/officeDocument/2006/relationships/oleObject" Target="../embeddings/oleObject3.bin"/><Relationship Id="rId6" Type="http://schemas.openxmlformats.org/officeDocument/2006/relationships/image" Target="../media/image10.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vmlDrawing" Target="../drawings/vmlDrawing3.vml"/><Relationship Id="rId4" Type="http://schemas.openxmlformats.org/officeDocument/2006/relationships/oleObject" Target="../embeddings/oleObject5.bin"/><Relationship Id="rId9" Type="http://schemas.openxmlformats.org/officeDocument/2006/relationships/image" Target="../media/image2.png"/><Relationship Id="rId5" Type="http://schemas.openxmlformats.org/officeDocument/2006/relationships/oleObject" Target="../embeddings/oleObject5.bin"/><Relationship Id="rId6" Type="http://schemas.openxmlformats.org/officeDocument/2006/relationships/image" Target="../media/image3.png"/><Relationship Id="rId7" Type="http://schemas.openxmlformats.org/officeDocument/2006/relationships/oleObject" Target="../embeddings/oleObject6.bin"/><Relationship Id="rId8"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vmlDrawing" Target="../drawings/vmlDrawing4.vml"/><Relationship Id="rId4" Type="http://schemas.openxmlformats.org/officeDocument/2006/relationships/oleObject" Target="../embeddings/oleObject7.bin"/><Relationship Id="rId9" Type="http://schemas.openxmlformats.org/officeDocument/2006/relationships/image" Target="../media/image2.png"/><Relationship Id="rId5" Type="http://schemas.openxmlformats.org/officeDocument/2006/relationships/oleObject" Target="../embeddings/oleObject7.bin"/><Relationship Id="rId6" Type="http://schemas.openxmlformats.org/officeDocument/2006/relationships/image" Target="../media/image7.png"/><Relationship Id="rId7" Type="http://schemas.openxmlformats.org/officeDocument/2006/relationships/oleObject" Target="../embeddings/oleObject8.bin"/><Relationship Id="rId8"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vmlDrawing" Target="../drawings/vmlDrawing5.vml"/><Relationship Id="rId4" Type="http://schemas.openxmlformats.org/officeDocument/2006/relationships/image" Target="../media/image5.png"/><Relationship Id="rId5" Type="http://schemas.openxmlformats.org/officeDocument/2006/relationships/oleObject" Target="../embeddings/oleObject9.bin"/><Relationship Id="rId6" Type="http://schemas.openxmlformats.org/officeDocument/2006/relationships/oleObject" Target="../embeddings/oleObject9.bin"/><Relationship Id="rId7"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mmd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www.mmds.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96" name="Google Shape;96;p1"/>
          <p:cNvSpPr txBox="1"/>
          <p:nvPr>
            <p:ph type="ctrTitle"/>
          </p:nvPr>
        </p:nvSpPr>
        <p:spPr>
          <a:xfrm>
            <a:off x="685800" y="1219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rgbClr val="0000FF"/>
                </a:solidFill>
              </a:rPr>
              <a:t>Finding Frequent Itemsets: </a:t>
            </a:r>
            <a:br>
              <a:rPr b="1" lang="en-US">
                <a:solidFill>
                  <a:srgbClr val="0000FF"/>
                </a:solidFill>
              </a:rPr>
            </a:br>
            <a:r>
              <a:rPr b="1" lang="en-US">
                <a:solidFill>
                  <a:srgbClr val="0000FF"/>
                </a:solidFill>
              </a:rPr>
              <a:t>Improvements to A-Priori</a:t>
            </a:r>
            <a:endParaRPr/>
          </a:p>
        </p:txBody>
      </p:sp>
      <p:sp>
        <p:nvSpPr>
          <p:cNvPr id="97" name="Google Shape;97;p1"/>
          <p:cNvSpPr txBox="1"/>
          <p:nvPr>
            <p:ph idx="1" type="subTitle"/>
          </p:nvPr>
        </p:nvSpPr>
        <p:spPr>
          <a:xfrm>
            <a:off x="1371600" y="2362200"/>
            <a:ext cx="6400800" cy="1828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000"/>
              <a:buFont typeface="Arial"/>
              <a:buNone/>
            </a:pPr>
            <a:r>
              <a:rPr lang="en-US" sz="2000"/>
              <a:t>Park-Chen-Yu Algorithm</a:t>
            </a:r>
            <a:endParaRPr/>
          </a:p>
          <a:p>
            <a:pPr indent="0" lvl="0" marL="0" rtl="0" algn="ctr">
              <a:lnSpc>
                <a:spcPct val="100000"/>
              </a:lnSpc>
              <a:spcBef>
                <a:spcPts val="400"/>
              </a:spcBef>
              <a:spcAft>
                <a:spcPts val="0"/>
              </a:spcAft>
              <a:buSzPts val="2000"/>
              <a:buFont typeface="Arial"/>
              <a:buNone/>
            </a:pPr>
            <a:r>
              <a:rPr lang="en-US" sz="2000"/>
              <a:t>Multistage Algorithm</a:t>
            </a:r>
            <a:endParaRPr/>
          </a:p>
          <a:p>
            <a:pPr indent="0" lvl="0" marL="0" rtl="0" algn="ctr">
              <a:lnSpc>
                <a:spcPct val="100000"/>
              </a:lnSpc>
              <a:spcBef>
                <a:spcPts val="400"/>
              </a:spcBef>
              <a:spcAft>
                <a:spcPts val="0"/>
              </a:spcAft>
              <a:buSzPts val="2000"/>
              <a:buFont typeface="Arial"/>
              <a:buNone/>
            </a:pPr>
            <a:r>
              <a:rPr lang="en-US" sz="2000"/>
              <a:t>Multi-Hash Algorithm</a:t>
            </a:r>
            <a:endParaRPr/>
          </a:p>
          <a:p>
            <a:pPr indent="0" lvl="0" marL="0" rtl="0" algn="ctr">
              <a:lnSpc>
                <a:spcPct val="100000"/>
              </a:lnSpc>
              <a:spcBef>
                <a:spcPts val="400"/>
              </a:spcBef>
              <a:spcAft>
                <a:spcPts val="0"/>
              </a:spcAft>
              <a:buSzPts val="2000"/>
              <a:buFont typeface="Arial"/>
              <a:buNone/>
            </a:pPr>
            <a:r>
              <a:rPr lang="en-US" sz="2000"/>
              <a:t>Approximate Algorithms</a:t>
            </a:r>
            <a:endParaRPr/>
          </a:p>
          <a:p>
            <a:pPr indent="0" lvl="0" marL="0" rtl="0" algn="ctr">
              <a:lnSpc>
                <a:spcPct val="100000"/>
              </a:lnSpc>
              <a:spcBef>
                <a:spcPts val="480"/>
              </a:spcBef>
              <a:spcAft>
                <a:spcPts val="0"/>
              </a:spcAft>
              <a:buSzPts val="2400"/>
              <a:buFont typeface="Arial"/>
              <a:buNone/>
            </a:pPr>
            <a:r>
              <a:t/>
            </a:r>
            <a:endParaRPr sz="2400"/>
          </a:p>
        </p:txBody>
      </p:sp>
      <p:sp>
        <p:nvSpPr>
          <p:cNvPr id="98" name="Google Shape;98;p1"/>
          <p:cNvSpPr txBox="1"/>
          <p:nvPr/>
        </p:nvSpPr>
        <p:spPr>
          <a:xfrm>
            <a:off x="1578116" y="5537200"/>
            <a:ext cx="6103654"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Thanks for source slides and material to: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J. Leskovec, A. Rajaraman, J. Ullman: Mining of Massive Datasets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rPr b="0" i="0" lang="en-US" sz="1600" u="sng" cap="none" strike="noStrike">
                <a:solidFill>
                  <a:schemeClr val="dk1"/>
                </a:solidFill>
                <a:latin typeface="Arial"/>
                <a:ea typeface="Arial"/>
                <a:cs typeface="Arial"/>
                <a:sym typeface="Arial"/>
                <a:hlinkClick r:id="rId3">
                  <a:extLst>
                    <a:ext uri="{A12FA001-AC4F-418D-AE19-62706E023703}">
                      <ahyp:hlinkClr val="tx"/>
                    </a:ext>
                  </a:extLst>
                </a:hlinkClick>
              </a:rPr>
              <a:t>http://www.mmds.org</a:t>
            </a:r>
            <a:r>
              <a:rPr b="0" i="0" lang="en-US" sz="16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2321437" y="4495800"/>
            <a:ext cx="4560864"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Professor Wei-Min Shen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University of Southern California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01" name="Google Shape;201;p1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Main-Memory: Picture of PCY</a:t>
            </a:r>
            <a:endParaRPr/>
          </a:p>
        </p:txBody>
      </p:sp>
      <p:sp>
        <p:nvSpPr>
          <p:cNvPr id="202" name="Google Shape;202;p10"/>
          <p:cNvSpPr/>
          <p:nvPr/>
        </p:nvSpPr>
        <p:spPr>
          <a:xfrm>
            <a:off x="5257800" y="2362200"/>
            <a:ext cx="19812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3" name="Google Shape;203;p10"/>
          <p:cNvSpPr/>
          <p:nvPr/>
        </p:nvSpPr>
        <p:spPr>
          <a:xfrm>
            <a:off x="5334000" y="3048000"/>
            <a:ext cx="1828800" cy="3810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Bitmap</a:t>
            </a:r>
            <a:endParaRPr b="0" i="0" sz="1400" u="none" cap="none" strike="noStrike">
              <a:solidFill>
                <a:srgbClr val="000000"/>
              </a:solidFill>
              <a:latin typeface="Arial"/>
              <a:ea typeface="Arial"/>
              <a:cs typeface="Arial"/>
              <a:sym typeface="Arial"/>
            </a:endParaRPr>
          </a:p>
        </p:txBody>
      </p:sp>
      <p:sp>
        <p:nvSpPr>
          <p:cNvPr id="204" name="Google Shape;204;p10"/>
          <p:cNvSpPr txBox="1"/>
          <p:nvPr/>
        </p:nvSpPr>
        <p:spPr>
          <a:xfrm>
            <a:off x="5638800" y="5562600"/>
            <a:ext cx="1160463"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205" name="Google Shape;205;p10"/>
          <p:cNvSpPr/>
          <p:nvPr/>
        </p:nvSpPr>
        <p:spPr>
          <a:xfrm>
            <a:off x="5334000" y="2438400"/>
            <a:ext cx="1828800" cy="5334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cxnSp>
        <p:nvCxnSpPr>
          <p:cNvPr id="206" name="Google Shape;206;p10"/>
          <p:cNvCxnSpPr/>
          <p:nvPr/>
        </p:nvCxnSpPr>
        <p:spPr>
          <a:xfrm flipH="1" rot="10800000">
            <a:off x="4191000" y="2971800"/>
            <a:ext cx="1143000" cy="152400"/>
          </a:xfrm>
          <a:prstGeom prst="straightConnector1">
            <a:avLst/>
          </a:prstGeom>
          <a:noFill/>
          <a:ln cap="flat" cmpd="sng" w="19050">
            <a:solidFill>
              <a:srgbClr val="008000"/>
            </a:solidFill>
            <a:prstDash val="solid"/>
            <a:round/>
            <a:headEnd len="sm" w="sm" type="none"/>
            <a:tailEnd len="sm" w="sm" type="none"/>
          </a:ln>
        </p:spPr>
      </p:cxnSp>
      <p:cxnSp>
        <p:nvCxnSpPr>
          <p:cNvPr id="207" name="Google Shape;207;p10"/>
          <p:cNvCxnSpPr/>
          <p:nvPr/>
        </p:nvCxnSpPr>
        <p:spPr>
          <a:xfrm flipH="1" rot="10800000">
            <a:off x="4205288" y="3429000"/>
            <a:ext cx="1128712" cy="1981200"/>
          </a:xfrm>
          <a:prstGeom prst="straightConnector1">
            <a:avLst/>
          </a:prstGeom>
          <a:noFill/>
          <a:ln cap="flat" cmpd="sng" w="19050">
            <a:solidFill>
              <a:srgbClr val="008000"/>
            </a:solidFill>
            <a:prstDash val="solid"/>
            <a:round/>
            <a:headEnd len="sm" w="sm" type="none"/>
            <a:tailEnd len="sm" w="sm" type="none"/>
          </a:ln>
        </p:spPr>
      </p:cxnSp>
      <p:cxnSp>
        <p:nvCxnSpPr>
          <p:cNvPr id="208" name="Google Shape;208;p10"/>
          <p:cNvCxnSpPr/>
          <p:nvPr/>
        </p:nvCxnSpPr>
        <p:spPr>
          <a:xfrm>
            <a:off x="4191000" y="2438400"/>
            <a:ext cx="1143000" cy="0"/>
          </a:xfrm>
          <a:prstGeom prst="straightConnector1">
            <a:avLst/>
          </a:prstGeom>
          <a:noFill/>
          <a:ln cap="flat" cmpd="sng" w="19050">
            <a:solidFill>
              <a:srgbClr val="008000"/>
            </a:solidFill>
            <a:prstDash val="solid"/>
            <a:round/>
            <a:headEnd len="sm" w="sm" type="none"/>
            <a:tailEnd len="sm" w="sm" type="none"/>
          </a:ln>
        </p:spPr>
      </p:cxnSp>
      <p:cxnSp>
        <p:nvCxnSpPr>
          <p:cNvPr id="209" name="Google Shape;209;p10"/>
          <p:cNvCxnSpPr/>
          <p:nvPr/>
        </p:nvCxnSpPr>
        <p:spPr>
          <a:xfrm flipH="1" rot="10800000">
            <a:off x="4191000" y="3048000"/>
            <a:ext cx="1143000" cy="152400"/>
          </a:xfrm>
          <a:prstGeom prst="straightConnector1">
            <a:avLst/>
          </a:prstGeom>
          <a:noFill/>
          <a:ln cap="flat" cmpd="sng" w="19050">
            <a:solidFill>
              <a:srgbClr val="008000"/>
            </a:solidFill>
            <a:prstDash val="solid"/>
            <a:round/>
            <a:headEnd len="sm" w="sm" type="none"/>
            <a:tailEnd len="sm" w="sm" type="none"/>
          </a:ln>
        </p:spPr>
      </p:cxnSp>
      <p:grpSp>
        <p:nvGrpSpPr>
          <p:cNvPr id="210" name="Google Shape;210;p10"/>
          <p:cNvGrpSpPr/>
          <p:nvPr/>
        </p:nvGrpSpPr>
        <p:grpSpPr>
          <a:xfrm>
            <a:off x="1752600" y="2362200"/>
            <a:ext cx="2514600" cy="3662363"/>
            <a:chOff x="1752600" y="2362200"/>
            <a:chExt cx="2514600" cy="3662065"/>
          </a:xfrm>
        </p:grpSpPr>
        <p:sp>
          <p:nvSpPr>
            <p:cNvPr id="211" name="Google Shape;211;p10"/>
            <p:cNvSpPr/>
            <p:nvPr/>
          </p:nvSpPr>
          <p:spPr>
            <a:xfrm>
              <a:off x="2209800" y="2362200"/>
              <a:ext cx="20574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p:txBody>
        </p:sp>
        <p:sp>
          <p:nvSpPr>
            <p:cNvPr id="212" name="Google Shape;212;p10"/>
            <p:cNvSpPr/>
            <p:nvPr/>
          </p:nvSpPr>
          <p:spPr>
            <a:xfrm>
              <a:off x="2286000" y="2438400"/>
              <a:ext cx="19050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213" name="Google Shape;213;p10"/>
            <p:cNvSpPr txBox="1"/>
            <p:nvPr/>
          </p:nvSpPr>
          <p:spPr>
            <a:xfrm>
              <a:off x="2590800" y="5562600"/>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214" name="Google Shape;214;p10"/>
            <p:cNvSpPr/>
            <p:nvPr/>
          </p:nvSpPr>
          <p:spPr>
            <a:xfrm>
              <a:off x="2286000" y="3200400"/>
              <a:ext cx="1919601" cy="2209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 table</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for pairs</a:t>
              </a:r>
              <a:br>
                <a:rPr b="0"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p:txBody>
        </p:sp>
        <p:sp>
          <p:nvSpPr>
            <p:cNvPr id="215" name="Google Shape;215;p10"/>
            <p:cNvSpPr txBox="1"/>
            <p:nvPr/>
          </p:nvSpPr>
          <p:spPr>
            <a:xfrm rot="-5400000">
              <a:off x="953100" y="3455695"/>
              <a:ext cx="20568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grpSp>
      <p:sp>
        <p:nvSpPr>
          <p:cNvPr id="216" name="Google Shape;216;p10"/>
          <p:cNvSpPr/>
          <p:nvPr/>
        </p:nvSpPr>
        <p:spPr>
          <a:xfrm>
            <a:off x="5334000" y="3505200"/>
            <a:ext cx="1828800" cy="1828800"/>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pairs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22" name="Google Shape;222;p11"/>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Algorithm – Pass 2</a:t>
            </a:r>
            <a:endParaRPr/>
          </a:p>
        </p:txBody>
      </p:sp>
      <p:sp>
        <p:nvSpPr>
          <p:cNvPr id="223" name="Google Shape;223;p11"/>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Font typeface="Arial"/>
              <a:buChar char="●"/>
            </a:pPr>
            <a:r>
              <a:rPr lang="en-US"/>
              <a:t>Count all pairs </a:t>
            </a:r>
            <a:r>
              <a:rPr b="1" i="1" lang="en-US">
                <a:latin typeface="Times New Roman"/>
                <a:ea typeface="Times New Roman"/>
                <a:cs typeface="Times New Roman"/>
                <a:sym typeface="Times New Roman"/>
              </a:rPr>
              <a:t>{i, j}</a:t>
            </a:r>
            <a:r>
              <a:rPr lang="en-US"/>
              <a:t> that meet the </a:t>
            </a:r>
            <a:br>
              <a:rPr lang="en-US"/>
            </a:br>
            <a:r>
              <a:rPr lang="en-US"/>
              <a:t>conditions for being a </a:t>
            </a:r>
            <a:r>
              <a:rPr b="1" lang="en-US">
                <a:solidFill>
                  <a:srgbClr val="FF0066"/>
                </a:solidFill>
              </a:rPr>
              <a:t>candidate pair</a:t>
            </a:r>
            <a:r>
              <a:rPr lang="en-US">
                <a:solidFill>
                  <a:srgbClr val="FF0066"/>
                </a:solidFill>
              </a:rPr>
              <a:t>:</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Both </a:t>
            </a:r>
            <a:r>
              <a:rPr b="1" i="1" lang="en-US">
                <a:latin typeface="Times New Roman"/>
                <a:ea typeface="Times New Roman"/>
                <a:cs typeface="Times New Roman"/>
                <a:sym typeface="Times New Roman"/>
              </a:rPr>
              <a:t>i</a:t>
            </a:r>
            <a:r>
              <a:rPr lang="en-US"/>
              <a:t> and </a:t>
            </a:r>
            <a:r>
              <a:rPr b="1" i="1" lang="en-US">
                <a:latin typeface="Times New Roman"/>
                <a:ea typeface="Times New Roman"/>
                <a:cs typeface="Times New Roman"/>
                <a:sym typeface="Times New Roman"/>
              </a:rPr>
              <a:t>j</a:t>
            </a:r>
            <a:r>
              <a:rPr i="1" lang="en-US">
                <a:latin typeface="Times New Roman"/>
                <a:ea typeface="Times New Roman"/>
                <a:cs typeface="Times New Roman"/>
                <a:sym typeface="Times New Roman"/>
              </a:rPr>
              <a:t> </a:t>
            </a:r>
            <a:r>
              <a:rPr lang="en-US"/>
              <a:t>are frequent items</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The pair </a:t>
            </a:r>
            <a:r>
              <a:rPr b="1" i="1" lang="en-US">
                <a:latin typeface="Times New Roman"/>
                <a:ea typeface="Times New Roman"/>
                <a:cs typeface="Times New Roman"/>
                <a:sym typeface="Times New Roman"/>
              </a:rPr>
              <a:t>{i, j}</a:t>
            </a:r>
            <a:r>
              <a:rPr lang="en-US"/>
              <a:t> has been hashed into a bucket whose bit in the bit vector is </a:t>
            </a:r>
            <a:r>
              <a:rPr b="1" lang="en-US"/>
              <a:t>1</a:t>
            </a:r>
            <a:r>
              <a:rPr lang="en-US"/>
              <a:t> (i.e., a </a:t>
            </a:r>
            <a:r>
              <a:rPr b="1" lang="en-US"/>
              <a:t>frequent bucket</a:t>
            </a:r>
            <a:r>
              <a:rPr lang="en-US"/>
              <a:t>)</a:t>
            </a:r>
            <a:endParaRPr/>
          </a:p>
          <a:p>
            <a:pPr indent="-406400" lvl="8" marL="2490216" rtl="0" algn="l">
              <a:lnSpc>
                <a:spcPct val="100000"/>
              </a:lnSpc>
              <a:spcBef>
                <a:spcPts val="400"/>
              </a:spcBef>
              <a:spcAft>
                <a:spcPts val="0"/>
              </a:spcAft>
              <a:buClr>
                <a:schemeClr val="dk1"/>
              </a:buClr>
              <a:buSzPts val="2000"/>
              <a:buFont typeface="Arial"/>
              <a:buNone/>
            </a:pPr>
            <a:r>
              <a:t/>
            </a:r>
            <a:endParaRPr/>
          </a:p>
          <a:p>
            <a:pPr indent="-533400" lvl="0" marL="697992" rtl="0" algn="l">
              <a:lnSpc>
                <a:spcPct val="100000"/>
              </a:lnSpc>
              <a:spcBef>
                <a:spcPts val="560"/>
              </a:spcBef>
              <a:spcAft>
                <a:spcPts val="0"/>
              </a:spcAft>
              <a:buSzPts val="2800"/>
              <a:buFont typeface="Arial"/>
              <a:buChar char="●"/>
            </a:pPr>
            <a:r>
              <a:rPr b="1" lang="en-US">
                <a:solidFill>
                  <a:srgbClr val="0000FF"/>
                </a:solidFill>
              </a:rPr>
              <a:t>Both conditions are necessary for the </a:t>
            </a:r>
            <a:br>
              <a:rPr b="1" lang="en-US">
                <a:solidFill>
                  <a:srgbClr val="0000FF"/>
                </a:solidFill>
              </a:rPr>
            </a:br>
            <a:r>
              <a:rPr b="1" lang="en-US">
                <a:solidFill>
                  <a:srgbClr val="0000FF"/>
                </a:solidFill>
              </a:rPr>
              <a:t>pair to have a chance of being frequent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29" name="Google Shape;229;p1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Hashing Example</a:t>
            </a:r>
            <a:endParaRPr/>
          </a:p>
        </p:txBody>
      </p:sp>
      <p:graphicFrame>
        <p:nvGraphicFramePr>
          <p:cNvPr id="230" name="Google Shape;230;p12"/>
          <p:cNvGraphicFramePr/>
          <p:nvPr/>
        </p:nvGraphicFramePr>
        <p:xfrm>
          <a:off x="550863" y="2781300"/>
          <a:ext cx="7751762" cy="1800225"/>
        </p:xfrm>
        <a:graphic>
          <a:graphicData uri="http://schemas.openxmlformats.org/presentationml/2006/ole">
            <mc:AlternateContent>
              <mc:Choice Requires="v">
                <p:oleObj r:id="rId4" imgH="1800225" imgW="7751762" progId="Word.Document.8" spid="_x0000_s1">
                  <p:embed/>
                </p:oleObj>
              </mc:Choice>
              <mc:Fallback>
                <p:oleObj r:id="rId5" imgH="1800225" imgW="7751762" progId="Word.Document.8">
                  <p:embed/>
                  <p:pic>
                    <p:nvPicPr>
                      <p:cNvPr id="230" name="Google Shape;230;p12"/>
                      <p:cNvPicPr preferRelativeResize="0"/>
                      <p:nvPr/>
                    </p:nvPicPr>
                    <p:blipFill rotWithShape="1">
                      <a:blip r:embed="rId6">
                        <a:alphaModFix/>
                      </a:blip>
                      <a:srcRect b="0" l="0" r="0" t="0"/>
                      <a:stretch/>
                    </p:blipFill>
                    <p:spPr>
                      <a:xfrm>
                        <a:off x="550863" y="2781300"/>
                        <a:ext cx="7751762" cy="1800225"/>
                      </a:xfrm>
                      <a:prstGeom prst="rect">
                        <a:avLst/>
                      </a:prstGeom>
                      <a:noFill/>
                      <a:ln>
                        <a:noFill/>
                      </a:ln>
                    </p:spPr>
                  </p:pic>
                </p:oleObj>
              </mc:Fallback>
            </mc:AlternateContent>
          </a:graphicData>
        </a:graphic>
      </p:graphicFrame>
      <p:graphicFrame>
        <p:nvGraphicFramePr>
          <p:cNvPr id="231" name="Google Shape;231;p12"/>
          <p:cNvGraphicFramePr/>
          <p:nvPr/>
        </p:nvGraphicFramePr>
        <p:xfrm>
          <a:off x="152400" y="4572000"/>
          <a:ext cx="8856663" cy="1795463"/>
        </p:xfrm>
        <a:graphic>
          <a:graphicData uri="http://schemas.openxmlformats.org/presentationml/2006/ole">
            <mc:AlternateContent>
              <mc:Choice Requires="v">
                <p:oleObj r:id="rId7" imgH="1795463" imgW="8856663" progId="Word.Document.8" spid="_x0000_s2">
                  <p:embed/>
                </p:oleObj>
              </mc:Choice>
              <mc:Fallback>
                <p:oleObj r:id="rId8" imgH="1795463" imgW="8856663" progId="Word.Document.8">
                  <p:embed/>
                  <p:pic>
                    <p:nvPicPr>
                      <p:cNvPr id="231" name="Google Shape;231;p12"/>
                      <p:cNvPicPr preferRelativeResize="0"/>
                      <p:nvPr/>
                    </p:nvPicPr>
                    <p:blipFill rotWithShape="1">
                      <a:blip r:embed="rId9">
                        <a:alphaModFix/>
                      </a:blip>
                      <a:srcRect b="0" l="0" r="0" t="0"/>
                      <a:stretch/>
                    </p:blipFill>
                    <p:spPr>
                      <a:xfrm>
                        <a:off x="152400" y="4572000"/>
                        <a:ext cx="8856663" cy="1795463"/>
                      </a:xfrm>
                      <a:prstGeom prst="rect">
                        <a:avLst/>
                      </a:prstGeom>
                      <a:noFill/>
                      <a:ln>
                        <a:noFill/>
                      </a:ln>
                    </p:spPr>
                  </p:pic>
                </p:oleObj>
              </mc:Fallback>
            </mc:AlternateContent>
          </a:graphicData>
        </a:graphic>
      </p:graphicFrame>
      <p:sp>
        <p:nvSpPr>
          <p:cNvPr id="232" name="Google Shape;232;p12"/>
          <p:cNvSpPr/>
          <p:nvPr/>
        </p:nvSpPr>
        <p:spPr>
          <a:xfrm>
            <a:off x="468313" y="1601788"/>
            <a:ext cx="8280300" cy="101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entury"/>
                <a:ea typeface="Century"/>
                <a:cs typeface="Century"/>
                <a:sym typeface="Century"/>
              </a:rPr>
              <a:t>Consider a basket database in the first table below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entury"/>
                <a:ea typeface="Century"/>
                <a:cs typeface="Century"/>
                <a:sym typeface="Century"/>
              </a:rPr>
              <a:t>All itemsets of size 1 determined to be frequent on previous pass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entury"/>
                <a:ea typeface="Century"/>
                <a:cs typeface="Century"/>
                <a:sym typeface="Century"/>
              </a:rPr>
              <a:t>The second table below shows all </a:t>
            </a:r>
            <a:r>
              <a:rPr b="0" i="0" lang="en-US" sz="2000" u="sng" cap="none" strike="noStrike">
                <a:solidFill>
                  <a:schemeClr val="dk1"/>
                </a:solidFill>
                <a:latin typeface="Times New Roman"/>
                <a:ea typeface="Times New Roman"/>
                <a:cs typeface="Times New Roman"/>
                <a:sym typeface="Times New Roman"/>
              </a:rPr>
              <a:t>possible</a:t>
            </a:r>
            <a:r>
              <a:rPr b="0" i="0" lang="en-US" sz="2000" u="none" cap="none" strike="noStrike">
                <a:solidFill>
                  <a:schemeClr val="dk1"/>
                </a:solidFill>
                <a:latin typeface="Times New Roman"/>
                <a:ea typeface="Times New Roman"/>
                <a:cs typeface="Times New Roman"/>
                <a:sym typeface="Times New Roman"/>
              </a:rPr>
              <a:t> 2-itemsets for each basket</a:t>
            </a:r>
            <a:endParaRPr b="0" i="0" sz="2000" u="none" cap="none" strike="noStrike">
              <a:solidFill>
                <a:schemeClr val="dk1"/>
              </a:solidFill>
              <a:latin typeface="Century"/>
              <a:ea typeface="Century"/>
              <a:cs typeface="Century"/>
              <a:sym typeface="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38" name="Google Shape;238;p13"/>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Example Hash Function</a:t>
            </a:r>
            <a:endParaRPr/>
          </a:p>
        </p:txBody>
      </p:sp>
      <p:sp>
        <p:nvSpPr>
          <p:cNvPr id="239" name="Google Shape;239;p13"/>
          <p:cNvSpPr txBox="1"/>
          <p:nvPr>
            <p:ph idx="1" type="body"/>
          </p:nvPr>
        </p:nvSpPr>
        <p:spPr>
          <a:xfrm>
            <a:off x="495288" y="1247373"/>
            <a:ext cx="8153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Font typeface="Noto Sans Symbols"/>
              <a:buChar char="∙"/>
            </a:pPr>
            <a:r>
              <a:rPr lang="en-US" sz="2400">
                <a:latin typeface="Times New Roman"/>
                <a:ea typeface="Times New Roman"/>
                <a:cs typeface="Times New Roman"/>
                <a:sym typeface="Times New Roman"/>
              </a:rPr>
              <a:t>For each pair, a numeric value is obtained by first representing B by 1, C by 2, E 3, J 4, M 5 and Y 6. </a:t>
            </a:r>
            <a:endParaRPr/>
          </a:p>
          <a:p>
            <a:pPr indent="-342900" lvl="0" marL="342900" rtl="0" algn="l">
              <a:lnSpc>
                <a:spcPct val="100000"/>
              </a:lnSpc>
              <a:spcBef>
                <a:spcPts val="1200"/>
              </a:spcBef>
              <a:spcAft>
                <a:spcPts val="0"/>
              </a:spcAft>
              <a:buSzPts val="2400"/>
              <a:buFont typeface="Noto Sans Symbols"/>
              <a:buChar char="∙"/>
            </a:pPr>
            <a:r>
              <a:rPr lang="en-US" sz="2400">
                <a:latin typeface="Times New Roman"/>
                <a:ea typeface="Times New Roman"/>
                <a:cs typeface="Times New Roman"/>
                <a:sym typeface="Times New Roman"/>
              </a:rPr>
              <a:t>Now each pair can be represented by a two digit number</a:t>
            </a:r>
            <a:endParaRPr/>
          </a:p>
          <a:p>
            <a:pPr indent="-285750" lvl="1" marL="742950" rtl="0" algn="l">
              <a:lnSpc>
                <a:spcPct val="70000"/>
              </a:lnSpc>
              <a:spcBef>
                <a:spcPts val="1200"/>
              </a:spcBef>
              <a:spcAft>
                <a:spcPts val="0"/>
              </a:spcAft>
              <a:buSzPts val="2200"/>
              <a:buFont typeface="Noto Sans Symbols"/>
              <a:buChar char="∙"/>
            </a:pPr>
            <a:r>
              <a:rPr lang="en-US" sz="2200">
                <a:latin typeface="Times New Roman"/>
                <a:ea typeface="Times New Roman"/>
                <a:cs typeface="Times New Roman"/>
                <a:sym typeface="Times New Roman"/>
              </a:rPr>
              <a:t>(B, E) by 13	(C, M) by 25</a:t>
            </a:r>
            <a:endParaRPr sz="2200">
              <a:latin typeface="Times New Roman"/>
              <a:ea typeface="Times New Roman"/>
              <a:cs typeface="Times New Roman"/>
              <a:sym typeface="Times New Roman"/>
            </a:endParaRPr>
          </a:p>
          <a:p>
            <a:pPr indent="-342900" lvl="0" marL="342900" rtl="0" algn="l">
              <a:lnSpc>
                <a:spcPct val="100000"/>
              </a:lnSpc>
              <a:spcBef>
                <a:spcPts val="480"/>
              </a:spcBef>
              <a:spcAft>
                <a:spcPts val="0"/>
              </a:spcAft>
              <a:buSzPts val="2400"/>
              <a:buFont typeface="Noto Sans Symbols"/>
              <a:buChar char="∙"/>
            </a:pPr>
            <a:r>
              <a:rPr b="1" lang="en-US" sz="2400">
                <a:solidFill>
                  <a:srgbClr val="008000"/>
                </a:solidFill>
                <a:latin typeface="Times New Roman"/>
                <a:ea typeface="Times New Roman"/>
                <a:cs typeface="Times New Roman"/>
                <a:sym typeface="Times New Roman"/>
              </a:rPr>
              <a:t>Use hash function </a:t>
            </a:r>
            <a:r>
              <a:rPr lang="en-US" sz="2400">
                <a:solidFill>
                  <a:srgbClr val="008000"/>
                </a:solidFill>
                <a:latin typeface="Times New Roman"/>
                <a:ea typeface="Times New Roman"/>
                <a:cs typeface="Times New Roman"/>
                <a:sym typeface="Times New Roman"/>
              </a:rPr>
              <a:t>on these numbers: e.g., </a:t>
            </a:r>
            <a:r>
              <a:rPr b="1" lang="en-US" sz="2400">
                <a:solidFill>
                  <a:srgbClr val="008000"/>
                </a:solidFill>
                <a:latin typeface="Times New Roman"/>
                <a:ea typeface="Times New Roman"/>
                <a:cs typeface="Times New Roman"/>
                <a:sym typeface="Times New Roman"/>
              </a:rPr>
              <a:t>number modulo 8</a:t>
            </a:r>
            <a:endParaRPr/>
          </a:p>
          <a:p>
            <a:pPr indent="-285750" lvl="1" marL="742950" rtl="0" algn="l">
              <a:lnSpc>
                <a:spcPct val="100000"/>
              </a:lnSpc>
              <a:spcBef>
                <a:spcPts val="400"/>
              </a:spcBef>
              <a:spcAft>
                <a:spcPts val="0"/>
              </a:spcAft>
              <a:buSzPts val="2000"/>
              <a:buFont typeface="Noto Sans Symbols"/>
              <a:buChar char="∙"/>
            </a:pPr>
            <a:r>
              <a:rPr b="1" lang="en-US" sz="2000">
                <a:solidFill>
                  <a:srgbClr val="008000"/>
                </a:solidFill>
                <a:latin typeface="Times New Roman"/>
                <a:ea typeface="Times New Roman"/>
                <a:cs typeface="Times New Roman"/>
                <a:sym typeface="Times New Roman"/>
              </a:rPr>
              <a:t>Hashed value is the bucket number</a:t>
            </a:r>
            <a:endParaRPr/>
          </a:p>
          <a:p>
            <a:pPr indent="-342900" lvl="0" marL="342900" rtl="0" algn="l">
              <a:lnSpc>
                <a:spcPct val="100000"/>
              </a:lnSpc>
              <a:spcBef>
                <a:spcPts val="480"/>
              </a:spcBef>
              <a:spcAft>
                <a:spcPts val="0"/>
              </a:spcAft>
              <a:buSzPts val="2400"/>
              <a:buFont typeface="Noto Sans Symbols"/>
              <a:buChar char="∙"/>
            </a:pPr>
            <a:r>
              <a:rPr lang="en-US" sz="2400">
                <a:latin typeface="Times New Roman"/>
                <a:ea typeface="Times New Roman"/>
                <a:cs typeface="Times New Roman"/>
                <a:sym typeface="Times New Roman"/>
              </a:rPr>
              <a:t>Keep count of the number of pairs hashed to each bucket</a:t>
            </a:r>
            <a:endParaRPr/>
          </a:p>
          <a:p>
            <a:pPr indent="-342900" lvl="0" marL="342900" rtl="0" algn="l">
              <a:lnSpc>
                <a:spcPct val="100000"/>
              </a:lnSpc>
              <a:spcBef>
                <a:spcPts val="480"/>
              </a:spcBef>
              <a:spcAft>
                <a:spcPts val="0"/>
              </a:spcAft>
              <a:buSzPts val="2400"/>
              <a:buFont typeface="Noto Sans Symbols"/>
              <a:buChar char="∙"/>
            </a:pPr>
            <a:r>
              <a:rPr lang="en-US" sz="2400">
                <a:solidFill>
                  <a:srgbClr val="0000FF"/>
                </a:solidFill>
                <a:latin typeface="Times New Roman"/>
                <a:ea typeface="Times New Roman"/>
                <a:cs typeface="Times New Roman"/>
                <a:sym typeface="Times New Roman"/>
              </a:rPr>
              <a:t>Buckets that have </a:t>
            </a:r>
            <a:r>
              <a:rPr b="1" lang="en-US" sz="2400">
                <a:solidFill>
                  <a:srgbClr val="0000FF"/>
                </a:solidFill>
                <a:latin typeface="Times New Roman"/>
                <a:ea typeface="Times New Roman"/>
                <a:cs typeface="Times New Roman"/>
                <a:sym typeface="Times New Roman"/>
              </a:rPr>
              <a:t>a count above the support value  are frequent buckets</a:t>
            </a:r>
            <a:endParaRPr/>
          </a:p>
          <a:p>
            <a:pPr indent="-285750" lvl="1" marL="742950" rtl="0" algn="l">
              <a:lnSpc>
                <a:spcPct val="100000"/>
              </a:lnSpc>
              <a:spcBef>
                <a:spcPts val="440"/>
              </a:spcBef>
              <a:spcAft>
                <a:spcPts val="0"/>
              </a:spcAft>
              <a:buSzPts val="2200"/>
              <a:buFont typeface="Noto Sans Symbols"/>
              <a:buChar char="∙"/>
            </a:pPr>
            <a:r>
              <a:rPr lang="en-US" sz="2200">
                <a:latin typeface="Times New Roman"/>
                <a:ea typeface="Times New Roman"/>
                <a:cs typeface="Times New Roman"/>
                <a:sym typeface="Times New Roman"/>
              </a:rPr>
              <a:t>Set corresponding bit in </a:t>
            </a:r>
            <a:r>
              <a:rPr lang="en-US" sz="2200">
                <a:latin typeface="Times New Roman"/>
                <a:ea typeface="Times New Roman"/>
                <a:cs typeface="Times New Roman"/>
                <a:sym typeface="Times New Roman"/>
              </a:rPr>
              <a:t>bitmap</a:t>
            </a:r>
            <a:r>
              <a:rPr lang="en-US" sz="2200">
                <a:latin typeface="Times New Roman"/>
                <a:ea typeface="Times New Roman"/>
                <a:cs typeface="Times New Roman"/>
                <a:sym typeface="Times New Roman"/>
              </a:rPr>
              <a:t> to 1; otherwise, bit is 0 </a:t>
            </a:r>
            <a:endParaRPr/>
          </a:p>
          <a:p>
            <a:pPr indent="-342900" lvl="0" marL="342900" rtl="0" algn="l">
              <a:lnSpc>
                <a:spcPct val="100000"/>
              </a:lnSpc>
              <a:spcBef>
                <a:spcPts val="480"/>
              </a:spcBef>
              <a:spcAft>
                <a:spcPts val="0"/>
              </a:spcAft>
              <a:buSzPts val="2400"/>
              <a:buFont typeface="Noto Sans Symbols"/>
              <a:buChar char="∙"/>
            </a:pPr>
            <a:r>
              <a:rPr lang="en-US" sz="2400">
                <a:solidFill>
                  <a:srgbClr val="FF0066"/>
                </a:solidFill>
                <a:latin typeface="Times New Roman"/>
                <a:ea typeface="Times New Roman"/>
                <a:cs typeface="Times New Roman"/>
                <a:sym typeface="Times New Roman"/>
              </a:rPr>
              <a:t>All pairs in rows that have zero bit are removed as candidates</a:t>
            </a:r>
            <a:endParaRPr/>
          </a:p>
          <a:p>
            <a:pPr indent="-342900" lvl="0" marL="342900" rtl="0" algn="l">
              <a:lnSpc>
                <a:spcPct val="100000"/>
              </a:lnSpc>
              <a:spcBef>
                <a:spcPts val="480"/>
              </a:spcBef>
              <a:spcAft>
                <a:spcPts val="0"/>
              </a:spcAft>
              <a:buSzPts val="2400"/>
              <a:buFont typeface="Tahoma"/>
              <a:buNone/>
            </a:pPr>
            <a:r>
              <a:t/>
            </a:r>
            <a:endParaRPr sz="24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45" name="Google Shape;245;p14"/>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Hashing Example</a:t>
            </a:r>
            <a:br>
              <a:rPr lang="en-US">
                <a:latin typeface="Tahoma"/>
                <a:ea typeface="Tahoma"/>
                <a:cs typeface="Tahoma"/>
                <a:sym typeface="Tahoma"/>
              </a:rPr>
            </a:br>
            <a:r>
              <a:rPr lang="en-US" sz="2400" u="sng">
                <a:latin typeface="Tahoma"/>
                <a:ea typeface="Tahoma"/>
                <a:cs typeface="Tahoma"/>
                <a:sym typeface="Tahoma"/>
              </a:rPr>
              <a:t>Bucket support</a:t>
            </a:r>
            <a:r>
              <a:rPr b="0" lang="en-US" sz="2400">
                <a:latin typeface="Tahoma"/>
                <a:ea typeface="Tahoma"/>
                <a:cs typeface="Tahoma"/>
                <a:sym typeface="Tahoma"/>
              </a:rPr>
              <a:t> Threshold = 3</a:t>
            </a:r>
            <a:endParaRPr/>
          </a:p>
        </p:txBody>
      </p:sp>
      <p:sp>
        <p:nvSpPr>
          <p:cNvPr id="246" name="Google Shape;246;p14"/>
          <p:cNvSpPr txBox="1"/>
          <p:nvPr>
            <p:ph idx="1" type="body"/>
          </p:nvPr>
        </p:nvSpPr>
        <p:spPr>
          <a:xfrm>
            <a:off x="457200" y="1143000"/>
            <a:ext cx="8534400" cy="139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Font typeface="Tahoma"/>
              <a:buNone/>
            </a:pPr>
            <a:r>
              <a:rPr lang="en-US" sz="2000">
                <a:latin typeface="Tahoma"/>
                <a:ea typeface="Tahoma"/>
                <a:cs typeface="Tahoma"/>
                <a:sym typeface="Tahoma"/>
              </a:rPr>
              <a:t>	The possible pairs:</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lang="en-US" sz="2000">
                <a:latin typeface="Tahoma"/>
                <a:ea typeface="Tahoma"/>
                <a:cs typeface="Tahoma"/>
                <a:sym typeface="Tahoma"/>
              </a:rPr>
              <a:t>(B,C) -&gt; 12, 12%8 = 4; (B,E) -&gt; 13, 13%8 = 5; (C, J) -&gt; 24, 24%8 = 0</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p:txBody>
      </p:sp>
      <p:graphicFrame>
        <p:nvGraphicFramePr>
          <p:cNvPr id="247" name="Google Shape;247;p14"/>
          <p:cNvGraphicFramePr/>
          <p:nvPr/>
        </p:nvGraphicFramePr>
        <p:xfrm>
          <a:off x="1476375" y="3644900"/>
          <a:ext cx="8129588" cy="2832100"/>
        </p:xfrm>
        <a:graphic>
          <a:graphicData uri="http://schemas.openxmlformats.org/presentationml/2006/ole">
            <mc:AlternateContent>
              <mc:Choice Requires="v">
                <p:oleObj r:id="rId4" imgH="2832100" imgW="8129588" progId="Word.Document.8" spid="_x0000_s1">
                  <p:embed/>
                </p:oleObj>
              </mc:Choice>
              <mc:Fallback>
                <p:oleObj r:id="rId5" imgH="2832100" imgW="8129588" progId="Word.Document.8">
                  <p:embed/>
                  <p:pic>
                    <p:nvPicPr>
                      <p:cNvPr id="247" name="Google Shape;247;p14"/>
                      <p:cNvPicPr preferRelativeResize="0"/>
                      <p:nvPr/>
                    </p:nvPicPr>
                    <p:blipFill rotWithShape="1">
                      <a:blip r:embed="rId6">
                        <a:alphaModFix/>
                      </a:blip>
                      <a:srcRect b="0" l="0" r="0" t="0"/>
                      <a:stretch/>
                    </p:blipFill>
                    <p:spPr>
                      <a:xfrm>
                        <a:off x="1476375" y="3644900"/>
                        <a:ext cx="8129588" cy="2832100"/>
                      </a:xfrm>
                      <a:prstGeom prst="rect">
                        <a:avLst/>
                      </a:prstGeom>
                      <a:noFill/>
                      <a:ln>
                        <a:noFill/>
                      </a:ln>
                    </p:spPr>
                  </p:pic>
                </p:oleObj>
              </mc:Fallback>
            </mc:AlternateContent>
          </a:graphicData>
        </a:graphic>
      </p:graphicFrame>
      <p:graphicFrame>
        <p:nvGraphicFramePr>
          <p:cNvPr id="248" name="Google Shape;248;p14"/>
          <p:cNvGraphicFramePr/>
          <p:nvPr/>
        </p:nvGraphicFramePr>
        <p:xfrm>
          <a:off x="287338" y="1600200"/>
          <a:ext cx="8856662" cy="1795463"/>
        </p:xfrm>
        <a:graphic>
          <a:graphicData uri="http://schemas.openxmlformats.org/presentationml/2006/ole">
            <mc:AlternateContent>
              <mc:Choice Requires="v">
                <p:oleObj r:id="rId7" imgH="1795463" imgW="8856662" progId="Word.Document.8" spid="_x0000_s2">
                  <p:embed/>
                </p:oleObj>
              </mc:Choice>
              <mc:Fallback>
                <p:oleObj r:id="rId8" imgH="1795463" imgW="8856662" progId="Word.Document.8">
                  <p:embed/>
                  <p:pic>
                    <p:nvPicPr>
                      <p:cNvPr id="248" name="Google Shape;248;p14"/>
                      <p:cNvPicPr preferRelativeResize="0"/>
                      <p:nvPr/>
                    </p:nvPicPr>
                    <p:blipFill rotWithShape="1">
                      <a:blip r:embed="rId9">
                        <a:alphaModFix/>
                      </a:blip>
                      <a:srcRect b="0" l="0" r="0" t="0"/>
                      <a:stretch/>
                    </p:blipFill>
                    <p:spPr>
                      <a:xfrm>
                        <a:off x="287338" y="1600200"/>
                        <a:ext cx="8856662" cy="1795463"/>
                      </a:xfrm>
                      <a:prstGeom prst="rect">
                        <a:avLst/>
                      </a:prstGeom>
                      <a:noFill/>
                      <a:ln>
                        <a:noFill/>
                      </a:ln>
                    </p:spPr>
                  </p:pic>
                </p:oleObj>
              </mc:Fallback>
            </mc:AlternateContent>
          </a:graphicData>
        </a:graphic>
      </p:graphicFrame>
      <p:graphicFrame>
        <p:nvGraphicFramePr>
          <p:cNvPr id="249" name="Google Shape;249;p14"/>
          <p:cNvGraphicFramePr/>
          <p:nvPr/>
        </p:nvGraphicFramePr>
        <p:xfrm>
          <a:off x="685800" y="3810000"/>
          <a:ext cx="3000000" cy="3000000"/>
        </p:xfrm>
        <a:graphic>
          <a:graphicData uri="http://schemas.openxmlformats.org/drawingml/2006/table">
            <a:tbl>
              <a:tblPr bandRow="1" firstRow="1">
                <a:noFill/>
                <a:tableStyleId>{235C0EDE-9E1D-4099-AF2D-9725B8113A6A}</a:tableStyleId>
              </a:tblPr>
              <a:tblGrid>
                <a:gridCol w="419100"/>
                <a:gridCol w="419100"/>
              </a:tblGrid>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B</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E</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J</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4</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5</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Y</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6</a:t>
                      </a:r>
                      <a:endParaRPr sz="1400" u="none" cap="none" strike="noStrike"/>
                    </a:p>
                  </a:txBody>
                  <a:tcPr marT="45700" marB="45700" marR="91450" marL="91450"/>
                </a:tc>
              </a:tr>
            </a:tbl>
          </a:graphicData>
        </a:graphic>
      </p:graphicFrame>
      <p:sp>
        <p:nvSpPr>
          <p:cNvPr id="250" name="Google Shape;250;p14"/>
          <p:cNvSpPr txBox="1"/>
          <p:nvPr/>
        </p:nvSpPr>
        <p:spPr>
          <a:xfrm>
            <a:off x="381000" y="3429000"/>
            <a:ext cx="1828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Mapping table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Hashing Example</a:t>
            </a:r>
            <a:br>
              <a:rPr lang="en-US">
                <a:latin typeface="Tahoma"/>
                <a:ea typeface="Tahoma"/>
                <a:cs typeface="Tahoma"/>
                <a:sym typeface="Tahoma"/>
              </a:rPr>
            </a:br>
            <a:r>
              <a:rPr lang="en-US" sz="2400" u="sng">
                <a:latin typeface="Tahoma"/>
                <a:ea typeface="Tahoma"/>
                <a:cs typeface="Tahoma"/>
                <a:sym typeface="Tahoma"/>
              </a:rPr>
              <a:t>Bucket support</a:t>
            </a:r>
            <a:r>
              <a:rPr b="0" lang="en-US" sz="2400">
                <a:latin typeface="Tahoma"/>
                <a:ea typeface="Tahoma"/>
                <a:cs typeface="Tahoma"/>
                <a:sym typeface="Tahoma"/>
              </a:rPr>
              <a:t> Threshold = 3</a:t>
            </a:r>
            <a:endParaRPr/>
          </a:p>
        </p:txBody>
      </p:sp>
      <p:sp>
        <p:nvSpPr>
          <p:cNvPr id="256" name="Google Shape;256;p15"/>
          <p:cNvSpPr txBox="1"/>
          <p:nvPr>
            <p:ph idx="1" type="body"/>
          </p:nvPr>
        </p:nvSpPr>
        <p:spPr>
          <a:xfrm>
            <a:off x="457200" y="1143000"/>
            <a:ext cx="8534400" cy="139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Font typeface="Tahoma"/>
              <a:buNone/>
            </a:pPr>
            <a:r>
              <a:rPr lang="en-US" sz="2000">
                <a:latin typeface="Tahoma"/>
                <a:ea typeface="Tahoma"/>
                <a:cs typeface="Tahoma"/>
                <a:sym typeface="Tahoma"/>
              </a:rPr>
              <a:t>	The possible pairs:</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lang="en-US" sz="2000">
                <a:latin typeface="Tahoma"/>
                <a:ea typeface="Tahoma"/>
                <a:cs typeface="Tahoma"/>
                <a:sym typeface="Tahoma"/>
              </a:rPr>
              <a:t>(B,C) -&gt; 12, 12%8 = 4; (B,E) -&gt; 13, 13%8 = 5; (C, J) -&gt; 24, 24%8 = 0</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p:txBody>
      </p:sp>
      <p:graphicFrame>
        <p:nvGraphicFramePr>
          <p:cNvPr id="257" name="Google Shape;257;p15"/>
          <p:cNvGraphicFramePr/>
          <p:nvPr/>
        </p:nvGraphicFramePr>
        <p:xfrm>
          <a:off x="1476375" y="3644900"/>
          <a:ext cx="8129588" cy="2832100"/>
        </p:xfrm>
        <a:graphic>
          <a:graphicData uri="http://schemas.openxmlformats.org/presentationml/2006/ole">
            <mc:AlternateContent>
              <mc:Choice Requires="v">
                <p:oleObj r:id="rId4" imgH="2832100" imgW="8129588" progId="Word.Document.8" spid="_x0000_s1">
                  <p:embed/>
                </p:oleObj>
              </mc:Choice>
              <mc:Fallback>
                <p:oleObj r:id="rId5" imgH="2832100" imgW="8129588" progId="Word.Document.8">
                  <p:embed/>
                  <p:pic>
                    <p:nvPicPr>
                      <p:cNvPr id="257" name="Google Shape;257;p15"/>
                      <p:cNvPicPr preferRelativeResize="0"/>
                      <p:nvPr/>
                    </p:nvPicPr>
                    <p:blipFill rotWithShape="1">
                      <a:blip r:embed="rId6">
                        <a:alphaModFix/>
                      </a:blip>
                      <a:srcRect b="0" l="0" r="0" t="0"/>
                      <a:stretch/>
                    </p:blipFill>
                    <p:spPr>
                      <a:xfrm>
                        <a:off x="1476375" y="3644900"/>
                        <a:ext cx="8129588" cy="2832100"/>
                      </a:xfrm>
                      <a:prstGeom prst="rect">
                        <a:avLst/>
                      </a:prstGeom>
                      <a:noFill/>
                      <a:ln>
                        <a:noFill/>
                      </a:ln>
                    </p:spPr>
                  </p:pic>
                </p:oleObj>
              </mc:Fallback>
            </mc:AlternateContent>
          </a:graphicData>
        </a:graphic>
      </p:graphicFrame>
      <p:graphicFrame>
        <p:nvGraphicFramePr>
          <p:cNvPr id="258" name="Google Shape;258;p15"/>
          <p:cNvGraphicFramePr/>
          <p:nvPr/>
        </p:nvGraphicFramePr>
        <p:xfrm>
          <a:off x="287338" y="1600200"/>
          <a:ext cx="8856662" cy="1795463"/>
        </p:xfrm>
        <a:graphic>
          <a:graphicData uri="http://schemas.openxmlformats.org/presentationml/2006/ole">
            <mc:AlternateContent>
              <mc:Choice Requires="v">
                <p:oleObj r:id="rId7" imgH="1795463" imgW="8856662" progId="Word.Document.8" spid="_x0000_s2">
                  <p:embed/>
                </p:oleObj>
              </mc:Choice>
              <mc:Fallback>
                <p:oleObj r:id="rId8" imgH="1795463" imgW="8856662" progId="Word.Document.8">
                  <p:embed/>
                  <p:pic>
                    <p:nvPicPr>
                      <p:cNvPr id="258" name="Google Shape;258;p15"/>
                      <p:cNvPicPr preferRelativeResize="0"/>
                      <p:nvPr/>
                    </p:nvPicPr>
                    <p:blipFill rotWithShape="1">
                      <a:blip r:embed="rId9">
                        <a:alphaModFix/>
                      </a:blip>
                      <a:srcRect b="0" l="0" r="0" t="0"/>
                      <a:stretch/>
                    </p:blipFill>
                    <p:spPr>
                      <a:xfrm>
                        <a:off x="287338" y="1600200"/>
                        <a:ext cx="8856662" cy="1795463"/>
                      </a:xfrm>
                      <a:prstGeom prst="rect">
                        <a:avLst/>
                      </a:prstGeom>
                      <a:noFill/>
                      <a:ln>
                        <a:noFill/>
                      </a:ln>
                    </p:spPr>
                  </p:pic>
                </p:oleObj>
              </mc:Fallback>
            </mc:AlternateContent>
          </a:graphicData>
        </a:graphic>
      </p:graphicFrame>
      <p:graphicFrame>
        <p:nvGraphicFramePr>
          <p:cNvPr id="259" name="Google Shape;259;p15"/>
          <p:cNvGraphicFramePr/>
          <p:nvPr/>
        </p:nvGraphicFramePr>
        <p:xfrm>
          <a:off x="685800" y="3810000"/>
          <a:ext cx="3000000" cy="3000000"/>
        </p:xfrm>
        <a:graphic>
          <a:graphicData uri="http://schemas.openxmlformats.org/drawingml/2006/table">
            <a:tbl>
              <a:tblPr bandRow="1" firstRow="1">
                <a:noFill/>
                <a:tableStyleId>{235C0EDE-9E1D-4099-AF2D-9725B8113A6A}</a:tableStyleId>
              </a:tblPr>
              <a:tblGrid>
                <a:gridCol w="419100"/>
                <a:gridCol w="419100"/>
              </a:tblGrid>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B</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E</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J</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4</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5</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Y</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6</a:t>
                      </a:r>
                      <a:endParaRPr sz="1400" u="none" cap="none" strike="noStrike"/>
                    </a:p>
                  </a:txBody>
                  <a:tcPr marT="45700" marB="45700" marR="91450" marL="91450"/>
                </a:tc>
              </a:tr>
            </a:tbl>
          </a:graphicData>
        </a:graphic>
      </p:graphicFrame>
      <p:sp>
        <p:nvSpPr>
          <p:cNvPr id="260" name="Google Shape;260;p15"/>
          <p:cNvSpPr txBox="1"/>
          <p:nvPr/>
        </p:nvSpPr>
        <p:spPr>
          <a:xfrm>
            <a:off x="381000" y="3429000"/>
            <a:ext cx="1828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Mapping table</a:t>
            </a:r>
            <a:endParaRPr b="0" i="0" sz="1400" u="none" cap="none" strike="noStrike">
              <a:solidFill>
                <a:srgbClr val="000000"/>
              </a:solidFill>
              <a:latin typeface="Arial"/>
              <a:ea typeface="Arial"/>
              <a:cs typeface="Arial"/>
              <a:sym typeface="Arial"/>
            </a:endParaRPr>
          </a:p>
        </p:txBody>
      </p:sp>
      <p:sp>
        <p:nvSpPr>
          <p:cNvPr id="261" name="Google Shape;261;p15"/>
          <p:cNvSpPr txBox="1"/>
          <p:nvPr/>
        </p:nvSpPr>
        <p:spPr>
          <a:xfrm>
            <a:off x="357188" y="6076950"/>
            <a:ext cx="87630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Tahoma"/>
                <a:ea typeface="Tahoma"/>
                <a:cs typeface="Tahoma"/>
                <a:sym typeface="Tahoma"/>
              </a:rPr>
              <a:t>Bucket 5 is frequent. Are any of the pairs that hash to the bucket frequent?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66"/>
                </a:solidFill>
                <a:latin typeface="Tahoma"/>
                <a:ea typeface="Tahoma"/>
                <a:cs typeface="Tahoma"/>
                <a:sym typeface="Tahoma"/>
              </a:rPr>
              <a:t>Does Pass 1 of PCY </a:t>
            </a:r>
            <a:r>
              <a:rPr lang="en-US" sz="2000">
                <a:solidFill>
                  <a:srgbClr val="FF0066"/>
                </a:solidFill>
                <a:latin typeface="Tahoma"/>
                <a:ea typeface="Tahoma"/>
                <a:cs typeface="Tahoma"/>
                <a:sym typeface="Tahoma"/>
              </a:rPr>
              <a:t>remember</a:t>
            </a:r>
            <a:r>
              <a:rPr b="0" i="0" lang="en-US" sz="2000" u="none" cap="none" strike="noStrike">
                <a:solidFill>
                  <a:srgbClr val="FF0066"/>
                </a:solidFill>
                <a:latin typeface="Tahoma"/>
                <a:ea typeface="Tahoma"/>
                <a:cs typeface="Tahoma"/>
                <a:sym typeface="Tahoma"/>
              </a:rPr>
              <a:t> which pairs contributed to the bucket? No</a:t>
            </a:r>
            <a:endParaRPr b="0" i="0" sz="1400" u="none" cap="none" strike="noStrike">
              <a:solidFill>
                <a:srgbClr val="000000"/>
              </a:solidFill>
              <a:latin typeface="Arial"/>
              <a:ea typeface="Arial"/>
              <a:cs typeface="Arial"/>
              <a:sym typeface="Arial"/>
            </a:endParaRPr>
          </a:p>
        </p:txBody>
      </p:sp>
      <p:sp>
        <p:nvSpPr>
          <p:cNvPr id="262" name="Google Shape;262;p15"/>
          <p:cNvSpPr/>
          <p:nvPr/>
        </p:nvSpPr>
        <p:spPr>
          <a:xfrm>
            <a:off x="6861575" y="3569000"/>
            <a:ext cx="1905000" cy="2502900"/>
          </a:xfrm>
          <a:prstGeom prst="rect">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66"/>
                </a:solidFill>
                <a:latin typeface="Tahoma"/>
                <a:ea typeface="Tahoma"/>
                <a:cs typeface="Tahoma"/>
                <a:sym typeface="Tahoma"/>
              </a:rPr>
              <a:t>these pairs</a:t>
            </a:r>
            <a:endParaRPr sz="1800">
              <a:solidFill>
                <a:srgbClr val="FF0066"/>
              </a:solidFill>
              <a:latin typeface="Tahoma"/>
              <a:ea typeface="Tahoma"/>
              <a:cs typeface="Tahoma"/>
              <a:sym typeface="Tahoma"/>
            </a:endParaRPr>
          </a:p>
          <a:p>
            <a:pPr indent="0" lvl="0" marL="0" rtl="0" algn="ctr">
              <a:spcBef>
                <a:spcPts val="0"/>
              </a:spcBef>
              <a:spcAft>
                <a:spcPts val="0"/>
              </a:spcAft>
              <a:buNone/>
            </a:pPr>
            <a:r>
              <a:rPr lang="en-US" sz="1800">
                <a:solidFill>
                  <a:srgbClr val="FF0066"/>
                </a:solidFill>
                <a:latin typeface="Tahoma"/>
                <a:ea typeface="Tahoma"/>
                <a:cs typeface="Tahoma"/>
                <a:sym typeface="Tahoma"/>
              </a:rPr>
              <a:t>are not</a:t>
            </a:r>
            <a:endParaRPr sz="1800">
              <a:solidFill>
                <a:srgbClr val="FF0066"/>
              </a:solidFill>
              <a:latin typeface="Tahoma"/>
              <a:ea typeface="Tahoma"/>
              <a:cs typeface="Tahoma"/>
              <a:sym typeface="Tahoma"/>
            </a:endParaRPr>
          </a:p>
          <a:p>
            <a:pPr indent="0" lvl="0" marL="0" rtl="0" algn="ctr">
              <a:spcBef>
                <a:spcPts val="0"/>
              </a:spcBef>
              <a:spcAft>
                <a:spcPts val="0"/>
              </a:spcAft>
              <a:buNone/>
            </a:pPr>
            <a:r>
              <a:rPr lang="en-US" sz="1800">
                <a:solidFill>
                  <a:srgbClr val="FF0066"/>
                </a:solidFill>
                <a:latin typeface="Tahoma"/>
                <a:ea typeface="Tahoma"/>
                <a:cs typeface="Tahoma"/>
                <a:sym typeface="Tahoma"/>
              </a:rPr>
              <a:t>remembered</a:t>
            </a:r>
            <a:endParaRPr sz="1800">
              <a:solidFill>
                <a:srgbClr val="FF0066"/>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68" name="Google Shape;268;p1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Hashing Example</a:t>
            </a:r>
            <a:br>
              <a:rPr lang="en-US">
                <a:latin typeface="Tahoma"/>
                <a:ea typeface="Tahoma"/>
                <a:cs typeface="Tahoma"/>
                <a:sym typeface="Tahoma"/>
              </a:rPr>
            </a:br>
            <a:r>
              <a:rPr lang="en-US" sz="2400" u="sng">
                <a:latin typeface="Tahoma"/>
                <a:ea typeface="Tahoma"/>
                <a:cs typeface="Tahoma"/>
                <a:sym typeface="Tahoma"/>
              </a:rPr>
              <a:t>B</a:t>
            </a:r>
            <a:r>
              <a:rPr b="0" lang="en-US" sz="2400" u="sng">
                <a:latin typeface="Tahoma"/>
                <a:ea typeface="Tahoma"/>
                <a:cs typeface="Tahoma"/>
                <a:sym typeface="Tahoma"/>
              </a:rPr>
              <a:t>ucket support </a:t>
            </a:r>
            <a:r>
              <a:rPr b="0" lang="en-US" sz="2400">
                <a:latin typeface="Tahoma"/>
                <a:ea typeface="Tahoma"/>
                <a:cs typeface="Tahoma"/>
                <a:sym typeface="Tahoma"/>
              </a:rPr>
              <a:t>Threshold = 3</a:t>
            </a:r>
            <a:endParaRPr/>
          </a:p>
        </p:txBody>
      </p:sp>
      <p:sp>
        <p:nvSpPr>
          <p:cNvPr id="269" name="Google Shape;269;p16"/>
          <p:cNvSpPr txBox="1"/>
          <p:nvPr>
            <p:ph idx="1" type="body"/>
          </p:nvPr>
        </p:nvSpPr>
        <p:spPr>
          <a:xfrm>
            <a:off x="457200" y="1143000"/>
            <a:ext cx="8534400" cy="139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Font typeface="Tahoma"/>
              <a:buNone/>
            </a:pPr>
            <a:r>
              <a:rPr lang="en-US" sz="2000">
                <a:latin typeface="Tahoma"/>
                <a:ea typeface="Tahoma"/>
                <a:cs typeface="Tahoma"/>
                <a:sym typeface="Tahoma"/>
              </a:rPr>
              <a:t>	The possible pairs:</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a:p>
            <a:pPr indent="-342900" lvl="0" marL="342900" rtl="0" algn="l">
              <a:lnSpc>
                <a:spcPct val="100000"/>
              </a:lnSpc>
              <a:spcBef>
                <a:spcPts val="400"/>
              </a:spcBef>
              <a:spcAft>
                <a:spcPts val="0"/>
              </a:spcAft>
              <a:buSzPts val="2000"/>
              <a:buFont typeface="Tahoma"/>
              <a:buNone/>
            </a:pPr>
            <a:r>
              <a:rPr lang="en-US" sz="2000">
                <a:latin typeface="Tahoma"/>
                <a:ea typeface="Tahoma"/>
                <a:cs typeface="Tahoma"/>
                <a:sym typeface="Tahoma"/>
              </a:rPr>
              <a:t>(B,C) -&gt; 12, 12%8 = 4; (B,E) -&gt; 13, 13%8 = 5; (C, J) -&gt; 24, 24%8 = 0</a:t>
            </a:r>
            <a:endParaRPr/>
          </a:p>
          <a:p>
            <a:pPr indent="-342900" lvl="0" marL="342900" rtl="0" algn="l">
              <a:lnSpc>
                <a:spcPct val="100000"/>
              </a:lnSpc>
              <a:spcBef>
                <a:spcPts val="400"/>
              </a:spcBef>
              <a:spcAft>
                <a:spcPts val="0"/>
              </a:spcAft>
              <a:buSzPts val="2000"/>
              <a:buFont typeface="Tahoma"/>
              <a:buNone/>
            </a:pPr>
            <a:r>
              <a:t/>
            </a:r>
            <a:endParaRPr sz="2000">
              <a:latin typeface="Tahoma"/>
              <a:ea typeface="Tahoma"/>
              <a:cs typeface="Tahoma"/>
              <a:sym typeface="Tahoma"/>
            </a:endParaRPr>
          </a:p>
        </p:txBody>
      </p:sp>
      <p:graphicFrame>
        <p:nvGraphicFramePr>
          <p:cNvPr id="270" name="Google Shape;270;p16"/>
          <p:cNvGraphicFramePr/>
          <p:nvPr/>
        </p:nvGraphicFramePr>
        <p:xfrm>
          <a:off x="1476375" y="3644900"/>
          <a:ext cx="8129586" cy="2832100"/>
        </p:xfrm>
        <a:graphic>
          <a:graphicData uri="http://schemas.openxmlformats.org/presentationml/2006/ole">
            <mc:AlternateContent>
              <mc:Choice Requires="v">
                <p:oleObj r:id="rId4" imgH="2832100" imgW="8129586" progId="Word.Document.8" spid="_x0000_s1">
                  <p:embed/>
                </p:oleObj>
              </mc:Choice>
              <mc:Fallback>
                <p:oleObj r:id="rId5" imgH="2832100" imgW="8129586" progId="Word.Document.8">
                  <p:embed/>
                  <p:pic>
                    <p:nvPicPr>
                      <p:cNvPr id="270" name="Google Shape;270;p16"/>
                      <p:cNvPicPr preferRelativeResize="0"/>
                      <p:nvPr/>
                    </p:nvPicPr>
                    <p:blipFill rotWithShape="1">
                      <a:blip r:embed="rId6">
                        <a:alphaModFix/>
                      </a:blip>
                      <a:srcRect b="0" l="0" r="0" t="0"/>
                      <a:stretch/>
                    </p:blipFill>
                    <p:spPr>
                      <a:xfrm>
                        <a:off x="1476375" y="3644900"/>
                        <a:ext cx="8129586" cy="2832100"/>
                      </a:xfrm>
                      <a:prstGeom prst="rect">
                        <a:avLst/>
                      </a:prstGeom>
                      <a:noFill/>
                      <a:ln>
                        <a:noFill/>
                      </a:ln>
                    </p:spPr>
                  </p:pic>
                </p:oleObj>
              </mc:Fallback>
            </mc:AlternateContent>
          </a:graphicData>
        </a:graphic>
      </p:graphicFrame>
      <p:graphicFrame>
        <p:nvGraphicFramePr>
          <p:cNvPr id="271" name="Google Shape;271;p16"/>
          <p:cNvGraphicFramePr/>
          <p:nvPr/>
        </p:nvGraphicFramePr>
        <p:xfrm>
          <a:off x="287338" y="1600200"/>
          <a:ext cx="8856662" cy="1795463"/>
        </p:xfrm>
        <a:graphic>
          <a:graphicData uri="http://schemas.openxmlformats.org/presentationml/2006/ole">
            <mc:AlternateContent>
              <mc:Choice Requires="v">
                <p:oleObj r:id="rId7" imgH="1795463" imgW="8856662" progId="Word.Document.8" spid="_x0000_s2">
                  <p:embed/>
                </p:oleObj>
              </mc:Choice>
              <mc:Fallback>
                <p:oleObj r:id="rId8" imgH="1795463" imgW="8856662" progId="Word.Document.8">
                  <p:embed/>
                  <p:pic>
                    <p:nvPicPr>
                      <p:cNvPr id="271" name="Google Shape;271;p16"/>
                      <p:cNvPicPr preferRelativeResize="0"/>
                      <p:nvPr/>
                    </p:nvPicPr>
                    <p:blipFill rotWithShape="1">
                      <a:blip r:embed="rId9">
                        <a:alphaModFix/>
                      </a:blip>
                      <a:srcRect b="0" l="0" r="0" t="0"/>
                      <a:stretch/>
                    </p:blipFill>
                    <p:spPr>
                      <a:xfrm>
                        <a:off x="287338" y="1600200"/>
                        <a:ext cx="8856662" cy="1795463"/>
                      </a:xfrm>
                      <a:prstGeom prst="rect">
                        <a:avLst/>
                      </a:prstGeom>
                      <a:noFill/>
                      <a:ln>
                        <a:noFill/>
                      </a:ln>
                    </p:spPr>
                  </p:pic>
                </p:oleObj>
              </mc:Fallback>
            </mc:AlternateContent>
          </a:graphicData>
        </a:graphic>
      </p:graphicFrame>
      <p:graphicFrame>
        <p:nvGraphicFramePr>
          <p:cNvPr id="272" name="Google Shape;272;p16"/>
          <p:cNvGraphicFramePr/>
          <p:nvPr/>
        </p:nvGraphicFramePr>
        <p:xfrm>
          <a:off x="685800" y="3810000"/>
          <a:ext cx="3000000" cy="3000000"/>
        </p:xfrm>
        <a:graphic>
          <a:graphicData uri="http://schemas.openxmlformats.org/drawingml/2006/table">
            <a:tbl>
              <a:tblPr bandRow="1" firstRow="1">
                <a:noFill/>
                <a:tableStyleId>{235C0EDE-9E1D-4099-AF2D-9725B8113A6A}</a:tableStyleId>
              </a:tblPr>
              <a:tblGrid>
                <a:gridCol w="419100"/>
                <a:gridCol w="419100"/>
              </a:tblGrid>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B</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E</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J</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4</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5</a:t>
                      </a:r>
                      <a:endParaRPr sz="1400" u="none" cap="none" strike="noStrike"/>
                    </a:p>
                  </a:txBody>
                  <a:tcPr marT="45700" marB="45700" marR="91450" marL="91450"/>
                </a:tc>
              </a:tr>
              <a:tr h="3352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Y</a:t>
                      </a:r>
                      <a:endParaRPr sz="1400" u="none" cap="none" strike="noStrike"/>
                    </a:p>
                  </a:txBody>
                  <a:tcPr marT="45700" marB="45700"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6</a:t>
                      </a:r>
                      <a:endParaRPr sz="1400" u="none" cap="none" strike="noStrike"/>
                    </a:p>
                  </a:txBody>
                  <a:tcPr marT="45700" marB="45700" marR="91450" marL="91450"/>
                </a:tc>
              </a:tr>
            </a:tbl>
          </a:graphicData>
        </a:graphic>
      </p:graphicFrame>
      <p:sp>
        <p:nvSpPr>
          <p:cNvPr id="273" name="Google Shape;273;p16"/>
          <p:cNvSpPr txBox="1"/>
          <p:nvPr/>
        </p:nvSpPr>
        <p:spPr>
          <a:xfrm>
            <a:off x="381000" y="3429000"/>
            <a:ext cx="1828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Mapping table</a:t>
            </a:r>
            <a:endParaRPr b="0" i="0" sz="1400" u="none" cap="none" strike="noStrike">
              <a:solidFill>
                <a:srgbClr val="000000"/>
              </a:solidFill>
              <a:latin typeface="Arial"/>
              <a:ea typeface="Arial"/>
              <a:cs typeface="Arial"/>
              <a:sym typeface="Arial"/>
            </a:endParaRPr>
          </a:p>
        </p:txBody>
      </p:sp>
      <p:sp>
        <p:nvSpPr>
          <p:cNvPr id="274" name="Google Shape;274;p16"/>
          <p:cNvSpPr txBox="1"/>
          <p:nvPr/>
        </p:nvSpPr>
        <p:spPr>
          <a:xfrm>
            <a:off x="357188" y="6076950"/>
            <a:ext cx="87630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Tahoma"/>
                <a:ea typeface="Tahoma"/>
                <a:cs typeface="Tahoma"/>
                <a:sym typeface="Tahoma"/>
              </a:rPr>
              <a:t>At end of Pass 1, know only which buckets (not pairs) are frequent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66"/>
                </a:solidFill>
                <a:latin typeface="Tahoma"/>
                <a:ea typeface="Tahoma"/>
                <a:cs typeface="Tahoma"/>
                <a:sym typeface="Tahoma"/>
              </a:rPr>
              <a:t>All pairs that hash to those buckets are candidates and will be counted</a:t>
            </a:r>
            <a:endParaRPr b="0" i="0" sz="1400" u="none" cap="none" strike="noStrike">
              <a:solidFill>
                <a:srgbClr val="000000"/>
              </a:solidFill>
              <a:latin typeface="Arial"/>
              <a:ea typeface="Arial"/>
              <a:cs typeface="Arial"/>
              <a:sym typeface="Arial"/>
            </a:endParaRPr>
          </a:p>
        </p:txBody>
      </p:sp>
      <p:sp>
        <p:nvSpPr>
          <p:cNvPr id="275" name="Google Shape;275;p16"/>
          <p:cNvSpPr/>
          <p:nvPr/>
        </p:nvSpPr>
        <p:spPr>
          <a:xfrm>
            <a:off x="6861575" y="3569000"/>
            <a:ext cx="1905000" cy="2502900"/>
          </a:xfrm>
          <a:prstGeom prst="rect">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FF0066"/>
                </a:solidFill>
                <a:latin typeface="Tahoma"/>
                <a:ea typeface="Tahoma"/>
                <a:cs typeface="Tahoma"/>
                <a:sym typeface="Tahoma"/>
              </a:rPr>
              <a:t>these pairs</a:t>
            </a:r>
            <a:endParaRPr sz="1800">
              <a:solidFill>
                <a:srgbClr val="FF0066"/>
              </a:solidFill>
              <a:latin typeface="Tahoma"/>
              <a:ea typeface="Tahoma"/>
              <a:cs typeface="Tahoma"/>
              <a:sym typeface="Tahoma"/>
            </a:endParaRPr>
          </a:p>
          <a:p>
            <a:pPr indent="0" lvl="0" marL="0" rtl="0" algn="ctr">
              <a:spcBef>
                <a:spcPts val="0"/>
              </a:spcBef>
              <a:spcAft>
                <a:spcPts val="0"/>
              </a:spcAft>
              <a:buNone/>
            </a:pPr>
            <a:r>
              <a:rPr lang="en-US" sz="1800">
                <a:solidFill>
                  <a:srgbClr val="FF0066"/>
                </a:solidFill>
                <a:latin typeface="Tahoma"/>
                <a:ea typeface="Tahoma"/>
                <a:cs typeface="Tahoma"/>
                <a:sym typeface="Tahoma"/>
              </a:rPr>
              <a:t>are not</a:t>
            </a:r>
            <a:endParaRPr sz="1800">
              <a:solidFill>
                <a:srgbClr val="FF0066"/>
              </a:solidFill>
              <a:latin typeface="Tahoma"/>
              <a:ea typeface="Tahoma"/>
              <a:cs typeface="Tahoma"/>
              <a:sym typeface="Tahoma"/>
            </a:endParaRPr>
          </a:p>
          <a:p>
            <a:pPr indent="0" lvl="0" marL="0" rtl="0" algn="ctr">
              <a:spcBef>
                <a:spcPts val="0"/>
              </a:spcBef>
              <a:spcAft>
                <a:spcPts val="0"/>
              </a:spcAft>
              <a:buNone/>
            </a:pPr>
            <a:r>
              <a:rPr lang="en-US" sz="1800">
                <a:solidFill>
                  <a:srgbClr val="FF0066"/>
                </a:solidFill>
                <a:latin typeface="Tahoma"/>
                <a:ea typeface="Tahoma"/>
                <a:cs typeface="Tahoma"/>
                <a:sym typeface="Tahoma"/>
              </a:rPr>
              <a:t>remembered</a:t>
            </a:r>
            <a:endParaRPr sz="1800">
              <a:solidFill>
                <a:srgbClr val="FF0066"/>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Another Hashing Example</a:t>
            </a:r>
            <a:br>
              <a:rPr lang="en-US"/>
            </a:br>
            <a:r>
              <a:rPr lang="en-US" sz="2800"/>
              <a:t>(Try yourself)</a:t>
            </a:r>
            <a:endParaRPr/>
          </a:p>
        </p:txBody>
      </p:sp>
      <p:pic>
        <p:nvPicPr>
          <p:cNvPr id="282" name="Google Shape;282;p17"/>
          <p:cNvPicPr preferRelativeResize="0"/>
          <p:nvPr>
            <p:ph idx="1" type="body"/>
          </p:nvPr>
        </p:nvPicPr>
        <p:blipFill rotWithShape="1">
          <a:blip r:embed="rId3">
            <a:alphaModFix/>
          </a:blip>
          <a:srcRect b="0" l="0" r="0" t="0"/>
          <a:stretch/>
        </p:blipFill>
        <p:spPr>
          <a:xfrm>
            <a:off x="650875" y="1752600"/>
            <a:ext cx="8151813" cy="1752600"/>
          </a:xfrm>
          <a:prstGeom prst="rect">
            <a:avLst/>
          </a:prstGeom>
          <a:noFill/>
          <a:ln>
            <a:noFill/>
          </a:ln>
        </p:spPr>
      </p:pic>
      <p:sp>
        <p:nvSpPr>
          <p:cNvPr id="283" name="Google Shape;283;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84" name="Google Shape;284;p17"/>
          <p:cNvSpPr txBox="1"/>
          <p:nvPr/>
        </p:nvSpPr>
        <p:spPr>
          <a:xfrm>
            <a:off x="1466850" y="4916488"/>
            <a:ext cx="373221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ahoma"/>
                <a:ea typeface="Tahoma"/>
                <a:cs typeface="Tahoma"/>
                <a:sym typeface="Tahoma"/>
              </a:rPr>
              <a:t>Hash functions: i+j mod 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291" name="Google Shape;291;p1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C00000"/>
                </a:solidFill>
              </a:rPr>
              <a:t>Main-Memory Details</a:t>
            </a:r>
            <a:endParaRPr/>
          </a:p>
        </p:txBody>
      </p:sp>
      <p:sp>
        <p:nvSpPr>
          <p:cNvPr id="292" name="Google Shape;292;p18"/>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b="1" lang="en-US">
                <a:solidFill>
                  <a:srgbClr val="0000FF"/>
                </a:solidFill>
              </a:rPr>
              <a:t>Buckets require a few bytes each</a:t>
            </a:r>
            <a:endParaRPr/>
          </a:p>
          <a:p>
            <a:pPr indent="-285750" lvl="1" marL="742950" rtl="0" algn="l">
              <a:lnSpc>
                <a:spcPct val="100000"/>
              </a:lnSpc>
              <a:spcBef>
                <a:spcPts val="480"/>
              </a:spcBef>
              <a:spcAft>
                <a:spcPts val="0"/>
              </a:spcAft>
              <a:buSzPts val="2400"/>
              <a:buFont typeface="Arial"/>
              <a:buChar char="●"/>
            </a:pPr>
            <a:r>
              <a:rPr b="1" lang="en-US"/>
              <a:t>Note:</a:t>
            </a:r>
            <a:r>
              <a:rPr lang="en-US"/>
              <a:t> we do not have to count past </a:t>
            </a:r>
            <a:r>
              <a:rPr b="1" i="1" lang="en-US">
                <a:latin typeface="Times New Roman"/>
                <a:ea typeface="Times New Roman"/>
                <a:cs typeface="Times New Roman"/>
                <a:sym typeface="Times New Roman"/>
              </a:rPr>
              <a:t>s</a:t>
            </a:r>
            <a:endParaRPr b="1"/>
          </a:p>
          <a:p>
            <a:pPr indent="-285750" lvl="1" marL="742950" rtl="0" algn="l">
              <a:lnSpc>
                <a:spcPct val="100000"/>
              </a:lnSpc>
              <a:spcBef>
                <a:spcPts val="480"/>
              </a:spcBef>
              <a:spcAft>
                <a:spcPts val="0"/>
              </a:spcAft>
              <a:buSzPts val="2400"/>
              <a:buFont typeface="Arial"/>
              <a:buChar char="●"/>
            </a:pPr>
            <a:r>
              <a:rPr lang="en-US"/>
              <a:t>#buckets is </a:t>
            </a:r>
            <a:r>
              <a:rPr i="1" lang="en-US"/>
              <a:t>O(main-memory size)</a:t>
            </a:r>
            <a:endParaRPr/>
          </a:p>
          <a:p>
            <a:pPr indent="-165100" lvl="8" marL="3886200" rtl="0" algn="l">
              <a:lnSpc>
                <a:spcPct val="100000"/>
              </a:lnSpc>
              <a:spcBef>
                <a:spcPts val="200"/>
              </a:spcBef>
              <a:spcAft>
                <a:spcPts val="0"/>
              </a:spcAft>
              <a:buClr>
                <a:schemeClr val="dk1"/>
              </a:buClr>
              <a:buSzPts val="1000"/>
              <a:buFont typeface="Times New Roman"/>
              <a:buNone/>
            </a:pPr>
            <a:r>
              <a:t/>
            </a:r>
            <a:endParaRPr sz="1000"/>
          </a:p>
          <a:p>
            <a:pPr indent="-342900" lvl="0" marL="342900" rtl="0" algn="l">
              <a:lnSpc>
                <a:spcPct val="100000"/>
              </a:lnSpc>
              <a:spcBef>
                <a:spcPts val="560"/>
              </a:spcBef>
              <a:spcAft>
                <a:spcPts val="0"/>
              </a:spcAft>
              <a:buSzPts val="2800"/>
              <a:buFont typeface="Arial"/>
              <a:buChar char="●"/>
            </a:pPr>
            <a:r>
              <a:rPr lang="en-US"/>
              <a:t>On second pass, a table of </a:t>
            </a:r>
            <a:r>
              <a:rPr lang="en-US">
                <a:solidFill>
                  <a:srgbClr val="0000FF"/>
                </a:solidFill>
              </a:rPr>
              <a:t>(item, item, count) </a:t>
            </a:r>
            <a:r>
              <a:rPr lang="en-US"/>
              <a:t>triples is essential</a:t>
            </a:r>
            <a:endParaRPr/>
          </a:p>
          <a:p>
            <a:pPr indent="-342900" lvl="0" marL="342900" rtl="0" algn="l">
              <a:lnSpc>
                <a:spcPct val="100000"/>
              </a:lnSpc>
              <a:spcBef>
                <a:spcPts val="560"/>
              </a:spcBef>
              <a:spcAft>
                <a:spcPts val="0"/>
              </a:spcAft>
              <a:buSzPts val="2800"/>
              <a:buFont typeface="Arial"/>
              <a:buChar char="●"/>
            </a:pPr>
            <a:r>
              <a:rPr lang="en-US"/>
              <a:t>We cannot use triangular matrix approach: </a:t>
            </a:r>
            <a:r>
              <a:rPr b="1" lang="en-US"/>
              <a:t>why? </a:t>
            </a:r>
            <a:r>
              <a:rPr b="1" lang="en-US">
                <a:solidFill>
                  <a:schemeClr val="accent3"/>
                </a:solidFill>
              </a:rPr>
              <a:t>Why</a:t>
            </a:r>
            <a:endParaRPr/>
          </a:p>
          <a:p>
            <a:pPr indent="-279400" lvl="0" marL="342900" rtl="0" algn="l">
              <a:lnSpc>
                <a:spcPct val="100000"/>
              </a:lnSpc>
              <a:spcBef>
                <a:spcPts val="200"/>
              </a:spcBef>
              <a:spcAft>
                <a:spcPts val="0"/>
              </a:spcAft>
              <a:buSzPts val="1000"/>
              <a:buFont typeface="Arial"/>
              <a:buNone/>
            </a:pPr>
            <a:r>
              <a:t/>
            </a:r>
            <a:endParaRPr b="1" sz="1000">
              <a:solidFill>
                <a:schemeClr val="accent3"/>
              </a:solidFill>
            </a:endParaRPr>
          </a:p>
          <a:p>
            <a:pPr indent="-342900" lvl="0" marL="342900" rtl="0" algn="l">
              <a:lnSpc>
                <a:spcPct val="100000"/>
              </a:lnSpc>
              <a:spcBef>
                <a:spcPts val="560"/>
              </a:spcBef>
              <a:spcAft>
                <a:spcPts val="0"/>
              </a:spcAft>
              <a:buSzPts val="2800"/>
              <a:buFont typeface="Arial"/>
              <a:buChar char="●"/>
            </a:pPr>
            <a:r>
              <a:rPr lang="en-US"/>
              <a:t>Thus, hash table must eliminate approx. 2/3 </a:t>
            </a:r>
            <a:br>
              <a:rPr lang="en-US"/>
            </a:br>
            <a:r>
              <a:rPr lang="en-US"/>
              <a:t>of the candidate pairs for PCY to beat A-Priori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ph type="title"/>
          </p:nvPr>
        </p:nvSpPr>
        <p:spPr>
          <a:xfrm>
            <a:off x="685800" y="533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solidFill>
                  <a:srgbClr val="C00000"/>
                </a:solidFill>
              </a:rPr>
              <a:t>Why Can’t We use a Triangular Matrix on Phase 2 of PCY?</a:t>
            </a:r>
            <a:endParaRPr/>
          </a:p>
        </p:txBody>
      </p:sp>
      <p:sp>
        <p:nvSpPr>
          <p:cNvPr id="299" name="Google Shape;299;p19"/>
          <p:cNvSpPr txBox="1"/>
          <p:nvPr>
            <p:ph idx="1" type="body"/>
          </p:nvPr>
        </p:nvSpPr>
        <p:spPr>
          <a:xfrm>
            <a:off x="685800" y="1524000"/>
            <a:ext cx="7772400" cy="4191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t>Recall: in A-Priori, the frequent items could be renumbered in Pass 2 from </a:t>
            </a:r>
            <a:r>
              <a:rPr i="1" lang="en-US"/>
              <a:t>1</a:t>
            </a:r>
            <a:r>
              <a:rPr lang="en-US"/>
              <a:t> to</a:t>
            </a:r>
            <a:r>
              <a:rPr i="1" lang="en-US"/>
              <a:t> m</a:t>
            </a:r>
            <a:endParaRPr/>
          </a:p>
          <a:p>
            <a:pPr indent="-342900" lvl="0" marL="342900" rtl="0" algn="l">
              <a:lnSpc>
                <a:spcPct val="100000"/>
              </a:lnSpc>
              <a:spcBef>
                <a:spcPts val="560"/>
              </a:spcBef>
              <a:spcAft>
                <a:spcPts val="0"/>
              </a:spcAft>
              <a:buSzPts val="2800"/>
              <a:buChar char="●"/>
            </a:pPr>
            <a:r>
              <a:rPr lang="en-US"/>
              <a:t>Can’t do that for PCY</a:t>
            </a:r>
            <a:endParaRPr/>
          </a:p>
          <a:p>
            <a:pPr indent="-342900" lvl="0" marL="342900" rtl="0" algn="l">
              <a:lnSpc>
                <a:spcPct val="100000"/>
              </a:lnSpc>
              <a:spcBef>
                <a:spcPts val="560"/>
              </a:spcBef>
              <a:spcAft>
                <a:spcPts val="0"/>
              </a:spcAft>
              <a:buSzPts val="2800"/>
              <a:buChar char="●"/>
            </a:pPr>
            <a:r>
              <a:rPr lang="en-US"/>
              <a:t>Pairs of frequent items that PCY lets us avoid counting are placed randomly within the triangular matrix</a:t>
            </a:r>
            <a:endParaRPr/>
          </a:p>
          <a:p>
            <a:pPr indent="-285750" lvl="1" marL="742950" rtl="0" algn="l">
              <a:lnSpc>
                <a:spcPct val="100000"/>
              </a:lnSpc>
              <a:spcBef>
                <a:spcPts val="480"/>
              </a:spcBef>
              <a:spcAft>
                <a:spcPts val="0"/>
              </a:spcAft>
              <a:buSzPts val="2400"/>
              <a:buChar char="●"/>
            </a:pPr>
            <a:r>
              <a:rPr lang="en-US"/>
              <a:t>Pairs that happen to hash to an infrequent bucket on first pass</a:t>
            </a:r>
            <a:endParaRPr/>
          </a:p>
          <a:p>
            <a:pPr indent="-285750" lvl="1" marL="742950" rtl="0" algn="l">
              <a:lnSpc>
                <a:spcPct val="100000"/>
              </a:lnSpc>
              <a:spcBef>
                <a:spcPts val="480"/>
              </a:spcBef>
              <a:spcAft>
                <a:spcPts val="0"/>
              </a:spcAft>
              <a:buSzPts val="2400"/>
              <a:buChar char="●"/>
            </a:pPr>
            <a:r>
              <a:rPr lang="en-US"/>
              <a:t>No known way of compacting matrix to avoid leaving space for uncounted pairs</a:t>
            </a:r>
            <a:endParaRPr/>
          </a:p>
          <a:p>
            <a:pPr indent="-342900" lvl="0" marL="342900" rtl="0" algn="l">
              <a:lnSpc>
                <a:spcPct val="100000"/>
              </a:lnSpc>
              <a:spcBef>
                <a:spcPts val="560"/>
              </a:spcBef>
              <a:spcAft>
                <a:spcPts val="0"/>
              </a:spcAft>
              <a:buSzPts val="2800"/>
              <a:buChar char="●"/>
            </a:pPr>
            <a:r>
              <a:rPr lang="en-US"/>
              <a:t>Must use the triples method</a:t>
            </a:r>
            <a:endParaRPr/>
          </a:p>
        </p:txBody>
      </p:sp>
      <p:sp>
        <p:nvSpPr>
          <p:cNvPr id="300" name="Google Shape;300;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685800" y="2438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Park-Chen-Yu (PCY) Algorithm</a:t>
            </a:r>
            <a:endParaRPr/>
          </a:p>
        </p:txBody>
      </p:sp>
      <p:sp>
        <p:nvSpPr>
          <p:cNvPr id="105" name="Google Shape;105;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07" name="Google Shape;307;p20"/>
          <p:cNvSpPr txBox="1"/>
          <p:nvPr>
            <p:ph type="title"/>
          </p:nvPr>
        </p:nvSpPr>
        <p:spPr>
          <a:xfrm>
            <a:off x="381000" y="303212"/>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4000">
                <a:solidFill>
                  <a:srgbClr val="C00000"/>
                </a:solidFill>
                <a:latin typeface="Tahoma"/>
                <a:ea typeface="Tahoma"/>
                <a:cs typeface="Tahoma"/>
                <a:sym typeface="Tahoma"/>
              </a:rPr>
              <a:t>Hashing (summary)</a:t>
            </a:r>
            <a:endParaRPr/>
          </a:p>
        </p:txBody>
      </p:sp>
      <p:sp>
        <p:nvSpPr>
          <p:cNvPr id="308" name="Google Shape;308;p20"/>
          <p:cNvSpPr/>
          <p:nvPr/>
        </p:nvSpPr>
        <p:spPr>
          <a:xfrm>
            <a:off x="684213" y="1295400"/>
            <a:ext cx="7632700" cy="2086725"/>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entury"/>
                <a:ea typeface="Century"/>
                <a:cs typeface="Century"/>
                <a:sym typeface="Century"/>
              </a:rPr>
              <a:t>In PCY algorithm, when generating </a:t>
            </a:r>
            <a:r>
              <a:rPr b="0" i="1" lang="en-US" sz="2400" u="none" cap="none" strike="noStrike">
                <a:solidFill>
                  <a:schemeClr val="dk1"/>
                </a:solidFill>
                <a:latin typeface="Century"/>
                <a:ea typeface="Century"/>
                <a:cs typeface="Century"/>
                <a:sym typeface="Century"/>
              </a:rPr>
              <a:t>L</a:t>
            </a:r>
            <a:r>
              <a:rPr b="0" baseline="-25000" i="1" lang="en-US" sz="2400" u="none" cap="none" strike="noStrike">
                <a:solidFill>
                  <a:schemeClr val="dk1"/>
                </a:solidFill>
                <a:latin typeface="Century"/>
                <a:ea typeface="Century"/>
                <a:cs typeface="Century"/>
                <a:sym typeface="Century"/>
              </a:rPr>
              <a:t>1</a:t>
            </a:r>
            <a:r>
              <a:rPr b="0" i="0" lang="en-US" sz="2400" u="none" cap="none" strike="noStrike">
                <a:solidFill>
                  <a:schemeClr val="dk1"/>
                </a:solidFill>
                <a:latin typeface="Century"/>
                <a:ea typeface="Century"/>
                <a:cs typeface="Century"/>
                <a:sym typeface="Century"/>
              </a:rPr>
              <a:t>, the set of frequent single items, the algorithm also:</a:t>
            </a:r>
            <a:endParaRPr b="0" i="0" sz="1400" u="none" cap="none" strike="noStrike">
              <a:solidFill>
                <a:srgbClr val="000000"/>
              </a:solidFill>
              <a:latin typeface="Arial"/>
              <a:ea typeface="Arial"/>
              <a:cs typeface="Arial"/>
              <a:sym typeface="Arial"/>
            </a:endParaRPr>
          </a:p>
          <a:p>
            <a:pPr indent="-342900" lvl="1" marL="8001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entury"/>
                <a:ea typeface="Century"/>
                <a:cs typeface="Century"/>
                <a:sym typeface="Century"/>
              </a:rPr>
              <a:t>generates all possible pairs for each basket</a:t>
            </a:r>
            <a:endParaRPr b="0" i="0" sz="1400" u="none" cap="none" strike="noStrike">
              <a:solidFill>
                <a:srgbClr val="000000"/>
              </a:solidFill>
              <a:latin typeface="Arial"/>
              <a:ea typeface="Arial"/>
              <a:cs typeface="Arial"/>
              <a:sym typeface="Arial"/>
            </a:endParaRPr>
          </a:p>
          <a:p>
            <a:pPr indent="-342900" lvl="1" marL="8001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entury"/>
                <a:ea typeface="Century"/>
                <a:cs typeface="Century"/>
                <a:sym typeface="Century"/>
              </a:rPr>
              <a:t>hashes them to buckets</a:t>
            </a:r>
            <a:endParaRPr b="0" i="0" sz="1400" u="none" cap="none" strike="noStrike">
              <a:solidFill>
                <a:srgbClr val="000000"/>
              </a:solidFill>
              <a:latin typeface="Arial"/>
              <a:ea typeface="Arial"/>
              <a:cs typeface="Arial"/>
              <a:sym typeface="Arial"/>
            </a:endParaRPr>
          </a:p>
          <a:p>
            <a:pPr indent="-342900" lvl="1" marL="8001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entury"/>
                <a:ea typeface="Century"/>
                <a:cs typeface="Century"/>
                <a:sym typeface="Century"/>
              </a:rPr>
              <a:t>keeps a count for each hash bucket</a:t>
            </a:r>
            <a:endParaRPr b="0" i="0" sz="1400" u="none" cap="none" strike="noStrike">
              <a:solidFill>
                <a:srgbClr val="000000"/>
              </a:solidFill>
              <a:latin typeface="Arial"/>
              <a:ea typeface="Arial"/>
              <a:cs typeface="Arial"/>
              <a:sym typeface="Arial"/>
            </a:endParaRPr>
          </a:p>
          <a:p>
            <a:pPr indent="-342900" lvl="1" marL="8001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entury"/>
                <a:ea typeface="Century"/>
                <a:cs typeface="Century"/>
                <a:sym typeface="Century"/>
              </a:rPr>
              <a:t>identifies frequent buckets (count &gt;= s)</a:t>
            </a:r>
            <a:endParaRPr b="0" i="0" sz="2000" u="none" cap="none" strike="noStrike">
              <a:solidFill>
                <a:schemeClr val="dk1"/>
              </a:solidFill>
              <a:latin typeface="Century"/>
              <a:ea typeface="Century"/>
              <a:cs typeface="Century"/>
              <a:sym typeface="Century"/>
            </a:endParaRPr>
          </a:p>
        </p:txBody>
      </p:sp>
      <p:grpSp>
        <p:nvGrpSpPr>
          <p:cNvPr id="309" name="Google Shape;309;p20"/>
          <p:cNvGrpSpPr/>
          <p:nvPr/>
        </p:nvGrpSpPr>
        <p:grpSpPr>
          <a:xfrm>
            <a:off x="3446463" y="3657600"/>
            <a:ext cx="3335337" cy="2801938"/>
            <a:chOff x="1653824" y="2362200"/>
            <a:chExt cx="5585176" cy="3640438"/>
          </a:xfrm>
        </p:grpSpPr>
        <p:sp>
          <p:nvSpPr>
            <p:cNvPr id="310" name="Google Shape;310;p20"/>
            <p:cNvSpPr/>
            <p:nvPr/>
          </p:nvSpPr>
          <p:spPr>
            <a:xfrm>
              <a:off x="5257800" y="2362200"/>
              <a:ext cx="19812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311" name="Google Shape;311;p20"/>
            <p:cNvSpPr/>
            <p:nvPr/>
          </p:nvSpPr>
          <p:spPr>
            <a:xfrm>
              <a:off x="5334000" y="3048000"/>
              <a:ext cx="1828800" cy="3810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Bitmap</a:t>
              </a:r>
              <a:endParaRPr b="0" i="0" sz="1400" u="none" cap="none" strike="noStrike">
                <a:solidFill>
                  <a:srgbClr val="000000"/>
                </a:solidFill>
                <a:latin typeface="Arial"/>
                <a:ea typeface="Arial"/>
                <a:cs typeface="Arial"/>
                <a:sym typeface="Arial"/>
              </a:endParaRPr>
            </a:p>
          </p:txBody>
        </p:sp>
        <p:sp>
          <p:nvSpPr>
            <p:cNvPr id="312" name="Google Shape;312;p20"/>
            <p:cNvSpPr txBox="1"/>
            <p:nvPr/>
          </p:nvSpPr>
          <p:spPr>
            <a:xfrm>
              <a:off x="5638800" y="5562601"/>
              <a:ext cx="1398113" cy="439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313" name="Google Shape;313;p20"/>
            <p:cNvSpPr/>
            <p:nvPr/>
          </p:nvSpPr>
          <p:spPr>
            <a:xfrm>
              <a:off x="5334000" y="2438400"/>
              <a:ext cx="1828800" cy="5334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cxnSp>
          <p:nvCxnSpPr>
            <p:cNvPr id="314" name="Google Shape;314;p20"/>
            <p:cNvCxnSpPr/>
            <p:nvPr/>
          </p:nvCxnSpPr>
          <p:spPr>
            <a:xfrm flipH="1" rot="10800000">
              <a:off x="4191000" y="2971800"/>
              <a:ext cx="1143000" cy="152400"/>
            </a:xfrm>
            <a:prstGeom prst="straightConnector1">
              <a:avLst/>
            </a:prstGeom>
            <a:noFill/>
            <a:ln cap="flat" cmpd="sng" w="19050">
              <a:solidFill>
                <a:srgbClr val="008000"/>
              </a:solidFill>
              <a:prstDash val="solid"/>
              <a:round/>
              <a:headEnd len="sm" w="sm" type="none"/>
              <a:tailEnd len="sm" w="sm" type="none"/>
            </a:ln>
          </p:spPr>
        </p:cxnSp>
        <p:cxnSp>
          <p:nvCxnSpPr>
            <p:cNvPr id="315" name="Google Shape;315;p20"/>
            <p:cNvCxnSpPr/>
            <p:nvPr/>
          </p:nvCxnSpPr>
          <p:spPr>
            <a:xfrm flipH="1" rot="10800000">
              <a:off x="4205288" y="3429000"/>
              <a:ext cx="1128712" cy="1981200"/>
            </a:xfrm>
            <a:prstGeom prst="straightConnector1">
              <a:avLst/>
            </a:prstGeom>
            <a:noFill/>
            <a:ln cap="flat" cmpd="sng" w="19050">
              <a:solidFill>
                <a:srgbClr val="008000"/>
              </a:solidFill>
              <a:prstDash val="solid"/>
              <a:round/>
              <a:headEnd len="sm" w="sm" type="none"/>
              <a:tailEnd len="sm" w="sm" type="none"/>
            </a:ln>
          </p:spPr>
        </p:cxnSp>
        <p:cxnSp>
          <p:nvCxnSpPr>
            <p:cNvPr id="316" name="Google Shape;316;p20"/>
            <p:cNvCxnSpPr/>
            <p:nvPr/>
          </p:nvCxnSpPr>
          <p:spPr>
            <a:xfrm>
              <a:off x="4191000" y="2438400"/>
              <a:ext cx="1143000" cy="0"/>
            </a:xfrm>
            <a:prstGeom prst="straightConnector1">
              <a:avLst/>
            </a:prstGeom>
            <a:noFill/>
            <a:ln cap="flat" cmpd="sng" w="19050">
              <a:solidFill>
                <a:srgbClr val="008000"/>
              </a:solidFill>
              <a:prstDash val="solid"/>
              <a:round/>
              <a:headEnd len="sm" w="sm" type="none"/>
              <a:tailEnd len="sm" w="sm" type="none"/>
            </a:ln>
          </p:spPr>
        </p:cxnSp>
        <p:cxnSp>
          <p:nvCxnSpPr>
            <p:cNvPr id="317" name="Google Shape;317;p20"/>
            <p:cNvCxnSpPr/>
            <p:nvPr/>
          </p:nvCxnSpPr>
          <p:spPr>
            <a:xfrm flipH="1" rot="10800000">
              <a:off x="4191000" y="3048000"/>
              <a:ext cx="1143000" cy="152400"/>
            </a:xfrm>
            <a:prstGeom prst="straightConnector1">
              <a:avLst/>
            </a:prstGeom>
            <a:noFill/>
            <a:ln cap="flat" cmpd="sng" w="19050">
              <a:solidFill>
                <a:srgbClr val="008000"/>
              </a:solidFill>
              <a:prstDash val="solid"/>
              <a:round/>
              <a:headEnd len="sm" w="sm" type="none"/>
              <a:tailEnd len="sm" w="sm" type="none"/>
            </a:ln>
          </p:spPr>
        </p:cxnSp>
        <p:grpSp>
          <p:nvGrpSpPr>
            <p:cNvPr id="318" name="Google Shape;318;p20"/>
            <p:cNvGrpSpPr/>
            <p:nvPr/>
          </p:nvGrpSpPr>
          <p:grpSpPr>
            <a:xfrm>
              <a:off x="1653824" y="2362200"/>
              <a:ext cx="2613376" cy="3640438"/>
              <a:chOff x="1653824" y="2362200"/>
              <a:chExt cx="2613376" cy="3640141"/>
            </a:xfrm>
          </p:grpSpPr>
          <p:sp>
            <p:nvSpPr>
              <p:cNvPr id="319" name="Google Shape;319;p20"/>
              <p:cNvSpPr/>
              <p:nvPr/>
            </p:nvSpPr>
            <p:spPr>
              <a:xfrm>
                <a:off x="2209800" y="2362200"/>
                <a:ext cx="20574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a:off x="2286000" y="2438400"/>
                <a:ext cx="19050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321" name="Google Shape;321;p20"/>
              <p:cNvSpPr txBox="1"/>
              <p:nvPr/>
            </p:nvSpPr>
            <p:spPr>
              <a:xfrm>
                <a:off x="2590800" y="5562600"/>
                <a:ext cx="1398113" cy="4397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322" name="Google Shape;322;p20"/>
              <p:cNvSpPr/>
              <p:nvPr/>
            </p:nvSpPr>
            <p:spPr>
              <a:xfrm>
                <a:off x="2286000" y="3200400"/>
                <a:ext cx="1919601" cy="2209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Hash table</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for pairs</a:t>
                </a: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323" name="Google Shape;323;p20"/>
              <p:cNvSpPr txBox="1"/>
              <p:nvPr/>
            </p:nvSpPr>
            <p:spPr>
              <a:xfrm rot="-5400000">
                <a:off x="1010257" y="3638317"/>
                <a:ext cx="1854015" cy="566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grpSp>
        <p:sp>
          <p:nvSpPr>
            <p:cNvPr id="324" name="Google Shape;324;p20"/>
            <p:cNvSpPr/>
            <p:nvPr/>
          </p:nvSpPr>
          <p:spPr>
            <a:xfrm>
              <a:off x="5332970" y="3504864"/>
              <a:ext cx="1828939" cy="1829501"/>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pairs</a:t>
              </a:r>
              <a:endParaRPr b="0" i="0" sz="1400" u="none" cap="none" strike="noStrike">
                <a:solidFill>
                  <a:srgbClr val="000000"/>
                </a:solidFill>
                <a:latin typeface="Arial"/>
                <a:ea typeface="Arial"/>
                <a:cs typeface="Arial"/>
                <a:sym typeface="Arial"/>
              </a:endParaRPr>
            </a:p>
          </p:txBody>
        </p:sp>
      </p:grpSp>
      <p:sp>
        <p:nvSpPr>
          <p:cNvPr id="325" name="Google Shape;325;p20"/>
          <p:cNvSpPr txBox="1"/>
          <p:nvPr/>
        </p:nvSpPr>
        <p:spPr>
          <a:xfrm>
            <a:off x="1447800" y="4267200"/>
            <a:ext cx="2362200" cy="144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Tahoma"/>
                <a:ea typeface="Tahoma"/>
                <a:cs typeface="Tahoma"/>
                <a:sym typeface="Tahoma"/>
              </a:rPr>
              <a:t>Recall: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Tahoma"/>
                <a:ea typeface="Tahoma"/>
                <a:cs typeface="Tahoma"/>
                <a:sym typeface="Tahoma"/>
              </a:rPr>
              <a:t>Main-Memory Picture of PCY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31" name="Google Shape;331;p21"/>
          <p:cNvSpPr txBox="1"/>
          <p:nvPr>
            <p:ph type="title"/>
          </p:nvPr>
        </p:nvSpPr>
        <p:spPr>
          <a:xfrm>
            <a:off x="4572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solidFill>
                  <a:srgbClr val="C00000"/>
                </a:solidFill>
                <a:latin typeface="Tahoma"/>
                <a:ea typeface="Tahoma"/>
                <a:cs typeface="Tahoma"/>
                <a:sym typeface="Tahoma"/>
              </a:rPr>
              <a:t>The Goal of Hashing:</a:t>
            </a:r>
            <a:br>
              <a:rPr lang="en-US" sz="3200">
                <a:solidFill>
                  <a:srgbClr val="C00000"/>
                </a:solidFill>
                <a:latin typeface="Tahoma"/>
                <a:ea typeface="Tahoma"/>
                <a:cs typeface="Tahoma"/>
                <a:sym typeface="Tahoma"/>
              </a:rPr>
            </a:br>
            <a:r>
              <a:rPr lang="en-US" sz="3200">
                <a:solidFill>
                  <a:srgbClr val="C00000"/>
                </a:solidFill>
                <a:latin typeface="Tahoma"/>
                <a:ea typeface="Tahoma"/>
                <a:cs typeface="Tahoma"/>
                <a:sym typeface="Tahoma"/>
              </a:rPr>
              <a:t>Reduce the number of </a:t>
            </a:r>
            <a:r>
              <a:rPr lang="en-US" sz="3200" u="sng">
                <a:solidFill>
                  <a:srgbClr val="C00000"/>
                </a:solidFill>
                <a:latin typeface="Tahoma"/>
                <a:ea typeface="Tahoma"/>
                <a:cs typeface="Tahoma"/>
                <a:sym typeface="Tahoma"/>
              </a:rPr>
              <a:t>candidate</a:t>
            </a:r>
            <a:r>
              <a:rPr lang="en-US" sz="3200">
                <a:solidFill>
                  <a:srgbClr val="C00000"/>
                </a:solidFill>
                <a:latin typeface="Tahoma"/>
                <a:ea typeface="Tahoma"/>
                <a:cs typeface="Tahoma"/>
                <a:sym typeface="Tahoma"/>
              </a:rPr>
              <a:t> </a:t>
            </a:r>
            <a:r>
              <a:rPr lang="en-US" sz="3200" u="sng">
                <a:solidFill>
                  <a:srgbClr val="C00000"/>
                </a:solidFill>
                <a:latin typeface="Tahoma"/>
                <a:ea typeface="Tahoma"/>
                <a:cs typeface="Tahoma"/>
                <a:sym typeface="Tahoma"/>
              </a:rPr>
              <a:t>pairs</a:t>
            </a:r>
            <a:endParaRPr u="sng"/>
          </a:p>
        </p:txBody>
      </p:sp>
      <p:sp>
        <p:nvSpPr>
          <p:cNvPr id="332" name="Google Shape;332;p21"/>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lang="en-US" sz="2400">
                <a:latin typeface="Times New Roman"/>
                <a:ea typeface="Times New Roman"/>
                <a:cs typeface="Times New Roman"/>
                <a:sym typeface="Times New Roman"/>
              </a:rPr>
              <a:t>Goal: reduce the size of candidate set C</a:t>
            </a:r>
            <a:r>
              <a:rPr baseline="-25000" lang="en-US" sz="2400">
                <a:latin typeface="Times New Roman"/>
                <a:ea typeface="Times New Roman"/>
                <a:cs typeface="Times New Roman"/>
                <a:sym typeface="Times New Roman"/>
              </a:rPr>
              <a:t>2</a:t>
            </a:r>
            <a:endParaRPr/>
          </a:p>
          <a:p>
            <a:pPr indent="-285750" lvl="1" marL="742950" rtl="0" algn="l">
              <a:lnSpc>
                <a:spcPct val="100000"/>
              </a:lnSpc>
              <a:spcBef>
                <a:spcPts val="1200"/>
              </a:spcBef>
              <a:spcAft>
                <a:spcPts val="0"/>
              </a:spcAft>
              <a:buSzPts val="2200"/>
              <a:buChar char="●"/>
            </a:pPr>
            <a:r>
              <a:rPr lang="en-US" sz="2200">
                <a:latin typeface="Times New Roman"/>
                <a:ea typeface="Times New Roman"/>
                <a:cs typeface="Times New Roman"/>
                <a:sym typeface="Times New Roman"/>
              </a:rPr>
              <a:t>Only have to count candidate pairs (not all pairs)</a:t>
            </a:r>
            <a:endParaRPr/>
          </a:p>
          <a:p>
            <a:pPr indent="-285750" lvl="1" marL="742950" rtl="0" algn="l">
              <a:lnSpc>
                <a:spcPct val="100000"/>
              </a:lnSpc>
              <a:spcBef>
                <a:spcPts val="1200"/>
              </a:spcBef>
              <a:spcAft>
                <a:spcPts val="0"/>
              </a:spcAft>
              <a:buSzPts val="2200"/>
              <a:buChar char="●"/>
            </a:pPr>
            <a:r>
              <a:rPr lang="en-US" sz="2200">
                <a:latin typeface="Times New Roman"/>
                <a:ea typeface="Times New Roman"/>
                <a:cs typeface="Times New Roman"/>
                <a:sym typeface="Times New Roman"/>
              </a:rPr>
              <a:t>Candidate pairs are that hash to a frequent bucket</a:t>
            </a:r>
            <a:endParaRPr/>
          </a:p>
          <a:p>
            <a:pPr indent="-342900" lvl="0" marL="342900" rtl="0" algn="l">
              <a:lnSpc>
                <a:spcPct val="100000"/>
              </a:lnSpc>
              <a:spcBef>
                <a:spcPts val="1200"/>
              </a:spcBef>
              <a:spcAft>
                <a:spcPts val="0"/>
              </a:spcAft>
              <a:buSzPts val="2400"/>
              <a:buChar char="●"/>
            </a:pPr>
            <a:r>
              <a:rPr lang="en-US" sz="2400">
                <a:latin typeface="Times New Roman"/>
                <a:ea typeface="Times New Roman"/>
                <a:cs typeface="Times New Roman"/>
                <a:sym typeface="Times New Roman"/>
              </a:rPr>
              <a:t>Essential that the hash table is large enough so that </a:t>
            </a:r>
            <a:r>
              <a:rPr lang="en-US" sz="2400">
                <a:solidFill>
                  <a:srgbClr val="FF0000"/>
                </a:solidFill>
                <a:latin typeface="Times New Roman"/>
                <a:ea typeface="Times New Roman"/>
                <a:cs typeface="Times New Roman"/>
                <a:sym typeface="Times New Roman"/>
              </a:rPr>
              <a:t>collisions are few</a:t>
            </a:r>
            <a:endParaRPr/>
          </a:p>
          <a:p>
            <a:pPr indent="-342900" lvl="0" marL="342900" rtl="0" algn="l">
              <a:lnSpc>
                <a:spcPct val="100000"/>
              </a:lnSpc>
              <a:spcBef>
                <a:spcPts val="1200"/>
              </a:spcBef>
              <a:spcAft>
                <a:spcPts val="0"/>
              </a:spcAft>
              <a:buSzPts val="2400"/>
              <a:buChar char="●"/>
            </a:pPr>
            <a:r>
              <a:rPr lang="en-US" sz="2400">
                <a:latin typeface="Times New Roman"/>
                <a:ea typeface="Times New Roman"/>
                <a:cs typeface="Times New Roman"/>
                <a:sym typeface="Times New Roman"/>
              </a:rPr>
              <a:t>Collisions result in </a:t>
            </a:r>
            <a:r>
              <a:rPr lang="en-US" sz="2400">
                <a:solidFill>
                  <a:srgbClr val="FF0000"/>
                </a:solidFill>
                <a:latin typeface="Times New Roman"/>
                <a:ea typeface="Times New Roman"/>
                <a:cs typeface="Times New Roman"/>
                <a:sym typeface="Times New Roman"/>
              </a:rPr>
              <a:t>loss of effectiveness </a:t>
            </a:r>
            <a:r>
              <a:rPr lang="en-US" sz="2400">
                <a:latin typeface="Times New Roman"/>
                <a:ea typeface="Times New Roman"/>
                <a:cs typeface="Times New Roman"/>
                <a:sym typeface="Times New Roman"/>
              </a:rPr>
              <a:t>of the hash table</a:t>
            </a:r>
            <a:endParaRPr/>
          </a:p>
          <a:p>
            <a:pPr indent="-342900" lvl="0" marL="342900" rtl="0" algn="l">
              <a:lnSpc>
                <a:spcPct val="100000"/>
              </a:lnSpc>
              <a:spcBef>
                <a:spcPts val="1200"/>
              </a:spcBef>
              <a:spcAft>
                <a:spcPts val="0"/>
              </a:spcAft>
              <a:buSzPts val="2400"/>
              <a:buChar char="●"/>
            </a:pPr>
            <a:r>
              <a:rPr lang="en-US" sz="2400">
                <a:latin typeface="Times New Roman"/>
                <a:ea typeface="Times New Roman"/>
                <a:cs typeface="Times New Roman"/>
                <a:sym typeface="Times New Roman"/>
              </a:rPr>
              <a:t>In our example, three frequent buckets had collisions</a:t>
            </a:r>
            <a:endParaRPr/>
          </a:p>
          <a:p>
            <a:pPr indent="-342900" lvl="0" marL="342900" rtl="0" algn="l">
              <a:lnSpc>
                <a:spcPct val="100000"/>
              </a:lnSpc>
              <a:spcBef>
                <a:spcPts val="1200"/>
              </a:spcBef>
              <a:spcAft>
                <a:spcPts val="0"/>
              </a:spcAft>
              <a:buSzPts val="2400"/>
              <a:buChar char="●"/>
            </a:pPr>
            <a:r>
              <a:rPr lang="en-US" sz="2400">
                <a:latin typeface="Times New Roman"/>
                <a:ea typeface="Times New Roman"/>
                <a:cs typeface="Times New Roman"/>
                <a:sym typeface="Times New Roman"/>
              </a:rPr>
              <a:t>Must count all those pairs to determine which are truly frequent</a:t>
            </a:r>
            <a:endParaRPr/>
          </a:p>
          <a:p>
            <a:pPr indent="-342900" lvl="0" marL="342900" rtl="0" algn="l">
              <a:lnSpc>
                <a:spcPct val="100000"/>
              </a:lnSpc>
              <a:spcBef>
                <a:spcPts val="1200"/>
              </a:spcBef>
              <a:spcAft>
                <a:spcPts val="0"/>
              </a:spcAft>
              <a:buSzPts val="2400"/>
              <a:buFont typeface="Noto Sans Symbols"/>
              <a:buNone/>
            </a:pPr>
            <a:r>
              <a:t/>
            </a: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685800" y="2438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Multi-Stage Algorithm</a:t>
            </a:r>
            <a:endParaRPr/>
          </a:p>
        </p:txBody>
      </p:sp>
      <p:sp>
        <p:nvSpPr>
          <p:cNvPr id="339" name="Google Shape;339;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304800" y="152400"/>
            <a:ext cx="8610600" cy="987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Refinement: Multistage Algorithm</a:t>
            </a:r>
            <a:endParaRPr/>
          </a:p>
        </p:txBody>
      </p:sp>
      <p:sp>
        <p:nvSpPr>
          <p:cNvPr id="345" name="Google Shape;345;p23"/>
          <p:cNvSpPr txBox="1"/>
          <p:nvPr>
            <p:ph idx="1" type="body"/>
          </p:nvPr>
        </p:nvSpPr>
        <p:spPr>
          <a:xfrm>
            <a:off x="457200" y="1295400"/>
            <a:ext cx="8382000" cy="5410200"/>
          </a:xfrm>
          <a:prstGeom prst="rect">
            <a:avLst/>
          </a:prstGeom>
          <a:noFill/>
          <a:ln>
            <a:noFill/>
          </a:ln>
        </p:spPr>
        <p:txBody>
          <a:bodyPr anchorCtr="0" anchor="t" bIns="45700" lIns="91425" spcFirstLastPara="1" rIns="91425" wrap="square" tIns="45700">
            <a:normAutofit/>
          </a:bodyPr>
          <a:lstStyle/>
          <a:p>
            <a:pPr indent="-323850" lvl="0" marL="342900" rtl="0" algn="l">
              <a:lnSpc>
                <a:spcPct val="100000"/>
              </a:lnSpc>
              <a:spcBef>
                <a:spcPts val="0"/>
              </a:spcBef>
              <a:spcAft>
                <a:spcPts val="0"/>
              </a:spcAft>
              <a:buSzPts val="2500"/>
              <a:buFont typeface="Arial"/>
              <a:buChar char="●"/>
            </a:pPr>
            <a:r>
              <a:rPr b="1" lang="en-US" sz="2500">
                <a:solidFill>
                  <a:srgbClr val="D60093"/>
                </a:solidFill>
              </a:rPr>
              <a:t>Limit the number of candidates to be counted</a:t>
            </a:r>
            <a:endParaRPr sz="2500"/>
          </a:p>
          <a:p>
            <a:pPr indent="-292100" lvl="1" marL="742950" rtl="0" algn="l">
              <a:lnSpc>
                <a:spcPct val="100000"/>
              </a:lnSpc>
              <a:spcBef>
                <a:spcPts val="480"/>
              </a:spcBef>
              <a:spcAft>
                <a:spcPts val="0"/>
              </a:spcAft>
              <a:buSzPts val="2500"/>
              <a:buFont typeface="Arial"/>
              <a:buChar char="●"/>
            </a:pPr>
            <a:r>
              <a:rPr b="1" lang="en-US" sz="2500"/>
              <a:t>Remember:</a:t>
            </a:r>
            <a:r>
              <a:rPr lang="en-US" sz="2500"/>
              <a:t> Memory is the bottleneck</a:t>
            </a:r>
            <a:endParaRPr sz="2500"/>
          </a:p>
          <a:p>
            <a:pPr indent="-292100" lvl="1" marL="742950" rtl="0" algn="l">
              <a:lnSpc>
                <a:spcPct val="100000"/>
              </a:lnSpc>
              <a:spcBef>
                <a:spcPts val="480"/>
              </a:spcBef>
              <a:spcAft>
                <a:spcPts val="0"/>
              </a:spcAft>
              <a:buSzPts val="2500"/>
              <a:buFont typeface="Arial"/>
              <a:buChar char="●"/>
            </a:pPr>
            <a:r>
              <a:rPr lang="en-US" sz="2500"/>
              <a:t>Still need to generate all the itemsets but we only want to count/keep track of the ones that are frequent</a:t>
            </a:r>
            <a:endParaRPr sz="2500"/>
          </a:p>
          <a:p>
            <a:pPr indent="-323850" lvl="0" marL="342900" rtl="0" algn="l">
              <a:lnSpc>
                <a:spcPct val="100000"/>
              </a:lnSpc>
              <a:spcBef>
                <a:spcPts val="560"/>
              </a:spcBef>
              <a:spcAft>
                <a:spcPts val="0"/>
              </a:spcAft>
              <a:buSzPts val="2500"/>
              <a:buFont typeface="Arial"/>
              <a:buChar char="●"/>
            </a:pPr>
            <a:r>
              <a:rPr b="1" lang="en-US" sz="2500">
                <a:solidFill>
                  <a:srgbClr val="D60093"/>
                </a:solidFill>
              </a:rPr>
              <a:t>Key idea:</a:t>
            </a:r>
            <a:r>
              <a:rPr lang="en-US" sz="2500">
                <a:solidFill>
                  <a:srgbClr val="D60093"/>
                </a:solidFill>
              </a:rPr>
              <a:t> </a:t>
            </a:r>
            <a:r>
              <a:rPr lang="en-US" sz="2500">
                <a:solidFill>
                  <a:srgbClr val="0000FF"/>
                </a:solidFill>
              </a:rPr>
              <a:t>After Pass 1 of PCY, </a:t>
            </a:r>
            <a:r>
              <a:rPr b="1" lang="en-US" sz="2500">
                <a:solidFill>
                  <a:srgbClr val="0000FF"/>
                </a:solidFill>
              </a:rPr>
              <a:t>rehash only those pairs</a:t>
            </a:r>
            <a:r>
              <a:rPr lang="en-US" sz="2500">
                <a:solidFill>
                  <a:srgbClr val="0000FF"/>
                </a:solidFill>
              </a:rPr>
              <a:t> that qualify for Pass 2 of PCY</a:t>
            </a:r>
            <a:endParaRPr sz="2500"/>
          </a:p>
          <a:p>
            <a:pPr indent="-292100" lvl="1" marL="742950" rtl="0" algn="l">
              <a:lnSpc>
                <a:spcPct val="100000"/>
              </a:lnSpc>
              <a:spcBef>
                <a:spcPts val="480"/>
              </a:spcBef>
              <a:spcAft>
                <a:spcPts val="0"/>
              </a:spcAft>
              <a:buSzPts val="2500"/>
              <a:buFont typeface="Arial"/>
              <a:buChar char="●"/>
            </a:pPr>
            <a:r>
              <a:rPr b="1" i="1" lang="en-US" sz="2500"/>
              <a:t>i</a:t>
            </a:r>
            <a:r>
              <a:rPr lang="en-US" sz="2500"/>
              <a:t> and </a:t>
            </a:r>
            <a:r>
              <a:rPr b="1" i="1" lang="en-US" sz="2500"/>
              <a:t>j</a:t>
            </a:r>
            <a:r>
              <a:rPr lang="en-US" sz="2500"/>
              <a:t> are frequent, and </a:t>
            </a:r>
            <a:endParaRPr sz="2500"/>
          </a:p>
          <a:p>
            <a:pPr indent="-292100" lvl="1" marL="742950" rtl="0" algn="l">
              <a:lnSpc>
                <a:spcPct val="100000"/>
              </a:lnSpc>
              <a:spcBef>
                <a:spcPts val="480"/>
              </a:spcBef>
              <a:spcAft>
                <a:spcPts val="0"/>
              </a:spcAft>
              <a:buSzPts val="2500"/>
              <a:buFont typeface="Arial"/>
              <a:buChar char="●"/>
            </a:pPr>
            <a:r>
              <a:rPr b="1" i="1" lang="en-US" sz="2500"/>
              <a:t>{i, j}</a:t>
            </a:r>
            <a:r>
              <a:rPr i="1" lang="en-US" sz="2500"/>
              <a:t> </a:t>
            </a:r>
            <a:r>
              <a:rPr lang="en-US" sz="2500"/>
              <a:t>hashes to a frequent bucket from </a:t>
            </a:r>
            <a:r>
              <a:rPr b="1" lang="en-US" sz="2500"/>
              <a:t>Pass 1</a:t>
            </a:r>
            <a:endParaRPr sz="2500"/>
          </a:p>
          <a:p>
            <a:pPr indent="-323850" lvl="0" marL="342900" rtl="0" algn="l">
              <a:lnSpc>
                <a:spcPct val="100000"/>
              </a:lnSpc>
              <a:spcBef>
                <a:spcPts val="560"/>
              </a:spcBef>
              <a:spcAft>
                <a:spcPts val="0"/>
              </a:spcAft>
              <a:buSzPts val="2500"/>
              <a:buFont typeface="Arial"/>
              <a:buChar char="●"/>
            </a:pPr>
            <a:r>
              <a:rPr lang="en-US" sz="2500"/>
              <a:t>On middle pass, fewer pairs contribute to buckets, so fewer </a:t>
            </a:r>
            <a:r>
              <a:rPr b="1" i="1" lang="en-US" sz="2500">
                <a:solidFill>
                  <a:srgbClr val="0000FF"/>
                </a:solidFill>
              </a:rPr>
              <a:t>false positives</a:t>
            </a:r>
            <a:endParaRPr sz="2500">
              <a:solidFill>
                <a:srgbClr val="0000FF"/>
              </a:solidFill>
            </a:endParaRPr>
          </a:p>
          <a:p>
            <a:pPr indent="-323850" lvl="0" marL="342900" rtl="0" algn="l">
              <a:lnSpc>
                <a:spcPct val="100000"/>
              </a:lnSpc>
              <a:spcBef>
                <a:spcPts val="560"/>
              </a:spcBef>
              <a:spcAft>
                <a:spcPts val="0"/>
              </a:spcAft>
              <a:buSzPts val="2500"/>
              <a:buFont typeface="Arial"/>
              <a:buChar char="●"/>
            </a:pPr>
            <a:r>
              <a:rPr b="1" lang="en-US" sz="2500">
                <a:solidFill>
                  <a:srgbClr val="008000"/>
                </a:solidFill>
              </a:rPr>
              <a:t>Requires 3 passes over the data</a:t>
            </a:r>
            <a:endParaRPr sz="2500"/>
          </a:p>
        </p:txBody>
      </p:sp>
      <p:sp>
        <p:nvSpPr>
          <p:cNvPr id="346" name="Google Shape;346;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p:nvPr/>
        </p:nvSpPr>
        <p:spPr>
          <a:xfrm>
            <a:off x="6019800" y="13716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3" name="Google Shape;353;p24"/>
          <p:cNvSpPr/>
          <p:nvPr/>
        </p:nvSpPr>
        <p:spPr>
          <a:xfrm>
            <a:off x="3657600" y="13716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4" name="Google Shape;354;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355" name="Google Shape;355;p24"/>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Main-Memory: Multistage</a:t>
            </a:r>
            <a:endParaRPr/>
          </a:p>
        </p:txBody>
      </p:sp>
      <p:sp>
        <p:nvSpPr>
          <p:cNvPr id="356" name="Google Shape;356;p24"/>
          <p:cNvSpPr/>
          <p:nvPr/>
        </p:nvSpPr>
        <p:spPr>
          <a:xfrm>
            <a:off x="1295400" y="13716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First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357" name="Google Shape;357;p24"/>
          <p:cNvSpPr/>
          <p:nvPr/>
        </p:nvSpPr>
        <p:spPr>
          <a:xfrm>
            <a:off x="1371600" y="1447800"/>
            <a:ext cx="1371600" cy="609600"/>
          </a:xfrm>
          <a:prstGeom prst="rect">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358" name="Google Shape;358;p24"/>
          <p:cNvSpPr/>
          <p:nvPr/>
        </p:nvSpPr>
        <p:spPr>
          <a:xfrm>
            <a:off x="3733800" y="2057400"/>
            <a:ext cx="1371600" cy="304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1</a:t>
            </a:r>
            <a:endParaRPr b="0" i="0" sz="1400" u="none" cap="none" strike="noStrike">
              <a:solidFill>
                <a:srgbClr val="000000"/>
              </a:solidFill>
              <a:latin typeface="Arial"/>
              <a:ea typeface="Arial"/>
              <a:cs typeface="Arial"/>
              <a:sym typeface="Arial"/>
            </a:endParaRPr>
          </a:p>
        </p:txBody>
      </p:sp>
      <p:sp>
        <p:nvSpPr>
          <p:cNvPr id="359" name="Google Shape;359;p24"/>
          <p:cNvSpPr/>
          <p:nvPr/>
        </p:nvSpPr>
        <p:spPr>
          <a:xfrm>
            <a:off x="6096000" y="2057400"/>
            <a:ext cx="1371600" cy="304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1</a:t>
            </a:r>
            <a:endParaRPr b="0" i="0" sz="1400" u="none" cap="none" strike="noStrike">
              <a:solidFill>
                <a:srgbClr val="000000"/>
              </a:solidFill>
              <a:latin typeface="Arial"/>
              <a:ea typeface="Arial"/>
              <a:cs typeface="Arial"/>
              <a:sym typeface="Arial"/>
            </a:endParaRPr>
          </a:p>
        </p:txBody>
      </p:sp>
      <p:sp>
        <p:nvSpPr>
          <p:cNvPr id="360" name="Google Shape;360;p24"/>
          <p:cNvSpPr/>
          <p:nvPr/>
        </p:nvSpPr>
        <p:spPr>
          <a:xfrm>
            <a:off x="6096000" y="2590800"/>
            <a:ext cx="1371600" cy="304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2</a:t>
            </a:r>
            <a:endParaRPr b="0" i="0" sz="1400" u="none" cap="none" strike="noStrike">
              <a:solidFill>
                <a:srgbClr val="000000"/>
              </a:solidFill>
              <a:latin typeface="Arial"/>
              <a:ea typeface="Arial"/>
              <a:cs typeface="Arial"/>
              <a:sym typeface="Arial"/>
            </a:endParaRPr>
          </a:p>
        </p:txBody>
      </p:sp>
      <p:sp>
        <p:nvSpPr>
          <p:cNvPr id="361" name="Google Shape;361;p24"/>
          <p:cNvSpPr/>
          <p:nvPr/>
        </p:nvSpPr>
        <p:spPr>
          <a:xfrm>
            <a:off x="3733800" y="1447800"/>
            <a:ext cx="1371600" cy="457200"/>
          </a:xfrm>
          <a:prstGeom prst="rect">
            <a:avLst/>
          </a:prstGeom>
          <a:solidFill>
            <a:srgbClr val="00CCFF"/>
          </a:solidFill>
          <a:ln cap="flat" cmpd="sng" w="9525">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Freq. items</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a:off x="6096000" y="1447800"/>
            <a:ext cx="1371600" cy="457200"/>
          </a:xfrm>
          <a:prstGeom prst="rect">
            <a:avLst/>
          </a:prstGeom>
          <a:solidFill>
            <a:srgbClr val="00CCFF"/>
          </a:solidFill>
          <a:ln cap="flat" cmpd="sng" w="9525">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Freq. items</a:t>
            </a:r>
            <a:endParaRPr b="0" i="0" sz="1400" u="none" cap="none" strike="noStrike">
              <a:solidFill>
                <a:srgbClr val="000000"/>
              </a:solidFill>
              <a:latin typeface="Arial"/>
              <a:ea typeface="Arial"/>
              <a:cs typeface="Arial"/>
              <a:sym typeface="Arial"/>
            </a:endParaRPr>
          </a:p>
        </p:txBody>
      </p:sp>
      <p:cxnSp>
        <p:nvCxnSpPr>
          <p:cNvPr id="363" name="Google Shape;363;p24"/>
          <p:cNvCxnSpPr/>
          <p:nvPr/>
        </p:nvCxnSpPr>
        <p:spPr>
          <a:xfrm flipH="1" rot="10800000">
            <a:off x="2819400" y="2362200"/>
            <a:ext cx="914400" cy="1905000"/>
          </a:xfrm>
          <a:prstGeom prst="straightConnector1">
            <a:avLst/>
          </a:prstGeom>
          <a:noFill/>
          <a:ln cap="flat" cmpd="sng" w="19050">
            <a:solidFill>
              <a:srgbClr val="008000"/>
            </a:solidFill>
            <a:prstDash val="solid"/>
            <a:round/>
            <a:headEnd len="sm" w="sm" type="none"/>
            <a:tailEnd len="sm" w="sm" type="none"/>
          </a:ln>
        </p:spPr>
      </p:cxnSp>
      <p:cxnSp>
        <p:nvCxnSpPr>
          <p:cNvPr id="364" name="Google Shape;364;p24"/>
          <p:cNvCxnSpPr/>
          <p:nvPr/>
        </p:nvCxnSpPr>
        <p:spPr>
          <a:xfrm flipH="1" rot="10800000">
            <a:off x="2743200" y="2057400"/>
            <a:ext cx="990600" cy="30163"/>
          </a:xfrm>
          <a:prstGeom prst="straightConnector1">
            <a:avLst/>
          </a:prstGeom>
          <a:noFill/>
          <a:ln cap="flat" cmpd="sng" w="19050">
            <a:solidFill>
              <a:srgbClr val="008000"/>
            </a:solidFill>
            <a:prstDash val="solid"/>
            <a:round/>
            <a:headEnd len="sm" w="sm" type="none"/>
            <a:tailEnd len="sm" w="sm" type="none"/>
          </a:ln>
        </p:spPr>
      </p:cxnSp>
      <p:cxnSp>
        <p:nvCxnSpPr>
          <p:cNvPr id="365" name="Google Shape;365;p24"/>
          <p:cNvCxnSpPr/>
          <p:nvPr/>
        </p:nvCxnSpPr>
        <p:spPr>
          <a:xfrm>
            <a:off x="5105400" y="2444750"/>
            <a:ext cx="990600" cy="146050"/>
          </a:xfrm>
          <a:prstGeom prst="straightConnector1">
            <a:avLst/>
          </a:prstGeom>
          <a:noFill/>
          <a:ln cap="flat" cmpd="sng" w="19050">
            <a:solidFill>
              <a:srgbClr val="008000"/>
            </a:solidFill>
            <a:prstDash val="solid"/>
            <a:round/>
            <a:headEnd len="sm" w="sm" type="none"/>
            <a:tailEnd len="sm" w="sm" type="none"/>
          </a:ln>
        </p:spPr>
      </p:cxnSp>
      <p:cxnSp>
        <p:nvCxnSpPr>
          <p:cNvPr id="366" name="Google Shape;366;p24"/>
          <p:cNvCxnSpPr/>
          <p:nvPr/>
        </p:nvCxnSpPr>
        <p:spPr>
          <a:xfrm flipH="1" rot="10800000">
            <a:off x="5105400" y="2895600"/>
            <a:ext cx="990600" cy="1309688"/>
          </a:xfrm>
          <a:prstGeom prst="straightConnector1">
            <a:avLst/>
          </a:prstGeom>
          <a:noFill/>
          <a:ln cap="flat" cmpd="sng" w="19050">
            <a:solidFill>
              <a:srgbClr val="008000"/>
            </a:solidFill>
            <a:prstDash val="solid"/>
            <a:round/>
            <a:headEnd len="sm" w="sm" type="none"/>
            <a:tailEnd len="sm" w="sm" type="none"/>
          </a:ln>
        </p:spPr>
      </p:cxnSp>
      <p:cxnSp>
        <p:nvCxnSpPr>
          <p:cNvPr id="367" name="Google Shape;367;p24"/>
          <p:cNvCxnSpPr/>
          <p:nvPr/>
        </p:nvCxnSpPr>
        <p:spPr>
          <a:xfrm flipH="1" rot="10800000">
            <a:off x="2743200" y="1905000"/>
            <a:ext cx="990600" cy="152400"/>
          </a:xfrm>
          <a:prstGeom prst="straightConnector1">
            <a:avLst/>
          </a:prstGeom>
          <a:noFill/>
          <a:ln cap="flat" cmpd="sng" w="19050">
            <a:solidFill>
              <a:srgbClr val="008000"/>
            </a:solidFill>
            <a:prstDash val="solid"/>
            <a:round/>
            <a:headEnd len="sm" w="sm" type="none"/>
            <a:tailEnd len="sm" w="sm" type="none"/>
          </a:ln>
        </p:spPr>
      </p:cxnSp>
      <p:cxnSp>
        <p:nvCxnSpPr>
          <p:cNvPr id="368" name="Google Shape;368;p24"/>
          <p:cNvCxnSpPr/>
          <p:nvPr/>
        </p:nvCxnSpPr>
        <p:spPr>
          <a:xfrm>
            <a:off x="2743200" y="1447800"/>
            <a:ext cx="990600" cy="0"/>
          </a:xfrm>
          <a:prstGeom prst="straightConnector1">
            <a:avLst/>
          </a:prstGeom>
          <a:noFill/>
          <a:ln cap="flat" cmpd="sng" w="19050">
            <a:solidFill>
              <a:srgbClr val="008000"/>
            </a:solidFill>
            <a:prstDash val="solid"/>
            <a:round/>
            <a:headEnd len="sm" w="sm" type="none"/>
            <a:tailEnd len="sm" w="sm" type="none"/>
          </a:ln>
        </p:spPr>
      </p:cxnSp>
      <p:sp>
        <p:nvSpPr>
          <p:cNvPr id="369" name="Google Shape;369;p24"/>
          <p:cNvSpPr txBox="1"/>
          <p:nvPr/>
        </p:nvSpPr>
        <p:spPr>
          <a:xfrm>
            <a:off x="1431925" y="4343400"/>
            <a:ext cx="1160463"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370" name="Google Shape;370;p24"/>
          <p:cNvSpPr txBox="1"/>
          <p:nvPr/>
        </p:nvSpPr>
        <p:spPr>
          <a:xfrm>
            <a:off x="3886200" y="4386263"/>
            <a:ext cx="116046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371" name="Google Shape;371;p24"/>
          <p:cNvSpPr txBox="1"/>
          <p:nvPr/>
        </p:nvSpPr>
        <p:spPr>
          <a:xfrm>
            <a:off x="6248400" y="4386263"/>
            <a:ext cx="1160463"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3</a:t>
            </a:r>
            <a:endParaRPr b="0" i="0" sz="1400" u="none" cap="none" strike="noStrike">
              <a:solidFill>
                <a:srgbClr val="000000"/>
              </a:solidFill>
              <a:latin typeface="Arial"/>
              <a:ea typeface="Arial"/>
              <a:cs typeface="Arial"/>
              <a:sym typeface="Arial"/>
            </a:endParaRPr>
          </a:p>
        </p:txBody>
      </p:sp>
      <p:sp>
        <p:nvSpPr>
          <p:cNvPr id="372" name="Google Shape;372;p24"/>
          <p:cNvSpPr txBox="1"/>
          <p:nvPr/>
        </p:nvSpPr>
        <p:spPr>
          <a:xfrm>
            <a:off x="1058863" y="5145088"/>
            <a:ext cx="183991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Count items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Hash pairs {i,j}</a:t>
            </a:r>
            <a:endParaRPr b="0" i="0" sz="1400" u="none" cap="none" strike="noStrike">
              <a:solidFill>
                <a:srgbClr val="000000"/>
              </a:solidFill>
              <a:latin typeface="Arial"/>
              <a:ea typeface="Arial"/>
              <a:cs typeface="Arial"/>
              <a:sym typeface="Arial"/>
            </a:endParaRPr>
          </a:p>
        </p:txBody>
      </p:sp>
      <p:sp>
        <p:nvSpPr>
          <p:cNvPr id="373" name="Google Shape;373;p24"/>
          <p:cNvSpPr txBox="1"/>
          <p:nvPr/>
        </p:nvSpPr>
        <p:spPr>
          <a:xfrm>
            <a:off x="3382963" y="4799013"/>
            <a:ext cx="21813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Hash pairs {i,j}</a:t>
            </a:r>
            <a:br>
              <a:rPr b="0" i="0" lang="en-US" sz="2000" u="none" cap="none" strike="noStrike">
                <a:solidFill>
                  <a:srgbClr val="008000"/>
                </a:solidFill>
                <a:latin typeface="Arial"/>
                <a:ea typeface="Arial"/>
                <a:cs typeface="Arial"/>
                <a:sym typeface="Arial"/>
              </a:rPr>
            </a:br>
            <a:r>
              <a:rPr b="0" i="0" lang="en-US" sz="2000" u="none" cap="none" strike="noStrike">
                <a:solidFill>
                  <a:srgbClr val="008000"/>
                </a:solidFill>
                <a:latin typeface="Arial"/>
                <a:ea typeface="Arial"/>
                <a:cs typeface="Arial"/>
                <a:sym typeface="Arial"/>
              </a:rPr>
              <a:t>into Hash2 iff: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i,j are frequent</a:t>
            </a:r>
            <a:r>
              <a:rPr lang="en-US" sz="2000">
                <a:solidFill>
                  <a:srgbClr val="008000"/>
                </a:solidFill>
              </a:rPr>
              <a:t>;</a:t>
            </a:r>
            <a:br>
              <a:rPr b="0" i="0" lang="en-US" sz="2000" u="none" cap="none" strike="noStrike">
                <a:solidFill>
                  <a:srgbClr val="008000"/>
                </a:solidFill>
                <a:latin typeface="Arial"/>
                <a:ea typeface="Arial"/>
                <a:cs typeface="Arial"/>
                <a:sym typeface="Arial"/>
              </a:rPr>
            </a:br>
            <a:r>
              <a:rPr b="0" i="0" lang="en-US" sz="2000" u="none" cap="none" strike="noStrike">
                <a:solidFill>
                  <a:srgbClr val="008000"/>
                </a:solidFill>
                <a:latin typeface="Arial"/>
                <a:ea typeface="Arial"/>
                <a:cs typeface="Arial"/>
                <a:sym typeface="Arial"/>
              </a:rPr>
              <a:t>{i,j} </a:t>
            </a:r>
            <a:r>
              <a:rPr lang="en-US" sz="2000">
                <a:solidFill>
                  <a:srgbClr val="008000"/>
                </a:solidFill>
              </a:rPr>
              <a:t>belongs</a:t>
            </a:r>
            <a:r>
              <a:rPr b="0" i="0" lang="en-US" sz="2000" u="none" cap="none" strike="noStrike">
                <a:solidFill>
                  <a:srgbClr val="008000"/>
                </a:solidFill>
                <a:latin typeface="Arial"/>
                <a:ea typeface="Arial"/>
                <a:cs typeface="Arial"/>
                <a:sym typeface="Arial"/>
              </a:rPr>
              <a:t> to 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freq. bucket in B1</a:t>
            </a:r>
            <a:endParaRPr b="0" i="0" sz="1400" u="none" cap="none" strike="noStrike">
              <a:solidFill>
                <a:srgbClr val="000000"/>
              </a:solidFill>
              <a:latin typeface="Arial"/>
              <a:ea typeface="Arial"/>
              <a:cs typeface="Arial"/>
              <a:sym typeface="Arial"/>
            </a:endParaRPr>
          </a:p>
        </p:txBody>
      </p:sp>
      <p:sp>
        <p:nvSpPr>
          <p:cNvPr id="374" name="Google Shape;374;p24"/>
          <p:cNvSpPr txBox="1"/>
          <p:nvPr/>
        </p:nvSpPr>
        <p:spPr>
          <a:xfrm>
            <a:off x="5686425" y="4799013"/>
            <a:ext cx="2260600" cy="19383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Count pairs {i,j} iff: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i,j are frequent,</a:t>
            </a:r>
            <a:br>
              <a:rPr b="0" i="0" lang="en-US" sz="2000" u="none" cap="none" strike="noStrike">
                <a:solidFill>
                  <a:srgbClr val="008000"/>
                </a:solidFill>
                <a:latin typeface="Arial"/>
                <a:ea typeface="Arial"/>
                <a:cs typeface="Arial"/>
                <a:sym typeface="Arial"/>
              </a:rPr>
            </a:br>
            <a:r>
              <a:rPr b="0" i="0" lang="en-US" sz="2000" u="none" cap="none" strike="noStrike">
                <a:solidFill>
                  <a:srgbClr val="008000"/>
                </a:solidFill>
                <a:latin typeface="Arial"/>
                <a:ea typeface="Arial"/>
                <a:cs typeface="Arial"/>
                <a:sym typeface="Arial"/>
              </a:rPr>
              <a:t>{i,j} hashes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freq. bucket in B1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{i,j} hashes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000"/>
              <a:buFont typeface="Arial"/>
              <a:buNone/>
            </a:pPr>
            <a:r>
              <a:rPr b="0" i="0" lang="en-US" sz="2000" u="none" cap="none" strike="noStrike">
                <a:solidFill>
                  <a:srgbClr val="008000"/>
                </a:solidFill>
                <a:latin typeface="Arial"/>
                <a:ea typeface="Arial"/>
                <a:cs typeface="Arial"/>
                <a:sym typeface="Arial"/>
              </a:rPr>
              <a:t>freq. bucket in B2</a:t>
            </a:r>
            <a:endParaRPr b="0" i="0" sz="1400" u="none" cap="none" strike="noStrike">
              <a:solidFill>
                <a:srgbClr val="000000"/>
              </a:solidFill>
              <a:latin typeface="Arial"/>
              <a:ea typeface="Arial"/>
              <a:cs typeface="Arial"/>
              <a:sym typeface="Arial"/>
            </a:endParaRPr>
          </a:p>
        </p:txBody>
      </p:sp>
      <p:sp>
        <p:nvSpPr>
          <p:cNvPr id="375" name="Google Shape;375;p24"/>
          <p:cNvSpPr/>
          <p:nvPr/>
        </p:nvSpPr>
        <p:spPr>
          <a:xfrm>
            <a:off x="1371600" y="2087563"/>
            <a:ext cx="1371600" cy="2179637"/>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First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376" name="Google Shape;376;p24"/>
          <p:cNvSpPr/>
          <p:nvPr/>
        </p:nvSpPr>
        <p:spPr>
          <a:xfrm>
            <a:off x="3733800" y="2444750"/>
            <a:ext cx="1371600" cy="1760538"/>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Second</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377" name="Google Shape;377;p24"/>
          <p:cNvSpPr/>
          <p:nvPr/>
        </p:nvSpPr>
        <p:spPr>
          <a:xfrm>
            <a:off x="6096000" y="2971800"/>
            <a:ext cx="1371600" cy="1241425"/>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pairs</a:t>
            </a:r>
            <a:endParaRPr b="0" i="0" sz="1400" u="none" cap="none" strike="noStrike">
              <a:solidFill>
                <a:srgbClr val="000000"/>
              </a:solidFill>
              <a:latin typeface="Arial"/>
              <a:ea typeface="Arial"/>
              <a:cs typeface="Arial"/>
              <a:sym typeface="Arial"/>
            </a:endParaRPr>
          </a:p>
        </p:txBody>
      </p:sp>
      <p:sp>
        <p:nvSpPr>
          <p:cNvPr id="378" name="Google Shape;378;p24"/>
          <p:cNvSpPr txBox="1"/>
          <p:nvPr/>
        </p:nvSpPr>
        <p:spPr>
          <a:xfrm rot="-5400000">
            <a:off x="39750" y="2307704"/>
            <a:ext cx="20547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
        <p:nvSpPr>
          <p:cNvPr id="379" name="Google Shape;379;p24"/>
          <p:cNvSpPr txBox="1"/>
          <p:nvPr/>
        </p:nvSpPr>
        <p:spPr>
          <a:xfrm>
            <a:off x="2875309" y="2161401"/>
            <a:ext cx="70609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1</a:t>
            </a:r>
            <a:r>
              <a:rPr b="0" baseline="30000" i="0" lang="en-US" sz="1200" u="none" cap="none" strike="noStrike">
                <a:solidFill>
                  <a:schemeClr val="dk1"/>
                </a:solidFill>
                <a:latin typeface="Tahoma"/>
                <a:ea typeface="Tahoma"/>
                <a:cs typeface="Tahoma"/>
                <a:sym typeface="Tahoma"/>
              </a:rPr>
              <a:t>st</a:t>
            </a:r>
            <a:r>
              <a:rPr b="0" i="0" lang="en-US" sz="1200" u="none" cap="none" strike="noStrike">
                <a:solidFill>
                  <a:schemeClr val="dk1"/>
                </a:solidFill>
                <a:latin typeface="Tahoma"/>
                <a:ea typeface="Tahoma"/>
                <a:cs typeface="Tahoma"/>
                <a:sym typeface="Tahoma"/>
              </a:rPr>
              <a:t> filter</a:t>
            </a:r>
            <a:endParaRPr b="0" i="0" sz="1400" u="none" cap="none" strike="noStrike">
              <a:solidFill>
                <a:srgbClr val="000000"/>
              </a:solidFill>
              <a:latin typeface="Arial"/>
              <a:ea typeface="Arial"/>
              <a:cs typeface="Arial"/>
              <a:sym typeface="Arial"/>
            </a:endParaRPr>
          </a:p>
        </p:txBody>
      </p:sp>
      <p:sp>
        <p:nvSpPr>
          <p:cNvPr id="380" name="Google Shape;380;p24"/>
          <p:cNvSpPr txBox="1"/>
          <p:nvPr/>
        </p:nvSpPr>
        <p:spPr>
          <a:xfrm>
            <a:off x="5229194" y="2590800"/>
            <a:ext cx="714406"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Tahoma"/>
                <a:ea typeface="Tahoma"/>
                <a:cs typeface="Tahoma"/>
                <a:sym typeface="Tahoma"/>
              </a:rPr>
              <a:t>2</a:t>
            </a:r>
            <a:r>
              <a:rPr b="0" baseline="30000" i="0" lang="en-US" sz="1200" u="none" cap="none" strike="noStrike">
                <a:solidFill>
                  <a:schemeClr val="dk1"/>
                </a:solidFill>
                <a:latin typeface="Tahoma"/>
                <a:ea typeface="Tahoma"/>
                <a:cs typeface="Tahoma"/>
                <a:sym typeface="Tahoma"/>
              </a:rPr>
              <a:t>nd</a:t>
            </a:r>
            <a:r>
              <a:rPr b="0" i="0" lang="en-US" sz="1200" u="none" cap="none" strike="noStrike">
                <a:solidFill>
                  <a:schemeClr val="dk1"/>
                </a:solidFill>
                <a:latin typeface="Tahoma"/>
                <a:ea typeface="Tahoma"/>
                <a:cs typeface="Tahoma"/>
                <a:sym typeface="Tahoma"/>
              </a:rPr>
              <a:t> filer</a:t>
            </a:r>
            <a:endParaRPr b="0" i="0" sz="1400" u="none" cap="none" strike="noStrike">
              <a:solidFill>
                <a:srgbClr val="000000"/>
              </a:solidFill>
              <a:latin typeface="Arial"/>
              <a:ea typeface="Arial"/>
              <a:cs typeface="Arial"/>
              <a:sym typeface="Arial"/>
            </a:endParaRPr>
          </a:p>
        </p:txBody>
      </p:sp>
      <p:sp>
        <p:nvSpPr>
          <p:cNvPr id="381" name="Google Shape;381;p24"/>
          <p:cNvSpPr txBox="1"/>
          <p:nvPr/>
        </p:nvSpPr>
        <p:spPr>
          <a:xfrm>
            <a:off x="7947025" y="1555750"/>
            <a:ext cx="1040670" cy="30777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Need this?</a:t>
            </a:r>
            <a:endParaRPr/>
          </a:p>
        </p:txBody>
      </p:sp>
      <p:cxnSp>
        <p:nvCxnSpPr>
          <p:cNvPr id="382" name="Google Shape;382;p24"/>
          <p:cNvCxnSpPr>
            <a:endCxn id="359" idx="3"/>
          </p:cNvCxnSpPr>
          <p:nvPr/>
        </p:nvCxnSpPr>
        <p:spPr>
          <a:xfrm flipH="1">
            <a:off x="7467600" y="1905000"/>
            <a:ext cx="479400" cy="30480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Multistage – Pass 3</a:t>
            </a:r>
            <a:endParaRPr/>
          </a:p>
        </p:txBody>
      </p:sp>
      <p:sp>
        <p:nvSpPr>
          <p:cNvPr id="388" name="Google Shape;388;p25"/>
          <p:cNvSpPr txBox="1"/>
          <p:nvPr>
            <p:ph idx="1" type="body"/>
          </p:nvPr>
        </p:nvSpPr>
        <p:spPr>
          <a:xfrm>
            <a:off x="457200" y="1447800"/>
            <a:ext cx="8534400" cy="5257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Char char="●"/>
            </a:pPr>
            <a:r>
              <a:rPr b="1" lang="en-US"/>
              <a:t>Count only those pairs </a:t>
            </a:r>
            <a:r>
              <a:rPr b="1" lang="en-US">
                <a:latin typeface="Times New Roman"/>
                <a:ea typeface="Times New Roman"/>
                <a:cs typeface="Times New Roman"/>
                <a:sym typeface="Times New Roman"/>
              </a:rPr>
              <a:t>{</a:t>
            </a:r>
            <a:r>
              <a:rPr b="1" i="1" lang="en-US">
                <a:latin typeface="Times New Roman"/>
                <a:ea typeface="Times New Roman"/>
                <a:cs typeface="Times New Roman"/>
                <a:sym typeface="Times New Roman"/>
              </a:rPr>
              <a:t>i</a:t>
            </a:r>
            <a:r>
              <a:rPr b="1" lang="en-US">
                <a:latin typeface="Times New Roman"/>
                <a:ea typeface="Times New Roman"/>
                <a:cs typeface="Times New Roman"/>
                <a:sym typeface="Times New Roman"/>
              </a:rPr>
              <a:t>, </a:t>
            </a:r>
            <a:r>
              <a:rPr b="1" i="1" lang="en-US">
                <a:latin typeface="Times New Roman"/>
                <a:ea typeface="Times New Roman"/>
                <a:cs typeface="Times New Roman"/>
                <a:sym typeface="Times New Roman"/>
              </a:rPr>
              <a:t>j</a:t>
            </a:r>
            <a:r>
              <a:rPr b="1" lang="en-US">
                <a:latin typeface="Times New Roman"/>
                <a:ea typeface="Times New Roman"/>
                <a:cs typeface="Times New Roman"/>
                <a:sym typeface="Times New Roman"/>
              </a:rPr>
              <a:t>}</a:t>
            </a:r>
            <a:r>
              <a:rPr b="1" lang="en-US"/>
              <a:t> that satisfy these </a:t>
            </a:r>
            <a:r>
              <a:rPr b="1" lang="en-US">
                <a:solidFill>
                  <a:srgbClr val="0000FF"/>
                </a:solidFill>
              </a:rPr>
              <a:t>candidate pair conditions</a:t>
            </a:r>
            <a:r>
              <a:rPr b="1" lang="en-US"/>
              <a:t>:</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Both </a:t>
            </a:r>
            <a:r>
              <a:rPr b="1" i="1" lang="en-US">
                <a:latin typeface="Times New Roman"/>
                <a:ea typeface="Times New Roman"/>
                <a:cs typeface="Times New Roman"/>
                <a:sym typeface="Times New Roman"/>
              </a:rPr>
              <a:t>i</a:t>
            </a:r>
            <a:r>
              <a:rPr lang="en-US"/>
              <a:t> and</a:t>
            </a:r>
            <a:r>
              <a:rPr b="1" lang="en-US"/>
              <a:t> </a:t>
            </a:r>
            <a:r>
              <a:rPr b="1" i="1" lang="en-US">
                <a:latin typeface="Times New Roman"/>
                <a:ea typeface="Times New Roman"/>
                <a:cs typeface="Times New Roman"/>
                <a:sym typeface="Times New Roman"/>
              </a:rPr>
              <a:t>j</a:t>
            </a:r>
            <a:r>
              <a:rPr lang="en-US"/>
              <a:t> are frequent items</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Using the first hash function, the pair hashes to </a:t>
            </a:r>
            <a:br>
              <a:rPr lang="en-US"/>
            </a:br>
            <a:r>
              <a:rPr lang="en-US"/>
              <a:t>a bucket whose bit in the first bit-vector is </a:t>
            </a:r>
            <a:r>
              <a:rPr b="1" lang="en-US"/>
              <a:t>1</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Using the second hash function, the pair hashes to a bucket whose bit in the second bit-vector is </a:t>
            </a:r>
            <a:r>
              <a:rPr b="1" lang="en-US"/>
              <a:t>1</a:t>
            </a:r>
            <a:endParaRPr/>
          </a:p>
        </p:txBody>
      </p:sp>
      <p:sp>
        <p:nvSpPr>
          <p:cNvPr id="389" name="Google Shape;389;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Important Points</a:t>
            </a:r>
            <a:endParaRPr/>
          </a:p>
        </p:txBody>
      </p:sp>
      <p:sp>
        <p:nvSpPr>
          <p:cNvPr id="396" name="Google Shape;396;p26"/>
          <p:cNvSpPr txBox="1"/>
          <p:nvPr>
            <p:ph idx="1" type="body"/>
          </p:nvPr>
        </p:nvSpPr>
        <p:spPr>
          <a:xfrm>
            <a:off x="457200" y="1295400"/>
            <a:ext cx="7620000" cy="5257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Font typeface="Arial"/>
              <a:buAutoNum type="arabicPeriod"/>
            </a:pPr>
            <a:r>
              <a:rPr b="1" lang="en-US">
                <a:solidFill>
                  <a:srgbClr val="008000"/>
                </a:solidFill>
              </a:rPr>
              <a:t>The two hash functions have to be independent</a:t>
            </a:r>
            <a:endParaRPr/>
          </a:p>
          <a:p>
            <a:pPr indent="-609600" lvl="0" marL="609600" rtl="0" algn="l">
              <a:lnSpc>
                <a:spcPct val="100000"/>
              </a:lnSpc>
              <a:spcBef>
                <a:spcPts val="560"/>
              </a:spcBef>
              <a:spcAft>
                <a:spcPts val="0"/>
              </a:spcAft>
              <a:buSzPts val="2800"/>
              <a:buFont typeface="Arial"/>
              <a:buAutoNum type="arabicPeriod"/>
            </a:pPr>
            <a:r>
              <a:rPr b="1" lang="en-US">
                <a:solidFill>
                  <a:srgbClr val="0000FF"/>
                </a:solidFill>
              </a:rPr>
              <a:t>We need to check both hashes on the third pass</a:t>
            </a:r>
            <a:endParaRPr/>
          </a:p>
          <a:p>
            <a:pPr indent="-533400" lvl="1" marL="990600" rtl="0" algn="l">
              <a:lnSpc>
                <a:spcPct val="100000"/>
              </a:lnSpc>
              <a:spcBef>
                <a:spcPts val="480"/>
              </a:spcBef>
              <a:spcAft>
                <a:spcPts val="0"/>
              </a:spcAft>
              <a:buSzPts val="2400"/>
              <a:buChar char="●"/>
            </a:pPr>
            <a:r>
              <a:rPr lang="en-US"/>
              <a:t>If not, we would end up </a:t>
            </a:r>
            <a:r>
              <a:rPr lang="en-US" u="sng"/>
              <a:t>counting pairs of frequent items that hashed first to an </a:t>
            </a:r>
            <a:r>
              <a:rPr lang="en-US" u="sng">
                <a:solidFill>
                  <a:srgbClr val="FF0000"/>
                </a:solidFill>
              </a:rPr>
              <a:t>infrequent</a:t>
            </a:r>
            <a:r>
              <a:rPr lang="en-US" u="sng"/>
              <a:t> bucket but happened to hash second to a frequent bucket</a:t>
            </a:r>
            <a:endParaRPr/>
          </a:p>
          <a:p>
            <a:pPr indent="-533400" lvl="1" marL="990600" rtl="0" algn="l">
              <a:lnSpc>
                <a:spcPct val="100000"/>
              </a:lnSpc>
              <a:spcBef>
                <a:spcPts val="480"/>
              </a:spcBef>
              <a:spcAft>
                <a:spcPts val="0"/>
              </a:spcAft>
              <a:buSzPts val="2400"/>
              <a:buChar char="●"/>
            </a:pPr>
            <a:r>
              <a:rPr lang="en-US"/>
              <a:t>Would be a false positive</a:t>
            </a:r>
            <a:endParaRPr/>
          </a:p>
        </p:txBody>
      </p:sp>
      <p:sp>
        <p:nvSpPr>
          <p:cNvPr id="397" name="Google Shape;397;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Multi-stage Example</a:t>
            </a:r>
            <a:br>
              <a:rPr lang="en-US"/>
            </a:br>
            <a:r>
              <a:rPr lang="en-US" sz="1800"/>
              <a:t>bucket support threshold = 3</a:t>
            </a:r>
            <a:endParaRPr/>
          </a:p>
        </p:txBody>
      </p:sp>
      <p:pic>
        <p:nvPicPr>
          <p:cNvPr id="404" name="Google Shape;404;p27"/>
          <p:cNvPicPr preferRelativeResize="0"/>
          <p:nvPr>
            <p:ph idx="1" type="body"/>
          </p:nvPr>
        </p:nvPicPr>
        <p:blipFill rotWithShape="1">
          <a:blip r:embed="rId4">
            <a:alphaModFix/>
          </a:blip>
          <a:srcRect b="0" l="0" r="0" t="0"/>
          <a:stretch/>
        </p:blipFill>
        <p:spPr>
          <a:xfrm>
            <a:off x="650875" y="1600200"/>
            <a:ext cx="8151900" cy="1752600"/>
          </a:xfrm>
          <a:prstGeom prst="rect">
            <a:avLst/>
          </a:prstGeom>
          <a:noFill/>
          <a:ln>
            <a:noFill/>
          </a:ln>
        </p:spPr>
      </p:pic>
      <p:sp>
        <p:nvSpPr>
          <p:cNvPr id="405" name="Google Shape;405;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06" name="Google Shape;406;p27"/>
          <p:cNvSpPr txBox="1"/>
          <p:nvPr/>
        </p:nvSpPr>
        <p:spPr>
          <a:xfrm>
            <a:off x="838200" y="3429000"/>
            <a:ext cx="443653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Try the multistage algorithm: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	1</a:t>
            </a:r>
            <a:r>
              <a:rPr b="0" baseline="30000" i="0" lang="en-US" sz="2000" u="none" cap="none" strike="noStrike">
                <a:solidFill>
                  <a:schemeClr val="dk1"/>
                </a:solidFill>
                <a:latin typeface="Tahoma"/>
                <a:ea typeface="Tahoma"/>
                <a:cs typeface="Tahoma"/>
                <a:sym typeface="Tahoma"/>
              </a:rPr>
              <a:t>st</a:t>
            </a:r>
            <a:r>
              <a:rPr b="0" i="0" lang="en-US" sz="2000" u="none" cap="none" strike="noStrike">
                <a:solidFill>
                  <a:schemeClr val="dk1"/>
                </a:solidFill>
                <a:latin typeface="Tahoma"/>
                <a:ea typeface="Tahoma"/>
                <a:cs typeface="Tahoma"/>
                <a:sym typeface="Tahoma"/>
              </a:rPr>
              <a:t> Hash function: i+j mod 8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	2</a:t>
            </a:r>
            <a:r>
              <a:rPr b="0" baseline="30000" i="0" lang="en-US" sz="2000" u="none" cap="none" strike="noStrike">
                <a:solidFill>
                  <a:schemeClr val="dk1"/>
                </a:solidFill>
                <a:latin typeface="Tahoma"/>
                <a:ea typeface="Tahoma"/>
                <a:cs typeface="Tahoma"/>
                <a:sym typeface="Tahoma"/>
              </a:rPr>
              <a:t>nd</a:t>
            </a:r>
            <a:r>
              <a:rPr b="0" i="0" lang="en-US" sz="2000" u="none" cap="none" strike="noStrike">
                <a:solidFill>
                  <a:schemeClr val="dk1"/>
                </a:solidFill>
                <a:latin typeface="Tahoma"/>
                <a:ea typeface="Tahoma"/>
                <a:cs typeface="Tahoma"/>
                <a:sym typeface="Tahoma"/>
              </a:rPr>
              <a:t> Hash function: i+j mod 5 </a:t>
            </a:r>
            <a:endParaRPr b="0" i="0" sz="1400" u="none" cap="none" strike="noStrike">
              <a:solidFill>
                <a:srgbClr val="000000"/>
              </a:solidFill>
              <a:latin typeface="Arial"/>
              <a:ea typeface="Arial"/>
              <a:cs typeface="Arial"/>
              <a:sym typeface="Arial"/>
            </a:endParaRPr>
          </a:p>
        </p:txBody>
      </p:sp>
      <p:graphicFrame>
        <p:nvGraphicFramePr>
          <p:cNvPr id="407" name="Google Shape;407;p27"/>
          <p:cNvGraphicFramePr/>
          <p:nvPr/>
        </p:nvGraphicFramePr>
        <p:xfrm>
          <a:off x="990600" y="4704877"/>
          <a:ext cx="5305425" cy="1848248"/>
        </p:xfrm>
        <a:graphic>
          <a:graphicData uri="http://schemas.openxmlformats.org/presentationml/2006/ole">
            <mc:AlternateContent>
              <mc:Choice Requires="v">
                <p:oleObj r:id="rId5" imgH="1848248" imgW="5305425" progId="Word.Document.8" spid="_x0000_s1">
                  <p:embed/>
                </p:oleObj>
              </mc:Choice>
              <mc:Fallback>
                <p:oleObj r:id="rId6" imgH="1848248" imgW="5305425" progId="Word.Document.8">
                  <p:embed/>
                  <p:pic>
                    <p:nvPicPr>
                      <p:cNvPr id="407" name="Google Shape;407;p27"/>
                      <p:cNvPicPr preferRelativeResize="0"/>
                      <p:nvPr/>
                    </p:nvPicPr>
                    <p:blipFill rotWithShape="1">
                      <a:blip r:embed="rId7">
                        <a:alphaModFix/>
                      </a:blip>
                      <a:srcRect b="0" l="0" r="0" t="0"/>
                      <a:stretch/>
                    </p:blipFill>
                    <p:spPr>
                      <a:xfrm>
                        <a:off x="990600" y="4704877"/>
                        <a:ext cx="5305425" cy="1848248"/>
                      </a:xfrm>
                      <a:prstGeom prst="rect">
                        <a:avLst/>
                      </a:prstGeom>
                      <a:noFill/>
                      <a:ln>
                        <a:noFill/>
                      </a:ln>
                    </p:spPr>
                  </p:pic>
                </p:oleObj>
              </mc:Fallback>
            </mc:AlternateContent>
          </a:graphicData>
        </a:graphic>
      </p:graphicFrame>
      <p:sp>
        <p:nvSpPr>
          <p:cNvPr id="408" name="Google Shape;408;p27"/>
          <p:cNvSpPr/>
          <p:nvPr/>
        </p:nvSpPr>
        <p:spPr>
          <a:xfrm>
            <a:off x="533400" y="5343653"/>
            <a:ext cx="762000" cy="427646"/>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09" name="Google Shape;409;p27"/>
          <p:cNvSpPr txBox="1"/>
          <p:nvPr/>
        </p:nvSpPr>
        <p:spPr>
          <a:xfrm>
            <a:off x="467001" y="4938704"/>
            <a:ext cx="89479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1</a:t>
            </a:r>
            <a:r>
              <a:rPr b="0" baseline="30000" i="0" lang="en-US" sz="1600" u="none" cap="none" strike="noStrike">
                <a:solidFill>
                  <a:schemeClr val="dk1"/>
                </a:solidFill>
                <a:latin typeface="Tahoma"/>
                <a:ea typeface="Tahoma"/>
                <a:cs typeface="Tahoma"/>
                <a:sym typeface="Tahoma"/>
              </a:rPr>
              <a:t>st</a:t>
            </a:r>
            <a:r>
              <a:rPr b="0" i="0" lang="en-US" sz="1600" u="none" cap="none" strike="noStrike">
                <a:solidFill>
                  <a:schemeClr val="dk1"/>
                </a:solidFill>
                <a:latin typeface="Tahoma"/>
                <a:ea typeface="Tahoma"/>
                <a:cs typeface="Tahoma"/>
                <a:sym typeface="Tahoma"/>
              </a:rPr>
              <a:t> hash</a:t>
            </a:r>
            <a:endParaRPr b="0" i="0" sz="1400" u="none" cap="none" strike="noStrike">
              <a:solidFill>
                <a:srgbClr val="000000"/>
              </a:solidFill>
              <a:latin typeface="Arial"/>
              <a:ea typeface="Arial"/>
              <a:cs typeface="Arial"/>
              <a:sym typeface="Arial"/>
            </a:endParaRPr>
          </a:p>
        </p:txBody>
      </p:sp>
      <p:sp>
        <p:nvSpPr>
          <p:cNvPr id="410" name="Google Shape;410;p27"/>
          <p:cNvSpPr/>
          <p:nvPr/>
        </p:nvSpPr>
        <p:spPr>
          <a:xfrm>
            <a:off x="5943600" y="5038853"/>
            <a:ext cx="724200" cy="120000"/>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11" name="Google Shape;411;p27"/>
          <p:cNvSpPr txBox="1"/>
          <p:nvPr/>
        </p:nvSpPr>
        <p:spPr>
          <a:xfrm>
            <a:off x="5912590" y="4667226"/>
            <a:ext cx="939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2</a:t>
            </a:r>
            <a:r>
              <a:rPr b="0" baseline="30000" i="0" lang="en-US" sz="1600" u="none" cap="none" strike="noStrike">
                <a:solidFill>
                  <a:schemeClr val="dk1"/>
                </a:solidFill>
                <a:latin typeface="Tahoma"/>
                <a:ea typeface="Tahoma"/>
                <a:cs typeface="Tahoma"/>
                <a:sym typeface="Tahoma"/>
              </a:rPr>
              <a:t>nd</a:t>
            </a:r>
            <a:r>
              <a:rPr b="0" i="0" lang="en-US" sz="1600" u="none" cap="none" strike="noStrike">
                <a:solidFill>
                  <a:schemeClr val="dk1"/>
                </a:solidFill>
                <a:latin typeface="Tahoma"/>
                <a:ea typeface="Tahoma"/>
                <a:cs typeface="Tahoma"/>
                <a:sym typeface="Tahoma"/>
              </a:rPr>
              <a:t> hash</a:t>
            </a:r>
            <a:endParaRPr b="0" i="0" sz="1400" u="none" cap="none" strike="noStrike">
              <a:solidFill>
                <a:srgbClr val="000000"/>
              </a:solidFill>
              <a:latin typeface="Arial"/>
              <a:ea typeface="Arial"/>
              <a:cs typeface="Arial"/>
              <a:sym typeface="Arial"/>
            </a:endParaRPr>
          </a:p>
        </p:txBody>
      </p:sp>
      <p:sp>
        <p:nvSpPr>
          <p:cNvPr id="412" name="Google Shape;412;p27"/>
          <p:cNvSpPr/>
          <p:nvPr/>
        </p:nvSpPr>
        <p:spPr>
          <a:xfrm>
            <a:off x="5943600" y="5800853"/>
            <a:ext cx="724200" cy="120000"/>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13" name="Google Shape;413;p27"/>
          <p:cNvSpPr/>
          <p:nvPr/>
        </p:nvSpPr>
        <p:spPr>
          <a:xfrm>
            <a:off x="5943600" y="5953253"/>
            <a:ext cx="724200" cy="120000"/>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414" name="Google Shape;414;p27"/>
          <p:cNvSpPr/>
          <p:nvPr/>
        </p:nvSpPr>
        <p:spPr>
          <a:xfrm>
            <a:off x="5943600" y="6105653"/>
            <a:ext cx="724200" cy="120000"/>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graphicFrame>
        <p:nvGraphicFramePr>
          <p:cNvPr id="415" name="Google Shape;415;p27"/>
          <p:cNvGraphicFramePr/>
          <p:nvPr/>
        </p:nvGraphicFramePr>
        <p:xfrm>
          <a:off x="6858000" y="4747820"/>
          <a:ext cx="3000000" cy="3000000"/>
        </p:xfrm>
        <a:graphic>
          <a:graphicData uri="http://schemas.openxmlformats.org/drawingml/2006/table">
            <a:tbl>
              <a:tblPr bandRow="1" firstRow="1">
                <a:noFill/>
                <a:tableStyleId>{235C0EDE-9E1D-4099-AF2D-9725B8113A6A}</a:tableStyleId>
              </a:tblPr>
              <a:tblGrid>
                <a:gridCol w="361950"/>
                <a:gridCol w="361950"/>
                <a:gridCol w="361950"/>
                <a:gridCol w="361950"/>
              </a:tblGrid>
              <a:tr h="312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12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12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12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416" name="Google Shape;416;p27"/>
          <p:cNvSpPr txBox="1"/>
          <p:nvPr/>
        </p:nvSpPr>
        <p:spPr>
          <a:xfrm>
            <a:off x="6785063" y="4366323"/>
            <a:ext cx="152073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 (you fill in)</a:t>
            </a:r>
            <a:endParaRPr b="0" i="0" sz="1400" u="none" cap="none" strike="noStrike">
              <a:solidFill>
                <a:srgbClr val="000000"/>
              </a:solidFill>
              <a:latin typeface="Arial"/>
              <a:ea typeface="Arial"/>
              <a:cs typeface="Arial"/>
              <a:sym typeface="Arial"/>
            </a:endParaRPr>
          </a:p>
        </p:txBody>
      </p:sp>
      <p:sp>
        <p:nvSpPr>
          <p:cNvPr id="417" name="Google Shape;417;p27"/>
          <p:cNvSpPr txBox="1"/>
          <p:nvPr/>
        </p:nvSpPr>
        <p:spPr>
          <a:xfrm>
            <a:off x="4174475" y="6244000"/>
            <a:ext cx="1905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rgbClr val="FF0000"/>
                </a:solidFill>
                <a:latin typeface="Tahoma"/>
                <a:ea typeface="Tahoma"/>
                <a:cs typeface="Tahoma"/>
                <a:sym typeface="Tahoma"/>
              </a:rPr>
              <a:t>These paris are </a:t>
            </a:r>
            <a:endParaRPr sz="1500">
              <a:solidFill>
                <a:srgbClr val="FF0000"/>
              </a:solidFill>
              <a:latin typeface="Tahoma"/>
              <a:ea typeface="Tahoma"/>
              <a:cs typeface="Tahoma"/>
              <a:sym typeface="Tahoma"/>
            </a:endParaRPr>
          </a:p>
          <a:p>
            <a:pPr indent="0" lvl="0" marL="0" rtl="0" algn="ctr">
              <a:spcBef>
                <a:spcPts val="0"/>
              </a:spcBef>
              <a:spcAft>
                <a:spcPts val="0"/>
              </a:spcAft>
              <a:buNone/>
            </a:pPr>
            <a:r>
              <a:rPr lang="en-US" sz="1500">
                <a:solidFill>
                  <a:srgbClr val="FF0000"/>
                </a:solidFill>
                <a:latin typeface="Tahoma"/>
                <a:ea typeface="Tahoma"/>
                <a:cs typeface="Tahoma"/>
                <a:sym typeface="Tahoma"/>
              </a:rPr>
              <a:t>not remembered</a:t>
            </a:r>
            <a:endParaRPr sz="1500">
              <a:solidFill>
                <a:srgbClr val="FF0000"/>
              </a:solidFill>
              <a:latin typeface="Tahoma"/>
              <a:ea typeface="Tahoma"/>
              <a:cs typeface="Tahoma"/>
              <a:sym typeface="Tahoma"/>
            </a:endParaRPr>
          </a:p>
        </p:txBody>
      </p:sp>
      <p:sp>
        <p:nvSpPr>
          <p:cNvPr id="418" name="Google Shape;418;p27"/>
          <p:cNvSpPr/>
          <p:nvPr/>
        </p:nvSpPr>
        <p:spPr>
          <a:xfrm>
            <a:off x="4495800" y="4624175"/>
            <a:ext cx="1264500" cy="175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Key Observation</a:t>
            </a:r>
            <a:endParaRPr/>
          </a:p>
        </p:txBody>
      </p:sp>
      <p:sp>
        <p:nvSpPr>
          <p:cNvPr id="424" name="Google Shape;424;p28"/>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t>Can insert any number of hash passes between first and last stage</a:t>
            </a:r>
            <a:endParaRPr/>
          </a:p>
          <a:p>
            <a:pPr indent="-285750" lvl="1" marL="742950" rtl="0" algn="l">
              <a:lnSpc>
                <a:spcPct val="100000"/>
              </a:lnSpc>
              <a:spcBef>
                <a:spcPts val="480"/>
              </a:spcBef>
              <a:spcAft>
                <a:spcPts val="0"/>
              </a:spcAft>
              <a:buSzPts val="2400"/>
              <a:buChar char="●"/>
            </a:pPr>
            <a:r>
              <a:rPr lang="en-US"/>
              <a:t>Each one uses </a:t>
            </a:r>
            <a:r>
              <a:rPr lang="en-US" u="sng"/>
              <a:t>an independent hash function</a:t>
            </a:r>
            <a:endParaRPr/>
          </a:p>
          <a:p>
            <a:pPr indent="-285750" lvl="1" marL="742950" rtl="0" algn="l">
              <a:lnSpc>
                <a:spcPct val="100000"/>
              </a:lnSpc>
              <a:spcBef>
                <a:spcPts val="480"/>
              </a:spcBef>
              <a:spcAft>
                <a:spcPts val="0"/>
              </a:spcAft>
              <a:buSzPts val="2400"/>
              <a:buChar char="●"/>
            </a:pPr>
            <a:r>
              <a:rPr lang="en-US"/>
              <a:t>Eventually, all memory would be consumed by bitmaps, no memory left for counts</a:t>
            </a:r>
            <a:endParaRPr/>
          </a:p>
          <a:p>
            <a:pPr indent="-285750" lvl="1" marL="742950" rtl="0" algn="l">
              <a:lnSpc>
                <a:spcPct val="100000"/>
              </a:lnSpc>
              <a:spcBef>
                <a:spcPts val="480"/>
              </a:spcBef>
              <a:spcAft>
                <a:spcPts val="0"/>
              </a:spcAft>
              <a:buSzPts val="2400"/>
              <a:buChar char="●"/>
            </a:pPr>
            <a:r>
              <a:rPr lang="en-US"/>
              <a:t>Cost is another pass of reading the input data</a:t>
            </a:r>
            <a:endParaRPr/>
          </a:p>
          <a:p>
            <a:pPr indent="-342900" lvl="0" marL="342900" rtl="0" algn="l">
              <a:lnSpc>
                <a:spcPct val="100000"/>
              </a:lnSpc>
              <a:spcBef>
                <a:spcPts val="560"/>
              </a:spcBef>
              <a:spcAft>
                <a:spcPts val="0"/>
              </a:spcAft>
              <a:buSzPts val="2800"/>
              <a:buChar char="●"/>
            </a:pPr>
            <a:r>
              <a:rPr b="1" lang="en-US">
                <a:solidFill>
                  <a:srgbClr val="0000FF"/>
                </a:solidFill>
              </a:rPr>
              <a:t>The truly frequent pairs will always hash to a frequent bucket</a:t>
            </a:r>
            <a:endParaRPr/>
          </a:p>
          <a:p>
            <a:pPr indent="-342900" lvl="0" marL="342900" rtl="0" algn="l">
              <a:lnSpc>
                <a:spcPct val="100000"/>
              </a:lnSpc>
              <a:spcBef>
                <a:spcPts val="560"/>
              </a:spcBef>
              <a:spcAft>
                <a:spcPts val="0"/>
              </a:spcAft>
              <a:buSzPts val="2800"/>
              <a:buChar char="●"/>
            </a:pPr>
            <a:r>
              <a:rPr lang="en-US"/>
              <a:t>So we will count the frequent pairs no matter how many hash functions we use</a:t>
            </a:r>
            <a:endParaRPr/>
          </a:p>
        </p:txBody>
      </p:sp>
      <p:sp>
        <p:nvSpPr>
          <p:cNvPr id="425" name="Google Shape;425;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685800" y="24384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Multi-Hash Algorithm</a:t>
            </a:r>
            <a:endParaRPr/>
          </a:p>
        </p:txBody>
      </p:sp>
      <p:sp>
        <p:nvSpPr>
          <p:cNvPr id="431" name="Google Shape;431;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32" name="Google Shape;432;p29"/>
          <p:cNvSpPr txBox="1"/>
          <p:nvPr/>
        </p:nvSpPr>
        <p:spPr>
          <a:xfrm>
            <a:off x="838200" y="4927600"/>
            <a:ext cx="7583488"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Thanks for source slides and material to: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ahoma"/>
                <a:ea typeface="Tahoma"/>
                <a:cs typeface="Tahoma"/>
                <a:sym typeface="Tahoma"/>
              </a:rPr>
              <a:t>J. Leskovec, A. Rajaraman, J. Ullman: Mining of Massive Datasets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FF"/>
              </a:buClr>
              <a:buSzPts val="2000"/>
              <a:buFont typeface="Arial"/>
              <a:buNone/>
            </a:pPr>
            <a:r>
              <a:rPr b="0" i="0" lang="en-US" sz="2000" u="sng" cap="none" strike="noStrike">
                <a:solidFill>
                  <a:srgbClr val="0000FF"/>
                </a:solidFill>
                <a:latin typeface="Arial"/>
                <a:ea typeface="Arial"/>
                <a:cs typeface="Arial"/>
                <a:sym typeface="Arial"/>
                <a:hlinkClick r:id="rId3">
                  <a:extLst>
                    <a:ext uri="{A12FA001-AC4F-418D-AE19-62706E023703}">
                      <ahyp:hlinkClr val="tx"/>
                    </a:ext>
                  </a:extLst>
                </a:hlinkClick>
              </a:rPr>
              <a:t>http://www.mmds.org</a:t>
            </a:r>
            <a:r>
              <a:rPr b="0" i="0" lang="en-US" sz="2000" u="none" cap="none" strike="noStrike">
                <a:solidFill>
                  <a:srgbClr val="0000FF"/>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Can we do better than A-Priori?</a:t>
            </a:r>
            <a:endParaRPr/>
          </a:p>
        </p:txBody>
      </p:sp>
      <p:sp>
        <p:nvSpPr>
          <p:cNvPr id="111" name="Google Shape;111;p3"/>
          <p:cNvSpPr txBox="1"/>
          <p:nvPr>
            <p:ph idx="12" type="sldNum"/>
          </p:nvPr>
        </p:nvSpPr>
        <p:spPr>
          <a:xfrm>
            <a:off x="7162800" y="6266663"/>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grpSp>
        <p:nvGrpSpPr>
          <p:cNvPr id="112" name="Google Shape;112;p3"/>
          <p:cNvGrpSpPr/>
          <p:nvPr/>
        </p:nvGrpSpPr>
        <p:grpSpPr>
          <a:xfrm>
            <a:off x="2819400" y="2371320"/>
            <a:ext cx="3752850" cy="3629025"/>
            <a:chOff x="5257800" y="2167128"/>
            <a:chExt cx="3752850" cy="3628537"/>
          </a:xfrm>
        </p:grpSpPr>
        <p:sp>
          <p:nvSpPr>
            <p:cNvPr id="113" name="Google Shape;113;p3"/>
            <p:cNvSpPr/>
            <p:nvPr/>
          </p:nvSpPr>
          <p:spPr>
            <a:xfrm>
              <a:off x="7029450" y="2167128"/>
              <a:ext cx="19812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14" name="Google Shape;114;p3"/>
            <p:cNvSpPr/>
            <p:nvPr/>
          </p:nvSpPr>
          <p:spPr>
            <a:xfrm>
              <a:off x="7105650" y="2243328"/>
              <a:ext cx="1828800" cy="9144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15" name="Google Shape;115;p3"/>
            <p:cNvCxnSpPr/>
            <p:nvPr/>
          </p:nvCxnSpPr>
          <p:spPr>
            <a:xfrm>
              <a:off x="6705600" y="2929128"/>
              <a:ext cx="400050" cy="228600"/>
            </a:xfrm>
            <a:prstGeom prst="straightConnector1">
              <a:avLst/>
            </a:prstGeom>
            <a:noFill/>
            <a:ln cap="flat" cmpd="sng" w="19050">
              <a:solidFill>
                <a:srgbClr val="008000"/>
              </a:solidFill>
              <a:prstDash val="solid"/>
              <a:round/>
              <a:headEnd len="sm" w="sm" type="none"/>
              <a:tailEnd len="sm" w="sm" type="none"/>
            </a:ln>
          </p:spPr>
        </p:cxnSp>
        <p:sp>
          <p:nvSpPr>
            <p:cNvPr id="116" name="Google Shape;116;p3"/>
            <p:cNvSpPr txBox="1"/>
            <p:nvPr/>
          </p:nvSpPr>
          <p:spPr>
            <a:xfrm>
              <a:off x="7105650" y="3462528"/>
              <a:ext cx="18288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Counts of pairs of frequent items</a:t>
              </a:r>
              <a:endParaRPr b="0" i="0" sz="1400" u="none" cap="none" strike="noStrike">
                <a:solidFill>
                  <a:srgbClr val="000000"/>
                </a:solidFill>
                <a:latin typeface="Arial"/>
                <a:ea typeface="Arial"/>
                <a:cs typeface="Arial"/>
                <a:sym typeface="Arial"/>
              </a:endParaRPr>
            </a:p>
          </p:txBody>
        </p:sp>
        <p:cxnSp>
          <p:nvCxnSpPr>
            <p:cNvPr id="117" name="Google Shape;117;p3"/>
            <p:cNvCxnSpPr/>
            <p:nvPr/>
          </p:nvCxnSpPr>
          <p:spPr>
            <a:xfrm>
              <a:off x="6710962" y="2243328"/>
              <a:ext cx="394687" cy="0"/>
            </a:xfrm>
            <a:prstGeom prst="straightConnector1">
              <a:avLst/>
            </a:prstGeom>
            <a:noFill/>
            <a:ln cap="flat" cmpd="sng" w="19050">
              <a:solidFill>
                <a:srgbClr val="008000"/>
              </a:solidFill>
              <a:prstDash val="solid"/>
              <a:round/>
              <a:headEnd len="sm" w="sm" type="none"/>
              <a:tailEnd len="sm" w="sm" type="none"/>
            </a:ln>
          </p:spPr>
        </p:cxnSp>
        <p:cxnSp>
          <p:nvCxnSpPr>
            <p:cNvPr id="118" name="Google Shape;118;p3"/>
            <p:cNvCxnSpPr/>
            <p:nvPr/>
          </p:nvCxnSpPr>
          <p:spPr>
            <a:xfrm>
              <a:off x="8172450" y="2243328"/>
              <a:ext cx="0" cy="914400"/>
            </a:xfrm>
            <a:prstGeom prst="straightConnector1">
              <a:avLst/>
            </a:prstGeom>
            <a:noFill/>
            <a:ln cap="flat" cmpd="sng" w="9525">
              <a:solidFill>
                <a:schemeClr val="dk1"/>
              </a:solidFill>
              <a:prstDash val="solid"/>
              <a:round/>
              <a:headEnd len="sm" w="sm" type="none"/>
              <a:tailEnd len="sm" w="sm" type="none"/>
            </a:ln>
          </p:spPr>
        </p:cxnSp>
        <p:sp>
          <p:nvSpPr>
            <p:cNvPr id="119" name="Google Shape;119;p3"/>
            <p:cNvSpPr txBox="1"/>
            <p:nvPr/>
          </p:nvSpPr>
          <p:spPr>
            <a:xfrm>
              <a:off x="5275265" y="3657600"/>
              <a:ext cx="15827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1800"/>
                <a:buFont typeface="Arial"/>
                <a:buNone/>
              </a:pPr>
              <a:r>
                <a:rPr b="0" i="0" lang="en-US" sz="18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
          <p:nvSpPr>
            <p:cNvPr id="120" name="Google Shape;120;p3"/>
            <p:cNvSpPr/>
            <p:nvPr/>
          </p:nvSpPr>
          <p:spPr>
            <a:xfrm>
              <a:off x="5257800" y="2167128"/>
              <a:ext cx="1523999"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 name="Google Shape;121;p3"/>
            <p:cNvSpPr/>
            <p:nvPr/>
          </p:nvSpPr>
          <p:spPr>
            <a:xfrm>
              <a:off x="5334000" y="2243328"/>
              <a:ext cx="13716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122" name="Google Shape;122;p3"/>
            <p:cNvSpPr txBox="1"/>
            <p:nvPr/>
          </p:nvSpPr>
          <p:spPr>
            <a:xfrm>
              <a:off x="5550068" y="5334000"/>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123" name="Google Shape;123;p3"/>
            <p:cNvSpPr txBox="1"/>
            <p:nvPr/>
          </p:nvSpPr>
          <p:spPr>
            <a:xfrm>
              <a:off x="7592002" y="5326273"/>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7087362" y="2331196"/>
              <a:ext cx="112395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sp>
          <p:nvSpPr>
            <p:cNvPr id="125" name="Google Shape;125;p3"/>
            <p:cNvSpPr txBox="1"/>
            <p:nvPr/>
          </p:nvSpPr>
          <p:spPr>
            <a:xfrm>
              <a:off x="8224188" y="2237232"/>
              <a:ext cx="669199"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Old</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item</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26" name="Google Shape;126;p3"/>
            <p:cNvSpPr/>
            <p:nvPr/>
          </p:nvSpPr>
          <p:spPr>
            <a:xfrm>
              <a:off x="7086600" y="3200452"/>
              <a:ext cx="1847850" cy="1980934"/>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Counts of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pairs of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grpSp>
      <p:sp>
        <p:nvSpPr>
          <p:cNvPr id="127" name="Google Shape;127;p3"/>
          <p:cNvSpPr txBox="1"/>
          <p:nvPr/>
        </p:nvSpPr>
        <p:spPr>
          <a:xfrm>
            <a:off x="2743200" y="1761720"/>
            <a:ext cx="38862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ahoma"/>
                <a:ea typeface="Tahoma"/>
                <a:cs typeface="Tahoma"/>
                <a:sym typeface="Tahoma"/>
              </a:rPr>
              <a:t>A Priori Memory Usage: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Refinement: Multihash</a:t>
            </a:r>
            <a:endParaRPr/>
          </a:p>
        </p:txBody>
      </p:sp>
      <p:sp>
        <p:nvSpPr>
          <p:cNvPr id="438" name="Google Shape;438;p30"/>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800"/>
              <a:buFont typeface="Arial"/>
              <a:buChar char="●"/>
            </a:pPr>
            <a:r>
              <a:rPr b="1" lang="en-US">
                <a:solidFill>
                  <a:srgbClr val="D60093"/>
                </a:solidFill>
              </a:rPr>
              <a:t>Key idea:</a:t>
            </a:r>
            <a:r>
              <a:rPr lang="en-US">
                <a:solidFill>
                  <a:srgbClr val="D60093"/>
                </a:solidFill>
              </a:rPr>
              <a:t> </a:t>
            </a:r>
            <a:r>
              <a:rPr lang="en-US"/>
              <a:t>Use several independent hash tables on </a:t>
            </a:r>
            <a:r>
              <a:rPr lang="en-US" u="sng"/>
              <a:t>the first pass</a:t>
            </a:r>
            <a:endParaRPr u="sng"/>
          </a:p>
          <a:p>
            <a:pPr indent="-342900" lvl="0" marL="342900" rtl="0" algn="l">
              <a:lnSpc>
                <a:spcPct val="100000"/>
              </a:lnSpc>
              <a:spcBef>
                <a:spcPts val="560"/>
              </a:spcBef>
              <a:spcAft>
                <a:spcPts val="0"/>
              </a:spcAft>
              <a:buSzPts val="2800"/>
              <a:buFont typeface="Arial"/>
              <a:buChar char="●"/>
            </a:pPr>
            <a:r>
              <a:rPr b="1" lang="en-US">
                <a:solidFill>
                  <a:srgbClr val="0000FF"/>
                </a:solidFill>
              </a:rPr>
              <a:t>Risk:</a:t>
            </a:r>
            <a:r>
              <a:rPr lang="en-US"/>
              <a:t> Halving the number of buckets doubles the average count</a:t>
            </a:r>
            <a:endParaRPr/>
          </a:p>
          <a:p>
            <a:pPr indent="-285750" lvl="1" marL="742950" rtl="0" algn="l">
              <a:lnSpc>
                <a:spcPct val="100000"/>
              </a:lnSpc>
              <a:spcBef>
                <a:spcPts val="480"/>
              </a:spcBef>
              <a:spcAft>
                <a:spcPts val="0"/>
              </a:spcAft>
              <a:buSzPts val="2400"/>
              <a:buFont typeface="Arial"/>
              <a:buChar char="●"/>
            </a:pPr>
            <a:r>
              <a:rPr lang="en-US"/>
              <a:t>We have to be sure most buckets will still not reach count </a:t>
            </a:r>
            <a:r>
              <a:rPr b="1" i="1" lang="en-US">
                <a:latin typeface="Times New Roman"/>
                <a:ea typeface="Times New Roman"/>
                <a:cs typeface="Times New Roman"/>
                <a:sym typeface="Times New Roman"/>
              </a:rPr>
              <a:t>s</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lang="en-US"/>
              <a:t>If so, we can get a benefit like multistage, </a:t>
            </a:r>
            <a:br>
              <a:rPr lang="en-US"/>
            </a:br>
            <a:r>
              <a:rPr lang="en-US"/>
              <a:t>but in only 2 passes</a:t>
            </a:r>
            <a:endParaRPr/>
          </a:p>
        </p:txBody>
      </p:sp>
      <p:sp>
        <p:nvSpPr>
          <p:cNvPr id="439" name="Google Shape;439;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1"/>
          <p:cNvSpPr/>
          <p:nvPr/>
        </p:nvSpPr>
        <p:spPr>
          <a:xfrm>
            <a:off x="5181600" y="20955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445" name="Google Shape;445;p31"/>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Main-Memory: Multihash</a:t>
            </a:r>
            <a:endParaRPr/>
          </a:p>
        </p:txBody>
      </p:sp>
      <p:sp>
        <p:nvSpPr>
          <p:cNvPr id="446" name="Google Shape;446;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47" name="Google Shape;447;p31"/>
          <p:cNvSpPr/>
          <p:nvPr/>
        </p:nvSpPr>
        <p:spPr>
          <a:xfrm>
            <a:off x="1981200" y="2057400"/>
            <a:ext cx="1524000" cy="28956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First 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Second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448" name="Google Shape;448;p31"/>
          <p:cNvSpPr/>
          <p:nvPr/>
        </p:nvSpPr>
        <p:spPr>
          <a:xfrm>
            <a:off x="2057400" y="2133600"/>
            <a:ext cx="1371600" cy="609600"/>
          </a:xfrm>
          <a:prstGeom prst="rect">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grpSp>
        <p:nvGrpSpPr>
          <p:cNvPr id="449" name="Google Shape;449;p31"/>
          <p:cNvGrpSpPr/>
          <p:nvPr/>
        </p:nvGrpSpPr>
        <p:grpSpPr>
          <a:xfrm>
            <a:off x="5257800" y="2133600"/>
            <a:ext cx="1371600" cy="2608263"/>
            <a:chOff x="4128" y="1584"/>
            <a:chExt cx="864" cy="1643"/>
          </a:xfrm>
        </p:grpSpPr>
        <p:sp>
          <p:nvSpPr>
            <p:cNvPr id="450" name="Google Shape;450;p31"/>
            <p:cNvSpPr/>
            <p:nvPr/>
          </p:nvSpPr>
          <p:spPr>
            <a:xfrm>
              <a:off x="4128" y="1968"/>
              <a:ext cx="864" cy="192"/>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1</a:t>
              </a:r>
              <a:endParaRPr b="0" i="0" sz="1400" u="none" cap="none" strike="noStrike">
                <a:solidFill>
                  <a:srgbClr val="000000"/>
                </a:solidFill>
                <a:latin typeface="Arial"/>
                <a:ea typeface="Arial"/>
                <a:cs typeface="Arial"/>
                <a:sym typeface="Arial"/>
              </a:endParaRPr>
            </a:p>
          </p:txBody>
        </p:sp>
        <p:sp>
          <p:nvSpPr>
            <p:cNvPr id="451" name="Google Shape;451;p31"/>
            <p:cNvSpPr/>
            <p:nvPr/>
          </p:nvSpPr>
          <p:spPr>
            <a:xfrm>
              <a:off x="4128" y="2304"/>
              <a:ext cx="864" cy="192"/>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Bitmap 2</a:t>
              </a:r>
              <a:endParaRPr b="0" i="0" sz="1400" u="none" cap="none" strike="noStrike">
                <a:solidFill>
                  <a:srgbClr val="000000"/>
                </a:solidFill>
                <a:latin typeface="Arial"/>
                <a:ea typeface="Arial"/>
                <a:cs typeface="Arial"/>
                <a:sym typeface="Arial"/>
              </a:endParaRPr>
            </a:p>
          </p:txBody>
        </p:sp>
        <p:sp>
          <p:nvSpPr>
            <p:cNvPr id="452" name="Google Shape;452;p31"/>
            <p:cNvSpPr/>
            <p:nvPr/>
          </p:nvSpPr>
          <p:spPr>
            <a:xfrm>
              <a:off x="4128" y="1584"/>
              <a:ext cx="864" cy="288"/>
            </a:xfrm>
            <a:prstGeom prst="rect">
              <a:avLst/>
            </a:prstGeom>
            <a:solidFill>
              <a:srgbClr val="00CCFF"/>
            </a:solidFill>
            <a:ln cap="flat" cmpd="sng" w="9525">
              <a:solidFill>
                <a:srgbClr val="3333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Freq. items</a:t>
              </a:r>
              <a:endParaRPr b="0" i="0" sz="1400" u="none" cap="none" strike="noStrike">
                <a:solidFill>
                  <a:srgbClr val="000000"/>
                </a:solidFill>
                <a:latin typeface="Arial"/>
                <a:ea typeface="Arial"/>
                <a:cs typeface="Arial"/>
                <a:sym typeface="Arial"/>
              </a:endParaRPr>
            </a:p>
          </p:txBody>
        </p:sp>
        <p:sp>
          <p:nvSpPr>
            <p:cNvPr id="453" name="Google Shape;453;p31"/>
            <p:cNvSpPr txBox="1"/>
            <p:nvPr/>
          </p:nvSpPr>
          <p:spPr>
            <a:xfrm>
              <a:off x="4128" y="2587"/>
              <a:ext cx="819" cy="6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pairs</a:t>
              </a:r>
              <a:endParaRPr b="0" i="0" sz="1400" u="none" cap="none" strike="noStrike">
                <a:solidFill>
                  <a:srgbClr val="000000"/>
                </a:solidFill>
                <a:latin typeface="Arial"/>
                <a:ea typeface="Arial"/>
                <a:cs typeface="Arial"/>
                <a:sym typeface="Arial"/>
              </a:endParaRPr>
            </a:p>
          </p:txBody>
        </p:sp>
      </p:grpSp>
      <p:cxnSp>
        <p:nvCxnSpPr>
          <p:cNvPr id="454" name="Google Shape;454;p31"/>
          <p:cNvCxnSpPr/>
          <p:nvPr/>
        </p:nvCxnSpPr>
        <p:spPr>
          <a:xfrm>
            <a:off x="1981200" y="3810000"/>
            <a:ext cx="1524000" cy="0"/>
          </a:xfrm>
          <a:prstGeom prst="straightConnector1">
            <a:avLst/>
          </a:prstGeom>
          <a:noFill/>
          <a:ln cap="flat" cmpd="sng" w="9525">
            <a:solidFill>
              <a:schemeClr val="dk1"/>
            </a:solidFill>
            <a:prstDash val="solid"/>
            <a:round/>
            <a:headEnd len="sm" w="sm" type="none"/>
            <a:tailEnd len="sm" w="sm" type="none"/>
          </a:ln>
        </p:spPr>
      </p:cxnSp>
      <p:cxnSp>
        <p:nvCxnSpPr>
          <p:cNvPr id="455" name="Google Shape;455;p31"/>
          <p:cNvCxnSpPr/>
          <p:nvPr/>
        </p:nvCxnSpPr>
        <p:spPr>
          <a:xfrm flipH="1" rot="10800000">
            <a:off x="3429000" y="2590800"/>
            <a:ext cx="1828800" cy="152400"/>
          </a:xfrm>
          <a:prstGeom prst="straightConnector1">
            <a:avLst/>
          </a:prstGeom>
          <a:noFill/>
          <a:ln cap="flat" cmpd="sng" w="19050">
            <a:solidFill>
              <a:srgbClr val="008000"/>
            </a:solidFill>
            <a:prstDash val="solid"/>
            <a:round/>
            <a:headEnd len="sm" w="sm" type="none"/>
            <a:tailEnd len="sm" w="sm" type="none"/>
          </a:ln>
        </p:spPr>
      </p:cxnSp>
      <p:cxnSp>
        <p:nvCxnSpPr>
          <p:cNvPr id="456" name="Google Shape;456;p31"/>
          <p:cNvCxnSpPr/>
          <p:nvPr/>
        </p:nvCxnSpPr>
        <p:spPr>
          <a:xfrm>
            <a:off x="3429000" y="2133600"/>
            <a:ext cx="1828800" cy="0"/>
          </a:xfrm>
          <a:prstGeom prst="straightConnector1">
            <a:avLst/>
          </a:prstGeom>
          <a:noFill/>
          <a:ln cap="flat" cmpd="sng" w="19050">
            <a:solidFill>
              <a:srgbClr val="008000"/>
            </a:solidFill>
            <a:prstDash val="solid"/>
            <a:round/>
            <a:headEnd len="sm" w="sm" type="none"/>
            <a:tailEnd len="sm" w="sm" type="none"/>
          </a:ln>
        </p:spPr>
      </p:cxnSp>
      <p:cxnSp>
        <p:nvCxnSpPr>
          <p:cNvPr id="457" name="Google Shape;457;p31"/>
          <p:cNvCxnSpPr/>
          <p:nvPr/>
        </p:nvCxnSpPr>
        <p:spPr>
          <a:xfrm>
            <a:off x="3505200" y="2743200"/>
            <a:ext cx="1752600" cy="0"/>
          </a:xfrm>
          <a:prstGeom prst="straightConnector1">
            <a:avLst/>
          </a:prstGeom>
          <a:noFill/>
          <a:ln cap="flat" cmpd="sng" w="19050">
            <a:solidFill>
              <a:srgbClr val="008000"/>
            </a:solidFill>
            <a:prstDash val="solid"/>
            <a:round/>
            <a:headEnd len="sm" w="sm" type="none"/>
            <a:tailEnd len="sm" w="sm" type="none"/>
          </a:ln>
        </p:spPr>
      </p:cxnSp>
      <p:cxnSp>
        <p:nvCxnSpPr>
          <p:cNvPr id="458" name="Google Shape;458;p31"/>
          <p:cNvCxnSpPr/>
          <p:nvPr/>
        </p:nvCxnSpPr>
        <p:spPr>
          <a:xfrm flipH="1" rot="10800000">
            <a:off x="3429000" y="3048000"/>
            <a:ext cx="1828800" cy="762000"/>
          </a:xfrm>
          <a:prstGeom prst="straightConnector1">
            <a:avLst/>
          </a:prstGeom>
          <a:noFill/>
          <a:ln cap="flat" cmpd="sng" w="19050">
            <a:solidFill>
              <a:srgbClr val="008000"/>
            </a:solidFill>
            <a:prstDash val="solid"/>
            <a:round/>
            <a:headEnd len="sm" w="sm" type="none"/>
            <a:tailEnd len="sm" w="sm" type="none"/>
          </a:ln>
        </p:spPr>
      </p:cxnSp>
      <p:cxnSp>
        <p:nvCxnSpPr>
          <p:cNvPr id="459" name="Google Shape;459;p31"/>
          <p:cNvCxnSpPr/>
          <p:nvPr/>
        </p:nvCxnSpPr>
        <p:spPr>
          <a:xfrm flipH="1" rot="10800000">
            <a:off x="3429000" y="3276600"/>
            <a:ext cx="1828800" cy="609600"/>
          </a:xfrm>
          <a:prstGeom prst="straightConnector1">
            <a:avLst/>
          </a:prstGeom>
          <a:noFill/>
          <a:ln cap="flat" cmpd="sng" w="19050">
            <a:solidFill>
              <a:srgbClr val="008000"/>
            </a:solidFill>
            <a:prstDash val="solid"/>
            <a:round/>
            <a:headEnd len="sm" w="sm" type="none"/>
            <a:tailEnd len="sm" w="sm" type="none"/>
          </a:ln>
        </p:spPr>
      </p:cxnSp>
      <p:cxnSp>
        <p:nvCxnSpPr>
          <p:cNvPr id="460" name="Google Shape;460;p31"/>
          <p:cNvCxnSpPr/>
          <p:nvPr/>
        </p:nvCxnSpPr>
        <p:spPr>
          <a:xfrm flipH="1" rot="10800000">
            <a:off x="3429000" y="3581400"/>
            <a:ext cx="1828800" cy="1295400"/>
          </a:xfrm>
          <a:prstGeom prst="straightConnector1">
            <a:avLst/>
          </a:prstGeom>
          <a:noFill/>
          <a:ln cap="flat" cmpd="sng" w="19050">
            <a:solidFill>
              <a:srgbClr val="008000"/>
            </a:solidFill>
            <a:prstDash val="solid"/>
            <a:round/>
            <a:headEnd len="sm" w="sm" type="none"/>
            <a:tailEnd len="sm" w="sm" type="none"/>
          </a:ln>
        </p:spPr>
      </p:cxnSp>
      <p:sp>
        <p:nvSpPr>
          <p:cNvPr id="461" name="Google Shape;461;p31"/>
          <p:cNvSpPr txBox="1"/>
          <p:nvPr/>
        </p:nvSpPr>
        <p:spPr>
          <a:xfrm>
            <a:off x="2100263" y="5105400"/>
            <a:ext cx="1160462"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462" name="Google Shape;462;p31"/>
          <p:cNvSpPr txBox="1"/>
          <p:nvPr/>
        </p:nvSpPr>
        <p:spPr>
          <a:xfrm>
            <a:off x="5392738" y="5148263"/>
            <a:ext cx="11604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463" name="Google Shape;463;p31"/>
          <p:cNvSpPr/>
          <p:nvPr/>
        </p:nvSpPr>
        <p:spPr>
          <a:xfrm>
            <a:off x="2057400" y="2819400"/>
            <a:ext cx="1371600" cy="9906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First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464" name="Google Shape;464;p31"/>
          <p:cNvSpPr/>
          <p:nvPr/>
        </p:nvSpPr>
        <p:spPr>
          <a:xfrm>
            <a:off x="2057400" y="3886200"/>
            <a:ext cx="1371600" cy="9906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Second</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hash table</a:t>
            </a:r>
            <a:endParaRPr b="0" i="0" sz="1400" u="none" cap="none" strike="noStrike">
              <a:solidFill>
                <a:srgbClr val="000000"/>
              </a:solidFill>
              <a:latin typeface="Arial"/>
              <a:ea typeface="Arial"/>
              <a:cs typeface="Arial"/>
              <a:sym typeface="Arial"/>
            </a:endParaRPr>
          </a:p>
        </p:txBody>
      </p:sp>
      <p:sp>
        <p:nvSpPr>
          <p:cNvPr id="465" name="Google Shape;465;p31"/>
          <p:cNvSpPr/>
          <p:nvPr/>
        </p:nvSpPr>
        <p:spPr>
          <a:xfrm>
            <a:off x="5257800" y="3657600"/>
            <a:ext cx="1371600" cy="1219200"/>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Counts of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candidate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pairs</a:t>
            </a:r>
            <a:endParaRPr b="0" i="0" sz="1400" u="none" cap="none" strike="noStrike">
              <a:solidFill>
                <a:srgbClr val="000000"/>
              </a:solidFill>
              <a:latin typeface="Arial"/>
              <a:ea typeface="Arial"/>
              <a:cs typeface="Arial"/>
              <a:sym typeface="Arial"/>
            </a:endParaRPr>
          </a:p>
        </p:txBody>
      </p:sp>
      <p:sp>
        <p:nvSpPr>
          <p:cNvPr id="466" name="Google Shape;466;p31"/>
          <p:cNvSpPr txBox="1"/>
          <p:nvPr/>
        </p:nvSpPr>
        <p:spPr>
          <a:xfrm rot="-5400000">
            <a:off x="712800" y="3056954"/>
            <a:ext cx="20802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Multihash – Pass 2</a:t>
            </a:r>
            <a:endParaRPr/>
          </a:p>
        </p:txBody>
      </p:sp>
      <p:sp>
        <p:nvSpPr>
          <p:cNvPr id="472" name="Google Shape;472;p32"/>
          <p:cNvSpPr txBox="1"/>
          <p:nvPr>
            <p:ph idx="1" type="body"/>
          </p:nvPr>
        </p:nvSpPr>
        <p:spPr>
          <a:xfrm>
            <a:off x="457200" y="1447800"/>
            <a:ext cx="8534400" cy="5257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Char char="●"/>
            </a:pPr>
            <a:r>
              <a:rPr lang="en-US"/>
              <a:t>Same condition as Multistage but checked in second pass</a:t>
            </a:r>
            <a:endParaRPr/>
          </a:p>
          <a:p>
            <a:pPr indent="-609600" lvl="0" marL="609600" rtl="0" algn="l">
              <a:lnSpc>
                <a:spcPct val="100000"/>
              </a:lnSpc>
              <a:spcBef>
                <a:spcPts val="560"/>
              </a:spcBef>
              <a:spcAft>
                <a:spcPts val="0"/>
              </a:spcAft>
              <a:buSzPts val="2800"/>
              <a:buChar char="●"/>
            </a:pPr>
            <a:r>
              <a:rPr b="1" lang="en-US"/>
              <a:t>Count only those pairs </a:t>
            </a:r>
            <a:r>
              <a:rPr b="1" lang="en-US">
                <a:latin typeface="Times New Roman"/>
                <a:ea typeface="Times New Roman"/>
                <a:cs typeface="Times New Roman"/>
                <a:sym typeface="Times New Roman"/>
              </a:rPr>
              <a:t>{</a:t>
            </a:r>
            <a:r>
              <a:rPr b="1" i="1" lang="en-US">
                <a:latin typeface="Times New Roman"/>
                <a:ea typeface="Times New Roman"/>
                <a:cs typeface="Times New Roman"/>
                <a:sym typeface="Times New Roman"/>
              </a:rPr>
              <a:t>i</a:t>
            </a:r>
            <a:r>
              <a:rPr b="1" lang="en-US">
                <a:latin typeface="Times New Roman"/>
                <a:ea typeface="Times New Roman"/>
                <a:cs typeface="Times New Roman"/>
                <a:sym typeface="Times New Roman"/>
              </a:rPr>
              <a:t>, </a:t>
            </a:r>
            <a:r>
              <a:rPr b="1" i="1" lang="en-US">
                <a:latin typeface="Times New Roman"/>
                <a:ea typeface="Times New Roman"/>
                <a:cs typeface="Times New Roman"/>
                <a:sym typeface="Times New Roman"/>
              </a:rPr>
              <a:t>j</a:t>
            </a:r>
            <a:r>
              <a:rPr b="1" lang="en-US">
                <a:latin typeface="Times New Roman"/>
                <a:ea typeface="Times New Roman"/>
                <a:cs typeface="Times New Roman"/>
                <a:sym typeface="Times New Roman"/>
              </a:rPr>
              <a:t>}</a:t>
            </a:r>
            <a:r>
              <a:rPr b="1" lang="en-US"/>
              <a:t> that satisfy these </a:t>
            </a:r>
            <a:r>
              <a:rPr b="1" lang="en-US">
                <a:solidFill>
                  <a:srgbClr val="0000FF"/>
                </a:solidFill>
              </a:rPr>
              <a:t>candidate pair conditions</a:t>
            </a:r>
            <a:r>
              <a:rPr b="1" lang="en-US"/>
              <a:t>:</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Both </a:t>
            </a:r>
            <a:r>
              <a:rPr b="1" i="1" lang="en-US">
                <a:latin typeface="Times New Roman"/>
                <a:ea typeface="Times New Roman"/>
                <a:cs typeface="Times New Roman"/>
                <a:sym typeface="Times New Roman"/>
              </a:rPr>
              <a:t>i</a:t>
            </a:r>
            <a:r>
              <a:rPr lang="en-US"/>
              <a:t> and</a:t>
            </a:r>
            <a:r>
              <a:rPr b="1" lang="en-US"/>
              <a:t> </a:t>
            </a:r>
            <a:r>
              <a:rPr b="1" i="1" lang="en-US">
                <a:latin typeface="Times New Roman"/>
                <a:ea typeface="Times New Roman"/>
                <a:cs typeface="Times New Roman"/>
                <a:sym typeface="Times New Roman"/>
              </a:rPr>
              <a:t>j</a:t>
            </a:r>
            <a:r>
              <a:rPr lang="en-US"/>
              <a:t> are frequent items</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Using the first hash function, the pair hashes to </a:t>
            </a:r>
            <a:br>
              <a:rPr lang="en-US"/>
            </a:br>
            <a:r>
              <a:rPr lang="en-US"/>
              <a:t>a bucket whose bit in the first bit-vector is </a:t>
            </a:r>
            <a:r>
              <a:rPr b="1" lang="en-US"/>
              <a:t>1</a:t>
            </a:r>
            <a:endParaRPr/>
          </a:p>
          <a:p>
            <a:pPr indent="-533400" lvl="1" marL="990600" rtl="0" algn="l">
              <a:lnSpc>
                <a:spcPct val="100000"/>
              </a:lnSpc>
              <a:spcBef>
                <a:spcPts val="480"/>
              </a:spcBef>
              <a:spcAft>
                <a:spcPts val="0"/>
              </a:spcAft>
              <a:buSzPts val="2400"/>
              <a:buFont typeface="Arial"/>
              <a:buAutoNum type="arabicPeriod"/>
            </a:pPr>
            <a:r>
              <a:rPr b="1" lang="en-US"/>
              <a:t> </a:t>
            </a:r>
            <a:r>
              <a:rPr lang="en-US"/>
              <a:t>Using the second hash function, the pair hashes to a bucket whose bit in the second bit-vector is </a:t>
            </a:r>
            <a:r>
              <a:rPr b="1" lang="en-US"/>
              <a:t>1</a:t>
            </a:r>
            <a:endParaRPr/>
          </a:p>
        </p:txBody>
      </p:sp>
      <p:sp>
        <p:nvSpPr>
          <p:cNvPr id="473" name="Google Shape;473;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3"/>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Example</a:t>
            </a:r>
            <a:endParaRPr/>
          </a:p>
        </p:txBody>
      </p:sp>
      <p:pic>
        <p:nvPicPr>
          <p:cNvPr id="480" name="Google Shape;480;p33"/>
          <p:cNvPicPr preferRelativeResize="0"/>
          <p:nvPr>
            <p:ph idx="1" type="body"/>
          </p:nvPr>
        </p:nvPicPr>
        <p:blipFill rotWithShape="1">
          <a:blip r:embed="rId3">
            <a:alphaModFix/>
          </a:blip>
          <a:srcRect b="0" l="0" r="0" t="0"/>
          <a:stretch/>
        </p:blipFill>
        <p:spPr>
          <a:xfrm>
            <a:off x="650875" y="1752600"/>
            <a:ext cx="8151813" cy="1752600"/>
          </a:xfrm>
          <a:prstGeom prst="rect">
            <a:avLst/>
          </a:prstGeom>
          <a:noFill/>
          <a:ln>
            <a:noFill/>
          </a:ln>
        </p:spPr>
      </p:pic>
      <p:sp>
        <p:nvSpPr>
          <p:cNvPr id="481" name="Google Shape;481;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82" name="Google Shape;482;p33"/>
          <p:cNvSpPr txBox="1"/>
          <p:nvPr/>
        </p:nvSpPr>
        <p:spPr>
          <a:xfrm>
            <a:off x="1524000" y="4191000"/>
            <a:ext cx="5008853" cy="1200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ahoma"/>
                <a:ea typeface="Tahoma"/>
                <a:cs typeface="Tahoma"/>
                <a:sym typeface="Tahoma"/>
              </a:rPr>
              <a:t>Try multi-hash algorithm: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ahoma"/>
                <a:ea typeface="Tahoma"/>
                <a:cs typeface="Tahoma"/>
                <a:sym typeface="Tahoma"/>
              </a:rPr>
              <a:t>	1</a:t>
            </a:r>
            <a:r>
              <a:rPr b="0" baseline="30000" i="0" lang="en-US" sz="2400" u="none" cap="none" strike="noStrike">
                <a:solidFill>
                  <a:schemeClr val="dk1"/>
                </a:solidFill>
                <a:latin typeface="Tahoma"/>
                <a:ea typeface="Tahoma"/>
                <a:cs typeface="Tahoma"/>
                <a:sym typeface="Tahoma"/>
              </a:rPr>
              <a:t>st</a:t>
            </a:r>
            <a:r>
              <a:rPr b="0" i="0" lang="en-US" sz="2400" u="none" cap="none" strike="noStrike">
                <a:solidFill>
                  <a:schemeClr val="dk1"/>
                </a:solidFill>
                <a:latin typeface="Tahoma"/>
                <a:ea typeface="Tahoma"/>
                <a:cs typeface="Tahoma"/>
                <a:sym typeface="Tahoma"/>
              </a:rPr>
              <a:t> Hash function: i+j mod 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Tahoma"/>
                <a:ea typeface="Tahoma"/>
                <a:cs typeface="Tahoma"/>
                <a:sym typeface="Tahoma"/>
              </a:rPr>
              <a:t>	2</a:t>
            </a:r>
            <a:r>
              <a:rPr b="0" baseline="30000" i="0" lang="en-US" sz="2400" u="none" cap="none" strike="noStrike">
                <a:solidFill>
                  <a:schemeClr val="dk1"/>
                </a:solidFill>
                <a:latin typeface="Tahoma"/>
                <a:ea typeface="Tahoma"/>
                <a:cs typeface="Tahoma"/>
                <a:sym typeface="Tahoma"/>
              </a:rPr>
              <a:t>nd</a:t>
            </a:r>
            <a:r>
              <a:rPr b="0" i="0" lang="en-US" sz="2400" u="none" cap="none" strike="noStrike">
                <a:solidFill>
                  <a:schemeClr val="dk1"/>
                </a:solidFill>
                <a:latin typeface="Tahoma"/>
                <a:ea typeface="Tahoma"/>
                <a:cs typeface="Tahoma"/>
                <a:sym typeface="Tahoma"/>
              </a:rPr>
              <a:t> Hash function: i+j mod 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4"/>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Extensions</a:t>
            </a:r>
            <a:endParaRPr/>
          </a:p>
        </p:txBody>
      </p:sp>
      <p:sp>
        <p:nvSpPr>
          <p:cNvPr id="489" name="Google Shape;489;p34"/>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lang="en-US"/>
              <a:t>Either </a:t>
            </a:r>
            <a:r>
              <a:rPr b="1" lang="en-US">
                <a:solidFill>
                  <a:srgbClr val="D60093"/>
                </a:solidFill>
              </a:rPr>
              <a:t>multistage</a:t>
            </a:r>
            <a:r>
              <a:rPr lang="en-US">
                <a:solidFill>
                  <a:srgbClr val="D60093"/>
                </a:solidFill>
              </a:rPr>
              <a:t> </a:t>
            </a:r>
            <a:r>
              <a:rPr lang="en-US"/>
              <a:t>or </a:t>
            </a:r>
            <a:r>
              <a:rPr b="1" lang="en-US">
                <a:solidFill>
                  <a:srgbClr val="0000FF"/>
                </a:solidFill>
              </a:rPr>
              <a:t>multihash</a:t>
            </a:r>
            <a:r>
              <a:rPr lang="en-US">
                <a:solidFill>
                  <a:srgbClr val="0000FF"/>
                </a:solidFill>
              </a:rPr>
              <a:t> </a:t>
            </a:r>
            <a:r>
              <a:rPr lang="en-US"/>
              <a:t>can use more than two hash functions</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lang="en-US"/>
              <a:t>In </a:t>
            </a:r>
            <a:r>
              <a:rPr b="1" lang="en-US">
                <a:solidFill>
                  <a:srgbClr val="D60093"/>
                </a:solidFill>
              </a:rPr>
              <a:t>multistage</a:t>
            </a:r>
            <a:r>
              <a:rPr lang="en-US"/>
              <a:t>, there is a point of diminishing returns, since the bit-vectors eventually consume all of main memory</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lang="en-US"/>
              <a:t>For </a:t>
            </a:r>
            <a:r>
              <a:rPr b="1" lang="en-US">
                <a:solidFill>
                  <a:srgbClr val="0000FF"/>
                </a:solidFill>
              </a:rPr>
              <a:t>multihash</a:t>
            </a:r>
            <a:r>
              <a:rPr lang="en-US"/>
              <a:t>, the bit-vectors occupy exactly what one PCY bitmap does, but too many hash functions makes all counts </a:t>
            </a:r>
            <a:r>
              <a:rPr b="1" lang="en-US" u="sng"/>
              <a:t>&gt;</a:t>
            </a:r>
            <a:r>
              <a:rPr b="1" lang="en-US"/>
              <a:t> </a:t>
            </a:r>
            <a:r>
              <a:rPr b="1" i="1" lang="en-US"/>
              <a:t>s</a:t>
            </a:r>
            <a:endParaRPr b="1"/>
          </a:p>
        </p:txBody>
      </p:sp>
      <p:sp>
        <p:nvSpPr>
          <p:cNvPr id="490" name="Google Shape;490;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Finding Frequent Itemsets: </a:t>
            </a:r>
            <a:br>
              <a:rPr lang="en-US">
                <a:latin typeface="Tahoma"/>
                <a:ea typeface="Tahoma"/>
                <a:cs typeface="Tahoma"/>
                <a:sym typeface="Tahoma"/>
              </a:rPr>
            </a:br>
            <a:r>
              <a:rPr lang="en-US">
                <a:latin typeface="Tahoma"/>
                <a:ea typeface="Tahoma"/>
                <a:cs typeface="Tahoma"/>
                <a:sym typeface="Tahoma"/>
              </a:rPr>
              <a:t>Limited Pass Algorithms</a:t>
            </a:r>
            <a:endParaRPr/>
          </a:p>
        </p:txBody>
      </p:sp>
      <p:sp>
        <p:nvSpPr>
          <p:cNvPr id="496" name="Google Shape;496;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497" name="Google Shape;497;p35"/>
          <p:cNvSpPr txBox="1"/>
          <p:nvPr>
            <p:ph idx="1" type="subTitle"/>
          </p:nvPr>
        </p:nvSpPr>
        <p:spPr>
          <a:xfrm>
            <a:off x="1371600" y="4876800"/>
            <a:ext cx="6400800" cy="17526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SzPts val="2000"/>
              <a:buNone/>
            </a:pPr>
            <a:r>
              <a:rPr lang="en-US" sz="2000">
                <a:latin typeface="Tahoma"/>
                <a:ea typeface="Tahoma"/>
                <a:cs typeface="Tahoma"/>
                <a:sym typeface="Tahoma"/>
              </a:rPr>
              <a:t>Thanks for source slides and material to: </a:t>
            </a:r>
            <a:endParaRPr/>
          </a:p>
          <a:p>
            <a:pPr indent="0" lvl="0" marL="0" rtl="0" algn="ctr">
              <a:lnSpc>
                <a:spcPct val="100000"/>
              </a:lnSpc>
              <a:spcBef>
                <a:spcPts val="400"/>
              </a:spcBef>
              <a:spcAft>
                <a:spcPts val="0"/>
              </a:spcAft>
              <a:buSzPts val="2000"/>
              <a:buNone/>
            </a:pPr>
            <a:r>
              <a:rPr lang="en-US" sz="2000">
                <a:latin typeface="Tahoma"/>
                <a:ea typeface="Tahoma"/>
                <a:cs typeface="Tahoma"/>
                <a:sym typeface="Tahoma"/>
              </a:rPr>
              <a:t>J. Leskovec, A. Rajaraman, J. Ullman: Mining of Massive Datasets</a:t>
            </a:r>
            <a:endParaRPr/>
          </a:p>
          <a:p>
            <a:pPr indent="0" lvl="0" marL="0" rtl="0" algn="ctr">
              <a:lnSpc>
                <a:spcPct val="100000"/>
              </a:lnSpc>
              <a:spcBef>
                <a:spcPts val="400"/>
              </a:spcBef>
              <a:spcAft>
                <a:spcPts val="0"/>
              </a:spcAft>
              <a:buSzPts val="2000"/>
              <a:buNone/>
            </a:pPr>
            <a:r>
              <a:rPr lang="en-US" sz="2000" u="sng">
                <a:solidFill>
                  <a:schemeClr val="hlink"/>
                </a:solidFill>
                <a:latin typeface="Arial"/>
                <a:ea typeface="Arial"/>
                <a:cs typeface="Arial"/>
                <a:sym typeface="Arial"/>
                <a:hlinkClick r:id="rId3"/>
              </a:rPr>
              <a:t>http://www.mmds.org</a:t>
            </a:r>
            <a:r>
              <a:rPr lang="en-US" sz="2000">
                <a:latin typeface="Arial"/>
                <a:ea typeface="Arial"/>
                <a:cs typeface="Arial"/>
                <a:sym typeface="Arial"/>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6"/>
          <p:cNvSpPr txBox="1"/>
          <p:nvPr>
            <p:ph type="title"/>
          </p:nvPr>
        </p:nvSpPr>
        <p:spPr>
          <a:xfrm>
            <a:off x="609600" y="533400"/>
            <a:ext cx="8153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Limited Pass (Approximate) Algorithms</a:t>
            </a:r>
            <a:endParaRPr/>
          </a:p>
        </p:txBody>
      </p:sp>
      <p:sp>
        <p:nvSpPr>
          <p:cNvPr id="503" name="Google Shape;503;p36"/>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t>There are many applications where it is sufficient to find most but not all frequent itemsets</a:t>
            </a:r>
            <a:endParaRPr/>
          </a:p>
          <a:p>
            <a:pPr indent="-342900" lvl="0" marL="342900" rtl="0" algn="l">
              <a:lnSpc>
                <a:spcPct val="100000"/>
              </a:lnSpc>
              <a:spcBef>
                <a:spcPts val="560"/>
              </a:spcBef>
              <a:spcAft>
                <a:spcPts val="0"/>
              </a:spcAft>
              <a:buSzPts val="2800"/>
              <a:buChar char="●"/>
            </a:pPr>
            <a:r>
              <a:rPr lang="en-US"/>
              <a:t>Algorithms to find these in at most 2 passes</a:t>
            </a:r>
            <a:endParaRPr/>
          </a:p>
        </p:txBody>
      </p:sp>
      <p:sp>
        <p:nvSpPr>
          <p:cNvPr id="504" name="Google Shape;504;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7"/>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Limited Pass Algorithms</a:t>
            </a:r>
            <a:endParaRPr/>
          </a:p>
        </p:txBody>
      </p:sp>
      <p:sp>
        <p:nvSpPr>
          <p:cNvPr id="510" name="Google Shape;510;p37"/>
          <p:cNvSpPr txBox="1"/>
          <p:nvPr>
            <p:ph idx="1" type="body"/>
          </p:nvPr>
        </p:nvSpPr>
        <p:spPr>
          <a:xfrm>
            <a:off x="685798" y="1246568"/>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Algorithms so far: compute </a:t>
            </a:r>
            <a:r>
              <a:rPr b="1" lang="en-US">
                <a:latin typeface="Tahoma"/>
                <a:ea typeface="Tahoma"/>
                <a:cs typeface="Tahoma"/>
                <a:sym typeface="Tahoma"/>
              </a:rPr>
              <a:t>exact</a:t>
            </a:r>
            <a:r>
              <a:rPr lang="en-US">
                <a:latin typeface="Tahoma"/>
                <a:ea typeface="Tahoma"/>
                <a:cs typeface="Tahoma"/>
                <a:sym typeface="Tahoma"/>
              </a:rPr>
              <a:t> collection of frequent itemsets of size </a:t>
            </a:r>
            <a:r>
              <a:rPr i="1" lang="en-US">
                <a:latin typeface="Tahoma"/>
                <a:ea typeface="Tahoma"/>
                <a:cs typeface="Tahoma"/>
                <a:sym typeface="Tahoma"/>
              </a:rPr>
              <a:t>k</a:t>
            </a:r>
            <a:r>
              <a:rPr lang="en-US">
                <a:latin typeface="Tahoma"/>
                <a:ea typeface="Tahoma"/>
                <a:cs typeface="Tahoma"/>
                <a:sym typeface="Tahoma"/>
              </a:rPr>
              <a:t> in </a:t>
            </a:r>
            <a:r>
              <a:rPr i="1" lang="en-US">
                <a:latin typeface="Tahoma"/>
                <a:ea typeface="Tahoma"/>
                <a:cs typeface="Tahoma"/>
                <a:sym typeface="Tahoma"/>
              </a:rPr>
              <a:t>k</a:t>
            </a:r>
            <a:r>
              <a:rPr lang="en-US">
                <a:latin typeface="Tahoma"/>
                <a:ea typeface="Tahoma"/>
                <a:cs typeface="Tahoma"/>
                <a:sym typeface="Tahoma"/>
              </a:rPr>
              <a:t> passes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A-Priori, PCY, Multistage, Multihash</a:t>
            </a:r>
            <a:endParaRPr>
              <a:latin typeface="Tahoma"/>
              <a:ea typeface="Tahoma"/>
              <a:cs typeface="Tahoma"/>
              <a:sym typeface="Tahoma"/>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Many applications where it is not essential to discover </a:t>
            </a:r>
            <a:r>
              <a:rPr b="1" lang="en-US">
                <a:latin typeface="Tahoma"/>
                <a:ea typeface="Tahoma"/>
                <a:cs typeface="Tahoma"/>
                <a:sym typeface="Tahoma"/>
              </a:rPr>
              <a:t>every</a:t>
            </a:r>
            <a:r>
              <a:rPr lang="en-US">
                <a:latin typeface="Tahoma"/>
                <a:ea typeface="Tahoma"/>
                <a:cs typeface="Tahoma"/>
                <a:sym typeface="Tahoma"/>
              </a:rPr>
              <a:t> frequent itemset</a:t>
            </a:r>
            <a:endParaRPr/>
          </a:p>
          <a:p>
            <a:pPr indent="-285750" lvl="1" marL="742950" rtl="0" algn="l">
              <a:lnSpc>
                <a:spcPct val="100000"/>
              </a:lnSpc>
              <a:spcBef>
                <a:spcPts val="480"/>
              </a:spcBef>
              <a:spcAft>
                <a:spcPts val="0"/>
              </a:spcAft>
              <a:buSzPts val="2400"/>
              <a:buChar char="●"/>
            </a:pPr>
            <a:r>
              <a:rPr lang="en-US">
                <a:solidFill>
                  <a:srgbClr val="FF0000"/>
                </a:solidFill>
                <a:latin typeface="Tahoma"/>
                <a:ea typeface="Tahoma"/>
                <a:cs typeface="Tahoma"/>
                <a:sym typeface="Tahoma"/>
              </a:rPr>
              <a:t>Sufficient to discover most of them</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Next: algorithms that find </a:t>
            </a:r>
            <a:r>
              <a:rPr lang="en-US">
                <a:solidFill>
                  <a:srgbClr val="FF0000"/>
                </a:solidFill>
                <a:latin typeface="Tahoma"/>
                <a:ea typeface="Tahoma"/>
                <a:cs typeface="Tahoma"/>
                <a:sym typeface="Tahoma"/>
              </a:rPr>
              <a:t>all or most frequent itemsets using </a:t>
            </a:r>
            <a:r>
              <a:rPr lang="en-US" u="sng">
                <a:solidFill>
                  <a:srgbClr val="FF0000"/>
                </a:solidFill>
                <a:latin typeface="Tahoma"/>
                <a:ea typeface="Tahoma"/>
                <a:cs typeface="Tahoma"/>
                <a:sym typeface="Tahoma"/>
              </a:rPr>
              <a:t>at most 2 passes </a:t>
            </a:r>
            <a:r>
              <a:rPr lang="en-US">
                <a:solidFill>
                  <a:srgbClr val="FF0000"/>
                </a:solidFill>
                <a:latin typeface="Tahoma"/>
                <a:ea typeface="Tahoma"/>
                <a:cs typeface="Tahoma"/>
                <a:sym typeface="Tahoma"/>
              </a:rPr>
              <a:t>over data</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Sampling</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SON</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Toivonen’s Algorithm</a:t>
            </a:r>
            <a:endParaRPr/>
          </a:p>
        </p:txBody>
      </p:sp>
      <p:sp>
        <p:nvSpPr>
          <p:cNvPr id="511" name="Google Shape;511;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8"/>
          <p:cNvSpPr txBox="1"/>
          <p:nvPr>
            <p:ph type="title"/>
          </p:nvPr>
        </p:nvSpPr>
        <p:spPr>
          <a:xfrm>
            <a:off x="685800" y="29718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of Input Data</a:t>
            </a:r>
            <a:endParaRPr/>
          </a:p>
        </p:txBody>
      </p:sp>
      <p:sp>
        <p:nvSpPr>
          <p:cNvPr id="517" name="Google Shape;517;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a:t>
            </a:r>
            <a:endParaRPr/>
          </a:p>
        </p:txBody>
      </p:sp>
      <p:sp>
        <p:nvSpPr>
          <p:cNvPr id="523" name="Google Shape;523;p39"/>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Take a </a:t>
            </a:r>
            <a:r>
              <a:rPr b="1" lang="en-US">
                <a:latin typeface="Tahoma"/>
                <a:ea typeface="Tahoma"/>
                <a:cs typeface="Tahoma"/>
                <a:sym typeface="Tahoma"/>
              </a:rPr>
              <a:t>random sample </a:t>
            </a:r>
            <a:r>
              <a:rPr lang="en-US">
                <a:latin typeface="Tahoma"/>
                <a:ea typeface="Tahoma"/>
                <a:cs typeface="Tahoma"/>
                <a:sym typeface="Tahoma"/>
              </a:rPr>
              <a:t>of the market baskets </a:t>
            </a:r>
            <a:r>
              <a:rPr b="1" lang="en-US">
                <a:latin typeface="Tahoma"/>
                <a:ea typeface="Tahoma"/>
                <a:cs typeface="Tahoma"/>
                <a:sym typeface="Tahoma"/>
              </a:rPr>
              <a:t>that fits in main memory</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Leave enough space in memory for counts</a:t>
            </a:r>
            <a:endParaRPr/>
          </a:p>
          <a:p>
            <a:pPr indent="-222250" lvl="1" marL="742950" rtl="0" algn="l">
              <a:lnSpc>
                <a:spcPct val="100000"/>
              </a:lnSpc>
              <a:spcBef>
                <a:spcPts val="200"/>
              </a:spcBef>
              <a:spcAft>
                <a:spcPts val="0"/>
              </a:spcAft>
              <a:buSzPts val="1000"/>
              <a:buNone/>
            </a:pPr>
            <a:r>
              <a:t/>
            </a:r>
            <a:endParaRPr sz="1000">
              <a:latin typeface="Tahoma"/>
              <a:ea typeface="Tahoma"/>
              <a:cs typeface="Tahoma"/>
              <a:sym typeface="Tahoma"/>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Run a-priori or one of its improvements</a:t>
            </a:r>
            <a:br>
              <a:rPr lang="en-US">
                <a:latin typeface="Tahoma"/>
                <a:ea typeface="Tahoma"/>
                <a:cs typeface="Tahoma"/>
                <a:sym typeface="Tahoma"/>
              </a:rPr>
            </a:br>
            <a:r>
              <a:rPr lang="en-US">
                <a:latin typeface="Tahoma"/>
                <a:ea typeface="Tahoma"/>
                <a:cs typeface="Tahoma"/>
                <a:sym typeface="Tahoma"/>
              </a:rPr>
              <a:t>in main memory</a:t>
            </a:r>
            <a:endParaRPr/>
          </a:p>
          <a:p>
            <a:pPr indent="-285750" lvl="1" marL="742950" rtl="0" algn="l">
              <a:lnSpc>
                <a:spcPct val="100000"/>
              </a:lnSpc>
              <a:spcBef>
                <a:spcPts val="480"/>
              </a:spcBef>
              <a:spcAft>
                <a:spcPts val="0"/>
              </a:spcAft>
              <a:buSzPts val="2400"/>
              <a:buChar char="●"/>
            </a:pPr>
            <a:r>
              <a:rPr b="1" lang="en-US">
                <a:latin typeface="Tahoma"/>
                <a:ea typeface="Tahoma"/>
                <a:cs typeface="Tahoma"/>
                <a:sym typeface="Tahoma"/>
              </a:rPr>
              <a:t>For sets of all sizes</a:t>
            </a:r>
            <a:r>
              <a:rPr lang="en-US">
                <a:latin typeface="Tahoma"/>
                <a:ea typeface="Tahoma"/>
                <a:cs typeface="Tahoma"/>
                <a:sym typeface="Tahoma"/>
              </a:rPr>
              <a:t>, not just pairs</a:t>
            </a:r>
            <a:endParaRPr/>
          </a:p>
          <a:p>
            <a:pPr indent="-285750" lvl="1" marL="742950" rtl="0" algn="l">
              <a:lnSpc>
                <a:spcPct val="100000"/>
              </a:lnSpc>
              <a:spcBef>
                <a:spcPts val="480"/>
              </a:spcBef>
              <a:spcAft>
                <a:spcPts val="0"/>
              </a:spcAft>
              <a:buSzPts val="2400"/>
              <a:buChar char="●"/>
            </a:pPr>
            <a:r>
              <a:rPr lang="en-US">
                <a:solidFill>
                  <a:srgbClr val="FF0000"/>
                </a:solidFill>
                <a:latin typeface="Tahoma"/>
                <a:ea typeface="Tahoma"/>
                <a:cs typeface="Tahoma"/>
                <a:sym typeface="Tahoma"/>
              </a:rPr>
              <a:t>Don’t pay for disk I/O each </a:t>
            </a:r>
            <a:br>
              <a:rPr lang="en-US">
                <a:solidFill>
                  <a:srgbClr val="FF0000"/>
                </a:solidFill>
                <a:latin typeface="Tahoma"/>
                <a:ea typeface="Tahoma"/>
                <a:cs typeface="Tahoma"/>
                <a:sym typeface="Tahoma"/>
              </a:rPr>
            </a:br>
            <a:r>
              <a:rPr lang="en-US">
                <a:solidFill>
                  <a:srgbClr val="FF0000"/>
                </a:solidFill>
                <a:latin typeface="Tahoma"/>
                <a:ea typeface="Tahoma"/>
                <a:cs typeface="Tahoma"/>
                <a:sym typeface="Tahoma"/>
              </a:rPr>
              <a:t>time we increase the size of itemsets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Reduce support threshold </a:t>
            </a:r>
            <a:br>
              <a:rPr lang="en-US">
                <a:latin typeface="Tahoma"/>
                <a:ea typeface="Tahoma"/>
                <a:cs typeface="Tahoma"/>
                <a:sym typeface="Tahoma"/>
              </a:rPr>
            </a:br>
            <a:r>
              <a:rPr lang="en-US">
                <a:solidFill>
                  <a:srgbClr val="FF0000"/>
                </a:solidFill>
                <a:latin typeface="Tahoma"/>
                <a:ea typeface="Tahoma"/>
                <a:cs typeface="Tahoma"/>
                <a:sym typeface="Tahoma"/>
              </a:rPr>
              <a:t>proportionally</a:t>
            </a:r>
            <a:r>
              <a:rPr lang="en-US">
                <a:latin typeface="Tahoma"/>
                <a:ea typeface="Tahoma"/>
                <a:cs typeface="Tahoma"/>
                <a:sym typeface="Tahoma"/>
              </a:rPr>
              <a:t> to match                                    the sample size</a:t>
            </a:r>
            <a:endParaRPr/>
          </a:p>
        </p:txBody>
      </p:sp>
      <p:sp>
        <p:nvSpPr>
          <p:cNvPr id="524" name="Google Shape;524;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525" name="Google Shape;525;p39"/>
          <p:cNvSpPr/>
          <p:nvPr/>
        </p:nvSpPr>
        <p:spPr>
          <a:xfrm>
            <a:off x="7086600" y="3810000"/>
            <a:ext cx="1524000" cy="2743200"/>
          </a:xfrm>
          <a:prstGeom prst="rect">
            <a:avLst/>
          </a:prstGeom>
          <a:solidFill>
            <a:srgbClr val="FFCC00">
              <a:alpha val="49411"/>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26" name="Google Shape;526;p39"/>
          <p:cNvCxnSpPr/>
          <p:nvPr/>
        </p:nvCxnSpPr>
        <p:spPr>
          <a:xfrm>
            <a:off x="7086600" y="5105400"/>
            <a:ext cx="1524000" cy="0"/>
          </a:xfrm>
          <a:prstGeom prst="straightConnector1">
            <a:avLst/>
          </a:prstGeom>
          <a:noFill/>
          <a:ln cap="flat" cmpd="sng" w="9525">
            <a:solidFill>
              <a:schemeClr val="dk1"/>
            </a:solidFill>
            <a:prstDash val="solid"/>
            <a:round/>
            <a:headEnd len="sm" w="sm" type="none"/>
            <a:tailEnd len="sm" w="sm" type="none"/>
          </a:ln>
        </p:spPr>
      </p:cxnSp>
      <p:sp>
        <p:nvSpPr>
          <p:cNvPr id="527" name="Google Shape;527;p39"/>
          <p:cNvSpPr txBox="1"/>
          <p:nvPr/>
        </p:nvSpPr>
        <p:spPr>
          <a:xfrm>
            <a:off x="7334250" y="3903663"/>
            <a:ext cx="979488" cy="9239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Copy of</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sample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baskets</a:t>
            </a:r>
            <a:endParaRPr b="0" i="0" sz="1800" u="none" cap="none" strike="noStrike">
              <a:solidFill>
                <a:srgbClr val="000000"/>
              </a:solidFill>
              <a:latin typeface="Arial"/>
              <a:ea typeface="Arial"/>
              <a:cs typeface="Arial"/>
              <a:sym typeface="Arial"/>
            </a:endParaRPr>
          </a:p>
        </p:txBody>
      </p:sp>
      <p:sp>
        <p:nvSpPr>
          <p:cNvPr id="528" name="Google Shape;528;p39"/>
          <p:cNvSpPr txBox="1"/>
          <p:nvPr/>
        </p:nvSpPr>
        <p:spPr>
          <a:xfrm>
            <a:off x="7391400" y="5410200"/>
            <a:ext cx="863700" cy="92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Space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for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counts</a:t>
            </a:r>
            <a:endParaRPr b="0" i="0" sz="1800" u="none" cap="none" strike="noStrike">
              <a:solidFill>
                <a:srgbClr val="000000"/>
              </a:solidFill>
              <a:latin typeface="Arial"/>
              <a:ea typeface="Arial"/>
              <a:cs typeface="Arial"/>
              <a:sym typeface="Arial"/>
            </a:endParaRPr>
          </a:p>
        </p:txBody>
      </p:sp>
      <p:sp>
        <p:nvSpPr>
          <p:cNvPr id="529" name="Google Shape;529;p39"/>
          <p:cNvSpPr txBox="1"/>
          <p:nvPr/>
        </p:nvSpPr>
        <p:spPr>
          <a:xfrm rot="-5400000">
            <a:off x="5753550" y="4614725"/>
            <a:ext cx="22095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133" name="Google Shape;133;p4"/>
          <p:cNvSpPr txBox="1"/>
          <p:nvPr>
            <p:ph type="title"/>
          </p:nvPr>
        </p:nvSpPr>
        <p:spPr>
          <a:xfrm>
            <a:off x="609600" y="685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CC6600"/>
                </a:solidFill>
              </a:rPr>
              <a:t>PCY Algorithm</a:t>
            </a:r>
            <a:r>
              <a:rPr lang="en-US"/>
              <a:t> – An Application of Hash-Filtering</a:t>
            </a:r>
            <a:endParaRPr/>
          </a:p>
        </p:txBody>
      </p:sp>
      <p:sp>
        <p:nvSpPr>
          <p:cNvPr id="134" name="Google Shape;134;p4"/>
          <p:cNvSpPr txBox="1"/>
          <p:nvPr>
            <p:ph idx="1" type="body"/>
          </p:nvPr>
        </p:nvSpPr>
        <p:spPr>
          <a:xfrm>
            <a:off x="304800" y="2362200"/>
            <a:ext cx="49530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lang="en-US"/>
              <a:t>During Pass 1 of A-priori, most memory is idle</a:t>
            </a:r>
            <a:endParaRPr/>
          </a:p>
          <a:p>
            <a:pPr indent="-342900" lvl="0" marL="342900" rtl="0" algn="l">
              <a:lnSpc>
                <a:spcPct val="100000"/>
              </a:lnSpc>
              <a:spcBef>
                <a:spcPts val="560"/>
              </a:spcBef>
              <a:spcAft>
                <a:spcPts val="0"/>
              </a:spcAft>
              <a:buSzPts val="2800"/>
              <a:buFont typeface="Arial"/>
              <a:buChar char="●"/>
            </a:pPr>
            <a:r>
              <a:rPr lang="en-US"/>
              <a:t>Use that memory to keep counts of buckets into which pairs of items are hashed</a:t>
            </a:r>
            <a:endParaRPr/>
          </a:p>
        </p:txBody>
      </p:sp>
      <p:grpSp>
        <p:nvGrpSpPr>
          <p:cNvPr id="135" name="Google Shape;135;p4"/>
          <p:cNvGrpSpPr/>
          <p:nvPr/>
        </p:nvGrpSpPr>
        <p:grpSpPr>
          <a:xfrm>
            <a:off x="5181600" y="2847975"/>
            <a:ext cx="3752850" cy="3629025"/>
            <a:chOff x="5257800" y="2167128"/>
            <a:chExt cx="3752850" cy="3628537"/>
          </a:xfrm>
        </p:grpSpPr>
        <p:sp>
          <p:nvSpPr>
            <p:cNvPr id="136" name="Google Shape;136;p4"/>
            <p:cNvSpPr/>
            <p:nvPr/>
          </p:nvSpPr>
          <p:spPr>
            <a:xfrm>
              <a:off x="7029450" y="2167128"/>
              <a:ext cx="19812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37" name="Google Shape;137;p4"/>
            <p:cNvSpPr/>
            <p:nvPr/>
          </p:nvSpPr>
          <p:spPr>
            <a:xfrm>
              <a:off x="7105650" y="2243328"/>
              <a:ext cx="1828800" cy="9144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138" name="Google Shape;138;p4"/>
            <p:cNvCxnSpPr/>
            <p:nvPr/>
          </p:nvCxnSpPr>
          <p:spPr>
            <a:xfrm>
              <a:off x="6705600" y="2929128"/>
              <a:ext cx="400050" cy="228600"/>
            </a:xfrm>
            <a:prstGeom prst="straightConnector1">
              <a:avLst/>
            </a:prstGeom>
            <a:noFill/>
            <a:ln cap="flat" cmpd="sng" w="19050">
              <a:solidFill>
                <a:srgbClr val="008000"/>
              </a:solidFill>
              <a:prstDash val="solid"/>
              <a:round/>
              <a:headEnd len="sm" w="sm" type="none"/>
              <a:tailEnd len="sm" w="sm" type="none"/>
            </a:ln>
          </p:spPr>
        </p:cxnSp>
        <p:sp>
          <p:nvSpPr>
            <p:cNvPr id="139" name="Google Shape;139;p4"/>
            <p:cNvSpPr txBox="1"/>
            <p:nvPr/>
          </p:nvSpPr>
          <p:spPr>
            <a:xfrm>
              <a:off x="7105650" y="3462528"/>
              <a:ext cx="182880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Counts of pairs of frequent items</a:t>
              </a:r>
              <a:endParaRPr b="0" i="0" sz="1400" u="none" cap="none" strike="noStrike">
                <a:solidFill>
                  <a:srgbClr val="000000"/>
                </a:solidFill>
                <a:latin typeface="Arial"/>
                <a:ea typeface="Arial"/>
                <a:cs typeface="Arial"/>
                <a:sym typeface="Arial"/>
              </a:endParaRPr>
            </a:p>
          </p:txBody>
        </p:sp>
        <p:cxnSp>
          <p:nvCxnSpPr>
            <p:cNvPr id="140" name="Google Shape;140;p4"/>
            <p:cNvCxnSpPr/>
            <p:nvPr/>
          </p:nvCxnSpPr>
          <p:spPr>
            <a:xfrm>
              <a:off x="6710962" y="2243328"/>
              <a:ext cx="394687" cy="0"/>
            </a:xfrm>
            <a:prstGeom prst="straightConnector1">
              <a:avLst/>
            </a:prstGeom>
            <a:noFill/>
            <a:ln cap="flat" cmpd="sng" w="19050">
              <a:solidFill>
                <a:srgbClr val="008000"/>
              </a:solidFill>
              <a:prstDash val="solid"/>
              <a:round/>
              <a:headEnd len="sm" w="sm" type="none"/>
              <a:tailEnd len="sm" w="sm" type="none"/>
            </a:ln>
          </p:spPr>
        </p:cxnSp>
        <p:cxnSp>
          <p:nvCxnSpPr>
            <p:cNvPr id="141" name="Google Shape;141;p4"/>
            <p:cNvCxnSpPr/>
            <p:nvPr/>
          </p:nvCxnSpPr>
          <p:spPr>
            <a:xfrm>
              <a:off x="8172450" y="2243328"/>
              <a:ext cx="0" cy="914400"/>
            </a:xfrm>
            <a:prstGeom prst="straightConnector1">
              <a:avLst/>
            </a:prstGeom>
            <a:noFill/>
            <a:ln cap="flat" cmpd="sng" w="9525">
              <a:solidFill>
                <a:schemeClr val="dk1"/>
              </a:solidFill>
              <a:prstDash val="solid"/>
              <a:round/>
              <a:headEnd len="sm" w="sm" type="none"/>
              <a:tailEnd len="sm" w="sm" type="none"/>
            </a:ln>
          </p:spPr>
        </p:cxnSp>
        <p:sp>
          <p:nvSpPr>
            <p:cNvPr id="142" name="Google Shape;142;p4"/>
            <p:cNvSpPr txBox="1"/>
            <p:nvPr/>
          </p:nvSpPr>
          <p:spPr>
            <a:xfrm>
              <a:off x="5275265" y="3657600"/>
              <a:ext cx="15827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1800"/>
                <a:buFont typeface="Arial"/>
                <a:buNone/>
              </a:pPr>
              <a:r>
                <a:rPr b="0" i="0" lang="en-US" sz="18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5257800" y="2167128"/>
              <a:ext cx="1523999"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4" name="Google Shape;144;p4"/>
            <p:cNvSpPr/>
            <p:nvPr/>
          </p:nvSpPr>
          <p:spPr>
            <a:xfrm>
              <a:off x="5334000" y="2243328"/>
              <a:ext cx="13716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145" name="Google Shape;145;p4"/>
            <p:cNvSpPr txBox="1"/>
            <p:nvPr/>
          </p:nvSpPr>
          <p:spPr>
            <a:xfrm>
              <a:off x="5550068" y="5334000"/>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146" name="Google Shape;146;p4"/>
            <p:cNvSpPr txBox="1"/>
            <p:nvPr/>
          </p:nvSpPr>
          <p:spPr>
            <a:xfrm>
              <a:off x="7592002" y="5326273"/>
              <a:ext cx="116089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2</a:t>
              </a:r>
              <a:endParaRPr b="0" i="0" sz="1400" u="none" cap="none" strike="noStrike">
                <a:solidFill>
                  <a:srgbClr val="000000"/>
                </a:solidFill>
                <a:latin typeface="Arial"/>
                <a:ea typeface="Arial"/>
                <a:cs typeface="Arial"/>
                <a:sym typeface="Arial"/>
              </a:endParaRPr>
            </a:p>
          </p:txBody>
        </p:sp>
        <p:sp>
          <p:nvSpPr>
            <p:cNvPr id="147" name="Google Shape;147;p4"/>
            <p:cNvSpPr txBox="1"/>
            <p:nvPr/>
          </p:nvSpPr>
          <p:spPr>
            <a:xfrm>
              <a:off x="7087362" y="2331196"/>
              <a:ext cx="112395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sp>
          <p:nvSpPr>
            <p:cNvPr id="148" name="Google Shape;148;p4"/>
            <p:cNvSpPr txBox="1"/>
            <p:nvPr/>
          </p:nvSpPr>
          <p:spPr>
            <a:xfrm>
              <a:off x="8224188" y="2237232"/>
              <a:ext cx="669199"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Old</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item</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7086600" y="3200452"/>
              <a:ext cx="1847850" cy="1980934"/>
            </a:xfrm>
            <a:prstGeom prst="rect">
              <a:avLst/>
            </a:prstGeom>
            <a:solidFill>
              <a:srgbClr val="47FFD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Counts of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pairs of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frequent items</a:t>
              </a:r>
              <a:endParaRPr b="0" i="0" sz="1400" u="none" cap="none" strike="noStrike">
                <a:solidFill>
                  <a:srgbClr val="000000"/>
                </a:solidFill>
                <a:latin typeface="Arial"/>
                <a:ea typeface="Arial"/>
                <a:cs typeface="Arial"/>
                <a:sym typeface="Arial"/>
              </a:endParaRPr>
            </a:p>
          </p:txBody>
        </p:sp>
      </p:grpSp>
      <p:sp>
        <p:nvSpPr>
          <p:cNvPr id="150" name="Google Shape;150;p4"/>
          <p:cNvSpPr txBox="1"/>
          <p:nvPr/>
        </p:nvSpPr>
        <p:spPr>
          <a:xfrm>
            <a:off x="5105400" y="2238375"/>
            <a:ext cx="388620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ahoma"/>
                <a:ea typeface="Tahoma"/>
                <a:cs typeface="Tahoma"/>
                <a:sym typeface="Tahoma"/>
              </a:rPr>
              <a:t>A Priori Memory Usage: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How to Pick the Sample</a:t>
            </a:r>
            <a:endParaRPr/>
          </a:p>
        </p:txBody>
      </p:sp>
      <p:sp>
        <p:nvSpPr>
          <p:cNvPr id="535" name="Google Shape;535;p40"/>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The best way: read entire data set</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For each basket, </a:t>
            </a:r>
            <a:r>
              <a:rPr b="1" lang="en-US">
                <a:latin typeface="Tahoma"/>
                <a:ea typeface="Tahoma"/>
                <a:cs typeface="Tahoma"/>
                <a:sym typeface="Tahoma"/>
              </a:rPr>
              <a:t>select that basket for the sample with probability </a:t>
            </a:r>
            <a:r>
              <a:rPr b="1" i="1" lang="en-US">
                <a:latin typeface="Tahoma"/>
                <a:ea typeface="Tahoma"/>
                <a:cs typeface="Tahoma"/>
                <a:sym typeface="Tahoma"/>
              </a:rPr>
              <a:t>p</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For input data with </a:t>
            </a:r>
            <a:r>
              <a:rPr i="1" lang="en-US">
                <a:latin typeface="Tahoma"/>
                <a:ea typeface="Tahoma"/>
                <a:cs typeface="Tahoma"/>
                <a:sym typeface="Tahoma"/>
              </a:rPr>
              <a:t>m</a:t>
            </a:r>
            <a:r>
              <a:rPr lang="en-US">
                <a:latin typeface="Tahoma"/>
                <a:ea typeface="Tahoma"/>
                <a:cs typeface="Tahoma"/>
                <a:sym typeface="Tahoma"/>
              </a:rPr>
              <a:t> baskets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At end, will have a sample with size close to </a:t>
            </a:r>
            <a:r>
              <a:rPr i="1" lang="en-US">
                <a:solidFill>
                  <a:srgbClr val="FF0000"/>
                </a:solidFill>
                <a:latin typeface="Tahoma"/>
                <a:ea typeface="Tahoma"/>
                <a:cs typeface="Tahoma"/>
                <a:sym typeface="Tahoma"/>
              </a:rPr>
              <a:t>pm</a:t>
            </a:r>
            <a:r>
              <a:rPr lang="en-US">
                <a:solidFill>
                  <a:srgbClr val="FF0000"/>
                </a:solidFill>
                <a:latin typeface="Tahoma"/>
                <a:ea typeface="Tahoma"/>
                <a:cs typeface="Tahoma"/>
                <a:sym typeface="Tahoma"/>
              </a:rPr>
              <a:t> baskets</a:t>
            </a:r>
            <a:endParaRPr/>
          </a:p>
          <a:p>
            <a:pPr indent="-133350" lvl="1" marL="742950" rtl="0" algn="l">
              <a:lnSpc>
                <a:spcPct val="100000"/>
              </a:lnSpc>
              <a:spcBef>
                <a:spcPts val="480"/>
              </a:spcBef>
              <a:spcAft>
                <a:spcPts val="0"/>
              </a:spcAft>
              <a:buSzPts val="2400"/>
              <a:buNone/>
            </a:pPr>
            <a:r>
              <a:t/>
            </a:r>
            <a:endParaRPr>
              <a:latin typeface="Tahoma"/>
              <a:ea typeface="Tahoma"/>
              <a:cs typeface="Tahoma"/>
              <a:sym typeface="Tahoma"/>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If file is part of distributed file system, can </a:t>
            </a:r>
            <a:r>
              <a:rPr b="1" lang="en-US">
                <a:latin typeface="Tahoma"/>
                <a:ea typeface="Tahoma"/>
                <a:cs typeface="Tahoma"/>
                <a:sym typeface="Tahoma"/>
              </a:rPr>
              <a:t>pick chunks at random </a:t>
            </a:r>
            <a:r>
              <a:rPr lang="en-US">
                <a:latin typeface="Tahoma"/>
                <a:ea typeface="Tahoma"/>
                <a:cs typeface="Tahoma"/>
                <a:sym typeface="Tahoma"/>
              </a:rPr>
              <a:t>for the sample</a:t>
            </a:r>
            <a:endParaRPr/>
          </a:p>
        </p:txBody>
      </p:sp>
      <p:sp>
        <p:nvSpPr>
          <p:cNvPr id="536" name="Google Shape;536;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542" name="Google Shape;542;p41"/>
          <p:cNvSpPr txBox="1"/>
          <p:nvPr>
            <p:ph type="title"/>
          </p:nvPr>
        </p:nvSpPr>
        <p:spPr>
          <a:xfrm>
            <a:off x="533400" y="457200"/>
            <a:ext cx="8153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Support Threshold for Random Sampling</a:t>
            </a:r>
            <a:endParaRPr/>
          </a:p>
        </p:txBody>
      </p:sp>
      <p:sp>
        <p:nvSpPr>
          <p:cNvPr id="543" name="Google Shape;543;p41"/>
          <p:cNvSpPr txBox="1"/>
          <p:nvPr>
            <p:ph idx="1" type="body"/>
          </p:nvPr>
        </p:nvSpPr>
        <p:spPr>
          <a:xfrm>
            <a:off x="685800" y="1905000"/>
            <a:ext cx="7772400" cy="4038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b="1" lang="en-US">
                <a:latin typeface="Tahoma"/>
                <a:ea typeface="Tahoma"/>
                <a:cs typeface="Tahoma"/>
                <a:sym typeface="Tahoma"/>
              </a:rPr>
              <a:t>Adjust support threshold </a:t>
            </a:r>
            <a:r>
              <a:rPr lang="en-US">
                <a:latin typeface="Tahoma"/>
                <a:ea typeface="Tahoma"/>
                <a:cs typeface="Tahoma"/>
                <a:sym typeface="Tahoma"/>
              </a:rPr>
              <a:t>to a suitable, </a:t>
            </a:r>
            <a:r>
              <a:rPr lang="en-US">
                <a:solidFill>
                  <a:srgbClr val="FF0000"/>
                </a:solidFill>
                <a:latin typeface="Tahoma"/>
                <a:ea typeface="Tahoma"/>
                <a:cs typeface="Tahoma"/>
                <a:sym typeface="Tahoma"/>
              </a:rPr>
              <a:t>scaled-back number</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To reflect the </a:t>
            </a:r>
            <a:r>
              <a:rPr lang="en-US">
                <a:solidFill>
                  <a:srgbClr val="FF0000"/>
                </a:solidFill>
                <a:latin typeface="Tahoma"/>
                <a:ea typeface="Tahoma"/>
                <a:cs typeface="Tahoma"/>
                <a:sym typeface="Tahoma"/>
              </a:rPr>
              <a:t>smaller</a:t>
            </a:r>
            <a:r>
              <a:rPr lang="en-US">
                <a:latin typeface="Tahoma"/>
                <a:ea typeface="Tahoma"/>
                <a:cs typeface="Tahoma"/>
                <a:sym typeface="Tahoma"/>
              </a:rPr>
              <a:t> number of baskets</a:t>
            </a:r>
            <a:endParaRPr/>
          </a:p>
          <a:p>
            <a:pPr indent="-133350" lvl="1" marL="742950" rtl="0" algn="l">
              <a:lnSpc>
                <a:spcPct val="100000"/>
              </a:lnSpc>
              <a:spcBef>
                <a:spcPts val="480"/>
              </a:spcBef>
              <a:spcAft>
                <a:spcPts val="0"/>
              </a:spcAft>
              <a:buSzPts val="2400"/>
              <a:buNone/>
            </a:pPr>
            <a:r>
              <a:t/>
            </a:r>
            <a:endParaRPr>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549" name="Google Shape;549;p42"/>
          <p:cNvSpPr txBox="1"/>
          <p:nvPr>
            <p:ph type="title"/>
          </p:nvPr>
        </p:nvSpPr>
        <p:spPr>
          <a:xfrm>
            <a:off x="533400" y="457200"/>
            <a:ext cx="8153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Support Threshold for Random Sampling</a:t>
            </a:r>
            <a:endParaRPr/>
          </a:p>
        </p:txBody>
      </p:sp>
      <p:sp>
        <p:nvSpPr>
          <p:cNvPr id="550" name="Google Shape;550;p42"/>
          <p:cNvSpPr txBox="1"/>
          <p:nvPr>
            <p:ph idx="1" type="body"/>
          </p:nvPr>
        </p:nvSpPr>
        <p:spPr>
          <a:xfrm>
            <a:off x="685800" y="1905000"/>
            <a:ext cx="7772400" cy="4038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b="1" lang="en-US">
                <a:latin typeface="Tahoma"/>
                <a:ea typeface="Tahoma"/>
                <a:cs typeface="Tahoma"/>
                <a:sym typeface="Tahoma"/>
              </a:rPr>
              <a:t>Adjust support threshold </a:t>
            </a:r>
            <a:r>
              <a:rPr lang="en-US">
                <a:latin typeface="Tahoma"/>
                <a:ea typeface="Tahoma"/>
                <a:cs typeface="Tahoma"/>
                <a:sym typeface="Tahoma"/>
              </a:rPr>
              <a:t>to a suitable, </a:t>
            </a:r>
            <a:r>
              <a:rPr lang="en-US">
                <a:solidFill>
                  <a:srgbClr val="FF0000"/>
                </a:solidFill>
                <a:latin typeface="Tahoma"/>
                <a:ea typeface="Tahoma"/>
                <a:cs typeface="Tahoma"/>
                <a:sym typeface="Tahoma"/>
              </a:rPr>
              <a:t>scaled-back number</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To reflect the </a:t>
            </a:r>
            <a:r>
              <a:rPr lang="en-US">
                <a:solidFill>
                  <a:srgbClr val="FF0000"/>
                </a:solidFill>
                <a:latin typeface="Tahoma"/>
                <a:ea typeface="Tahoma"/>
                <a:cs typeface="Tahoma"/>
                <a:sym typeface="Tahoma"/>
              </a:rPr>
              <a:t>smaller</a:t>
            </a:r>
            <a:r>
              <a:rPr lang="en-US">
                <a:latin typeface="Tahoma"/>
                <a:ea typeface="Tahoma"/>
                <a:cs typeface="Tahoma"/>
                <a:sym typeface="Tahoma"/>
              </a:rPr>
              <a:t> number of baskets</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Example</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If sample size is 1% or 1/100 of the baskets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Use </a:t>
            </a:r>
            <a:r>
              <a:rPr i="1" lang="en-US">
                <a:solidFill>
                  <a:srgbClr val="FF0000"/>
                </a:solidFill>
                <a:latin typeface="Tahoma"/>
                <a:ea typeface="Tahoma"/>
                <a:cs typeface="Tahoma"/>
                <a:sym typeface="Tahoma"/>
              </a:rPr>
              <a:t>s </a:t>
            </a:r>
            <a:r>
              <a:rPr lang="en-US">
                <a:solidFill>
                  <a:srgbClr val="FF0000"/>
                </a:solidFill>
                <a:latin typeface="Tahoma"/>
                <a:ea typeface="Tahoma"/>
                <a:cs typeface="Tahoma"/>
                <a:sym typeface="Tahoma"/>
              </a:rPr>
              <a:t>/100 </a:t>
            </a:r>
            <a:r>
              <a:rPr lang="en-US">
                <a:latin typeface="Tahoma"/>
                <a:ea typeface="Tahoma"/>
                <a:cs typeface="Tahoma"/>
                <a:sym typeface="Tahoma"/>
              </a:rPr>
              <a:t>as your support threshold</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Itemset is </a:t>
            </a:r>
            <a:r>
              <a:rPr b="1" lang="en-US">
                <a:latin typeface="Tahoma"/>
                <a:ea typeface="Tahoma"/>
                <a:cs typeface="Tahoma"/>
                <a:sym typeface="Tahoma"/>
              </a:rPr>
              <a:t>frequent in the sample </a:t>
            </a:r>
            <a:r>
              <a:rPr lang="en-US">
                <a:latin typeface="Tahoma"/>
                <a:ea typeface="Tahoma"/>
                <a:cs typeface="Tahoma"/>
                <a:sym typeface="Tahoma"/>
              </a:rPr>
              <a:t>if it appears in at least s/100 of the baskets in the sample</a:t>
            </a:r>
            <a:endParaRPr/>
          </a:p>
          <a:p>
            <a:pPr indent="-133350" lvl="1" marL="742950" rtl="0" algn="l">
              <a:lnSpc>
                <a:spcPct val="100000"/>
              </a:lnSpc>
              <a:spcBef>
                <a:spcPts val="480"/>
              </a:spcBef>
              <a:spcAft>
                <a:spcPts val="0"/>
              </a:spcAft>
              <a:buSzPts val="2400"/>
              <a:buNone/>
            </a:pPr>
            <a:r>
              <a:t/>
            </a:r>
            <a:endParaRPr>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3"/>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a:t>
            </a:r>
            <a:br>
              <a:rPr lang="en-US">
                <a:latin typeface="Tahoma"/>
                <a:ea typeface="Tahoma"/>
                <a:cs typeface="Tahoma"/>
                <a:sym typeface="Tahoma"/>
              </a:rPr>
            </a:br>
            <a:r>
              <a:rPr lang="en-US">
                <a:latin typeface="Tahoma"/>
                <a:ea typeface="Tahoma"/>
                <a:cs typeface="Tahoma"/>
                <a:sym typeface="Tahoma"/>
              </a:rPr>
              <a:t>Not an exact algorithm</a:t>
            </a:r>
            <a:endParaRPr/>
          </a:p>
        </p:txBody>
      </p:sp>
      <p:sp>
        <p:nvSpPr>
          <p:cNvPr id="556" name="Google Shape;556;p43"/>
          <p:cNvSpPr txBox="1"/>
          <p:nvPr>
            <p:ph idx="1" type="body"/>
          </p:nvPr>
        </p:nvSpPr>
        <p:spPr>
          <a:xfrm>
            <a:off x="685800" y="1524000"/>
            <a:ext cx="80772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With a single pass, </a:t>
            </a:r>
            <a:r>
              <a:rPr b="1" lang="en-US">
                <a:latin typeface="Tahoma"/>
                <a:ea typeface="Tahoma"/>
                <a:cs typeface="Tahoma"/>
                <a:sym typeface="Tahoma"/>
              </a:rPr>
              <a:t>cannot guarantee:</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That algorithm will </a:t>
            </a:r>
            <a:r>
              <a:rPr b="1" lang="en-US">
                <a:solidFill>
                  <a:srgbClr val="0000FF"/>
                </a:solidFill>
                <a:latin typeface="Tahoma"/>
                <a:ea typeface="Tahoma"/>
                <a:cs typeface="Tahoma"/>
                <a:sym typeface="Tahoma"/>
              </a:rPr>
              <a:t>produce all itemsets </a:t>
            </a:r>
            <a:r>
              <a:rPr lang="en-US">
                <a:latin typeface="Tahoma"/>
                <a:ea typeface="Tahoma"/>
                <a:cs typeface="Tahoma"/>
                <a:sym typeface="Tahoma"/>
              </a:rPr>
              <a:t>that are frequent in the whole dataset</a:t>
            </a:r>
            <a:endParaRPr/>
          </a:p>
          <a:p>
            <a:pPr indent="-228600" lvl="2" marL="1143000" rtl="0" algn="l">
              <a:lnSpc>
                <a:spcPct val="100000"/>
              </a:lnSpc>
              <a:spcBef>
                <a:spcPts val="400"/>
              </a:spcBef>
              <a:spcAft>
                <a:spcPts val="0"/>
              </a:spcAft>
              <a:buSzPts val="2000"/>
              <a:buFont typeface="Tahoma"/>
              <a:buChar char="•"/>
            </a:pPr>
            <a:r>
              <a:rPr b="1" lang="en-US">
                <a:solidFill>
                  <a:srgbClr val="0000FF"/>
                </a:solidFill>
                <a:latin typeface="Tahoma"/>
                <a:ea typeface="Tahoma"/>
                <a:cs typeface="Tahoma"/>
                <a:sym typeface="Tahoma"/>
              </a:rPr>
              <a:t>False negative: </a:t>
            </a:r>
            <a:r>
              <a:rPr lang="en-US">
                <a:latin typeface="Tahoma"/>
                <a:ea typeface="Tahoma"/>
                <a:cs typeface="Tahoma"/>
                <a:sym typeface="Tahoma"/>
              </a:rPr>
              <a:t>itemset that is frequent in the whole but not in the sample</a:t>
            </a:r>
            <a:endParaRPr/>
          </a:p>
        </p:txBody>
      </p:sp>
      <p:sp>
        <p:nvSpPr>
          <p:cNvPr id="557" name="Google Shape;557;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4"/>
          <p:cNvSpPr txBox="1"/>
          <p:nvPr>
            <p:ph type="title"/>
          </p:nvPr>
        </p:nvSpPr>
        <p:spPr>
          <a:xfrm>
            <a:off x="685800" y="3810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a:t>
            </a:r>
            <a:br>
              <a:rPr lang="en-US">
                <a:latin typeface="Tahoma"/>
                <a:ea typeface="Tahoma"/>
                <a:cs typeface="Tahoma"/>
                <a:sym typeface="Tahoma"/>
              </a:rPr>
            </a:br>
            <a:r>
              <a:rPr lang="en-US">
                <a:latin typeface="Tahoma"/>
                <a:ea typeface="Tahoma"/>
                <a:cs typeface="Tahoma"/>
                <a:sym typeface="Tahoma"/>
              </a:rPr>
              <a:t>Not an exact algorithm</a:t>
            </a:r>
            <a:endParaRPr/>
          </a:p>
        </p:txBody>
      </p:sp>
      <p:sp>
        <p:nvSpPr>
          <p:cNvPr id="563" name="Google Shape;563;p44"/>
          <p:cNvSpPr txBox="1"/>
          <p:nvPr>
            <p:ph idx="1" type="body"/>
          </p:nvPr>
        </p:nvSpPr>
        <p:spPr>
          <a:xfrm>
            <a:off x="685800" y="1524000"/>
            <a:ext cx="8077200" cy="426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With a single pass, </a:t>
            </a:r>
            <a:r>
              <a:rPr b="1" lang="en-US">
                <a:latin typeface="Tahoma"/>
                <a:ea typeface="Tahoma"/>
                <a:cs typeface="Tahoma"/>
                <a:sym typeface="Tahoma"/>
              </a:rPr>
              <a:t>cannot guarantee:</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That algorithm will </a:t>
            </a:r>
            <a:r>
              <a:rPr b="1" lang="en-US">
                <a:solidFill>
                  <a:srgbClr val="0000FF"/>
                </a:solidFill>
                <a:latin typeface="Tahoma"/>
                <a:ea typeface="Tahoma"/>
                <a:cs typeface="Tahoma"/>
                <a:sym typeface="Tahoma"/>
              </a:rPr>
              <a:t>produce all itemsets </a:t>
            </a:r>
            <a:r>
              <a:rPr lang="en-US">
                <a:latin typeface="Tahoma"/>
                <a:ea typeface="Tahoma"/>
                <a:cs typeface="Tahoma"/>
                <a:sym typeface="Tahoma"/>
              </a:rPr>
              <a:t>that are frequent in the whole dataset</a:t>
            </a:r>
            <a:endParaRPr/>
          </a:p>
          <a:p>
            <a:pPr indent="-228600" lvl="2" marL="1143000" rtl="0" algn="l">
              <a:lnSpc>
                <a:spcPct val="100000"/>
              </a:lnSpc>
              <a:spcBef>
                <a:spcPts val="400"/>
              </a:spcBef>
              <a:spcAft>
                <a:spcPts val="0"/>
              </a:spcAft>
              <a:buSzPts val="2000"/>
              <a:buFont typeface="Tahoma"/>
              <a:buChar char="•"/>
            </a:pPr>
            <a:r>
              <a:rPr b="1" lang="en-US">
                <a:solidFill>
                  <a:srgbClr val="0000FF"/>
                </a:solidFill>
                <a:latin typeface="Tahoma"/>
                <a:ea typeface="Tahoma"/>
                <a:cs typeface="Tahoma"/>
                <a:sym typeface="Tahoma"/>
              </a:rPr>
              <a:t>False negative: </a:t>
            </a:r>
            <a:r>
              <a:rPr lang="en-US">
                <a:latin typeface="Tahoma"/>
                <a:ea typeface="Tahoma"/>
                <a:cs typeface="Tahoma"/>
                <a:sym typeface="Tahoma"/>
              </a:rPr>
              <a:t>itemset that is frequent in the whole but not in the sample</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That it will </a:t>
            </a:r>
            <a:r>
              <a:rPr b="1" lang="en-US">
                <a:solidFill>
                  <a:srgbClr val="0000FF"/>
                </a:solidFill>
                <a:latin typeface="Tahoma"/>
                <a:ea typeface="Tahoma"/>
                <a:cs typeface="Tahoma"/>
                <a:sym typeface="Tahoma"/>
              </a:rPr>
              <a:t>produce only itemsets </a:t>
            </a:r>
            <a:r>
              <a:rPr lang="en-US">
                <a:latin typeface="Tahoma"/>
                <a:ea typeface="Tahoma"/>
                <a:cs typeface="Tahoma"/>
                <a:sym typeface="Tahoma"/>
              </a:rPr>
              <a:t>that are frequent in the whole dataset</a:t>
            </a:r>
            <a:endParaRPr/>
          </a:p>
          <a:p>
            <a:pPr indent="-228600" lvl="2" marL="1143000" rtl="0" algn="l">
              <a:lnSpc>
                <a:spcPct val="100000"/>
              </a:lnSpc>
              <a:spcBef>
                <a:spcPts val="400"/>
              </a:spcBef>
              <a:spcAft>
                <a:spcPts val="0"/>
              </a:spcAft>
              <a:buSzPts val="2000"/>
              <a:buFont typeface="Tahoma"/>
              <a:buChar char="•"/>
            </a:pPr>
            <a:r>
              <a:rPr b="1" lang="en-US">
                <a:solidFill>
                  <a:srgbClr val="FF0000"/>
                </a:solidFill>
                <a:latin typeface="Tahoma"/>
                <a:ea typeface="Tahoma"/>
                <a:cs typeface="Tahoma"/>
                <a:sym typeface="Tahoma"/>
              </a:rPr>
              <a:t>False positive:</a:t>
            </a:r>
            <a:r>
              <a:rPr b="1" lang="en-US">
                <a:latin typeface="Tahoma"/>
                <a:ea typeface="Tahoma"/>
                <a:cs typeface="Tahoma"/>
                <a:sym typeface="Tahoma"/>
              </a:rPr>
              <a:t> </a:t>
            </a:r>
            <a:r>
              <a:rPr lang="en-US">
                <a:latin typeface="Tahoma"/>
                <a:ea typeface="Tahoma"/>
                <a:cs typeface="Tahoma"/>
                <a:sym typeface="Tahoma"/>
              </a:rPr>
              <a:t>frequent in the sample but not in the whole</a:t>
            </a:r>
            <a:endParaRPr/>
          </a:p>
          <a:p>
            <a:pPr indent="-165100" lvl="2" marL="1143000" rtl="0" algn="l">
              <a:lnSpc>
                <a:spcPct val="100000"/>
              </a:lnSpc>
              <a:spcBef>
                <a:spcPts val="200"/>
              </a:spcBef>
              <a:spcAft>
                <a:spcPts val="0"/>
              </a:spcAft>
              <a:buSzPts val="1000"/>
              <a:buFont typeface="Tahoma"/>
              <a:buNone/>
            </a:pPr>
            <a:r>
              <a:t/>
            </a:r>
            <a:endParaRPr sz="1000">
              <a:latin typeface="Tahoma"/>
              <a:ea typeface="Tahoma"/>
              <a:cs typeface="Tahoma"/>
              <a:sym typeface="Tahoma"/>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If the sample is large enough, there are unlikely to be serious errors</a:t>
            </a:r>
            <a:endParaRPr/>
          </a:p>
        </p:txBody>
      </p:sp>
      <p:sp>
        <p:nvSpPr>
          <p:cNvPr id="564" name="Google Shape;564;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5"/>
          <p:cNvSpPr txBox="1"/>
          <p:nvPr>
            <p:ph type="title"/>
          </p:nvPr>
        </p:nvSpPr>
        <p:spPr>
          <a:xfrm>
            <a:off x="685800" y="4572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Avoiding Errors</a:t>
            </a:r>
            <a:endParaRPr/>
          </a:p>
        </p:txBody>
      </p:sp>
      <p:sp>
        <p:nvSpPr>
          <p:cNvPr id="570" name="Google Shape;570;p45"/>
          <p:cNvSpPr txBox="1"/>
          <p:nvPr>
            <p:ph idx="1" type="body"/>
          </p:nvPr>
        </p:nvSpPr>
        <p:spPr>
          <a:xfrm>
            <a:off x="685800" y="1371600"/>
            <a:ext cx="8458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Improvement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Make a </a:t>
            </a:r>
            <a:r>
              <a:rPr b="1" lang="en-US" sz="2000">
                <a:latin typeface="Tahoma"/>
                <a:ea typeface="Tahoma"/>
                <a:cs typeface="Tahoma"/>
                <a:sym typeface="Tahoma"/>
              </a:rPr>
              <a:t>second pass through the full dataset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Count all itemsets that were </a:t>
            </a:r>
            <a:r>
              <a:rPr lang="en-US" sz="2000">
                <a:solidFill>
                  <a:srgbClr val="FF0000"/>
                </a:solidFill>
                <a:latin typeface="Tahoma"/>
                <a:ea typeface="Tahoma"/>
                <a:cs typeface="Tahoma"/>
                <a:sym typeface="Tahoma"/>
              </a:rPr>
              <a:t>identified as frequent </a:t>
            </a:r>
            <a:r>
              <a:rPr lang="en-US" sz="2000">
                <a:latin typeface="Tahoma"/>
                <a:ea typeface="Tahoma"/>
                <a:cs typeface="Tahoma"/>
                <a:sym typeface="Tahoma"/>
              </a:rPr>
              <a:t>in the sample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Verify that the candidate pairs are truly frequent in entire data set  </a:t>
            </a:r>
            <a:endParaRPr/>
          </a:p>
          <a:p>
            <a:pPr indent="-285750" lvl="1" marL="742950" rtl="0" algn="l">
              <a:lnSpc>
                <a:spcPct val="100000"/>
              </a:lnSpc>
              <a:spcBef>
                <a:spcPts val="400"/>
              </a:spcBef>
              <a:spcAft>
                <a:spcPts val="0"/>
              </a:spcAft>
              <a:buSzPts val="2000"/>
              <a:buFont typeface="Arial"/>
              <a:buNone/>
            </a:pPr>
            <a:r>
              <a:t/>
            </a:r>
            <a:endParaRPr sz="2000">
              <a:latin typeface="Tahoma"/>
              <a:ea typeface="Tahoma"/>
              <a:cs typeface="Tahoma"/>
              <a:sym typeface="Tahoma"/>
            </a:endParaRPr>
          </a:p>
        </p:txBody>
      </p:sp>
      <p:sp>
        <p:nvSpPr>
          <p:cNvPr id="571" name="Google Shape;571;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6"/>
          <p:cNvSpPr txBox="1"/>
          <p:nvPr>
            <p:ph type="title"/>
          </p:nvPr>
        </p:nvSpPr>
        <p:spPr>
          <a:xfrm>
            <a:off x="685800" y="4572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Random Sampling: Avoiding Errors</a:t>
            </a:r>
            <a:endParaRPr/>
          </a:p>
        </p:txBody>
      </p:sp>
      <p:sp>
        <p:nvSpPr>
          <p:cNvPr id="577" name="Google Shape;577;p46"/>
          <p:cNvSpPr txBox="1"/>
          <p:nvPr>
            <p:ph idx="1" type="body"/>
          </p:nvPr>
        </p:nvSpPr>
        <p:spPr>
          <a:xfrm>
            <a:off x="685800" y="1371600"/>
            <a:ext cx="8458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Eliminate false positives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Make a </a:t>
            </a:r>
            <a:r>
              <a:rPr b="1" lang="en-US" sz="2000">
                <a:latin typeface="Tahoma"/>
                <a:ea typeface="Tahoma"/>
                <a:cs typeface="Tahoma"/>
                <a:sym typeface="Tahoma"/>
              </a:rPr>
              <a:t>second pass through the full dataset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Count all itemsets that were </a:t>
            </a:r>
            <a:r>
              <a:rPr lang="en-US" sz="2000">
                <a:solidFill>
                  <a:srgbClr val="FF0000"/>
                </a:solidFill>
                <a:latin typeface="Tahoma"/>
                <a:ea typeface="Tahoma"/>
                <a:cs typeface="Tahoma"/>
                <a:sym typeface="Tahoma"/>
              </a:rPr>
              <a:t>identified as frequent </a:t>
            </a:r>
            <a:r>
              <a:rPr lang="en-US" sz="2000">
                <a:latin typeface="Tahoma"/>
                <a:ea typeface="Tahoma"/>
                <a:cs typeface="Tahoma"/>
                <a:sym typeface="Tahoma"/>
              </a:rPr>
              <a:t>in the sample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Verify that the candidate pairs are truly frequent in entire data set  </a:t>
            </a:r>
            <a:endParaRPr/>
          </a:p>
          <a:p>
            <a:pPr indent="-342900" lvl="0" marL="342900" rtl="0" algn="l">
              <a:lnSpc>
                <a:spcPct val="100000"/>
              </a:lnSpc>
              <a:spcBef>
                <a:spcPts val="480"/>
              </a:spcBef>
              <a:spcAft>
                <a:spcPts val="0"/>
              </a:spcAft>
              <a:buSzPts val="2400"/>
              <a:buChar char="●"/>
            </a:pPr>
            <a:r>
              <a:rPr lang="en-US" sz="2400">
                <a:latin typeface="Tahoma"/>
                <a:ea typeface="Tahoma"/>
                <a:cs typeface="Tahoma"/>
                <a:sym typeface="Tahoma"/>
              </a:rPr>
              <a:t>But this </a:t>
            </a:r>
            <a:r>
              <a:rPr b="1" lang="en-US" sz="2400">
                <a:solidFill>
                  <a:srgbClr val="0000FF"/>
                </a:solidFill>
                <a:latin typeface="Tahoma"/>
                <a:ea typeface="Tahoma"/>
                <a:cs typeface="Tahoma"/>
                <a:sym typeface="Tahoma"/>
              </a:rPr>
              <a:t>doesn’t eliminate false negatives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Itemsets that are frequent in the whole but not in the sample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Remain undiscovered</a:t>
            </a:r>
            <a:endParaRPr/>
          </a:p>
          <a:p>
            <a:pPr indent="-342900" lvl="0" marL="342900" rtl="0" algn="l">
              <a:lnSpc>
                <a:spcPct val="100000"/>
              </a:lnSpc>
              <a:spcBef>
                <a:spcPts val="480"/>
              </a:spcBef>
              <a:spcAft>
                <a:spcPts val="0"/>
              </a:spcAft>
              <a:buSzPts val="2400"/>
              <a:buChar char="●"/>
            </a:pPr>
            <a:r>
              <a:rPr b="1" lang="en-US" sz="2400" u="sng">
                <a:solidFill>
                  <a:srgbClr val="0000FF"/>
                </a:solidFill>
                <a:latin typeface="Tahoma"/>
                <a:ea typeface="Tahoma"/>
                <a:cs typeface="Tahoma"/>
                <a:sym typeface="Tahoma"/>
              </a:rPr>
              <a:t>Reduce</a:t>
            </a:r>
            <a:r>
              <a:rPr b="1" lang="en-US" sz="2400">
                <a:solidFill>
                  <a:srgbClr val="0000FF"/>
                </a:solidFill>
                <a:latin typeface="Tahoma"/>
                <a:ea typeface="Tahoma"/>
                <a:cs typeface="Tahoma"/>
                <a:sym typeface="Tahoma"/>
              </a:rPr>
              <a:t> false negatives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Before, we used threshold </a:t>
            </a:r>
            <a:r>
              <a:rPr i="1" lang="en-US" sz="2000">
                <a:latin typeface="Tahoma"/>
                <a:ea typeface="Tahoma"/>
                <a:cs typeface="Tahoma"/>
                <a:sym typeface="Tahoma"/>
              </a:rPr>
              <a:t>ps</a:t>
            </a:r>
            <a:r>
              <a:rPr lang="en-US" sz="2000">
                <a:latin typeface="Tahoma"/>
                <a:ea typeface="Tahoma"/>
                <a:cs typeface="Tahoma"/>
                <a:sym typeface="Tahoma"/>
              </a:rPr>
              <a:t> where </a:t>
            </a:r>
            <a:r>
              <a:rPr i="1" lang="en-US" sz="2000">
                <a:latin typeface="Tahoma"/>
                <a:ea typeface="Tahoma"/>
                <a:cs typeface="Tahoma"/>
                <a:sym typeface="Tahoma"/>
              </a:rPr>
              <a:t>p</a:t>
            </a:r>
            <a:r>
              <a:rPr lang="en-US" sz="2000">
                <a:latin typeface="Tahoma"/>
                <a:ea typeface="Tahoma"/>
                <a:cs typeface="Tahoma"/>
                <a:sym typeface="Tahoma"/>
              </a:rPr>
              <a:t> is the sampling fraction</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Reduce this threshold: e.g., </a:t>
            </a:r>
            <a:r>
              <a:rPr i="1" lang="en-US" sz="2000">
                <a:latin typeface="Tahoma"/>
                <a:ea typeface="Tahoma"/>
                <a:cs typeface="Tahoma"/>
                <a:sym typeface="Tahoma"/>
              </a:rPr>
              <a:t>0.9ps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More itemsets of each size have to be counted</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If memory allows: requires more space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Smaller threshold helps catch more truly frequent itemsets</a:t>
            </a:r>
            <a:endParaRPr/>
          </a:p>
          <a:p>
            <a:pPr indent="-158750" lvl="1" marL="742950" rtl="0" algn="l">
              <a:lnSpc>
                <a:spcPct val="100000"/>
              </a:lnSpc>
              <a:spcBef>
                <a:spcPts val="400"/>
              </a:spcBef>
              <a:spcAft>
                <a:spcPts val="0"/>
              </a:spcAft>
              <a:buSzPts val="2000"/>
              <a:buNone/>
            </a:pPr>
            <a:r>
              <a:t/>
            </a:r>
            <a:endParaRPr sz="2000">
              <a:latin typeface="Tahoma"/>
              <a:ea typeface="Tahoma"/>
              <a:cs typeface="Tahoma"/>
              <a:sym typeface="Tahoma"/>
            </a:endParaRPr>
          </a:p>
        </p:txBody>
      </p:sp>
      <p:sp>
        <p:nvSpPr>
          <p:cNvPr id="578" name="Google Shape;578;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7"/>
          <p:cNvSpPr txBox="1"/>
          <p:nvPr>
            <p:ph type="title"/>
          </p:nvPr>
        </p:nvSpPr>
        <p:spPr>
          <a:xfrm>
            <a:off x="685800" y="29718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Savasere, Omiecinski and Navathe (SON) Algorithm</a:t>
            </a:r>
            <a:endParaRPr/>
          </a:p>
        </p:txBody>
      </p:sp>
      <p:sp>
        <p:nvSpPr>
          <p:cNvPr id="584" name="Google Shape;584;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a:t>
            </a:r>
            <a:endParaRPr/>
          </a:p>
        </p:txBody>
      </p:sp>
      <p:sp>
        <p:nvSpPr>
          <p:cNvPr id="590" name="Google Shape;590;p48"/>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latin typeface="Tahoma"/>
                <a:ea typeface="Tahoma"/>
                <a:cs typeface="Tahoma"/>
                <a:sym typeface="Tahoma"/>
              </a:rPr>
              <a:t>Avoids false negatives and false positives</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Requires </a:t>
            </a:r>
            <a:r>
              <a:rPr lang="en-US">
                <a:solidFill>
                  <a:srgbClr val="FF0000"/>
                </a:solidFill>
                <a:latin typeface="Tahoma"/>
                <a:ea typeface="Tahoma"/>
                <a:cs typeface="Tahoma"/>
                <a:sym typeface="Tahoma"/>
              </a:rPr>
              <a:t>two full passes </a:t>
            </a:r>
            <a:r>
              <a:rPr lang="en-US">
                <a:latin typeface="Tahoma"/>
                <a:ea typeface="Tahoma"/>
                <a:cs typeface="Tahoma"/>
                <a:sym typeface="Tahoma"/>
              </a:rPr>
              <a:t>over data</a:t>
            </a:r>
            <a:endParaRPr/>
          </a:p>
          <a:p>
            <a:pPr indent="-165100" lvl="0" marL="342900" rtl="0" algn="l">
              <a:lnSpc>
                <a:spcPct val="100000"/>
              </a:lnSpc>
              <a:spcBef>
                <a:spcPts val="560"/>
              </a:spcBef>
              <a:spcAft>
                <a:spcPts val="0"/>
              </a:spcAft>
              <a:buSzPts val="2800"/>
              <a:buNone/>
            </a:pPr>
            <a:r>
              <a:t/>
            </a:r>
            <a:endParaRPr>
              <a:latin typeface="Tahoma"/>
              <a:ea typeface="Tahoma"/>
              <a:cs typeface="Tahoma"/>
              <a:sym typeface="Tahoma"/>
            </a:endParaRPr>
          </a:p>
        </p:txBody>
      </p:sp>
      <p:sp>
        <p:nvSpPr>
          <p:cNvPr id="591" name="Google Shape;591;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597" name="Google Shape;597;p4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 – (1)</a:t>
            </a:r>
            <a:endParaRPr/>
          </a:p>
        </p:txBody>
      </p:sp>
      <p:pic>
        <p:nvPicPr>
          <p:cNvPr id="598" name="Google Shape;598;p49"/>
          <p:cNvPicPr preferRelativeResize="0"/>
          <p:nvPr>
            <p:ph idx="1" type="body"/>
          </p:nvPr>
        </p:nvPicPr>
        <p:blipFill rotWithShape="1">
          <a:blip r:embed="rId3">
            <a:alphaModFix/>
          </a:blip>
          <a:srcRect b="0" l="0" r="0" t="0"/>
          <a:stretch/>
        </p:blipFill>
        <p:spPr>
          <a:xfrm>
            <a:off x="596900" y="1447800"/>
            <a:ext cx="7988300" cy="510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(Park-Chen-Yu) Algorithm</a:t>
            </a:r>
            <a:endParaRPr/>
          </a:p>
        </p:txBody>
      </p:sp>
      <p:sp>
        <p:nvSpPr>
          <p:cNvPr id="156" name="Google Shape;156;p5"/>
          <p:cNvSpPr txBox="1"/>
          <p:nvPr>
            <p:ph idx="1" type="body"/>
          </p:nvPr>
        </p:nvSpPr>
        <p:spPr>
          <a:xfrm>
            <a:off x="685800" y="1524000"/>
            <a:ext cx="7772400" cy="4876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2800"/>
              <a:buFont typeface="Arial"/>
              <a:buChar char="●"/>
            </a:pPr>
            <a:r>
              <a:rPr b="1" lang="en-US"/>
              <a:t>Observation: </a:t>
            </a:r>
            <a:br>
              <a:rPr b="1" lang="en-US">
                <a:solidFill>
                  <a:srgbClr val="FF0066"/>
                </a:solidFill>
              </a:rPr>
            </a:br>
            <a:r>
              <a:rPr lang="en-US"/>
              <a:t>In pass 1 of A-Priori, most memory is idle</a:t>
            </a:r>
            <a:endParaRPr/>
          </a:p>
          <a:p>
            <a:pPr indent="-285750" lvl="1" marL="742950" rtl="0" algn="l">
              <a:lnSpc>
                <a:spcPct val="100000"/>
              </a:lnSpc>
              <a:spcBef>
                <a:spcPts val="480"/>
              </a:spcBef>
              <a:spcAft>
                <a:spcPts val="0"/>
              </a:spcAft>
              <a:buSzPts val="2400"/>
              <a:buFont typeface="Arial"/>
              <a:buChar char="●"/>
            </a:pPr>
            <a:r>
              <a:rPr lang="en-US"/>
              <a:t>We store only individual item counts</a:t>
            </a:r>
            <a:endParaRPr/>
          </a:p>
          <a:p>
            <a:pPr indent="-285750" lvl="1" marL="742950" rtl="0" algn="l">
              <a:lnSpc>
                <a:spcPct val="100000"/>
              </a:lnSpc>
              <a:spcBef>
                <a:spcPts val="480"/>
              </a:spcBef>
              <a:spcAft>
                <a:spcPts val="0"/>
              </a:spcAft>
              <a:buSzPts val="2400"/>
              <a:buFont typeface="Arial"/>
              <a:buChar char="●"/>
            </a:pPr>
            <a:r>
              <a:rPr b="1" lang="en-US">
                <a:solidFill>
                  <a:srgbClr val="0000FF"/>
                </a:solidFill>
              </a:rPr>
              <a:t>Can we use the idle memory to reduce </a:t>
            </a:r>
            <a:br>
              <a:rPr b="1" lang="en-US">
                <a:solidFill>
                  <a:srgbClr val="0000FF"/>
                </a:solidFill>
              </a:rPr>
            </a:br>
            <a:r>
              <a:rPr b="1" lang="en-US">
                <a:solidFill>
                  <a:srgbClr val="0000FF"/>
                </a:solidFill>
              </a:rPr>
              <a:t>memory required in pass 2?</a:t>
            </a:r>
            <a:endParaRPr/>
          </a:p>
          <a:p>
            <a:pPr indent="-222250" lvl="1" marL="742950" rtl="0" algn="l">
              <a:lnSpc>
                <a:spcPct val="100000"/>
              </a:lnSpc>
              <a:spcBef>
                <a:spcPts val="200"/>
              </a:spcBef>
              <a:spcAft>
                <a:spcPts val="0"/>
              </a:spcAft>
              <a:buSzPts val="1000"/>
              <a:buFont typeface="Arial"/>
              <a:buNone/>
            </a:pPr>
            <a:r>
              <a:t/>
            </a:r>
            <a:endParaRPr b="1" sz="1000">
              <a:solidFill>
                <a:srgbClr val="0000FF"/>
              </a:solidFill>
            </a:endParaRPr>
          </a:p>
          <a:p>
            <a:pPr indent="-342900" lvl="0" marL="342900" rtl="0" algn="l">
              <a:lnSpc>
                <a:spcPct val="100000"/>
              </a:lnSpc>
              <a:spcBef>
                <a:spcPts val="560"/>
              </a:spcBef>
              <a:spcAft>
                <a:spcPts val="0"/>
              </a:spcAft>
              <a:buSzPts val="2800"/>
              <a:buFont typeface="Arial"/>
              <a:buChar char="●"/>
            </a:pPr>
            <a:r>
              <a:rPr b="1" lang="en-US">
                <a:solidFill>
                  <a:srgbClr val="000000"/>
                </a:solidFill>
              </a:rPr>
              <a:t>Pass 1 of PCY:</a:t>
            </a:r>
            <a:r>
              <a:rPr lang="en-US">
                <a:solidFill>
                  <a:srgbClr val="000000"/>
                </a:solidFill>
              </a:rPr>
              <a:t> </a:t>
            </a:r>
            <a:r>
              <a:rPr lang="en-US"/>
              <a:t>In addition to item counts, maintain a hash table with as many </a:t>
            </a:r>
            <a:r>
              <a:rPr lang="en-US" u="sng"/>
              <a:t>buckets</a:t>
            </a:r>
            <a:r>
              <a:rPr lang="en-US"/>
              <a:t> as fit in memory </a:t>
            </a:r>
            <a:endParaRPr/>
          </a:p>
          <a:p>
            <a:pPr indent="-285750" lvl="1" marL="742950" rtl="0" algn="l">
              <a:lnSpc>
                <a:spcPct val="90000"/>
              </a:lnSpc>
              <a:spcBef>
                <a:spcPts val="480"/>
              </a:spcBef>
              <a:spcAft>
                <a:spcPts val="0"/>
              </a:spcAft>
              <a:buSzPts val="2400"/>
              <a:buFont typeface="Arial"/>
              <a:buChar char="●"/>
            </a:pPr>
            <a:r>
              <a:rPr lang="en-US"/>
              <a:t>Keep a </a:t>
            </a:r>
            <a:r>
              <a:rPr b="1" lang="en-US"/>
              <a:t>count</a:t>
            </a:r>
            <a:r>
              <a:rPr lang="en-US"/>
              <a:t> for each bucket into which </a:t>
            </a:r>
            <a:br>
              <a:rPr lang="en-US"/>
            </a:br>
            <a:r>
              <a:rPr b="1" lang="en-US"/>
              <a:t>pairs</a:t>
            </a:r>
            <a:r>
              <a:rPr lang="en-US"/>
              <a:t> of items are hashed</a:t>
            </a:r>
            <a:endParaRPr/>
          </a:p>
          <a:p>
            <a:pPr indent="-228600" lvl="2" marL="1143000" rtl="0" algn="l">
              <a:lnSpc>
                <a:spcPct val="90000"/>
              </a:lnSpc>
              <a:spcBef>
                <a:spcPts val="400"/>
              </a:spcBef>
              <a:spcAft>
                <a:spcPts val="0"/>
              </a:spcAft>
              <a:buSzPts val="2000"/>
              <a:buFont typeface="Tahoma"/>
              <a:buChar char="•"/>
            </a:pPr>
            <a:r>
              <a:rPr b="1" lang="en-US">
                <a:solidFill>
                  <a:srgbClr val="FF0066"/>
                </a:solidFill>
              </a:rPr>
              <a:t>For each bucket just keep the count, not the actual pairs that hash to the bucket!</a:t>
            </a:r>
            <a:endParaRPr b="1"/>
          </a:p>
        </p:txBody>
      </p:sp>
      <p:sp>
        <p:nvSpPr>
          <p:cNvPr id="157" name="Google Shape;157;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158" name="Google Shape;158;p5"/>
          <p:cNvSpPr txBox="1"/>
          <p:nvPr/>
        </p:nvSpPr>
        <p:spPr>
          <a:xfrm>
            <a:off x="7588850" y="4572000"/>
            <a:ext cx="15894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1500">
                <a:solidFill>
                  <a:srgbClr val="0000FF"/>
                </a:solidFill>
                <a:latin typeface="Tahoma"/>
                <a:ea typeface="Tahoma"/>
                <a:cs typeface="Tahoma"/>
                <a:sym typeface="Tahoma"/>
              </a:rPr>
              <a:t>// </a:t>
            </a:r>
            <a:r>
              <a:rPr b="0" i="0" lang="en-US" sz="1500" cap="none" strike="noStrike">
                <a:solidFill>
                  <a:srgbClr val="0000FF"/>
                </a:solidFill>
                <a:latin typeface="Tahoma"/>
                <a:ea typeface="Tahoma"/>
                <a:cs typeface="Tahoma"/>
                <a:sym typeface="Tahoma"/>
              </a:rPr>
              <a:t>not “baskets”</a:t>
            </a:r>
            <a:endParaRPr b="0" i="0" sz="1500" cap="none" strike="noStrike">
              <a:solidFill>
                <a:srgbClr val="0000FF"/>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04" name="Google Shape;604;p5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 – (2)</a:t>
            </a:r>
            <a:endParaRPr/>
          </a:p>
        </p:txBody>
      </p:sp>
      <p:sp>
        <p:nvSpPr>
          <p:cNvPr id="605" name="Google Shape;605;p50"/>
          <p:cNvSpPr txBox="1"/>
          <p:nvPr>
            <p:ph idx="1" type="body"/>
          </p:nvPr>
        </p:nvSpPr>
        <p:spPr>
          <a:xfrm>
            <a:off x="685800" y="1524000"/>
            <a:ext cx="784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FF6600"/>
                </a:solidFill>
                <a:latin typeface="Tahoma"/>
                <a:ea typeface="Tahoma"/>
                <a:cs typeface="Tahoma"/>
                <a:sym typeface="Tahoma"/>
              </a:rPr>
              <a:t>On a second pass, count all the candidate itemsets and determine which are frequent in the entire set</a:t>
            </a:r>
            <a:endParaRPr/>
          </a:p>
          <a:p>
            <a:pPr indent="-279400" lvl="0" marL="342900" rtl="0" algn="l">
              <a:lnSpc>
                <a:spcPct val="100000"/>
              </a:lnSpc>
              <a:spcBef>
                <a:spcPts val="200"/>
              </a:spcBef>
              <a:spcAft>
                <a:spcPts val="0"/>
              </a:spcAft>
              <a:buSzPts val="1000"/>
              <a:buNone/>
            </a:pPr>
            <a:r>
              <a:t/>
            </a:r>
            <a:endParaRPr sz="1000">
              <a:latin typeface="Tahoma"/>
              <a:ea typeface="Tahoma"/>
              <a:cs typeface="Tahoma"/>
              <a:sym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11" name="Google Shape;611;p51"/>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 – (2)</a:t>
            </a:r>
            <a:endParaRPr/>
          </a:p>
        </p:txBody>
      </p:sp>
      <p:sp>
        <p:nvSpPr>
          <p:cNvPr id="612" name="Google Shape;612;p51"/>
          <p:cNvSpPr txBox="1"/>
          <p:nvPr>
            <p:ph idx="1" type="body"/>
          </p:nvPr>
        </p:nvSpPr>
        <p:spPr>
          <a:xfrm>
            <a:off x="685800" y="1524000"/>
            <a:ext cx="784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FF6600"/>
                </a:solidFill>
                <a:latin typeface="Tahoma"/>
                <a:ea typeface="Tahoma"/>
                <a:cs typeface="Tahoma"/>
                <a:sym typeface="Tahoma"/>
              </a:rPr>
              <a:t>On a second pass, count all the candidate itemsets and determine which are frequent in the entire set</a:t>
            </a:r>
            <a:endParaRPr/>
          </a:p>
          <a:p>
            <a:pPr indent="-279400" lvl="0" marL="342900" rtl="0" algn="l">
              <a:lnSpc>
                <a:spcPct val="100000"/>
              </a:lnSpc>
              <a:spcBef>
                <a:spcPts val="200"/>
              </a:spcBef>
              <a:spcAft>
                <a:spcPts val="0"/>
              </a:spcAft>
              <a:buSzPts val="1000"/>
              <a:buNone/>
            </a:pPr>
            <a:r>
              <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Key </a:t>
            </a:r>
            <a:r>
              <a:rPr b="1" lang="en-US" sz="2400">
                <a:solidFill>
                  <a:srgbClr val="008000"/>
                </a:solidFill>
                <a:latin typeface="Arial"/>
                <a:ea typeface="Arial"/>
                <a:cs typeface="Arial"/>
                <a:sym typeface="Arial"/>
              </a:rPr>
              <a:t>“</a:t>
            </a:r>
            <a:r>
              <a:rPr b="1" lang="en-US" sz="2400">
                <a:solidFill>
                  <a:srgbClr val="008000"/>
                </a:solidFill>
                <a:latin typeface="Tahoma"/>
                <a:ea typeface="Tahoma"/>
                <a:cs typeface="Tahoma"/>
                <a:sym typeface="Tahoma"/>
              </a:rPr>
              <a:t>monotonicity</a:t>
            </a:r>
            <a:r>
              <a:rPr b="1" lang="en-US" sz="2400">
                <a:solidFill>
                  <a:srgbClr val="008000"/>
                </a:solidFill>
                <a:latin typeface="Arial"/>
                <a:ea typeface="Arial"/>
                <a:cs typeface="Arial"/>
                <a:sym typeface="Arial"/>
              </a:rPr>
              <a:t>”</a:t>
            </a:r>
            <a:r>
              <a:rPr b="1" lang="en-US" sz="2400">
                <a:solidFill>
                  <a:srgbClr val="008000"/>
                </a:solidFill>
                <a:latin typeface="Tahoma"/>
                <a:ea typeface="Tahoma"/>
                <a:cs typeface="Tahoma"/>
                <a:sym typeface="Tahoma"/>
              </a:rPr>
              <a:t> idea</a:t>
            </a:r>
            <a:r>
              <a:rPr lang="en-US" sz="2400">
                <a:solidFill>
                  <a:srgbClr val="008000"/>
                </a:solidFill>
                <a:latin typeface="Tahoma"/>
                <a:ea typeface="Tahoma"/>
                <a:cs typeface="Tahoma"/>
                <a:sym typeface="Tahoma"/>
              </a:rPr>
              <a:t>: an itemset cannot be frequent in the entire set of baskets unless it is frequent in </a:t>
            </a:r>
            <a:r>
              <a:rPr lang="en-US" sz="2400">
                <a:solidFill>
                  <a:srgbClr val="FF0000"/>
                </a:solidFill>
                <a:latin typeface="Tahoma"/>
                <a:ea typeface="Tahoma"/>
                <a:cs typeface="Tahoma"/>
                <a:sym typeface="Tahoma"/>
              </a:rPr>
              <a:t>at least one subset</a:t>
            </a:r>
            <a:r>
              <a:rPr lang="en-US" sz="2400">
                <a:latin typeface="Tahoma"/>
                <a:ea typeface="Tahoma"/>
                <a:cs typeface="Tahoma"/>
                <a:sym typeface="Tahoma"/>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18" name="Google Shape;618;p5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Algorithm – (2)</a:t>
            </a:r>
            <a:endParaRPr/>
          </a:p>
        </p:txBody>
      </p:sp>
      <p:sp>
        <p:nvSpPr>
          <p:cNvPr id="619" name="Google Shape;619;p52"/>
          <p:cNvSpPr txBox="1"/>
          <p:nvPr>
            <p:ph idx="1" type="body"/>
          </p:nvPr>
        </p:nvSpPr>
        <p:spPr>
          <a:xfrm>
            <a:off x="685800" y="1524000"/>
            <a:ext cx="78486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FF6600"/>
                </a:solidFill>
                <a:latin typeface="Tahoma"/>
                <a:ea typeface="Tahoma"/>
                <a:cs typeface="Tahoma"/>
                <a:sym typeface="Tahoma"/>
              </a:rPr>
              <a:t>On a second pass, count all the candidate itemsets and determine which are frequent in the entire set</a:t>
            </a:r>
            <a:endParaRPr/>
          </a:p>
          <a:p>
            <a:pPr indent="-279400" lvl="0" marL="342900" rtl="0" algn="l">
              <a:lnSpc>
                <a:spcPct val="100000"/>
              </a:lnSpc>
              <a:spcBef>
                <a:spcPts val="200"/>
              </a:spcBef>
              <a:spcAft>
                <a:spcPts val="0"/>
              </a:spcAft>
              <a:buSzPts val="1000"/>
              <a:buNone/>
            </a:pPr>
            <a:r>
              <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Key </a:t>
            </a:r>
            <a:r>
              <a:rPr b="1" lang="en-US" sz="2400">
                <a:solidFill>
                  <a:srgbClr val="008000"/>
                </a:solidFill>
                <a:latin typeface="Arial"/>
                <a:ea typeface="Arial"/>
                <a:cs typeface="Arial"/>
                <a:sym typeface="Arial"/>
              </a:rPr>
              <a:t>“</a:t>
            </a:r>
            <a:r>
              <a:rPr b="1" lang="en-US" sz="2400">
                <a:solidFill>
                  <a:srgbClr val="008000"/>
                </a:solidFill>
                <a:latin typeface="Tahoma"/>
                <a:ea typeface="Tahoma"/>
                <a:cs typeface="Tahoma"/>
                <a:sym typeface="Tahoma"/>
              </a:rPr>
              <a:t>monotonicity</a:t>
            </a:r>
            <a:r>
              <a:rPr b="1" lang="en-US" sz="2400">
                <a:solidFill>
                  <a:srgbClr val="008000"/>
                </a:solidFill>
                <a:latin typeface="Arial"/>
                <a:ea typeface="Arial"/>
                <a:cs typeface="Arial"/>
                <a:sym typeface="Arial"/>
              </a:rPr>
              <a:t>”</a:t>
            </a:r>
            <a:r>
              <a:rPr b="1" lang="en-US" sz="2400">
                <a:solidFill>
                  <a:srgbClr val="008000"/>
                </a:solidFill>
                <a:latin typeface="Tahoma"/>
                <a:ea typeface="Tahoma"/>
                <a:cs typeface="Tahoma"/>
                <a:sym typeface="Tahoma"/>
              </a:rPr>
              <a:t> idea</a:t>
            </a:r>
            <a:r>
              <a:rPr lang="en-US" sz="2400">
                <a:solidFill>
                  <a:srgbClr val="008000"/>
                </a:solidFill>
                <a:latin typeface="Tahoma"/>
                <a:ea typeface="Tahoma"/>
                <a:cs typeface="Tahoma"/>
                <a:sym typeface="Tahoma"/>
              </a:rPr>
              <a:t>: an itemset cannot be frequent in the entire set of baskets unless it is frequent in </a:t>
            </a:r>
            <a:r>
              <a:rPr lang="en-US" sz="2400">
                <a:solidFill>
                  <a:srgbClr val="FF0000"/>
                </a:solidFill>
                <a:latin typeface="Tahoma"/>
                <a:ea typeface="Tahoma"/>
                <a:cs typeface="Tahoma"/>
                <a:sym typeface="Tahoma"/>
              </a:rPr>
              <a:t>at least one subset</a:t>
            </a:r>
            <a:r>
              <a:rPr lang="en-US" sz="2400">
                <a:latin typeface="Tahoma"/>
                <a:ea typeface="Tahoma"/>
                <a:cs typeface="Tahoma"/>
                <a:sym typeface="Tahoma"/>
              </a:rPr>
              <a:t>	</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Subset or chunk contains fraction p of whole file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1/p chunks in file</a:t>
            </a:r>
            <a:endParaRPr/>
          </a:p>
          <a:p>
            <a:pPr indent="-285750" lvl="1" marL="742950" rtl="0" algn="l">
              <a:lnSpc>
                <a:spcPct val="100000"/>
              </a:lnSpc>
              <a:spcBef>
                <a:spcPts val="400"/>
              </a:spcBef>
              <a:spcAft>
                <a:spcPts val="0"/>
              </a:spcAft>
              <a:buSzPts val="2000"/>
              <a:buChar char="●"/>
            </a:pPr>
            <a:r>
              <a:rPr lang="en-US" sz="2000">
                <a:solidFill>
                  <a:srgbClr val="0000FF"/>
                </a:solidFill>
                <a:latin typeface="Tahoma"/>
                <a:ea typeface="Tahoma"/>
                <a:cs typeface="Tahoma"/>
                <a:sym typeface="Tahoma"/>
              </a:rPr>
              <a:t>If itemset is not frequent in any chunk, then </a:t>
            </a:r>
            <a:r>
              <a:rPr b="1" lang="en-US" sz="2000">
                <a:solidFill>
                  <a:srgbClr val="0000FF"/>
                </a:solidFill>
                <a:latin typeface="Tahoma"/>
                <a:ea typeface="Tahoma"/>
                <a:cs typeface="Tahoma"/>
                <a:sym typeface="Tahoma"/>
              </a:rPr>
              <a:t>support in each chunk is less than ps</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Support in whole file is less than s: not frequent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3"/>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 Distributed Version</a:t>
            </a:r>
            <a:endParaRPr/>
          </a:p>
        </p:txBody>
      </p:sp>
      <p:pic>
        <p:nvPicPr>
          <p:cNvPr id="625" name="Google Shape;625;p53"/>
          <p:cNvPicPr preferRelativeResize="0"/>
          <p:nvPr>
            <p:ph idx="1" type="body"/>
          </p:nvPr>
        </p:nvPicPr>
        <p:blipFill rotWithShape="1">
          <a:blip r:embed="rId3">
            <a:alphaModFix/>
          </a:blip>
          <a:srcRect b="0" l="0" r="0" t="0"/>
          <a:stretch/>
        </p:blipFill>
        <p:spPr>
          <a:xfrm>
            <a:off x="685875" y="1447800"/>
            <a:ext cx="7772400" cy="4597500"/>
          </a:xfrm>
          <a:prstGeom prst="rect">
            <a:avLst/>
          </a:prstGeom>
          <a:noFill/>
          <a:ln>
            <a:noFill/>
          </a:ln>
        </p:spPr>
      </p:pic>
      <p:sp>
        <p:nvSpPr>
          <p:cNvPr id="626" name="Google Shape;626;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0" name="Shape 630"/>
        <p:cNvGrpSpPr/>
        <p:nvPr/>
      </p:nvGrpSpPr>
      <p:grpSpPr>
        <a:xfrm>
          <a:off x="0" y="0"/>
          <a:ext cx="0" cy="0"/>
          <a:chOff x="0" y="0"/>
          <a:chExt cx="0" cy="0"/>
        </a:xfrm>
      </p:grpSpPr>
      <p:sp>
        <p:nvSpPr>
          <p:cNvPr id="631" name="Google Shape;631;p54"/>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Map/Reduce</a:t>
            </a:r>
            <a:endParaRPr/>
          </a:p>
        </p:txBody>
      </p:sp>
      <p:sp>
        <p:nvSpPr>
          <p:cNvPr id="632" name="Google Shape;632;p54"/>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b="1" lang="en-US">
                <a:latin typeface="Tahoma"/>
                <a:ea typeface="Tahoma"/>
                <a:cs typeface="Tahoma"/>
                <a:sym typeface="Tahoma"/>
              </a:rPr>
              <a:t>Phase 1:</a:t>
            </a:r>
            <a:r>
              <a:rPr lang="en-US">
                <a:latin typeface="Tahoma"/>
                <a:ea typeface="Tahoma"/>
                <a:cs typeface="Tahoma"/>
                <a:sym typeface="Tahoma"/>
              </a:rPr>
              <a:t> Find candidate itemsets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Map?</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Reduce?</a:t>
            </a:r>
            <a:endParaRPr/>
          </a:p>
          <a:p>
            <a:pPr indent="-133350" lvl="1" marL="742950" rtl="0" algn="l">
              <a:lnSpc>
                <a:spcPct val="100000"/>
              </a:lnSpc>
              <a:spcBef>
                <a:spcPts val="480"/>
              </a:spcBef>
              <a:spcAft>
                <a:spcPts val="0"/>
              </a:spcAft>
              <a:buSzPts val="2400"/>
              <a:buNone/>
            </a:pPr>
            <a:r>
              <a:t/>
            </a:r>
            <a:endParaRPr>
              <a:latin typeface="Tahoma"/>
              <a:ea typeface="Tahoma"/>
              <a:cs typeface="Tahoma"/>
              <a:sym typeface="Tahoma"/>
            </a:endParaRPr>
          </a:p>
          <a:p>
            <a:pPr indent="-342900" lvl="0" marL="342900" rtl="0" algn="l">
              <a:lnSpc>
                <a:spcPct val="100000"/>
              </a:lnSpc>
              <a:spcBef>
                <a:spcPts val="560"/>
              </a:spcBef>
              <a:spcAft>
                <a:spcPts val="0"/>
              </a:spcAft>
              <a:buSzPts val="2800"/>
              <a:buChar char="●"/>
            </a:pPr>
            <a:r>
              <a:rPr b="1" lang="en-US">
                <a:latin typeface="Tahoma"/>
                <a:ea typeface="Tahoma"/>
                <a:cs typeface="Tahoma"/>
                <a:sym typeface="Tahoma"/>
              </a:rPr>
              <a:t>Phase 2:</a:t>
            </a:r>
            <a:r>
              <a:rPr lang="en-US">
                <a:latin typeface="Tahoma"/>
                <a:ea typeface="Tahoma"/>
                <a:cs typeface="Tahoma"/>
                <a:sym typeface="Tahoma"/>
              </a:rPr>
              <a:t> Find true frequent itemsets</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Map?</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Reduce?</a:t>
            </a:r>
            <a:endParaRPr/>
          </a:p>
        </p:txBody>
      </p:sp>
      <p:sp>
        <p:nvSpPr>
          <p:cNvPr id="633" name="Google Shape;633;p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5"/>
          <p:cNvSpPr txBox="1"/>
          <p:nvPr>
            <p:ph type="title"/>
          </p:nvPr>
        </p:nvSpPr>
        <p:spPr>
          <a:xfrm>
            <a:off x="499353" y="609600"/>
            <a:ext cx="80772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Map/Reduce</a:t>
            </a:r>
            <a:br>
              <a:rPr lang="en-US">
                <a:latin typeface="Tahoma"/>
                <a:ea typeface="Tahoma"/>
                <a:cs typeface="Tahoma"/>
                <a:sym typeface="Tahoma"/>
              </a:rPr>
            </a:br>
            <a:r>
              <a:rPr lang="en-US">
                <a:latin typeface="Tahoma"/>
                <a:ea typeface="Tahoma"/>
                <a:cs typeface="Tahoma"/>
                <a:sym typeface="Tahoma"/>
              </a:rPr>
              <a:t>Phase 1: Find local candidate itemsets</a:t>
            </a:r>
            <a:br>
              <a:rPr lang="en-US">
                <a:latin typeface="Tahoma"/>
                <a:ea typeface="Tahoma"/>
                <a:cs typeface="Tahoma"/>
                <a:sym typeface="Tahoma"/>
              </a:rPr>
            </a:br>
            <a:endParaRPr>
              <a:latin typeface="Tahoma"/>
              <a:ea typeface="Tahoma"/>
              <a:cs typeface="Tahoma"/>
              <a:sym typeface="Tahoma"/>
            </a:endParaRPr>
          </a:p>
        </p:txBody>
      </p:sp>
      <p:sp>
        <p:nvSpPr>
          <p:cNvPr id="639" name="Google Shape;639;p55"/>
          <p:cNvSpPr txBox="1"/>
          <p:nvPr>
            <p:ph idx="1" type="body"/>
          </p:nvPr>
        </p:nvSpPr>
        <p:spPr>
          <a:xfrm>
            <a:off x="533400" y="1524000"/>
            <a:ext cx="83820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Map</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Input is a chunk/subset of all baskets; fraction p of total input file </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Find itemsets frequent in that subset </a:t>
            </a:r>
            <a:r>
              <a:rPr lang="en-US" sz="2000">
                <a:solidFill>
                  <a:srgbClr val="0000FF"/>
                </a:solidFill>
                <a:latin typeface="Tahoma"/>
                <a:ea typeface="Tahoma"/>
                <a:cs typeface="Tahoma"/>
                <a:sym typeface="Tahoma"/>
              </a:rPr>
              <a:t>(e.g., using random sampling algorithm) </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Use a scaled-down support threshold p*s</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Output is set of key-value pairs (F, 1) where F is a frequent itemset from sample</a:t>
            </a:r>
            <a:endParaRPr/>
          </a:p>
          <a:p>
            <a:pPr indent="-222250" lvl="1" marL="742950" rtl="0" algn="l">
              <a:lnSpc>
                <a:spcPct val="100000"/>
              </a:lnSpc>
              <a:spcBef>
                <a:spcPts val="200"/>
              </a:spcBef>
              <a:spcAft>
                <a:spcPts val="0"/>
              </a:spcAft>
              <a:buSzPts val="1000"/>
              <a:buNone/>
            </a:pPr>
            <a:r>
              <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00FF"/>
                </a:solidFill>
                <a:latin typeface="Tahoma"/>
                <a:ea typeface="Tahoma"/>
                <a:cs typeface="Tahoma"/>
                <a:sym typeface="Tahoma"/>
              </a:rPr>
              <a:t>Reduce</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Each reduce task is assigned set of keys, which are itemsets</a:t>
            </a:r>
            <a:endParaRPr sz="2000">
              <a:latin typeface="Tahoma"/>
              <a:ea typeface="Tahoma"/>
              <a:cs typeface="Tahoma"/>
              <a:sym typeface="Tahoma"/>
            </a:endParaRPr>
          </a:p>
          <a:p>
            <a:pPr indent="-285750" lvl="1" marL="742950" rtl="0" algn="l">
              <a:lnSpc>
                <a:spcPct val="100000"/>
              </a:lnSpc>
              <a:spcBef>
                <a:spcPts val="400"/>
              </a:spcBef>
              <a:spcAft>
                <a:spcPts val="0"/>
              </a:spcAft>
              <a:buSzPts val="2000"/>
              <a:buChar char="●"/>
            </a:pPr>
            <a:r>
              <a:rPr b="1" lang="en-US" sz="2000">
                <a:latin typeface="Tahoma"/>
                <a:ea typeface="Tahoma"/>
                <a:cs typeface="Tahoma"/>
                <a:sym typeface="Tahoma"/>
              </a:rPr>
              <a:t>Produces keys that appear one or more time </a:t>
            </a:r>
            <a:endParaRPr/>
          </a:p>
          <a:p>
            <a:pPr indent="-285750" lvl="1" marL="742950" rtl="0" algn="l">
              <a:lnSpc>
                <a:spcPct val="100000"/>
              </a:lnSpc>
              <a:spcBef>
                <a:spcPts val="400"/>
              </a:spcBef>
              <a:spcAft>
                <a:spcPts val="0"/>
              </a:spcAft>
              <a:buSzPts val="2000"/>
              <a:buChar char="●"/>
            </a:pPr>
            <a:r>
              <a:rPr b="1" lang="en-US" sz="2000">
                <a:solidFill>
                  <a:srgbClr val="008000"/>
                </a:solidFill>
                <a:latin typeface="Tahoma"/>
                <a:ea typeface="Tahoma"/>
                <a:cs typeface="Tahoma"/>
                <a:sym typeface="Tahoma"/>
              </a:rPr>
              <a:t>Frequent in some subset</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These are </a:t>
            </a:r>
            <a:r>
              <a:rPr b="1" lang="en-US" sz="2000" u="sng">
                <a:solidFill>
                  <a:srgbClr val="FF0066"/>
                </a:solidFill>
                <a:latin typeface="Tahoma"/>
                <a:ea typeface="Tahoma"/>
                <a:cs typeface="Tahoma"/>
                <a:sym typeface="Tahoma"/>
              </a:rPr>
              <a:t>candidate</a:t>
            </a:r>
            <a:r>
              <a:rPr b="1" lang="en-US" sz="2000">
                <a:solidFill>
                  <a:srgbClr val="FF0066"/>
                </a:solidFill>
                <a:latin typeface="Tahoma"/>
                <a:ea typeface="Tahoma"/>
                <a:cs typeface="Tahoma"/>
                <a:sym typeface="Tahoma"/>
              </a:rPr>
              <a:t> itemsets</a:t>
            </a:r>
            <a:endParaRPr b="1" sz="2000">
              <a:solidFill>
                <a:srgbClr val="FF0066"/>
              </a:solidFill>
              <a:latin typeface="Tahoma"/>
              <a:ea typeface="Tahoma"/>
              <a:cs typeface="Tahoma"/>
              <a:sym typeface="Tahoma"/>
            </a:endParaRPr>
          </a:p>
        </p:txBody>
      </p:sp>
      <p:sp>
        <p:nvSpPr>
          <p:cNvPr id="640" name="Google Shape;640;p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6"/>
          <p:cNvSpPr txBox="1"/>
          <p:nvPr>
            <p:ph type="title"/>
          </p:nvPr>
        </p:nvSpPr>
        <p:spPr>
          <a:xfrm>
            <a:off x="152400" y="609600"/>
            <a:ext cx="88392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SON: Map/Reduce</a:t>
            </a:r>
            <a:br>
              <a:rPr lang="en-US">
                <a:latin typeface="Tahoma"/>
                <a:ea typeface="Tahoma"/>
                <a:cs typeface="Tahoma"/>
                <a:sym typeface="Tahoma"/>
              </a:rPr>
            </a:br>
            <a:r>
              <a:rPr lang="en-US">
                <a:latin typeface="Tahoma"/>
                <a:ea typeface="Tahoma"/>
                <a:cs typeface="Tahoma"/>
                <a:sym typeface="Tahoma"/>
              </a:rPr>
              <a:t>Phase 2: Find true frequent itemsets</a:t>
            </a:r>
            <a:br>
              <a:rPr lang="en-US">
                <a:latin typeface="Tahoma"/>
                <a:ea typeface="Tahoma"/>
                <a:cs typeface="Tahoma"/>
                <a:sym typeface="Tahoma"/>
              </a:rPr>
            </a:br>
            <a:endParaRPr>
              <a:latin typeface="Tahoma"/>
              <a:ea typeface="Tahoma"/>
              <a:cs typeface="Tahoma"/>
              <a:sym typeface="Tahoma"/>
            </a:endParaRPr>
          </a:p>
        </p:txBody>
      </p:sp>
      <p:sp>
        <p:nvSpPr>
          <p:cNvPr id="646" name="Google Shape;646;p56"/>
          <p:cNvSpPr txBox="1"/>
          <p:nvPr>
            <p:ph idx="1" type="body"/>
          </p:nvPr>
        </p:nvSpPr>
        <p:spPr>
          <a:xfrm>
            <a:off x="533400" y="1524000"/>
            <a:ext cx="8305800" cy="477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Map</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Each Map task takes output from first Reduce task AND a chunk of the total input data file</a:t>
            </a:r>
            <a:endParaRPr/>
          </a:p>
          <a:p>
            <a:pPr indent="-285750" lvl="1" marL="742950" rtl="0" algn="l">
              <a:lnSpc>
                <a:spcPct val="100000"/>
              </a:lnSpc>
              <a:spcBef>
                <a:spcPts val="400"/>
              </a:spcBef>
              <a:spcAft>
                <a:spcPts val="0"/>
              </a:spcAft>
              <a:buSzPts val="2000"/>
              <a:buChar char="●"/>
            </a:pPr>
            <a:r>
              <a:rPr b="1" lang="en-US" sz="2000">
                <a:solidFill>
                  <a:srgbClr val="008000"/>
                </a:solidFill>
                <a:latin typeface="Tahoma"/>
                <a:ea typeface="Tahoma"/>
                <a:cs typeface="Tahoma"/>
                <a:sym typeface="Tahoma"/>
              </a:rPr>
              <a:t>All candidate itemsets go to every Map task</a:t>
            </a:r>
            <a:endParaRPr sz="2000">
              <a:solidFill>
                <a:srgbClr val="008000"/>
              </a:solidFill>
              <a:latin typeface="Tahoma"/>
              <a:ea typeface="Tahoma"/>
              <a:cs typeface="Tahoma"/>
              <a:sym typeface="Tahoma"/>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Count occurrences of each candidate itemset among the baskets in the input chunk</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Output is set of key-value pairs </a:t>
            </a:r>
            <a:r>
              <a:rPr b="1" i="1" lang="en-US" sz="2000">
                <a:solidFill>
                  <a:srgbClr val="FF0066"/>
                </a:solidFill>
                <a:latin typeface="Tahoma"/>
                <a:ea typeface="Tahoma"/>
                <a:cs typeface="Tahoma"/>
                <a:sym typeface="Tahoma"/>
              </a:rPr>
              <a:t>(C, v),</a:t>
            </a:r>
            <a:r>
              <a:rPr i="1" lang="en-US" sz="2000">
                <a:solidFill>
                  <a:srgbClr val="FF0066"/>
                </a:solidFill>
                <a:latin typeface="Tahoma"/>
                <a:ea typeface="Tahoma"/>
                <a:cs typeface="Tahoma"/>
                <a:sym typeface="Tahoma"/>
              </a:rPr>
              <a:t> </a:t>
            </a:r>
            <a:r>
              <a:rPr b="1" lang="en-US" sz="2000">
                <a:solidFill>
                  <a:srgbClr val="FF0066"/>
                </a:solidFill>
                <a:latin typeface="Tahoma"/>
                <a:ea typeface="Tahoma"/>
                <a:cs typeface="Tahoma"/>
                <a:sym typeface="Tahoma"/>
              </a:rPr>
              <a:t>where </a:t>
            </a:r>
            <a:r>
              <a:rPr b="1" i="1" lang="en-US" sz="2000">
                <a:solidFill>
                  <a:srgbClr val="FF0066"/>
                </a:solidFill>
                <a:latin typeface="Tahoma"/>
                <a:ea typeface="Tahoma"/>
                <a:cs typeface="Tahoma"/>
                <a:sym typeface="Tahoma"/>
              </a:rPr>
              <a:t>C </a:t>
            </a:r>
            <a:r>
              <a:rPr b="1" lang="en-US" sz="2000">
                <a:solidFill>
                  <a:srgbClr val="FF0066"/>
                </a:solidFill>
                <a:latin typeface="Tahoma"/>
                <a:ea typeface="Tahoma"/>
                <a:cs typeface="Tahoma"/>
                <a:sym typeface="Tahoma"/>
              </a:rPr>
              <a:t>is a candidate frequent itemset and </a:t>
            </a:r>
            <a:r>
              <a:rPr b="1" i="1" lang="en-US" sz="2000">
                <a:solidFill>
                  <a:srgbClr val="FF0066"/>
                </a:solidFill>
                <a:latin typeface="Tahoma"/>
                <a:ea typeface="Tahoma"/>
                <a:cs typeface="Tahoma"/>
                <a:sym typeface="Tahoma"/>
              </a:rPr>
              <a:t>v</a:t>
            </a:r>
            <a:r>
              <a:rPr b="1" lang="en-US" sz="2000">
                <a:solidFill>
                  <a:srgbClr val="FF0066"/>
                </a:solidFill>
                <a:latin typeface="Tahoma"/>
                <a:ea typeface="Tahoma"/>
                <a:cs typeface="Tahoma"/>
                <a:sym typeface="Tahoma"/>
              </a:rPr>
              <a:t> is the support for that itemset </a:t>
            </a:r>
            <a:r>
              <a:rPr lang="en-US" sz="2000">
                <a:solidFill>
                  <a:srgbClr val="FF0066"/>
                </a:solidFill>
                <a:latin typeface="Tahoma"/>
                <a:ea typeface="Tahoma"/>
                <a:cs typeface="Tahoma"/>
                <a:sym typeface="Tahoma"/>
              </a:rPr>
              <a:t>among the baskets in the input chunk</a:t>
            </a:r>
            <a:endParaRPr/>
          </a:p>
          <a:p>
            <a:pPr indent="-342900" lvl="0" marL="342900" rtl="0" algn="l">
              <a:lnSpc>
                <a:spcPct val="100000"/>
              </a:lnSpc>
              <a:spcBef>
                <a:spcPts val="480"/>
              </a:spcBef>
              <a:spcAft>
                <a:spcPts val="0"/>
              </a:spcAft>
              <a:buSzPts val="2400"/>
              <a:buChar char="●"/>
            </a:pPr>
            <a:r>
              <a:rPr b="1" lang="en-US" sz="2400">
                <a:solidFill>
                  <a:srgbClr val="0000FF"/>
                </a:solidFill>
                <a:latin typeface="Tahoma"/>
                <a:ea typeface="Tahoma"/>
                <a:cs typeface="Tahoma"/>
                <a:sym typeface="Tahoma"/>
              </a:rPr>
              <a:t>Reduce</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Each reduce tasks is assigned a set of keys (itemsets)</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Sums associated values for each key: total support for itemset</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If support of itemset &gt;= s, emit itemset and its count</a:t>
            </a:r>
            <a:endParaRPr/>
          </a:p>
        </p:txBody>
      </p:sp>
      <p:sp>
        <p:nvSpPr>
          <p:cNvPr id="647" name="Google Shape;647;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7"/>
          <p:cNvSpPr txBox="1"/>
          <p:nvPr>
            <p:ph type="title"/>
          </p:nvPr>
        </p:nvSpPr>
        <p:spPr>
          <a:xfrm>
            <a:off x="685800" y="29718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Toivonen’s Algorithm</a:t>
            </a:r>
            <a:endParaRPr/>
          </a:p>
        </p:txBody>
      </p:sp>
      <p:sp>
        <p:nvSpPr>
          <p:cNvPr id="653" name="Google Shape;653;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8"/>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Toivonen’s Algorithm</a:t>
            </a:r>
            <a:endParaRPr/>
          </a:p>
        </p:txBody>
      </p:sp>
      <p:sp>
        <p:nvSpPr>
          <p:cNvPr id="659" name="Google Shape;659;p58"/>
          <p:cNvSpPr txBox="1"/>
          <p:nvPr>
            <p:ph idx="1" type="body"/>
          </p:nvPr>
        </p:nvSpPr>
        <p:spPr>
          <a:xfrm>
            <a:off x="685800" y="1524000"/>
            <a:ext cx="8077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US">
                <a:solidFill>
                  <a:srgbClr val="008000"/>
                </a:solidFill>
                <a:latin typeface="Tahoma"/>
                <a:ea typeface="Tahoma"/>
                <a:cs typeface="Tahoma"/>
                <a:sym typeface="Tahoma"/>
              </a:rPr>
              <a:t>Given sufficient main memory, uses </a:t>
            </a:r>
            <a:r>
              <a:rPr b="1" lang="en-US">
                <a:solidFill>
                  <a:srgbClr val="008000"/>
                </a:solidFill>
                <a:latin typeface="Tahoma"/>
                <a:ea typeface="Tahoma"/>
                <a:cs typeface="Tahoma"/>
                <a:sym typeface="Tahoma"/>
              </a:rPr>
              <a:t>one pass over a small sample</a:t>
            </a:r>
            <a:r>
              <a:rPr lang="en-US">
                <a:solidFill>
                  <a:srgbClr val="008000"/>
                </a:solidFill>
                <a:latin typeface="Tahoma"/>
                <a:ea typeface="Tahoma"/>
                <a:cs typeface="Tahoma"/>
                <a:sym typeface="Tahoma"/>
              </a:rPr>
              <a:t> and </a:t>
            </a:r>
            <a:r>
              <a:rPr b="1" lang="en-US">
                <a:solidFill>
                  <a:srgbClr val="008000"/>
                </a:solidFill>
                <a:latin typeface="Tahoma"/>
                <a:ea typeface="Tahoma"/>
                <a:cs typeface="Tahoma"/>
                <a:sym typeface="Tahoma"/>
              </a:rPr>
              <a:t>one full pass over data</a:t>
            </a:r>
            <a:endParaRPr/>
          </a:p>
          <a:p>
            <a:pPr indent="-342900" lvl="0" marL="342900" rtl="0" algn="l">
              <a:lnSpc>
                <a:spcPct val="100000"/>
              </a:lnSpc>
              <a:spcBef>
                <a:spcPts val="560"/>
              </a:spcBef>
              <a:spcAft>
                <a:spcPts val="0"/>
              </a:spcAft>
              <a:buSzPts val="2800"/>
              <a:buChar char="●"/>
            </a:pPr>
            <a:r>
              <a:rPr b="1" lang="en-US">
                <a:solidFill>
                  <a:srgbClr val="0000FF"/>
                </a:solidFill>
                <a:latin typeface="Tahoma"/>
                <a:ea typeface="Tahoma"/>
                <a:cs typeface="Tahoma"/>
                <a:sym typeface="Tahoma"/>
              </a:rPr>
              <a:t>Gives no false positives or false negatives</a:t>
            </a:r>
            <a:endParaRPr/>
          </a:p>
          <a:p>
            <a:pPr indent="-342900" lvl="0" marL="342900" rtl="0" algn="l">
              <a:lnSpc>
                <a:spcPct val="100000"/>
              </a:lnSpc>
              <a:spcBef>
                <a:spcPts val="560"/>
              </a:spcBef>
              <a:spcAft>
                <a:spcPts val="0"/>
              </a:spcAft>
              <a:buSzPts val="2800"/>
              <a:buChar char="●"/>
            </a:pPr>
            <a:r>
              <a:rPr lang="en-US">
                <a:solidFill>
                  <a:srgbClr val="FF0066"/>
                </a:solidFill>
                <a:latin typeface="Tahoma"/>
                <a:ea typeface="Tahoma"/>
                <a:cs typeface="Tahoma"/>
                <a:sym typeface="Tahoma"/>
              </a:rPr>
              <a:t>BUT, there is a </a:t>
            </a:r>
            <a:r>
              <a:rPr b="1" lang="en-US">
                <a:solidFill>
                  <a:srgbClr val="FF0066"/>
                </a:solidFill>
                <a:latin typeface="Tahoma"/>
                <a:ea typeface="Tahoma"/>
                <a:cs typeface="Tahoma"/>
                <a:sym typeface="Tahoma"/>
              </a:rPr>
              <a:t>small but finite probability it will fail to produce an answer</a:t>
            </a:r>
            <a:endParaRPr/>
          </a:p>
          <a:p>
            <a:pPr indent="-285750" lvl="1" marL="742950" rtl="0" algn="l">
              <a:lnSpc>
                <a:spcPct val="100000"/>
              </a:lnSpc>
              <a:spcBef>
                <a:spcPts val="480"/>
              </a:spcBef>
              <a:spcAft>
                <a:spcPts val="0"/>
              </a:spcAft>
              <a:buSzPts val="2400"/>
              <a:buChar char="●"/>
            </a:pPr>
            <a:r>
              <a:rPr lang="en-US">
                <a:latin typeface="Tahoma"/>
                <a:ea typeface="Tahoma"/>
                <a:cs typeface="Tahoma"/>
                <a:sym typeface="Tahoma"/>
              </a:rPr>
              <a:t>Will not identify frequent itemsets</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Then </a:t>
            </a:r>
            <a:r>
              <a:rPr b="1" lang="en-US">
                <a:solidFill>
                  <a:srgbClr val="008000"/>
                </a:solidFill>
                <a:latin typeface="Tahoma"/>
                <a:ea typeface="Tahoma"/>
                <a:cs typeface="Tahoma"/>
                <a:sym typeface="Tahoma"/>
              </a:rPr>
              <a:t>must be repeated </a:t>
            </a:r>
            <a:r>
              <a:rPr lang="en-US">
                <a:solidFill>
                  <a:srgbClr val="008000"/>
                </a:solidFill>
                <a:latin typeface="Tahoma"/>
                <a:ea typeface="Tahoma"/>
                <a:cs typeface="Tahoma"/>
                <a:sym typeface="Tahoma"/>
              </a:rPr>
              <a:t>with a different sample </a:t>
            </a:r>
            <a:r>
              <a:rPr lang="en-US">
                <a:latin typeface="Tahoma"/>
                <a:ea typeface="Tahoma"/>
                <a:cs typeface="Tahoma"/>
                <a:sym typeface="Tahoma"/>
              </a:rPr>
              <a:t>until it gives an answer</a:t>
            </a:r>
            <a:endParaRPr/>
          </a:p>
          <a:p>
            <a:pPr indent="-342900" lvl="0" marL="342900" rtl="0" algn="l">
              <a:lnSpc>
                <a:spcPct val="100000"/>
              </a:lnSpc>
              <a:spcBef>
                <a:spcPts val="560"/>
              </a:spcBef>
              <a:spcAft>
                <a:spcPts val="0"/>
              </a:spcAft>
              <a:buSzPts val="2800"/>
              <a:buChar char="●"/>
            </a:pPr>
            <a:r>
              <a:rPr lang="en-US">
                <a:latin typeface="Tahoma"/>
                <a:ea typeface="Tahoma"/>
                <a:cs typeface="Tahoma"/>
                <a:sym typeface="Tahoma"/>
              </a:rPr>
              <a:t>Need only a small number of iterations</a:t>
            </a:r>
            <a:endParaRPr/>
          </a:p>
        </p:txBody>
      </p:sp>
      <p:sp>
        <p:nvSpPr>
          <p:cNvPr id="660" name="Google Shape;660;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66" name="Google Shape;666;p59"/>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(1)</a:t>
            </a:r>
            <a:endParaRPr>
              <a:latin typeface="Tahoma"/>
              <a:ea typeface="Tahoma"/>
              <a:cs typeface="Tahoma"/>
              <a:sym typeface="Tahoma"/>
            </a:endParaRPr>
          </a:p>
        </p:txBody>
      </p:sp>
      <p:sp>
        <p:nvSpPr>
          <p:cNvPr id="667" name="Google Shape;667;p59"/>
          <p:cNvSpPr txBox="1"/>
          <p:nvPr>
            <p:ph idx="1" type="body"/>
          </p:nvPr>
        </p:nvSpPr>
        <p:spPr>
          <a:xfrm>
            <a:off x="685800" y="1524000"/>
            <a:ext cx="80010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Font typeface="Arial"/>
              <a:buNone/>
            </a:pPr>
            <a:r>
              <a:rPr b="1" lang="en-US" sz="2400">
                <a:latin typeface="Tahoma"/>
                <a:ea typeface="Tahoma"/>
                <a:cs typeface="Tahoma"/>
                <a:sym typeface="Tahoma"/>
              </a:rPr>
              <a:t>First find candidate frequent itemsets from sample</a:t>
            </a:r>
            <a:endParaRPr/>
          </a:p>
          <a:p>
            <a:pPr indent="0" lvl="0" marL="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Start as in the random sampling algorithm, but lower the threshold slightly for the sample</a:t>
            </a:r>
            <a:endParaRPr/>
          </a:p>
          <a:p>
            <a:pPr indent="-285750" lvl="1" marL="742950" rtl="0" algn="l">
              <a:lnSpc>
                <a:spcPct val="100000"/>
              </a:lnSpc>
              <a:spcBef>
                <a:spcPts val="400"/>
              </a:spcBef>
              <a:spcAft>
                <a:spcPts val="0"/>
              </a:spcAft>
              <a:buSzPts val="2000"/>
              <a:buChar char="●"/>
            </a:pPr>
            <a:r>
              <a:rPr lang="en-US" sz="2000">
                <a:solidFill>
                  <a:srgbClr val="33CC33"/>
                </a:solidFill>
                <a:latin typeface="Tahoma"/>
                <a:ea typeface="Tahoma"/>
                <a:cs typeface="Tahoma"/>
                <a:sym typeface="Tahoma"/>
              </a:rPr>
              <a:t>Example</a:t>
            </a:r>
            <a:r>
              <a:rPr lang="en-US" sz="2000">
                <a:latin typeface="Tahoma"/>
                <a:ea typeface="Tahoma"/>
                <a:cs typeface="Tahoma"/>
                <a:sym typeface="Tahoma"/>
              </a:rPr>
              <a:t>: if the sample is 1% of the baskets, use </a:t>
            </a:r>
            <a:r>
              <a:rPr i="1" lang="en-US" sz="2000">
                <a:latin typeface="Tahoma"/>
                <a:ea typeface="Tahoma"/>
                <a:cs typeface="Tahoma"/>
                <a:sym typeface="Tahoma"/>
              </a:rPr>
              <a:t>s</a:t>
            </a:r>
            <a:r>
              <a:rPr lang="en-US" sz="2000">
                <a:latin typeface="Tahoma"/>
                <a:ea typeface="Tahoma"/>
                <a:cs typeface="Tahoma"/>
                <a:sym typeface="Tahoma"/>
              </a:rPr>
              <a:t> /125 as the support threshold rather than </a:t>
            </a:r>
            <a:r>
              <a:rPr i="1" lang="en-US" sz="2000">
                <a:latin typeface="Tahoma"/>
                <a:ea typeface="Tahoma"/>
                <a:cs typeface="Tahoma"/>
                <a:sym typeface="Tahoma"/>
              </a:rPr>
              <a:t>s</a:t>
            </a:r>
            <a:r>
              <a:rPr lang="en-US" sz="2000">
                <a:latin typeface="Tahoma"/>
                <a:ea typeface="Tahoma"/>
                <a:cs typeface="Tahoma"/>
                <a:sym typeface="Tahoma"/>
              </a:rPr>
              <a:t> /100</a:t>
            </a:r>
            <a:endParaRPr/>
          </a:p>
          <a:p>
            <a:pPr indent="-285750" lvl="1" marL="742950" rtl="0" algn="l">
              <a:lnSpc>
                <a:spcPct val="100000"/>
              </a:lnSpc>
              <a:spcBef>
                <a:spcPts val="400"/>
              </a:spcBef>
              <a:spcAft>
                <a:spcPts val="0"/>
              </a:spcAft>
              <a:buSzPts val="2000"/>
              <a:buChar char="●"/>
            </a:pPr>
            <a:r>
              <a:rPr lang="en-US" sz="2000">
                <a:solidFill>
                  <a:srgbClr val="0000FF"/>
                </a:solidFill>
                <a:latin typeface="Tahoma"/>
                <a:ea typeface="Tahoma"/>
                <a:cs typeface="Tahoma"/>
                <a:sym typeface="Tahoma"/>
              </a:rPr>
              <a:t>For fraction </a:t>
            </a:r>
            <a:r>
              <a:rPr i="1" lang="en-US" sz="2000">
                <a:solidFill>
                  <a:srgbClr val="0000FF"/>
                </a:solidFill>
                <a:latin typeface="Tahoma"/>
                <a:ea typeface="Tahoma"/>
                <a:cs typeface="Tahoma"/>
                <a:sym typeface="Tahoma"/>
              </a:rPr>
              <a:t>p</a:t>
            </a:r>
            <a:r>
              <a:rPr lang="en-US" sz="2000">
                <a:solidFill>
                  <a:srgbClr val="0000FF"/>
                </a:solidFill>
                <a:latin typeface="Tahoma"/>
                <a:ea typeface="Tahoma"/>
                <a:cs typeface="Tahoma"/>
                <a:sym typeface="Tahoma"/>
              </a:rPr>
              <a:t> of baskets in sample, use 0.8</a:t>
            </a:r>
            <a:r>
              <a:rPr i="1" lang="en-US" sz="2000">
                <a:solidFill>
                  <a:srgbClr val="0000FF"/>
                </a:solidFill>
                <a:latin typeface="Tahoma"/>
                <a:ea typeface="Tahoma"/>
                <a:cs typeface="Tahoma"/>
                <a:sym typeface="Tahoma"/>
              </a:rPr>
              <a:t>ps</a:t>
            </a:r>
            <a:r>
              <a:rPr lang="en-US" sz="2000">
                <a:solidFill>
                  <a:srgbClr val="0000FF"/>
                </a:solidFill>
                <a:latin typeface="Tahoma"/>
                <a:ea typeface="Tahoma"/>
                <a:cs typeface="Tahoma"/>
                <a:sym typeface="Tahoma"/>
              </a:rPr>
              <a:t> or 0.9</a:t>
            </a:r>
            <a:r>
              <a:rPr i="1" lang="en-US" sz="2000">
                <a:solidFill>
                  <a:srgbClr val="0000FF"/>
                </a:solidFill>
                <a:latin typeface="Tahoma"/>
                <a:ea typeface="Tahoma"/>
                <a:cs typeface="Tahoma"/>
                <a:sym typeface="Tahoma"/>
              </a:rPr>
              <a:t>ps</a:t>
            </a:r>
            <a:r>
              <a:rPr lang="en-US" sz="2000">
                <a:solidFill>
                  <a:srgbClr val="0000FF"/>
                </a:solidFill>
                <a:latin typeface="Tahoma"/>
                <a:ea typeface="Tahoma"/>
                <a:cs typeface="Tahoma"/>
                <a:sym typeface="Tahoma"/>
              </a:rPr>
              <a:t> as support threshold</a:t>
            </a:r>
            <a:endParaRPr/>
          </a:p>
          <a:p>
            <a:pPr indent="-222250" lvl="1" marL="742950" rtl="0" algn="l">
              <a:lnSpc>
                <a:spcPct val="100000"/>
              </a:lnSpc>
              <a:spcBef>
                <a:spcPts val="200"/>
              </a:spcBef>
              <a:spcAft>
                <a:spcPts val="0"/>
              </a:spcAft>
              <a:buSzPts val="1000"/>
              <a:buNone/>
            </a:pPr>
            <a:r>
              <a:t/>
            </a:r>
            <a:endParaRPr sz="1000">
              <a:latin typeface="Tahoma"/>
              <a:ea typeface="Tahoma"/>
              <a:cs typeface="Tahoma"/>
              <a:sym typeface="Tahoma"/>
            </a:endParaRPr>
          </a:p>
          <a:p>
            <a:pPr indent="0" lvl="0" marL="0" rtl="0" algn="l">
              <a:lnSpc>
                <a:spcPct val="100000"/>
              </a:lnSpc>
              <a:spcBef>
                <a:spcPts val="480"/>
              </a:spcBef>
              <a:spcAft>
                <a:spcPts val="0"/>
              </a:spcAft>
              <a:buSzPts val="2400"/>
              <a:buChar char="●"/>
            </a:pPr>
            <a:r>
              <a:rPr b="1" lang="en-US" sz="2400">
                <a:solidFill>
                  <a:srgbClr val="0000FF"/>
                </a:solidFill>
                <a:latin typeface="Tahoma"/>
                <a:ea typeface="Tahoma"/>
                <a:cs typeface="Tahoma"/>
                <a:sym typeface="Tahoma"/>
              </a:rPr>
              <a:t>Goal is to avoid missing any itemset that is frequent in the full set of baskets</a:t>
            </a:r>
            <a:endParaRPr/>
          </a:p>
          <a:p>
            <a:pPr indent="0" lvl="0" marL="0" rtl="0" algn="l">
              <a:lnSpc>
                <a:spcPct val="100000"/>
              </a:lnSpc>
              <a:spcBef>
                <a:spcPts val="200"/>
              </a:spcBef>
              <a:spcAft>
                <a:spcPts val="0"/>
              </a:spcAft>
              <a:buSzPts val="1000"/>
              <a:buNone/>
            </a:pPr>
            <a:r>
              <a:t/>
            </a:r>
            <a:endParaRPr sz="1000">
              <a:latin typeface="Tahoma"/>
              <a:ea typeface="Tahoma"/>
              <a:cs typeface="Tahoma"/>
              <a:sym typeface="Tahoma"/>
            </a:endParaRPr>
          </a:p>
          <a:p>
            <a:pPr indent="0" lvl="0" marL="0" rtl="0" algn="l">
              <a:lnSpc>
                <a:spcPct val="100000"/>
              </a:lnSpc>
              <a:spcBef>
                <a:spcPts val="480"/>
              </a:spcBef>
              <a:spcAft>
                <a:spcPts val="0"/>
              </a:spcAft>
              <a:buSzPts val="2400"/>
              <a:buChar char="●"/>
            </a:pPr>
            <a:r>
              <a:rPr b="1" lang="en-US" sz="2400">
                <a:solidFill>
                  <a:srgbClr val="FF0066"/>
                </a:solidFill>
                <a:latin typeface="Tahoma"/>
                <a:ea typeface="Tahoma"/>
                <a:cs typeface="Tahoma"/>
                <a:sym typeface="Tahoma"/>
              </a:rPr>
              <a:t>The smaller the threshold:</a:t>
            </a:r>
            <a:endParaRPr b="1" sz="2000">
              <a:solidFill>
                <a:srgbClr val="FF0066"/>
              </a:solidFill>
              <a:latin typeface="Tahoma"/>
              <a:ea typeface="Tahoma"/>
              <a:cs typeface="Tahoma"/>
              <a:sym typeface="Tahoma"/>
            </a:endParaRPr>
          </a:p>
          <a:p>
            <a:pPr indent="-285750" lvl="1" marL="742950" rtl="0" algn="l">
              <a:lnSpc>
                <a:spcPct val="100000"/>
              </a:lnSpc>
              <a:spcBef>
                <a:spcPts val="400"/>
              </a:spcBef>
              <a:spcAft>
                <a:spcPts val="0"/>
              </a:spcAft>
              <a:buSzPts val="2000"/>
              <a:buChar char="●"/>
            </a:pPr>
            <a:r>
              <a:rPr lang="en-US" sz="2000">
                <a:solidFill>
                  <a:srgbClr val="FF0066"/>
                </a:solidFill>
                <a:latin typeface="Tahoma"/>
                <a:ea typeface="Tahoma"/>
                <a:cs typeface="Tahoma"/>
                <a:sym typeface="Tahoma"/>
              </a:rPr>
              <a:t>The more memory is needed to count all candidate itemsets</a:t>
            </a:r>
            <a:endParaRPr sz="2000">
              <a:solidFill>
                <a:srgbClr val="FF0066"/>
              </a:solidFill>
              <a:latin typeface="Tahoma"/>
              <a:ea typeface="Tahoma"/>
              <a:cs typeface="Tahoma"/>
              <a:sym typeface="Tahoma"/>
            </a:endParaRPr>
          </a:p>
          <a:p>
            <a:pPr indent="-285750" lvl="1" marL="742950" rtl="0" algn="l">
              <a:lnSpc>
                <a:spcPct val="100000"/>
              </a:lnSpc>
              <a:spcBef>
                <a:spcPts val="400"/>
              </a:spcBef>
              <a:spcAft>
                <a:spcPts val="0"/>
              </a:spcAft>
              <a:buSzPts val="2000"/>
              <a:buChar char="●"/>
            </a:pPr>
            <a:r>
              <a:rPr lang="en-US" sz="2000">
                <a:solidFill>
                  <a:srgbClr val="FF0066"/>
                </a:solidFill>
                <a:latin typeface="Tahoma"/>
                <a:ea typeface="Tahoma"/>
                <a:cs typeface="Tahoma"/>
                <a:sym typeface="Tahoma"/>
              </a:rPr>
              <a:t>The less likely the algorithm will not find an answer</a:t>
            </a:r>
            <a:endParaRPr/>
          </a:p>
          <a:p>
            <a:pPr indent="0" lvl="0" marL="0" rtl="0" algn="l">
              <a:lnSpc>
                <a:spcPct val="100000"/>
              </a:lnSpc>
              <a:spcBef>
                <a:spcPts val="480"/>
              </a:spcBef>
              <a:spcAft>
                <a:spcPts val="0"/>
              </a:spcAft>
              <a:buSzPts val="2400"/>
              <a:buNone/>
            </a:pPr>
            <a:r>
              <a:t/>
            </a:r>
            <a:endParaRPr sz="2400">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Algorithm – First Pass  </a:t>
            </a:r>
            <a:endParaRPr/>
          </a:p>
        </p:txBody>
      </p:sp>
      <p:sp>
        <p:nvSpPr>
          <p:cNvPr id="164" name="Google Shape;164;p6"/>
          <p:cNvSpPr txBox="1"/>
          <p:nvPr>
            <p:ph idx="1" type="body"/>
          </p:nvPr>
        </p:nvSpPr>
        <p:spPr>
          <a:xfrm>
            <a:off x="457200" y="1295400"/>
            <a:ext cx="8686800" cy="5410200"/>
          </a:xfrm>
          <a:prstGeom prst="rect">
            <a:avLst/>
          </a:prstGeom>
          <a:noFill/>
          <a:ln>
            <a:noFill/>
          </a:ln>
        </p:spPr>
        <p:txBody>
          <a:bodyPr anchorCtr="0" anchor="t" bIns="45700" lIns="91425" spcFirstLastPara="1" rIns="91425" wrap="square" tIns="45700">
            <a:normAutofit/>
          </a:bodyPr>
          <a:lstStyle/>
          <a:p>
            <a:pPr indent="0" lvl="0" marL="210312" rtl="0" algn="l">
              <a:lnSpc>
                <a:spcPct val="100000"/>
              </a:lnSpc>
              <a:spcBef>
                <a:spcPts val="0"/>
              </a:spcBef>
              <a:spcAft>
                <a:spcPts val="0"/>
              </a:spcAft>
              <a:buSzPts val="2400"/>
              <a:buFont typeface="Arial"/>
              <a:buNone/>
            </a:pPr>
            <a:r>
              <a:rPr lang="en-US" sz="2400">
                <a:latin typeface="Courier New"/>
                <a:ea typeface="Courier New"/>
                <a:cs typeface="Courier New"/>
                <a:sym typeface="Courier New"/>
              </a:rPr>
              <a:t>FOR (each basket) :</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FOR (each item in the basket) :</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add 1 to item’s count;</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FOR (each pair of items) :</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hash the pair to a bucket;</a:t>
            </a:r>
            <a:endParaRPr/>
          </a:p>
          <a:p>
            <a:pPr indent="0" lvl="0" marL="210312" rtl="0" algn="l">
              <a:lnSpc>
                <a:spcPct val="100000"/>
              </a:lnSpc>
              <a:spcBef>
                <a:spcPts val="480"/>
              </a:spcBef>
              <a:spcAft>
                <a:spcPts val="0"/>
              </a:spcAft>
              <a:buSzPts val="2400"/>
              <a:buFont typeface="Arial"/>
              <a:buNone/>
            </a:pPr>
            <a:r>
              <a:rPr lang="en-US" sz="2400">
                <a:latin typeface="Courier New"/>
                <a:ea typeface="Courier New"/>
                <a:cs typeface="Courier New"/>
                <a:sym typeface="Courier New"/>
              </a:rPr>
              <a:t>		add 1 to the count for that bucket;</a:t>
            </a:r>
            <a:endParaRPr/>
          </a:p>
          <a:p>
            <a:pPr indent="-177800" lvl="8" marL="3886200" rtl="0" algn="l">
              <a:lnSpc>
                <a:spcPct val="100000"/>
              </a:lnSpc>
              <a:spcBef>
                <a:spcPts val="160"/>
              </a:spcBef>
              <a:spcAft>
                <a:spcPts val="0"/>
              </a:spcAft>
              <a:buClr>
                <a:schemeClr val="dk1"/>
              </a:buClr>
              <a:buSzPts val="800"/>
              <a:buFont typeface="Times New Roman"/>
              <a:buNone/>
            </a:pPr>
            <a:r>
              <a:t/>
            </a:r>
            <a:endParaRPr sz="800"/>
          </a:p>
          <a:p>
            <a:pPr indent="-342900" lvl="0" marL="342900" rtl="0" algn="l">
              <a:lnSpc>
                <a:spcPct val="100000"/>
              </a:lnSpc>
              <a:spcBef>
                <a:spcPts val="560"/>
              </a:spcBef>
              <a:spcAft>
                <a:spcPts val="0"/>
              </a:spcAft>
              <a:buSzPts val="2800"/>
              <a:buFont typeface="Arial"/>
              <a:buChar char="●"/>
            </a:pPr>
            <a:r>
              <a:rPr b="1" lang="en-US"/>
              <a:t>A few things to note:</a:t>
            </a:r>
            <a:endParaRPr/>
          </a:p>
          <a:p>
            <a:pPr indent="-285750" lvl="1" marL="742950" rtl="0" algn="l">
              <a:lnSpc>
                <a:spcPct val="100000"/>
              </a:lnSpc>
              <a:spcBef>
                <a:spcPts val="480"/>
              </a:spcBef>
              <a:spcAft>
                <a:spcPts val="0"/>
              </a:spcAft>
              <a:buSzPts val="2400"/>
              <a:buFont typeface="Arial"/>
              <a:buChar char="●"/>
            </a:pPr>
            <a:r>
              <a:rPr lang="en-US"/>
              <a:t>Pairs of items need to be generated from the input file; they are not present in the file</a:t>
            </a:r>
            <a:endParaRPr/>
          </a:p>
          <a:p>
            <a:pPr indent="-285750" lvl="1" marL="742950" rtl="0" algn="l">
              <a:lnSpc>
                <a:spcPct val="100000"/>
              </a:lnSpc>
              <a:spcBef>
                <a:spcPts val="480"/>
              </a:spcBef>
              <a:spcAft>
                <a:spcPts val="0"/>
              </a:spcAft>
              <a:buSzPts val="2400"/>
              <a:buFont typeface="Arial"/>
              <a:buChar char="●"/>
            </a:pPr>
            <a:r>
              <a:rPr lang="en-US"/>
              <a:t>We are not just interested in the presence of a pair, but we need to see whether it is present at least </a:t>
            </a:r>
            <a:r>
              <a:rPr b="1" i="1" lang="en-US"/>
              <a:t>s</a:t>
            </a:r>
            <a:r>
              <a:rPr lang="en-US"/>
              <a:t> (support) times</a:t>
            </a:r>
            <a:endParaRPr/>
          </a:p>
          <a:p>
            <a:pPr indent="-165100" lvl="0" marL="342900" rtl="0" algn="l">
              <a:lnSpc>
                <a:spcPct val="100000"/>
              </a:lnSpc>
              <a:spcBef>
                <a:spcPts val="560"/>
              </a:spcBef>
              <a:spcAft>
                <a:spcPts val="0"/>
              </a:spcAft>
              <a:buSzPts val="2800"/>
              <a:buFont typeface="Arial"/>
              <a:buNone/>
            </a:pPr>
            <a:r>
              <a:t/>
            </a:r>
            <a:endParaRPr/>
          </a:p>
        </p:txBody>
      </p:sp>
      <p:sp>
        <p:nvSpPr>
          <p:cNvPr id="165" name="Google Shape;165;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66" name="Google Shape;166;p6"/>
          <p:cNvSpPr/>
          <p:nvPr/>
        </p:nvSpPr>
        <p:spPr>
          <a:xfrm>
            <a:off x="990600" y="2762250"/>
            <a:ext cx="152400" cy="990600"/>
          </a:xfrm>
          <a:prstGeom prst="leftBrace">
            <a:avLst>
              <a:gd fmla="val 8333" name="adj1"/>
              <a:gd fmla="val 50000" name="adj2"/>
            </a:avLst>
          </a:prstGeom>
          <a:noFill/>
          <a:ln cap="flat" cmpd="sng" w="28575">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7" name="Google Shape;167;p6"/>
          <p:cNvSpPr txBox="1"/>
          <p:nvPr/>
        </p:nvSpPr>
        <p:spPr>
          <a:xfrm>
            <a:off x="200025" y="2667000"/>
            <a:ext cx="942975"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New in PCY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73" name="Google Shape;673;p60"/>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 (2)</a:t>
            </a:r>
            <a:endParaRPr>
              <a:latin typeface="Tahoma"/>
              <a:ea typeface="Tahoma"/>
              <a:cs typeface="Tahoma"/>
              <a:sym typeface="Tahoma"/>
            </a:endParaRPr>
          </a:p>
        </p:txBody>
      </p:sp>
      <p:sp>
        <p:nvSpPr>
          <p:cNvPr id="674" name="Google Shape;674;p60"/>
          <p:cNvSpPr txBox="1"/>
          <p:nvPr>
            <p:ph idx="1" type="body"/>
          </p:nvPr>
        </p:nvSpPr>
        <p:spPr>
          <a:xfrm>
            <a:off x="533400" y="1752600"/>
            <a:ext cx="7772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Font typeface="Arial"/>
              <a:buNone/>
            </a:pPr>
            <a:r>
              <a:rPr b="1" lang="en-US"/>
              <a:t>After finding frequent itemsets for the sample, construct the </a:t>
            </a:r>
            <a:r>
              <a:rPr b="1" i="1" lang="en-US">
                <a:solidFill>
                  <a:srgbClr val="FF0000"/>
                </a:solidFill>
              </a:rPr>
              <a:t>negative border</a:t>
            </a:r>
            <a:endParaRPr/>
          </a:p>
          <a:p>
            <a:pPr indent="-342900" lvl="0" marL="342900" rtl="0" algn="l">
              <a:lnSpc>
                <a:spcPct val="100000"/>
              </a:lnSpc>
              <a:spcBef>
                <a:spcPts val="560"/>
              </a:spcBef>
              <a:spcAft>
                <a:spcPts val="0"/>
              </a:spcAft>
              <a:buSzPts val="2800"/>
              <a:buChar char="●"/>
            </a:pPr>
            <a:r>
              <a:rPr b="1" lang="en-US">
                <a:solidFill>
                  <a:srgbClr val="0000FF"/>
                </a:solidFill>
              </a:rPr>
              <a:t>Negative border: </a:t>
            </a:r>
            <a:r>
              <a:rPr lang="en-US">
                <a:solidFill>
                  <a:srgbClr val="0000FF"/>
                </a:solidFill>
              </a:rPr>
              <a:t>Collection of itemsets that are </a:t>
            </a:r>
            <a:r>
              <a:rPr b="1" lang="en-US">
                <a:solidFill>
                  <a:srgbClr val="0000FF"/>
                </a:solidFill>
              </a:rPr>
              <a:t>not frequent </a:t>
            </a:r>
            <a:r>
              <a:rPr lang="en-US">
                <a:solidFill>
                  <a:srgbClr val="0000FF"/>
                </a:solidFill>
              </a:rPr>
              <a:t>in the sample but </a:t>
            </a:r>
            <a:r>
              <a:rPr b="1" lang="en-US">
                <a:solidFill>
                  <a:srgbClr val="0000FF"/>
                </a:solidFill>
              </a:rPr>
              <a:t>all of their </a:t>
            </a:r>
            <a:r>
              <a:rPr b="1" lang="en-US" u="sng">
                <a:solidFill>
                  <a:srgbClr val="0000FF"/>
                </a:solidFill>
              </a:rPr>
              <a:t>immediate subsets </a:t>
            </a:r>
            <a:r>
              <a:rPr b="1" lang="en-US">
                <a:solidFill>
                  <a:srgbClr val="0000FF"/>
                </a:solidFill>
              </a:rPr>
              <a:t>are frequent</a:t>
            </a:r>
            <a:endParaRPr/>
          </a:p>
          <a:p>
            <a:pPr indent="-285750" lvl="1" marL="742950" rtl="0" algn="l">
              <a:lnSpc>
                <a:spcPct val="100000"/>
              </a:lnSpc>
              <a:spcBef>
                <a:spcPts val="480"/>
              </a:spcBef>
              <a:spcAft>
                <a:spcPts val="0"/>
              </a:spcAft>
              <a:buSzPts val="2400"/>
              <a:buChar char="●"/>
            </a:pPr>
            <a:r>
              <a:rPr lang="en-US"/>
              <a:t>Immediate subset is constructed by deleting exactly one item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80" name="Google Shape;680;p61"/>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8000"/>
                </a:solidFill>
              </a:rPr>
              <a:t>Example</a:t>
            </a:r>
            <a:r>
              <a:rPr lang="en-US"/>
              <a:t>: Negative Border</a:t>
            </a:r>
            <a:endParaRPr/>
          </a:p>
        </p:txBody>
      </p:sp>
      <p:sp>
        <p:nvSpPr>
          <p:cNvPr id="681" name="Google Shape;681;p61"/>
          <p:cNvSpPr txBox="1"/>
          <p:nvPr>
            <p:ph idx="1" type="body"/>
          </p:nvPr>
        </p:nvSpPr>
        <p:spPr>
          <a:xfrm>
            <a:off x="609600" y="1828800"/>
            <a:ext cx="7924800" cy="46482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Char char="●"/>
            </a:pPr>
            <a:r>
              <a:rPr b="1" i="1" lang="en-US">
                <a:solidFill>
                  <a:srgbClr val="0000FF"/>
                </a:solidFill>
                <a:latin typeface="Tahoma"/>
                <a:ea typeface="Tahoma"/>
                <a:cs typeface="Tahoma"/>
                <a:sym typeface="Tahoma"/>
              </a:rPr>
              <a:t>ABCD</a:t>
            </a:r>
            <a:r>
              <a:rPr b="1" lang="en-US">
                <a:solidFill>
                  <a:srgbClr val="0000FF"/>
                </a:solidFill>
                <a:latin typeface="Tahoma"/>
                <a:ea typeface="Tahoma"/>
                <a:cs typeface="Tahoma"/>
                <a:sym typeface="Tahoma"/>
              </a:rPr>
              <a:t>  is in the negative border if and only if</a:t>
            </a:r>
            <a:r>
              <a:rPr lang="en-US">
                <a:latin typeface="Tahoma"/>
                <a:ea typeface="Tahoma"/>
                <a:cs typeface="Tahoma"/>
                <a:sym typeface="Tahoma"/>
              </a:rPr>
              <a:t>:</a:t>
            </a:r>
            <a:endParaRPr/>
          </a:p>
          <a:p>
            <a:pPr indent="-533400" lvl="1" marL="990600" rtl="0" algn="l">
              <a:lnSpc>
                <a:spcPct val="100000"/>
              </a:lnSpc>
              <a:spcBef>
                <a:spcPts val="480"/>
              </a:spcBef>
              <a:spcAft>
                <a:spcPts val="0"/>
              </a:spcAft>
              <a:buSzPts val="2400"/>
              <a:buFont typeface="Arial"/>
              <a:buAutoNum type="arabicPeriod"/>
            </a:pPr>
            <a:r>
              <a:rPr lang="en-US">
                <a:latin typeface="Tahoma"/>
                <a:ea typeface="Tahoma"/>
                <a:cs typeface="Tahoma"/>
                <a:sym typeface="Tahoma"/>
              </a:rPr>
              <a:t>It is </a:t>
            </a:r>
            <a:r>
              <a:rPr lang="en-US">
                <a:solidFill>
                  <a:srgbClr val="FF0066"/>
                </a:solidFill>
                <a:latin typeface="Tahoma"/>
                <a:ea typeface="Tahoma"/>
                <a:cs typeface="Tahoma"/>
                <a:sym typeface="Tahoma"/>
              </a:rPr>
              <a:t>not frequent in the sample</a:t>
            </a:r>
            <a:r>
              <a:rPr lang="en-US">
                <a:latin typeface="Tahoma"/>
                <a:ea typeface="Tahoma"/>
                <a:cs typeface="Tahoma"/>
                <a:sym typeface="Tahoma"/>
              </a:rPr>
              <a:t>, but</a:t>
            </a:r>
            <a:endParaRPr/>
          </a:p>
          <a:p>
            <a:pPr indent="-533400" lvl="1" marL="990600" rtl="0" algn="l">
              <a:lnSpc>
                <a:spcPct val="100000"/>
              </a:lnSpc>
              <a:spcBef>
                <a:spcPts val="480"/>
              </a:spcBef>
              <a:spcAft>
                <a:spcPts val="0"/>
              </a:spcAft>
              <a:buSzPts val="2400"/>
              <a:buFont typeface="Arial"/>
              <a:buAutoNum type="arabicPeriod"/>
            </a:pPr>
            <a:r>
              <a:rPr lang="en-US">
                <a:solidFill>
                  <a:srgbClr val="FF0066"/>
                </a:solidFill>
                <a:latin typeface="Tahoma"/>
                <a:ea typeface="Tahoma"/>
                <a:cs typeface="Tahoma"/>
                <a:sym typeface="Tahoma"/>
              </a:rPr>
              <a:t>All of </a:t>
            </a:r>
            <a:r>
              <a:rPr i="1" lang="en-US">
                <a:solidFill>
                  <a:srgbClr val="FF0066"/>
                </a:solidFill>
                <a:latin typeface="Tahoma"/>
                <a:ea typeface="Tahoma"/>
                <a:cs typeface="Tahoma"/>
                <a:sym typeface="Tahoma"/>
              </a:rPr>
              <a:t>ABC</a:t>
            </a:r>
            <a:r>
              <a:rPr lang="en-US">
                <a:solidFill>
                  <a:srgbClr val="FF0066"/>
                </a:solidFill>
                <a:latin typeface="Tahoma"/>
                <a:ea typeface="Tahoma"/>
                <a:cs typeface="Tahoma"/>
                <a:sym typeface="Tahoma"/>
              </a:rPr>
              <a:t>,</a:t>
            </a:r>
            <a:r>
              <a:rPr i="1" lang="en-US">
                <a:solidFill>
                  <a:srgbClr val="FF0066"/>
                </a:solidFill>
                <a:latin typeface="Tahoma"/>
                <a:ea typeface="Tahoma"/>
                <a:cs typeface="Tahoma"/>
                <a:sym typeface="Tahoma"/>
              </a:rPr>
              <a:t> BCD</a:t>
            </a:r>
            <a:r>
              <a:rPr lang="en-US">
                <a:solidFill>
                  <a:srgbClr val="FF0066"/>
                </a:solidFill>
                <a:latin typeface="Tahoma"/>
                <a:ea typeface="Tahoma"/>
                <a:cs typeface="Tahoma"/>
                <a:sym typeface="Tahoma"/>
              </a:rPr>
              <a:t>, </a:t>
            </a:r>
            <a:r>
              <a:rPr i="1" lang="en-US">
                <a:solidFill>
                  <a:srgbClr val="FF0066"/>
                </a:solidFill>
                <a:latin typeface="Tahoma"/>
                <a:ea typeface="Tahoma"/>
                <a:cs typeface="Tahoma"/>
                <a:sym typeface="Tahoma"/>
              </a:rPr>
              <a:t>ACD</a:t>
            </a:r>
            <a:r>
              <a:rPr lang="en-US">
                <a:solidFill>
                  <a:srgbClr val="FF0066"/>
                </a:solidFill>
                <a:latin typeface="Tahoma"/>
                <a:ea typeface="Tahoma"/>
                <a:cs typeface="Tahoma"/>
                <a:sym typeface="Tahoma"/>
              </a:rPr>
              <a:t>, and </a:t>
            </a:r>
            <a:r>
              <a:rPr i="1" lang="en-US">
                <a:solidFill>
                  <a:srgbClr val="FF0066"/>
                </a:solidFill>
                <a:latin typeface="Tahoma"/>
                <a:ea typeface="Tahoma"/>
                <a:cs typeface="Tahoma"/>
                <a:sym typeface="Tahoma"/>
              </a:rPr>
              <a:t>ABD </a:t>
            </a:r>
            <a:r>
              <a:rPr lang="en-US">
                <a:solidFill>
                  <a:srgbClr val="FF0066"/>
                </a:solidFill>
                <a:latin typeface="Tahoma"/>
                <a:ea typeface="Tahoma"/>
                <a:cs typeface="Tahoma"/>
                <a:sym typeface="Tahoma"/>
              </a:rPr>
              <a:t> are frequent</a:t>
            </a:r>
            <a:endParaRPr/>
          </a:p>
          <a:p>
            <a:pPr indent="-533400" lvl="2" marL="1390650" rtl="0" algn="l">
              <a:lnSpc>
                <a:spcPct val="100000"/>
              </a:lnSpc>
              <a:spcBef>
                <a:spcPts val="400"/>
              </a:spcBef>
              <a:spcAft>
                <a:spcPts val="0"/>
              </a:spcAft>
              <a:buSzPts val="2000"/>
              <a:buFont typeface="Tahoma"/>
              <a:buChar char="•"/>
            </a:pPr>
            <a:r>
              <a:rPr lang="en-US">
                <a:latin typeface="Tahoma"/>
                <a:ea typeface="Tahoma"/>
                <a:cs typeface="Tahoma"/>
                <a:sym typeface="Tahoma"/>
              </a:rPr>
              <a:t>Immediate subsets: formed by deleting an item</a:t>
            </a:r>
            <a:endParaRPr/>
          </a:p>
          <a:p>
            <a:pPr indent="-381000" lvl="1" marL="990600" rtl="0" algn="l">
              <a:lnSpc>
                <a:spcPct val="100000"/>
              </a:lnSpc>
              <a:spcBef>
                <a:spcPts val="480"/>
              </a:spcBef>
              <a:spcAft>
                <a:spcPts val="0"/>
              </a:spcAft>
              <a:buSzPts val="2400"/>
              <a:buFont typeface="Arial"/>
              <a:buNone/>
            </a:pPr>
            <a:r>
              <a:t/>
            </a:r>
            <a:endParaRPr>
              <a:latin typeface="Tahoma"/>
              <a:ea typeface="Tahoma"/>
              <a:cs typeface="Tahoma"/>
              <a:sym typeface="Tahoma"/>
            </a:endParaRPr>
          </a:p>
          <a:p>
            <a:pPr indent="-609600" lvl="0" marL="609600" rtl="0" algn="l">
              <a:lnSpc>
                <a:spcPct val="100000"/>
              </a:lnSpc>
              <a:spcBef>
                <a:spcPts val="560"/>
              </a:spcBef>
              <a:spcAft>
                <a:spcPts val="0"/>
              </a:spcAft>
              <a:buSzPts val="2800"/>
              <a:buChar char="●"/>
            </a:pPr>
            <a:r>
              <a:rPr b="1" i="1" lang="en-US">
                <a:solidFill>
                  <a:srgbClr val="0000FF"/>
                </a:solidFill>
                <a:latin typeface="Tahoma"/>
                <a:ea typeface="Tahoma"/>
                <a:cs typeface="Tahoma"/>
                <a:sym typeface="Tahoma"/>
              </a:rPr>
              <a:t>X</a:t>
            </a:r>
            <a:r>
              <a:rPr b="1" lang="en-US">
                <a:solidFill>
                  <a:srgbClr val="0000FF"/>
                </a:solidFill>
                <a:latin typeface="Tahoma"/>
                <a:ea typeface="Tahoma"/>
                <a:cs typeface="Tahoma"/>
                <a:sym typeface="Tahoma"/>
              </a:rPr>
              <a:t>  is in the negative border if and only if it is not frequent in the sample</a:t>
            </a:r>
            <a:endParaRPr/>
          </a:p>
          <a:p>
            <a:pPr indent="-533400" lvl="1" marL="990600" rtl="0" algn="l">
              <a:lnSpc>
                <a:spcPct val="100000"/>
              </a:lnSpc>
              <a:spcBef>
                <a:spcPts val="480"/>
              </a:spcBef>
              <a:spcAft>
                <a:spcPts val="0"/>
              </a:spcAft>
              <a:buSzPts val="2400"/>
              <a:buFont typeface="Arial"/>
              <a:buChar char="●"/>
            </a:pPr>
            <a:r>
              <a:rPr lang="en-US">
                <a:latin typeface="Tahoma"/>
                <a:ea typeface="Tahoma"/>
                <a:cs typeface="Tahoma"/>
                <a:sym typeface="Tahoma"/>
              </a:rPr>
              <a:t>Note: The empty set is always frequent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687" name="Google Shape;687;p62"/>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Picture of Negative Border</a:t>
            </a:r>
            <a:endParaRPr/>
          </a:p>
        </p:txBody>
      </p:sp>
      <p:sp>
        <p:nvSpPr>
          <p:cNvPr id="688" name="Google Shape;688;p62"/>
          <p:cNvSpPr txBox="1"/>
          <p:nvPr/>
        </p:nvSpPr>
        <p:spPr>
          <a:xfrm>
            <a:off x="517525" y="2928938"/>
            <a:ext cx="1658938"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tripletons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doubletons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singletons</a:t>
            </a:r>
            <a:endParaRPr b="0" i="0" sz="1400" u="none" cap="none" strike="noStrike">
              <a:solidFill>
                <a:srgbClr val="000000"/>
              </a:solidFill>
              <a:latin typeface="Arial"/>
              <a:ea typeface="Arial"/>
              <a:cs typeface="Arial"/>
              <a:sym typeface="Arial"/>
            </a:endParaRPr>
          </a:p>
        </p:txBody>
      </p:sp>
      <p:sp>
        <p:nvSpPr>
          <p:cNvPr id="689" name="Google Shape;689;p62"/>
          <p:cNvSpPr/>
          <p:nvPr/>
        </p:nvSpPr>
        <p:spPr>
          <a:xfrm>
            <a:off x="2438400" y="3467100"/>
            <a:ext cx="5803900" cy="1181100"/>
          </a:xfrm>
          <a:custGeom>
            <a:rect b="b" l="l" r="r" t="t"/>
            <a:pathLst>
              <a:path extrusionOk="0" h="744" w="3656">
                <a:moveTo>
                  <a:pt x="0" y="696"/>
                </a:moveTo>
                <a:cubicBezTo>
                  <a:pt x="16" y="536"/>
                  <a:pt x="32" y="376"/>
                  <a:pt x="96" y="264"/>
                </a:cubicBezTo>
                <a:cubicBezTo>
                  <a:pt x="160" y="152"/>
                  <a:pt x="248" y="48"/>
                  <a:pt x="384" y="24"/>
                </a:cubicBezTo>
                <a:cubicBezTo>
                  <a:pt x="520" y="0"/>
                  <a:pt x="800" y="32"/>
                  <a:pt x="912" y="120"/>
                </a:cubicBezTo>
                <a:cubicBezTo>
                  <a:pt x="1024" y="208"/>
                  <a:pt x="968" y="472"/>
                  <a:pt x="1056" y="552"/>
                </a:cubicBezTo>
                <a:cubicBezTo>
                  <a:pt x="1144" y="632"/>
                  <a:pt x="1336" y="648"/>
                  <a:pt x="1440" y="600"/>
                </a:cubicBezTo>
                <a:cubicBezTo>
                  <a:pt x="1544" y="552"/>
                  <a:pt x="1568" y="320"/>
                  <a:pt x="1680" y="264"/>
                </a:cubicBezTo>
                <a:cubicBezTo>
                  <a:pt x="1792" y="208"/>
                  <a:pt x="1992" y="240"/>
                  <a:pt x="2112" y="264"/>
                </a:cubicBezTo>
                <a:cubicBezTo>
                  <a:pt x="2232" y="288"/>
                  <a:pt x="2264" y="376"/>
                  <a:pt x="2400" y="408"/>
                </a:cubicBezTo>
                <a:cubicBezTo>
                  <a:pt x="2536" y="440"/>
                  <a:pt x="2784" y="416"/>
                  <a:pt x="2928" y="456"/>
                </a:cubicBezTo>
                <a:cubicBezTo>
                  <a:pt x="3072" y="496"/>
                  <a:pt x="3152" y="608"/>
                  <a:pt x="3264" y="648"/>
                </a:cubicBezTo>
                <a:cubicBezTo>
                  <a:pt x="3376" y="688"/>
                  <a:pt x="3544" y="680"/>
                  <a:pt x="3600" y="696"/>
                </a:cubicBezTo>
                <a:cubicBezTo>
                  <a:pt x="3656" y="712"/>
                  <a:pt x="3600" y="736"/>
                  <a:pt x="3600" y="744"/>
                </a:cubicBezTo>
              </a:path>
            </a:pathLst>
          </a:custGeom>
          <a:solidFill>
            <a:srgbClr val="00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90" name="Google Shape;690;p62"/>
          <p:cNvSpPr/>
          <p:nvPr/>
        </p:nvSpPr>
        <p:spPr>
          <a:xfrm>
            <a:off x="2311400" y="3200400"/>
            <a:ext cx="5842000" cy="1066800"/>
          </a:xfrm>
          <a:custGeom>
            <a:rect b="b" l="l" r="r" t="t"/>
            <a:pathLst>
              <a:path extrusionOk="0" h="672" w="3680">
                <a:moveTo>
                  <a:pt x="32" y="336"/>
                </a:moveTo>
                <a:cubicBezTo>
                  <a:pt x="16" y="336"/>
                  <a:pt x="0" y="336"/>
                  <a:pt x="32" y="288"/>
                </a:cubicBezTo>
                <a:cubicBezTo>
                  <a:pt x="64" y="240"/>
                  <a:pt x="128" y="96"/>
                  <a:pt x="224" y="48"/>
                </a:cubicBezTo>
                <a:cubicBezTo>
                  <a:pt x="320" y="0"/>
                  <a:pt x="488" y="0"/>
                  <a:pt x="608" y="0"/>
                </a:cubicBezTo>
                <a:cubicBezTo>
                  <a:pt x="728" y="0"/>
                  <a:pt x="856" y="16"/>
                  <a:pt x="944" y="48"/>
                </a:cubicBezTo>
                <a:cubicBezTo>
                  <a:pt x="1032" y="80"/>
                  <a:pt x="1088" y="136"/>
                  <a:pt x="1136" y="192"/>
                </a:cubicBezTo>
                <a:cubicBezTo>
                  <a:pt x="1184" y="248"/>
                  <a:pt x="1208" y="328"/>
                  <a:pt x="1232" y="384"/>
                </a:cubicBezTo>
                <a:cubicBezTo>
                  <a:pt x="1256" y="440"/>
                  <a:pt x="1240" y="504"/>
                  <a:pt x="1280" y="528"/>
                </a:cubicBezTo>
                <a:cubicBezTo>
                  <a:pt x="1320" y="552"/>
                  <a:pt x="1424" y="568"/>
                  <a:pt x="1472" y="528"/>
                </a:cubicBezTo>
                <a:cubicBezTo>
                  <a:pt x="1520" y="488"/>
                  <a:pt x="1512" y="344"/>
                  <a:pt x="1568" y="288"/>
                </a:cubicBezTo>
                <a:cubicBezTo>
                  <a:pt x="1624" y="232"/>
                  <a:pt x="1688" y="192"/>
                  <a:pt x="1808" y="192"/>
                </a:cubicBezTo>
                <a:cubicBezTo>
                  <a:pt x="1928" y="192"/>
                  <a:pt x="2184" y="264"/>
                  <a:pt x="2288" y="288"/>
                </a:cubicBezTo>
                <a:cubicBezTo>
                  <a:pt x="2392" y="312"/>
                  <a:pt x="2352" y="320"/>
                  <a:pt x="2432" y="336"/>
                </a:cubicBezTo>
                <a:cubicBezTo>
                  <a:pt x="2512" y="352"/>
                  <a:pt x="2664" y="368"/>
                  <a:pt x="2768" y="384"/>
                </a:cubicBezTo>
                <a:cubicBezTo>
                  <a:pt x="2872" y="400"/>
                  <a:pt x="2968" y="392"/>
                  <a:pt x="3056" y="432"/>
                </a:cubicBezTo>
                <a:cubicBezTo>
                  <a:pt x="3144" y="472"/>
                  <a:pt x="3192" y="584"/>
                  <a:pt x="3296" y="624"/>
                </a:cubicBezTo>
                <a:cubicBezTo>
                  <a:pt x="3400" y="664"/>
                  <a:pt x="3540" y="668"/>
                  <a:pt x="3680" y="67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91" name="Google Shape;691;p62"/>
          <p:cNvSpPr txBox="1"/>
          <p:nvPr/>
        </p:nvSpPr>
        <p:spPr>
          <a:xfrm>
            <a:off x="4251325" y="2471738"/>
            <a:ext cx="23479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Negative Border</a:t>
            </a:r>
            <a:endParaRPr b="0" i="0" sz="1400" u="none" cap="none" strike="noStrike">
              <a:solidFill>
                <a:srgbClr val="000000"/>
              </a:solidFill>
              <a:latin typeface="Arial"/>
              <a:ea typeface="Arial"/>
              <a:cs typeface="Arial"/>
              <a:sym typeface="Arial"/>
            </a:endParaRPr>
          </a:p>
        </p:txBody>
      </p:sp>
      <p:cxnSp>
        <p:nvCxnSpPr>
          <p:cNvPr id="692" name="Google Shape;692;p62"/>
          <p:cNvCxnSpPr/>
          <p:nvPr/>
        </p:nvCxnSpPr>
        <p:spPr>
          <a:xfrm>
            <a:off x="5105400" y="2971800"/>
            <a:ext cx="0" cy="762000"/>
          </a:xfrm>
          <a:prstGeom prst="straightConnector1">
            <a:avLst/>
          </a:prstGeom>
          <a:noFill/>
          <a:ln cap="flat" cmpd="sng" w="9525">
            <a:solidFill>
              <a:schemeClr val="dk1"/>
            </a:solidFill>
            <a:prstDash val="solid"/>
            <a:round/>
            <a:headEnd len="sm" w="sm" type="none"/>
            <a:tailEnd len="med" w="med" type="triangle"/>
          </a:ln>
        </p:spPr>
      </p:cxnSp>
      <p:cxnSp>
        <p:nvCxnSpPr>
          <p:cNvPr id="693" name="Google Shape;693;p62"/>
          <p:cNvCxnSpPr/>
          <p:nvPr/>
        </p:nvCxnSpPr>
        <p:spPr>
          <a:xfrm>
            <a:off x="2438400" y="5486400"/>
            <a:ext cx="5715000" cy="0"/>
          </a:xfrm>
          <a:prstGeom prst="straightConnector1">
            <a:avLst/>
          </a:prstGeom>
          <a:noFill/>
          <a:ln cap="flat" cmpd="sng" w="9525">
            <a:solidFill>
              <a:schemeClr val="dk1"/>
            </a:solidFill>
            <a:prstDash val="solid"/>
            <a:round/>
            <a:headEnd len="sm" w="sm" type="none"/>
            <a:tailEnd len="sm" w="sm" type="none"/>
          </a:ln>
        </p:spPr>
      </p:cxnSp>
      <p:cxnSp>
        <p:nvCxnSpPr>
          <p:cNvPr id="694" name="Google Shape;694;p62"/>
          <p:cNvCxnSpPr/>
          <p:nvPr/>
        </p:nvCxnSpPr>
        <p:spPr>
          <a:xfrm rot="10800000">
            <a:off x="2438400" y="4495800"/>
            <a:ext cx="0" cy="990600"/>
          </a:xfrm>
          <a:prstGeom prst="straightConnector1">
            <a:avLst/>
          </a:prstGeom>
          <a:noFill/>
          <a:ln cap="flat" cmpd="sng" w="9525">
            <a:solidFill>
              <a:schemeClr val="dk1"/>
            </a:solidFill>
            <a:prstDash val="solid"/>
            <a:round/>
            <a:headEnd len="sm" w="sm" type="none"/>
            <a:tailEnd len="sm" w="sm" type="none"/>
          </a:ln>
        </p:spPr>
      </p:cxnSp>
      <p:cxnSp>
        <p:nvCxnSpPr>
          <p:cNvPr id="695" name="Google Shape;695;p62"/>
          <p:cNvCxnSpPr/>
          <p:nvPr/>
        </p:nvCxnSpPr>
        <p:spPr>
          <a:xfrm>
            <a:off x="8153400" y="4572000"/>
            <a:ext cx="0" cy="914400"/>
          </a:xfrm>
          <a:prstGeom prst="straightConnector1">
            <a:avLst/>
          </a:prstGeom>
          <a:noFill/>
          <a:ln cap="flat" cmpd="sng" w="9525">
            <a:solidFill>
              <a:schemeClr val="dk1"/>
            </a:solidFill>
            <a:prstDash val="solid"/>
            <a:round/>
            <a:headEnd len="sm" w="sm" type="none"/>
            <a:tailEnd len="sm" w="sm" type="none"/>
          </a:ln>
        </p:spPr>
      </p:cxnSp>
      <p:sp>
        <p:nvSpPr>
          <p:cNvPr id="696" name="Google Shape;696;p62"/>
          <p:cNvSpPr/>
          <p:nvPr/>
        </p:nvSpPr>
        <p:spPr>
          <a:xfrm>
            <a:off x="2438400" y="4572000"/>
            <a:ext cx="5715000" cy="914400"/>
          </a:xfrm>
          <a:prstGeom prst="rect">
            <a:avLst/>
          </a:prstGeom>
          <a:solidFill>
            <a:srgbClr val="00FF00"/>
          </a:solidFill>
          <a:ln cap="flat" cmpd="sng" w="9525">
            <a:solidFill>
              <a:srgbClr val="00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Frequent Itemsets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ahoma"/>
                <a:ea typeface="Tahoma"/>
                <a:cs typeface="Tahoma"/>
                <a:sym typeface="Tahoma"/>
              </a:rPr>
              <a:t>from Sample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702" name="Google Shape;702;p63"/>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(3)</a:t>
            </a:r>
            <a:endParaRPr>
              <a:latin typeface="Tahoma"/>
              <a:ea typeface="Tahoma"/>
              <a:cs typeface="Tahoma"/>
              <a:sym typeface="Tahoma"/>
            </a:endParaRPr>
          </a:p>
        </p:txBody>
      </p:sp>
      <p:sp>
        <p:nvSpPr>
          <p:cNvPr id="703" name="Google Shape;703;p63"/>
          <p:cNvSpPr txBox="1"/>
          <p:nvPr>
            <p:ph idx="1" type="body"/>
          </p:nvPr>
        </p:nvSpPr>
        <p:spPr>
          <a:xfrm>
            <a:off x="685800" y="1524000"/>
            <a:ext cx="8001000" cy="449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Font typeface="Arial"/>
              <a:buNone/>
            </a:pPr>
            <a:r>
              <a:rPr b="1" lang="en-US">
                <a:solidFill>
                  <a:srgbClr val="0000FF"/>
                </a:solidFill>
                <a:latin typeface="Tahoma"/>
                <a:ea typeface="Tahoma"/>
                <a:cs typeface="Tahoma"/>
                <a:sym typeface="Tahoma"/>
              </a:rPr>
              <a:t>First pass:</a:t>
            </a:r>
            <a:endParaRPr/>
          </a:p>
          <a:p>
            <a:pPr indent="0" lvl="0" marL="0" rtl="0" algn="l">
              <a:lnSpc>
                <a:spcPct val="100000"/>
              </a:lnSpc>
              <a:spcBef>
                <a:spcPts val="240"/>
              </a:spcBef>
              <a:spcAft>
                <a:spcPts val="0"/>
              </a:spcAft>
              <a:buSzPts val="1200"/>
              <a:buFont typeface="Arial"/>
              <a:buNone/>
            </a:pPr>
            <a:r>
              <a:t/>
            </a:r>
            <a:endParaRPr b="1" sz="1200">
              <a:latin typeface="Tahoma"/>
              <a:ea typeface="Tahoma"/>
              <a:cs typeface="Tahoma"/>
              <a:sym typeface="Tahoma"/>
            </a:endParaRPr>
          </a:p>
          <a:p>
            <a:pPr indent="0" lvl="0" marL="0" rtl="0" algn="l">
              <a:lnSpc>
                <a:spcPct val="100000"/>
              </a:lnSpc>
              <a:spcBef>
                <a:spcPts val="480"/>
              </a:spcBef>
              <a:spcAft>
                <a:spcPts val="0"/>
              </a:spcAft>
              <a:buSzPts val="2400"/>
              <a:buFont typeface="Arial"/>
              <a:buNone/>
            </a:pPr>
            <a:r>
              <a:rPr b="1" lang="en-US" sz="2400">
                <a:solidFill>
                  <a:srgbClr val="008000"/>
                </a:solidFill>
                <a:latin typeface="Tahoma"/>
                <a:ea typeface="Tahoma"/>
                <a:cs typeface="Tahoma"/>
                <a:sym typeface="Tahoma"/>
              </a:rPr>
              <a:t>(1) First find candidate frequent itemsets from sample</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Sample on first pass!</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Use lower threshold: </a:t>
            </a:r>
            <a:r>
              <a:rPr lang="en-US" sz="2000">
                <a:solidFill>
                  <a:srgbClr val="0000FF"/>
                </a:solidFill>
                <a:latin typeface="Tahoma"/>
                <a:ea typeface="Tahoma"/>
                <a:cs typeface="Tahoma"/>
                <a:sym typeface="Tahoma"/>
              </a:rPr>
              <a:t>For fraction p of baskets in sample, use 0.8ps or 0.9ps as support threshold</a:t>
            </a:r>
            <a:endParaRPr/>
          </a:p>
          <a:p>
            <a:pPr indent="-285750" lvl="1" marL="742950" rtl="0" algn="l">
              <a:lnSpc>
                <a:spcPct val="100000"/>
              </a:lnSpc>
              <a:spcBef>
                <a:spcPts val="200"/>
              </a:spcBef>
              <a:spcAft>
                <a:spcPts val="0"/>
              </a:spcAft>
              <a:buSzPts val="1000"/>
              <a:buFont typeface="Arial"/>
              <a:buNone/>
            </a:pPr>
            <a:r>
              <a:t/>
            </a:r>
            <a:endParaRPr sz="1000">
              <a:latin typeface="Tahoma"/>
              <a:ea typeface="Tahoma"/>
              <a:cs typeface="Tahoma"/>
              <a:sym typeface="Tahoma"/>
            </a:endParaRPr>
          </a:p>
          <a:p>
            <a:pPr indent="0" lvl="0" marL="0" rtl="0" algn="l">
              <a:lnSpc>
                <a:spcPct val="100000"/>
              </a:lnSpc>
              <a:spcBef>
                <a:spcPts val="480"/>
              </a:spcBef>
              <a:spcAft>
                <a:spcPts val="0"/>
              </a:spcAft>
              <a:buSzPts val="2400"/>
              <a:buChar char="●"/>
            </a:pPr>
            <a:r>
              <a:rPr b="1" lang="en-US" sz="2400">
                <a:solidFill>
                  <a:srgbClr val="FF0066"/>
                </a:solidFill>
                <a:latin typeface="Tahoma"/>
                <a:ea typeface="Tahoma"/>
                <a:cs typeface="Tahoma"/>
                <a:sym typeface="Tahoma"/>
              </a:rPr>
              <a:t>Identifies itemsets that are frequent for the sample</a:t>
            </a:r>
            <a:endParaRPr/>
          </a:p>
          <a:p>
            <a:pPr indent="0" lvl="0" marL="0" rtl="0" algn="l">
              <a:lnSpc>
                <a:spcPct val="100000"/>
              </a:lnSpc>
              <a:spcBef>
                <a:spcPts val="240"/>
              </a:spcBef>
              <a:spcAft>
                <a:spcPts val="0"/>
              </a:spcAft>
              <a:buSzPts val="1200"/>
              <a:buFont typeface="Arial"/>
              <a:buNone/>
            </a:pPr>
            <a:r>
              <a:t/>
            </a:r>
            <a:endParaRPr b="1" sz="1200">
              <a:solidFill>
                <a:srgbClr val="008000"/>
              </a:solidFill>
              <a:latin typeface="Tahoma"/>
              <a:ea typeface="Tahoma"/>
              <a:cs typeface="Tahoma"/>
              <a:sym typeface="Tahoma"/>
            </a:endParaRPr>
          </a:p>
          <a:p>
            <a:pPr indent="0" lvl="0" marL="0" rtl="0" algn="l">
              <a:lnSpc>
                <a:spcPct val="100000"/>
              </a:lnSpc>
              <a:spcBef>
                <a:spcPts val="480"/>
              </a:spcBef>
              <a:spcAft>
                <a:spcPts val="0"/>
              </a:spcAft>
              <a:buSzPts val="2400"/>
              <a:buFont typeface="Arial"/>
              <a:buNone/>
            </a:pPr>
            <a:r>
              <a:rPr b="1" lang="en-US" sz="2400">
                <a:solidFill>
                  <a:srgbClr val="008000"/>
                </a:solidFill>
                <a:latin typeface="Tahoma"/>
                <a:ea typeface="Tahoma"/>
                <a:cs typeface="Tahoma"/>
                <a:sym typeface="Tahoma"/>
              </a:rPr>
              <a:t>(2) Construct the </a:t>
            </a:r>
            <a:r>
              <a:rPr b="1" i="1" lang="en-US" sz="2400">
                <a:solidFill>
                  <a:srgbClr val="FF0000"/>
                </a:solidFill>
                <a:latin typeface="Tahoma"/>
                <a:ea typeface="Tahoma"/>
                <a:cs typeface="Tahoma"/>
                <a:sym typeface="Tahoma"/>
              </a:rPr>
              <a:t>negative border</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Itemsets that are not frequent </a:t>
            </a:r>
            <a:r>
              <a:rPr lang="en-US" sz="2000">
                <a:solidFill>
                  <a:srgbClr val="0000FF"/>
                </a:solidFill>
                <a:latin typeface="Tahoma"/>
                <a:ea typeface="Tahoma"/>
                <a:cs typeface="Tahoma"/>
                <a:sym typeface="Tahoma"/>
              </a:rPr>
              <a:t>in the sample but </a:t>
            </a:r>
            <a:r>
              <a:rPr b="1" lang="en-US" sz="2000">
                <a:solidFill>
                  <a:srgbClr val="0000FF"/>
                </a:solidFill>
                <a:latin typeface="Tahoma"/>
                <a:ea typeface="Tahoma"/>
                <a:cs typeface="Tahoma"/>
                <a:sym typeface="Tahoma"/>
              </a:rPr>
              <a:t>all of their immediate subsets are frequent</a:t>
            </a:r>
            <a:endParaRPr/>
          </a:p>
          <a:p>
            <a:pPr indent="0" lvl="0" marL="0" rtl="0" algn="l">
              <a:lnSpc>
                <a:spcPct val="100000"/>
              </a:lnSpc>
              <a:spcBef>
                <a:spcPts val="480"/>
              </a:spcBef>
              <a:spcAft>
                <a:spcPts val="0"/>
              </a:spcAft>
              <a:buSzPts val="2400"/>
              <a:buFont typeface="Arial"/>
              <a:buNone/>
            </a:pPr>
            <a:r>
              <a:t/>
            </a:r>
            <a:endParaRPr b="1" i="1" sz="2400">
              <a:solidFill>
                <a:srgbClr val="FF0000"/>
              </a:solidFill>
              <a:latin typeface="Tahoma"/>
              <a:ea typeface="Tahoma"/>
              <a:cs typeface="Tahoma"/>
              <a:sym typeface="Tahoma"/>
            </a:endParaRPr>
          </a:p>
          <a:p>
            <a:pPr indent="0" lvl="0" marL="0" rtl="0" algn="l">
              <a:lnSpc>
                <a:spcPct val="100000"/>
              </a:lnSpc>
              <a:spcBef>
                <a:spcPts val="480"/>
              </a:spcBef>
              <a:spcAft>
                <a:spcPts val="0"/>
              </a:spcAft>
              <a:buSzPts val="2400"/>
              <a:buFont typeface="Arial"/>
              <a:buNone/>
            </a:pPr>
            <a:r>
              <a:t/>
            </a:r>
            <a:endParaRPr sz="2400">
              <a:latin typeface="Tahoma"/>
              <a:ea typeface="Tahoma"/>
              <a:cs typeface="Tahoma"/>
              <a:sym typeface="Tahom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709" name="Google Shape;709;p64"/>
          <p:cNvSpPr txBox="1"/>
          <p:nvPr>
            <p:ph type="title"/>
          </p:nvPr>
        </p:nvSpPr>
        <p:spPr>
          <a:xfrm>
            <a:off x="685800" y="316089"/>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 (4)</a:t>
            </a:r>
            <a:endParaRPr>
              <a:latin typeface="Tahoma"/>
              <a:ea typeface="Tahoma"/>
              <a:cs typeface="Tahoma"/>
              <a:sym typeface="Tahoma"/>
            </a:endParaRPr>
          </a:p>
        </p:txBody>
      </p:sp>
      <p:sp>
        <p:nvSpPr>
          <p:cNvPr id="710" name="Google Shape;710;p64"/>
          <p:cNvSpPr txBox="1"/>
          <p:nvPr>
            <p:ph idx="1" type="body"/>
          </p:nvPr>
        </p:nvSpPr>
        <p:spPr>
          <a:xfrm>
            <a:off x="0" y="1181100"/>
            <a:ext cx="9144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solidFill>
                  <a:srgbClr val="0000FF"/>
                </a:solidFill>
                <a:latin typeface="Tahoma"/>
                <a:ea typeface="Tahoma"/>
                <a:cs typeface="Tahoma"/>
                <a:sym typeface="Tahoma"/>
              </a:rPr>
              <a:t>In the second pass, process the whole file (not sample)</a:t>
            </a:r>
            <a:endParaRPr/>
          </a:p>
          <a:p>
            <a:pPr indent="-342900" lvl="0" marL="342900" rtl="0" algn="l">
              <a:lnSpc>
                <a:spcPct val="100000"/>
              </a:lnSpc>
              <a:spcBef>
                <a:spcPts val="480"/>
              </a:spcBef>
              <a:spcAft>
                <a:spcPts val="0"/>
              </a:spcAft>
              <a:buSzPts val="2400"/>
              <a:buChar char="●"/>
            </a:pPr>
            <a:r>
              <a:rPr b="1" lang="en-US" sz="2400">
                <a:solidFill>
                  <a:srgbClr val="FF0066"/>
                </a:solidFill>
                <a:latin typeface="Tahoma"/>
                <a:ea typeface="Tahoma"/>
                <a:cs typeface="Tahoma"/>
                <a:sym typeface="Tahoma"/>
              </a:rPr>
              <a:t>Count: </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all </a:t>
            </a:r>
            <a:r>
              <a:rPr b="1" lang="en-US" sz="2000">
                <a:latin typeface="Tahoma"/>
                <a:ea typeface="Tahoma"/>
                <a:cs typeface="Tahoma"/>
                <a:sym typeface="Tahoma"/>
              </a:rPr>
              <a:t>candidate frequent itemsets </a:t>
            </a:r>
            <a:r>
              <a:rPr lang="en-US" sz="2000">
                <a:latin typeface="Tahoma"/>
                <a:ea typeface="Tahoma"/>
                <a:cs typeface="Tahoma"/>
                <a:sym typeface="Tahoma"/>
              </a:rPr>
              <a:t>from first pass </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all</a:t>
            </a:r>
            <a:r>
              <a:rPr b="1" lang="en-US" sz="2000">
                <a:latin typeface="Tahoma"/>
                <a:ea typeface="Tahoma"/>
                <a:cs typeface="Tahoma"/>
                <a:sym typeface="Tahoma"/>
              </a:rPr>
              <a:t> itemsets on the negative border</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Case 1 (the border is correct): No itemset from the negative border is frequent in the whole data set</a:t>
            </a:r>
            <a:endParaRPr/>
          </a:p>
          <a:p>
            <a:pPr indent="-285750" lvl="1" marL="742950" rtl="0" algn="l">
              <a:lnSpc>
                <a:spcPct val="100000"/>
              </a:lnSpc>
              <a:spcBef>
                <a:spcPts val="400"/>
              </a:spcBef>
              <a:spcAft>
                <a:spcPts val="0"/>
              </a:spcAft>
              <a:buSzPts val="2000"/>
              <a:buChar char="●"/>
            </a:pPr>
            <a:r>
              <a:rPr lang="en-US" sz="2000">
                <a:solidFill>
                  <a:srgbClr val="FF0066"/>
                </a:solidFill>
                <a:latin typeface="Tahoma"/>
                <a:ea typeface="Tahoma"/>
                <a:cs typeface="Tahoma"/>
                <a:sym typeface="Tahoma"/>
              </a:rPr>
              <a:t>Correct set of frequent itemsets is </a:t>
            </a:r>
            <a:r>
              <a:rPr b="1" i="1" lang="en-US" sz="2000">
                <a:solidFill>
                  <a:srgbClr val="FF0066"/>
                </a:solidFill>
                <a:latin typeface="Tahoma"/>
                <a:ea typeface="Tahoma"/>
                <a:cs typeface="Tahoma"/>
                <a:sym typeface="Tahoma"/>
              </a:rPr>
              <a:t>exactly</a:t>
            </a:r>
            <a:r>
              <a:rPr lang="en-US" sz="2000">
                <a:solidFill>
                  <a:srgbClr val="FF0066"/>
                </a:solidFill>
                <a:latin typeface="Tahoma"/>
                <a:ea typeface="Tahoma"/>
                <a:cs typeface="Tahoma"/>
                <a:sym typeface="Tahoma"/>
              </a:rPr>
              <a:t> the itemsets from the sample that were found frequent in the whole data</a:t>
            </a:r>
            <a:endParaRPr sz="10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Case 2 (the border is wrong): Some member of negative border is frequent in the whole data set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Cannot give answer at this time</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Must repeat algorithm with new random sample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716" name="Google Shape;716;p65"/>
          <p:cNvSpPr txBox="1"/>
          <p:nvPr>
            <p:ph type="title"/>
          </p:nvPr>
        </p:nvSpPr>
        <p:spPr>
          <a:xfrm>
            <a:off x="0" y="381000"/>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ahoma"/>
                <a:ea typeface="Tahoma"/>
                <a:cs typeface="Tahoma"/>
                <a:sym typeface="Tahoma"/>
              </a:rPr>
              <a:t>Toivonen</a:t>
            </a:r>
            <a:r>
              <a:rPr lang="en-US">
                <a:latin typeface="Arial"/>
                <a:ea typeface="Arial"/>
                <a:cs typeface="Arial"/>
                <a:sym typeface="Arial"/>
              </a:rPr>
              <a:t>’</a:t>
            </a:r>
            <a:r>
              <a:rPr lang="en-US">
                <a:latin typeface="Tahoma"/>
                <a:ea typeface="Tahoma"/>
                <a:cs typeface="Tahoma"/>
                <a:sym typeface="Tahoma"/>
              </a:rPr>
              <a:t>s Algorithm – (5)</a:t>
            </a:r>
            <a:endParaRPr>
              <a:latin typeface="Tahoma"/>
              <a:ea typeface="Tahoma"/>
              <a:cs typeface="Tahoma"/>
              <a:sym typeface="Tahoma"/>
            </a:endParaRPr>
          </a:p>
        </p:txBody>
      </p:sp>
      <p:sp>
        <p:nvSpPr>
          <p:cNvPr id="717" name="Google Shape;717;p65"/>
          <p:cNvSpPr txBox="1"/>
          <p:nvPr>
            <p:ph idx="1" type="body"/>
          </p:nvPr>
        </p:nvSpPr>
        <p:spPr>
          <a:xfrm>
            <a:off x="304800" y="1371600"/>
            <a:ext cx="8686800" cy="548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b="1" lang="en-US" sz="2400">
                <a:latin typeface="Tahoma"/>
                <a:ea typeface="Tahoma"/>
                <a:cs typeface="Tahoma"/>
                <a:sym typeface="Tahoma"/>
              </a:rPr>
              <a:t>Goal: Save time by looking at a sample on first pass</a:t>
            </a:r>
            <a:endParaRPr/>
          </a:p>
          <a:p>
            <a:pPr indent="-285750" lvl="1" marL="742950" rtl="0" algn="l">
              <a:lnSpc>
                <a:spcPct val="100000"/>
              </a:lnSpc>
              <a:spcBef>
                <a:spcPts val="400"/>
              </a:spcBef>
              <a:spcAft>
                <a:spcPts val="0"/>
              </a:spcAft>
              <a:buSzPts val="2000"/>
              <a:buChar char="●"/>
            </a:pPr>
            <a:r>
              <a:rPr b="1" lang="en-US" sz="2000">
                <a:solidFill>
                  <a:srgbClr val="FF0066"/>
                </a:solidFill>
                <a:latin typeface="Tahoma"/>
                <a:ea typeface="Tahoma"/>
                <a:cs typeface="Tahoma"/>
                <a:sym typeface="Tahoma"/>
              </a:rPr>
              <a:t>But is the set of frequent itemsets for the sample the correct set for the whole input file?</a:t>
            </a:r>
            <a:endParaRPr/>
          </a:p>
          <a:p>
            <a:pPr indent="-342900" lvl="0" marL="342900" rtl="0" algn="l">
              <a:lnSpc>
                <a:spcPct val="100000"/>
              </a:lnSpc>
              <a:spcBef>
                <a:spcPts val="480"/>
              </a:spcBef>
              <a:spcAft>
                <a:spcPts val="0"/>
              </a:spcAft>
              <a:buSzPts val="2400"/>
              <a:buChar char="●"/>
            </a:pPr>
            <a:r>
              <a:rPr b="1" lang="en-US" sz="2400">
                <a:solidFill>
                  <a:srgbClr val="008000"/>
                </a:solidFill>
                <a:latin typeface="Tahoma"/>
                <a:ea typeface="Tahoma"/>
                <a:cs typeface="Tahoma"/>
                <a:sym typeface="Tahoma"/>
              </a:rPr>
              <a:t>If some member of the negative border is frequent in the whole data set, can’t be sure that there are not some even larger itemsets that:</a:t>
            </a:r>
            <a:endParaRPr/>
          </a:p>
          <a:p>
            <a:pPr indent="-285750" lvl="1" marL="742950" rtl="0" algn="l">
              <a:lnSpc>
                <a:spcPct val="100000"/>
              </a:lnSpc>
              <a:spcBef>
                <a:spcPts val="400"/>
              </a:spcBef>
              <a:spcAft>
                <a:spcPts val="0"/>
              </a:spcAft>
              <a:buSzPts val="2000"/>
              <a:buChar char="●"/>
            </a:pPr>
            <a:r>
              <a:rPr lang="en-US" sz="2000">
                <a:latin typeface="Tahoma"/>
                <a:ea typeface="Tahoma"/>
                <a:cs typeface="Tahoma"/>
                <a:sym typeface="Tahoma"/>
              </a:rPr>
              <a:t>Are </a:t>
            </a:r>
            <a:r>
              <a:rPr b="1" lang="en-US" sz="2000">
                <a:latin typeface="Tahoma"/>
                <a:ea typeface="Tahoma"/>
                <a:cs typeface="Tahoma"/>
                <a:sym typeface="Tahoma"/>
              </a:rPr>
              <a:t>neither in the negative border nor in the collection of frequent itemsets for the sample</a:t>
            </a:r>
            <a:endParaRPr/>
          </a:p>
          <a:p>
            <a:pPr indent="-285750" lvl="1" marL="742950" rtl="0" algn="l">
              <a:lnSpc>
                <a:spcPct val="100000"/>
              </a:lnSpc>
              <a:spcBef>
                <a:spcPts val="400"/>
              </a:spcBef>
              <a:spcAft>
                <a:spcPts val="0"/>
              </a:spcAft>
              <a:buSzPts val="2000"/>
              <a:buChar char="●"/>
            </a:pPr>
            <a:r>
              <a:rPr b="1" lang="en-US" sz="2000">
                <a:solidFill>
                  <a:srgbClr val="0000FF"/>
                </a:solidFill>
                <a:latin typeface="Tahoma"/>
                <a:ea typeface="Tahoma"/>
                <a:cs typeface="Tahoma"/>
                <a:sym typeface="Tahoma"/>
              </a:rPr>
              <a:t>But are frequent in the whole</a:t>
            </a:r>
            <a:endParaRPr/>
          </a:p>
          <a:p>
            <a:pPr indent="-342900" lvl="0" marL="342900" rtl="0" algn="l">
              <a:lnSpc>
                <a:spcPct val="100000"/>
              </a:lnSpc>
              <a:spcBef>
                <a:spcPts val="480"/>
              </a:spcBef>
              <a:spcAft>
                <a:spcPts val="0"/>
              </a:spcAft>
              <a:buSzPts val="2400"/>
              <a:buChar char="●"/>
            </a:pPr>
            <a:r>
              <a:rPr b="1" lang="en-US" sz="2400">
                <a:solidFill>
                  <a:srgbClr val="FF0066"/>
                </a:solidFill>
                <a:latin typeface="Tahoma"/>
                <a:ea typeface="Tahoma"/>
                <a:cs typeface="Tahoma"/>
                <a:sym typeface="Tahoma"/>
              </a:rPr>
              <a:t>So start over with a new sample</a:t>
            </a:r>
            <a:endParaRPr/>
          </a:p>
          <a:p>
            <a:pPr indent="-228600" lvl="1" marL="742950" rtl="0" algn="l">
              <a:lnSpc>
                <a:spcPct val="100000"/>
              </a:lnSpc>
              <a:spcBef>
                <a:spcPts val="180"/>
              </a:spcBef>
              <a:spcAft>
                <a:spcPts val="0"/>
              </a:spcAft>
              <a:buSzPts val="900"/>
              <a:buNone/>
            </a:pPr>
            <a:r>
              <a:t/>
            </a:r>
            <a:endParaRPr sz="900">
              <a:latin typeface="Tahoma"/>
              <a:ea typeface="Tahoma"/>
              <a:cs typeface="Tahoma"/>
              <a:sym typeface="Tahoma"/>
            </a:endParaRPr>
          </a:p>
          <a:p>
            <a:pPr indent="-342900" lvl="0" marL="342900" rtl="0" algn="l">
              <a:lnSpc>
                <a:spcPct val="100000"/>
              </a:lnSpc>
              <a:spcBef>
                <a:spcPts val="480"/>
              </a:spcBef>
              <a:spcAft>
                <a:spcPts val="0"/>
              </a:spcAft>
              <a:buSzPts val="2400"/>
              <a:buChar char="●"/>
            </a:pPr>
            <a:r>
              <a:rPr lang="en-US" sz="2400">
                <a:latin typeface="Tahoma"/>
                <a:ea typeface="Tahoma"/>
                <a:cs typeface="Tahoma"/>
                <a:sym typeface="Tahoma"/>
              </a:rPr>
              <a:t>Try to </a:t>
            </a:r>
            <a:r>
              <a:rPr b="1" lang="en-US" sz="2400">
                <a:solidFill>
                  <a:srgbClr val="0000FF"/>
                </a:solidFill>
                <a:latin typeface="Tahoma"/>
                <a:ea typeface="Tahoma"/>
                <a:cs typeface="Tahoma"/>
                <a:sym typeface="Tahoma"/>
              </a:rPr>
              <a:t>choose the support threshold </a:t>
            </a:r>
            <a:r>
              <a:rPr lang="en-US" sz="2400">
                <a:latin typeface="Tahoma"/>
                <a:ea typeface="Tahoma"/>
                <a:cs typeface="Tahoma"/>
                <a:sym typeface="Tahoma"/>
              </a:rPr>
              <a:t>so that</a:t>
            </a:r>
            <a:r>
              <a:rPr lang="en-US" sz="2400">
                <a:solidFill>
                  <a:srgbClr val="0000FF"/>
                </a:solidFill>
                <a:latin typeface="Tahoma"/>
                <a:ea typeface="Tahoma"/>
                <a:cs typeface="Tahoma"/>
                <a:sym typeface="Tahoma"/>
              </a:rPr>
              <a:t> </a:t>
            </a:r>
            <a:r>
              <a:rPr b="1" lang="en-US" sz="2400">
                <a:solidFill>
                  <a:srgbClr val="0000FF"/>
                </a:solidFill>
                <a:latin typeface="Tahoma"/>
                <a:ea typeface="Tahoma"/>
                <a:cs typeface="Tahoma"/>
                <a:sym typeface="Tahoma"/>
              </a:rPr>
              <a:t>probability of failure is low, </a:t>
            </a:r>
            <a:r>
              <a:rPr lang="en-US" sz="2400">
                <a:solidFill>
                  <a:srgbClr val="000000"/>
                </a:solidFill>
                <a:latin typeface="Tahoma"/>
                <a:ea typeface="Tahoma"/>
                <a:cs typeface="Tahoma"/>
                <a:sym typeface="Tahoma"/>
              </a:rPr>
              <a:t>while</a:t>
            </a:r>
            <a:r>
              <a:rPr lang="en-US" sz="2400">
                <a:solidFill>
                  <a:srgbClr val="0000FF"/>
                </a:solidFill>
                <a:latin typeface="Tahoma"/>
                <a:ea typeface="Tahoma"/>
                <a:cs typeface="Tahoma"/>
                <a:sym typeface="Tahoma"/>
              </a:rPr>
              <a:t> </a:t>
            </a:r>
            <a:r>
              <a:rPr b="1" lang="en-US" sz="2400">
                <a:solidFill>
                  <a:srgbClr val="0000FF"/>
                </a:solidFill>
                <a:latin typeface="Tahoma"/>
                <a:ea typeface="Tahoma"/>
                <a:cs typeface="Tahoma"/>
                <a:sym typeface="Tahoma"/>
              </a:rPr>
              <a:t>number of itemsets checked on the second pass fits in main-memory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
        <p:nvSpPr>
          <p:cNvPr id="174" name="Google Shape;174;p7"/>
          <p:cNvSpPr txBox="1"/>
          <p:nvPr>
            <p:ph type="title"/>
          </p:nvPr>
        </p:nvSpPr>
        <p:spPr>
          <a:xfrm>
            <a:off x="685800" y="6096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Main-Memory: Picture of PCY Pass 1</a:t>
            </a:r>
            <a:endParaRPr/>
          </a:p>
        </p:txBody>
      </p:sp>
      <p:grpSp>
        <p:nvGrpSpPr>
          <p:cNvPr id="175" name="Google Shape;175;p7"/>
          <p:cNvGrpSpPr/>
          <p:nvPr/>
        </p:nvGrpSpPr>
        <p:grpSpPr>
          <a:xfrm>
            <a:off x="3136275" y="2013173"/>
            <a:ext cx="2514599" cy="3658566"/>
            <a:chOff x="1752601" y="2362200"/>
            <a:chExt cx="2514599" cy="3658200"/>
          </a:xfrm>
        </p:grpSpPr>
        <p:sp>
          <p:nvSpPr>
            <p:cNvPr id="176" name="Google Shape;176;p7"/>
            <p:cNvSpPr/>
            <p:nvPr/>
          </p:nvSpPr>
          <p:spPr>
            <a:xfrm>
              <a:off x="2209800" y="2362200"/>
              <a:ext cx="2057400" cy="3124200"/>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table</a:t>
              </a:r>
              <a:endParaRPr b="0" i="0" sz="1400" u="none" cap="none" strike="noStrike">
                <a:solidFill>
                  <a:srgbClr val="000000"/>
                </a:solidFill>
                <a:latin typeface="Arial"/>
                <a:ea typeface="Arial"/>
                <a:cs typeface="Arial"/>
                <a:sym typeface="Arial"/>
              </a:endParaRPr>
            </a:p>
          </p:txBody>
        </p:sp>
        <p:sp>
          <p:nvSpPr>
            <p:cNvPr id="177" name="Google Shape;177;p7"/>
            <p:cNvSpPr/>
            <p:nvPr/>
          </p:nvSpPr>
          <p:spPr>
            <a:xfrm>
              <a:off x="2286000" y="2438400"/>
              <a:ext cx="1905000" cy="6858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Item counts</a:t>
              </a:r>
              <a:endParaRPr b="0" i="0" sz="1400" u="none" cap="none" strike="noStrike">
                <a:solidFill>
                  <a:srgbClr val="000000"/>
                </a:solidFill>
                <a:latin typeface="Arial"/>
                <a:ea typeface="Arial"/>
                <a:cs typeface="Arial"/>
                <a:sym typeface="Arial"/>
              </a:endParaRPr>
            </a:p>
          </p:txBody>
        </p:sp>
        <p:sp>
          <p:nvSpPr>
            <p:cNvPr id="178" name="Google Shape;178;p7"/>
            <p:cNvSpPr txBox="1"/>
            <p:nvPr/>
          </p:nvSpPr>
          <p:spPr>
            <a:xfrm>
              <a:off x="2590800" y="5562600"/>
              <a:ext cx="11610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Pass 1</a:t>
              </a:r>
              <a:endParaRPr b="0" i="0" sz="1400" u="none" cap="none" strike="noStrike">
                <a:solidFill>
                  <a:srgbClr val="000000"/>
                </a:solidFill>
                <a:latin typeface="Arial"/>
                <a:ea typeface="Arial"/>
                <a:cs typeface="Arial"/>
                <a:sym typeface="Arial"/>
              </a:endParaRPr>
            </a:p>
          </p:txBody>
        </p:sp>
        <p:sp>
          <p:nvSpPr>
            <p:cNvPr id="179" name="Google Shape;179;p7"/>
            <p:cNvSpPr/>
            <p:nvPr/>
          </p:nvSpPr>
          <p:spPr>
            <a:xfrm>
              <a:off x="2286000" y="3200400"/>
              <a:ext cx="1919601" cy="2209800"/>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Hash table</a:t>
              </a:r>
              <a:br>
                <a:rPr b="0" i="0" lang="en-US" sz="2400" u="none" cap="none" strike="noStrike">
                  <a:solidFill>
                    <a:schemeClr val="dk1"/>
                  </a:solidFill>
                  <a:latin typeface="Arial"/>
                  <a:ea typeface="Arial"/>
                  <a:cs typeface="Arial"/>
                  <a:sym typeface="Arial"/>
                </a:rPr>
              </a:br>
              <a:r>
                <a:rPr b="0" i="0" lang="en-US" sz="2400" u="none" cap="none" strike="noStrike">
                  <a:solidFill>
                    <a:schemeClr val="dk1"/>
                  </a:solidFill>
                  <a:latin typeface="Arial"/>
                  <a:ea typeface="Arial"/>
                  <a:cs typeface="Arial"/>
                  <a:sym typeface="Arial"/>
                </a:rPr>
                <a:t>for pairs</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lang="en-US" sz="2400">
                  <a:solidFill>
                    <a:schemeClr val="dk1"/>
                  </a:solidFill>
                </a:rPr>
                <a:t>(buckets)</a:t>
              </a:r>
              <a:br>
                <a:rPr b="0" i="0" lang="en-US"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p:txBody>
        </p:sp>
        <p:sp>
          <p:nvSpPr>
            <p:cNvPr id="180" name="Google Shape;180;p7"/>
            <p:cNvSpPr txBox="1"/>
            <p:nvPr/>
          </p:nvSpPr>
          <p:spPr>
            <a:xfrm rot="-5400000">
              <a:off x="890251" y="3392839"/>
              <a:ext cx="21825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685800" y="457200"/>
            <a:ext cx="7772400" cy="762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Observations about Buckets</a:t>
            </a:r>
            <a:endParaRPr/>
          </a:p>
        </p:txBody>
      </p:sp>
      <p:sp>
        <p:nvSpPr>
          <p:cNvPr id="186" name="Google Shape;186;p8"/>
          <p:cNvSpPr txBox="1"/>
          <p:nvPr>
            <p:ph idx="1" type="body"/>
          </p:nvPr>
        </p:nvSpPr>
        <p:spPr>
          <a:xfrm>
            <a:off x="457200" y="1295400"/>
            <a:ext cx="8610600" cy="5410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SzPct val="100000"/>
              <a:buFont typeface="Arial"/>
              <a:buChar char="●"/>
            </a:pPr>
            <a:r>
              <a:rPr lang="en-US"/>
              <a:t>A </a:t>
            </a:r>
            <a:r>
              <a:rPr lang="en-US" u="sng"/>
              <a:t>bucket</a:t>
            </a:r>
            <a:r>
              <a:rPr lang="en-US"/>
              <a:t> is </a:t>
            </a:r>
            <a:r>
              <a:rPr i="1" lang="en-US">
                <a:solidFill>
                  <a:srgbClr val="FF0066"/>
                </a:solidFill>
              </a:rPr>
              <a:t>frequent</a:t>
            </a:r>
            <a:r>
              <a:rPr lang="en-US"/>
              <a:t>  if its count is at least the support threshold s</a:t>
            </a:r>
            <a:endParaRPr/>
          </a:p>
          <a:p>
            <a:pPr indent="-283527" lvl="0" marL="342900" rtl="0" algn="l">
              <a:lnSpc>
                <a:spcPct val="100000"/>
              </a:lnSpc>
              <a:spcBef>
                <a:spcPts val="187"/>
              </a:spcBef>
              <a:spcAft>
                <a:spcPts val="0"/>
              </a:spcAft>
              <a:buSzPct val="100000"/>
              <a:buFont typeface="Arial"/>
              <a:buNone/>
            </a:pPr>
            <a:r>
              <a:t/>
            </a:r>
            <a:endParaRPr sz="1100"/>
          </a:p>
          <a:p>
            <a:pPr indent="-342900" lvl="0" marL="342900" rtl="0" algn="l">
              <a:lnSpc>
                <a:spcPct val="100000"/>
              </a:lnSpc>
              <a:spcBef>
                <a:spcPts val="476"/>
              </a:spcBef>
              <a:spcAft>
                <a:spcPts val="0"/>
              </a:spcAft>
              <a:buSzPct val="100000"/>
              <a:buFont typeface="Arial"/>
              <a:buChar char="●"/>
            </a:pPr>
            <a:r>
              <a:rPr lang="en-US">
                <a:solidFill>
                  <a:srgbClr val="FF0066"/>
                </a:solidFill>
              </a:rPr>
              <a:t>Observation:</a:t>
            </a:r>
            <a:r>
              <a:rPr lang="en-US"/>
              <a:t> If a </a:t>
            </a:r>
            <a:r>
              <a:rPr lang="en-US" u="sng"/>
              <a:t>bucket</a:t>
            </a:r>
            <a:r>
              <a:rPr lang="en-US"/>
              <a:t> contains a </a:t>
            </a:r>
            <a:r>
              <a:rPr lang="en-US">
                <a:solidFill>
                  <a:srgbClr val="0000FF"/>
                </a:solidFill>
              </a:rPr>
              <a:t>frequent pair</a:t>
            </a:r>
            <a:r>
              <a:rPr lang="en-US"/>
              <a:t>, then the bucket is surely </a:t>
            </a:r>
            <a:r>
              <a:rPr lang="en-US">
                <a:solidFill>
                  <a:srgbClr val="0000FF"/>
                </a:solidFill>
              </a:rPr>
              <a:t>frequent  (why?)</a:t>
            </a:r>
            <a:endParaRPr/>
          </a:p>
          <a:p>
            <a:pPr indent="-342900" lvl="0" marL="342900" rtl="0" algn="l">
              <a:lnSpc>
                <a:spcPct val="100000"/>
              </a:lnSpc>
              <a:spcBef>
                <a:spcPts val="476"/>
              </a:spcBef>
              <a:spcAft>
                <a:spcPts val="0"/>
              </a:spcAft>
              <a:buSzPct val="100000"/>
              <a:buFont typeface="Arial"/>
              <a:buChar char="●"/>
            </a:pPr>
            <a:r>
              <a:rPr lang="en-US"/>
              <a:t>A bucket may contain more than one pairs (same hash), thus, a bucket may still be frequent, but the pairs in that bucket may not be “truly frequent”</a:t>
            </a:r>
            <a:endParaRPr/>
          </a:p>
          <a:p>
            <a:pPr indent="-285750" lvl="1" marL="742950" rtl="0" algn="l">
              <a:lnSpc>
                <a:spcPct val="100000"/>
              </a:lnSpc>
              <a:spcBef>
                <a:spcPts val="408"/>
              </a:spcBef>
              <a:spcAft>
                <a:spcPts val="0"/>
              </a:spcAft>
              <a:buSzPts val="4080"/>
              <a:buFont typeface="Arial"/>
              <a:buChar char="●"/>
            </a:pPr>
            <a:r>
              <a:rPr lang="en-US"/>
              <a:t>So, we cannot use the hash to eliminate any member (pair) of a “frequent” bucket</a:t>
            </a:r>
            <a:endParaRPr sz="1200"/>
          </a:p>
          <a:p>
            <a:pPr indent="-342900" lvl="0" marL="342900" rtl="0" algn="l">
              <a:lnSpc>
                <a:spcPct val="100000"/>
              </a:lnSpc>
              <a:spcBef>
                <a:spcPts val="646"/>
              </a:spcBef>
              <a:spcAft>
                <a:spcPts val="0"/>
              </a:spcAft>
              <a:buSzPct val="100000"/>
              <a:buFont typeface="Arial"/>
              <a:buChar char="●"/>
            </a:pPr>
            <a:r>
              <a:rPr b="1" lang="en-US">
                <a:solidFill>
                  <a:srgbClr val="0000FF"/>
                </a:solidFill>
              </a:rPr>
              <a:t>But, for a bucket with total count less than </a:t>
            </a:r>
            <a:r>
              <a:rPr b="1" i="1" lang="en-US" sz="3800">
                <a:solidFill>
                  <a:srgbClr val="0000FF"/>
                </a:solidFill>
                <a:latin typeface="Times New Roman"/>
                <a:ea typeface="Times New Roman"/>
                <a:cs typeface="Times New Roman"/>
                <a:sym typeface="Times New Roman"/>
              </a:rPr>
              <a:t>s</a:t>
            </a:r>
            <a:r>
              <a:rPr b="1" lang="en-US">
                <a:solidFill>
                  <a:srgbClr val="0000FF"/>
                </a:solidFill>
              </a:rPr>
              <a:t>, </a:t>
            </a:r>
            <a:br>
              <a:rPr b="1" lang="en-US">
                <a:solidFill>
                  <a:srgbClr val="0000FF"/>
                </a:solidFill>
              </a:rPr>
            </a:br>
            <a:r>
              <a:rPr b="1" lang="en-US">
                <a:solidFill>
                  <a:srgbClr val="0000FF"/>
                </a:solidFill>
              </a:rPr>
              <a:t>then none of its pairs can be frequent (why?)</a:t>
            </a:r>
            <a:endParaRPr/>
          </a:p>
          <a:p>
            <a:pPr indent="-285750" lvl="1" marL="742950" rtl="0" algn="l">
              <a:lnSpc>
                <a:spcPct val="100000"/>
              </a:lnSpc>
              <a:spcBef>
                <a:spcPts val="408"/>
              </a:spcBef>
              <a:spcAft>
                <a:spcPts val="0"/>
              </a:spcAft>
              <a:buSzPct val="100000"/>
              <a:buFont typeface="Arial"/>
              <a:buChar char="●"/>
            </a:pPr>
            <a:r>
              <a:rPr lang="en-US">
                <a:solidFill>
                  <a:srgbClr val="0000FF"/>
                </a:solidFill>
              </a:rPr>
              <a:t>Pairs that hash to this bucket can be eliminated as candidates</a:t>
            </a:r>
            <a:r>
              <a:rPr lang="en-US"/>
              <a:t> (even if the pair consists of 2 frequent items)</a:t>
            </a:r>
            <a:endParaRPr/>
          </a:p>
          <a:p>
            <a:pPr indent="-169226" lvl="8" marL="3886200" rtl="0" algn="l">
              <a:lnSpc>
                <a:spcPct val="100000"/>
              </a:lnSpc>
              <a:spcBef>
                <a:spcPts val="187"/>
              </a:spcBef>
              <a:spcAft>
                <a:spcPts val="0"/>
              </a:spcAft>
              <a:buClr>
                <a:schemeClr val="dk1"/>
              </a:buClr>
              <a:buSzPct val="100000"/>
              <a:buFont typeface="Times New Roman"/>
              <a:buNone/>
            </a:pPr>
            <a:r>
              <a:t/>
            </a:r>
            <a:endParaRPr b="1" sz="1100"/>
          </a:p>
          <a:p>
            <a:pPr indent="-342900" lvl="0" marL="342900" rtl="0" algn="l">
              <a:lnSpc>
                <a:spcPct val="100000"/>
              </a:lnSpc>
              <a:spcBef>
                <a:spcPts val="476"/>
              </a:spcBef>
              <a:spcAft>
                <a:spcPts val="0"/>
              </a:spcAft>
              <a:buSzPct val="100000"/>
              <a:buFont typeface="Arial"/>
              <a:buChar char="●"/>
            </a:pPr>
            <a:r>
              <a:rPr b="1" lang="en-US">
                <a:solidFill>
                  <a:srgbClr val="0000FF"/>
                </a:solidFill>
              </a:rPr>
              <a:t>Pass 2:</a:t>
            </a:r>
            <a:r>
              <a:rPr lang="en-US">
                <a:solidFill>
                  <a:srgbClr val="0000FF"/>
                </a:solidFill>
              </a:rPr>
              <a:t> </a:t>
            </a:r>
            <a:br>
              <a:rPr lang="en-US"/>
            </a:br>
            <a:r>
              <a:rPr lang="en-US"/>
              <a:t>Only count pairs that hash to frequent buckets</a:t>
            </a:r>
            <a:endParaRPr/>
          </a:p>
          <a:p>
            <a:pPr indent="-191770" lvl="0" marL="342900" rtl="0" algn="l">
              <a:lnSpc>
                <a:spcPct val="100000"/>
              </a:lnSpc>
              <a:spcBef>
                <a:spcPts val="476"/>
              </a:spcBef>
              <a:spcAft>
                <a:spcPts val="0"/>
              </a:spcAft>
              <a:buSzPct val="100000"/>
              <a:buFont typeface="Arial"/>
              <a:buNone/>
            </a:pPr>
            <a:r>
              <a:t/>
            </a:r>
            <a:endParaRPr b="1"/>
          </a:p>
        </p:txBody>
      </p:sp>
      <p:sp>
        <p:nvSpPr>
          <p:cNvPr id="187" name="Google Shape;187;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152400" y="307975"/>
            <a:ext cx="8686800" cy="9874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PCY Algorithm – Between Passes</a:t>
            </a:r>
            <a:endParaRPr/>
          </a:p>
        </p:txBody>
      </p:sp>
      <p:sp>
        <p:nvSpPr>
          <p:cNvPr id="193" name="Google Shape;193;p9"/>
          <p:cNvSpPr txBox="1"/>
          <p:nvPr>
            <p:ph idx="1" type="body"/>
          </p:nvPr>
        </p:nvSpPr>
        <p:spPr>
          <a:xfrm>
            <a:off x="685800" y="1524000"/>
            <a:ext cx="77724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Font typeface="Arial"/>
              <a:buChar char="●"/>
            </a:pPr>
            <a:r>
              <a:rPr b="1" lang="en-US">
                <a:solidFill>
                  <a:srgbClr val="0000FF"/>
                </a:solidFill>
              </a:rPr>
              <a:t>Replace the buckets by a bit-vector:</a:t>
            </a:r>
            <a:endParaRPr/>
          </a:p>
          <a:p>
            <a:pPr indent="-285750" lvl="1" marL="742950" rtl="0" algn="l">
              <a:lnSpc>
                <a:spcPct val="100000"/>
              </a:lnSpc>
              <a:spcBef>
                <a:spcPts val="480"/>
              </a:spcBef>
              <a:spcAft>
                <a:spcPts val="0"/>
              </a:spcAft>
              <a:buSzPts val="2400"/>
              <a:buFont typeface="Arial"/>
              <a:buChar char="●"/>
            </a:pPr>
            <a:r>
              <a:rPr b="1" lang="en-US"/>
              <a:t>1</a:t>
            </a:r>
            <a:r>
              <a:rPr lang="en-US"/>
              <a:t> means the </a:t>
            </a:r>
            <a:r>
              <a:rPr lang="en-US" u="sng"/>
              <a:t>bucket count </a:t>
            </a:r>
            <a:r>
              <a:rPr lang="en-US"/>
              <a:t>exceeded the support </a:t>
            </a:r>
            <a:r>
              <a:rPr b="1" i="1" lang="en-US">
                <a:latin typeface="Times New Roman"/>
                <a:ea typeface="Times New Roman"/>
                <a:cs typeface="Times New Roman"/>
                <a:sym typeface="Times New Roman"/>
              </a:rPr>
              <a:t>s</a:t>
            </a:r>
            <a:r>
              <a:rPr lang="en-US"/>
              <a:t> </a:t>
            </a:r>
            <a:br>
              <a:rPr lang="en-US"/>
            </a:br>
            <a:r>
              <a:rPr lang="en-US"/>
              <a:t>(call it a </a:t>
            </a:r>
            <a:r>
              <a:rPr b="1" lang="en-US">
                <a:solidFill>
                  <a:srgbClr val="FF0066"/>
                </a:solidFill>
              </a:rPr>
              <a:t>frequent bucket</a:t>
            </a:r>
            <a:r>
              <a:rPr lang="en-US"/>
              <a:t>); </a:t>
            </a:r>
            <a:r>
              <a:rPr b="1" lang="en-US"/>
              <a:t>0</a:t>
            </a:r>
            <a:r>
              <a:rPr lang="en-US"/>
              <a:t> means it did not</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b="1" lang="en-US"/>
              <a:t>4-byte integer counts are replaced by bits, so the bit-vector requires 1/32 of memory</a:t>
            </a:r>
            <a:endParaRPr/>
          </a:p>
          <a:p>
            <a:pPr indent="-101600" lvl="8" marL="3886200" rtl="0" algn="l">
              <a:lnSpc>
                <a:spcPct val="100000"/>
              </a:lnSpc>
              <a:spcBef>
                <a:spcPts val="400"/>
              </a:spcBef>
              <a:spcAft>
                <a:spcPts val="0"/>
              </a:spcAft>
              <a:buClr>
                <a:schemeClr val="dk1"/>
              </a:buClr>
              <a:buSzPts val="2000"/>
              <a:buFont typeface="Times New Roman"/>
              <a:buNone/>
            </a:pPr>
            <a:r>
              <a:t/>
            </a:r>
            <a:endParaRPr/>
          </a:p>
          <a:p>
            <a:pPr indent="-342900" lvl="0" marL="342900" rtl="0" algn="l">
              <a:lnSpc>
                <a:spcPct val="100000"/>
              </a:lnSpc>
              <a:spcBef>
                <a:spcPts val="560"/>
              </a:spcBef>
              <a:spcAft>
                <a:spcPts val="0"/>
              </a:spcAft>
              <a:buSzPts val="2800"/>
              <a:buFont typeface="Arial"/>
              <a:buChar char="●"/>
            </a:pPr>
            <a:r>
              <a:rPr lang="en-US"/>
              <a:t>As for A Priori, decide which items are frequent in first pass and list them for the second pass</a:t>
            </a:r>
            <a:endParaRPr/>
          </a:p>
        </p:txBody>
      </p:sp>
      <p:sp>
        <p:nvSpPr>
          <p:cNvPr id="194" name="Google Shape;194;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lang="en-US" sz="1400">
                <a:solidFill>
                  <a:schemeClr val="dk1"/>
                </a:solidFill>
                <a:latin typeface="Times New Roman"/>
                <a:ea typeface="Times New Roman"/>
                <a:cs typeface="Times New Roman"/>
                <a:sym typeface="Times New Roman"/>
              </a:rPr>
              <a:t>‹#›</a:t>
            </a:fld>
            <a:endParaRPr sz="1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2002-03-23T20:14:09Z</dcterms:created>
  <dc:creator>Jeff Ullman</dc:creator>
</cp:coreProperties>
</file>