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8" roundtripDataSignature="AMtx7mjvfnpg38HKLUttqbZQBqDFu+X/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010C7-5A10-43AD-A626-16F34411146D}">
  <a:tblStyle styleId="{30F010C7-5A10-43AD-A626-16F3441114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F07C8B-313E-4622-83AA-C9C2F791F760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bold.fntdata"/><Relationship Id="rId12" Type="http://schemas.openxmlformats.org/officeDocument/2006/relationships/slide" Target="slides/slide6.xml"/><Relationship Id="rId56" Type="http://schemas.openxmlformats.org/officeDocument/2006/relationships/font" Target="fonts/Tahom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f23bd98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f23bd982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ff23bd982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for finding similar items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Shingling:   			documents -&gt; sets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Min-hashing: 			sets -&gt;  signatures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>
                <a:solidFill>
                  <a:srgbClr val="FF0000"/>
                </a:solidFill>
              </a:rPr>
              <a:t>Locality-sensitive-hashing: 	signatures -&gt; similarity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Locality-Sensitive-Hashing (LSH)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Characteristics of LSH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Two Applications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Finding similar fingerprints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Finding similar news articles 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 Signatures M into Bands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457200" y="1371599"/>
            <a:ext cx="80772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Divide matrix </a:t>
            </a:r>
            <a:r>
              <a:rPr b="1" i="1" lang="en-US" sz="2400"/>
              <a:t>M</a:t>
            </a:r>
            <a:r>
              <a:rPr lang="en-US" sz="2400"/>
              <a:t> into </a:t>
            </a:r>
            <a:r>
              <a:rPr b="1" i="1" lang="en-US" sz="2400"/>
              <a:t>b</a:t>
            </a:r>
            <a:r>
              <a:rPr i="1" lang="en-US" sz="2400"/>
              <a:t> </a:t>
            </a:r>
            <a:r>
              <a:rPr lang="en-US" sz="2400"/>
              <a:t>bands of </a:t>
            </a:r>
            <a:r>
              <a:rPr b="1" i="1" lang="en-US" sz="2400"/>
              <a:t>r</a:t>
            </a:r>
            <a:r>
              <a:rPr lang="en-US" sz="2400"/>
              <a:t> rows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Signatures are still too big, so we check band by band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So, check “similar signatures” becomes check “similar bands”</a:t>
            </a:r>
            <a:endParaRPr sz="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each band, </a:t>
            </a:r>
            <a:r>
              <a:rPr lang="en-US" sz="2400">
                <a:solidFill>
                  <a:srgbClr val="008000"/>
                </a:solidFill>
              </a:rPr>
              <a:t>hash its portion of each column to a hash table with </a:t>
            </a:r>
            <a:r>
              <a:rPr b="1" i="1" lang="en-US" sz="2400">
                <a:solidFill>
                  <a:srgbClr val="008000"/>
                </a:solidFill>
              </a:rPr>
              <a:t>k</a:t>
            </a:r>
            <a:r>
              <a:rPr lang="en-US" sz="2400">
                <a:solidFill>
                  <a:srgbClr val="008000"/>
                </a:solidFill>
              </a:rPr>
              <a:t> buckets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 </a:t>
            </a:r>
            <a:r>
              <a:rPr b="1" i="1" lang="en-US" sz="2000"/>
              <a:t>k</a:t>
            </a:r>
            <a:r>
              <a:rPr lang="en-US" sz="2000"/>
              <a:t> as large as possible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a separate bucket array for each band so columns with the same vector in different bands don’t hash to same bucket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Candidate</a:t>
            </a:r>
            <a:r>
              <a:rPr lang="en-US" sz="2400">
                <a:solidFill>
                  <a:srgbClr val="FF0066"/>
                </a:solidFill>
              </a:rPr>
              <a:t> </a:t>
            </a:r>
            <a:r>
              <a:rPr b="1" lang="en-US" sz="2400">
                <a:solidFill>
                  <a:srgbClr val="FF0066"/>
                </a:solidFill>
              </a:rPr>
              <a:t>column pairs </a:t>
            </a:r>
            <a:r>
              <a:rPr lang="en-US" sz="2400">
                <a:solidFill>
                  <a:srgbClr val="FF0066"/>
                </a:solidFill>
              </a:rPr>
              <a:t>are those that </a:t>
            </a:r>
            <a:r>
              <a:rPr b="1" lang="en-US" sz="2400">
                <a:solidFill>
                  <a:srgbClr val="FF0066"/>
                </a:solidFill>
              </a:rPr>
              <a:t>hash to the same bucket for </a:t>
            </a:r>
            <a:r>
              <a:rPr b="1" lang="en-US" sz="2400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 sz="2400">
                <a:solidFill>
                  <a:srgbClr val="FF0066"/>
                </a:solidFill>
              </a:rPr>
              <a:t> 1 band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Tune</a:t>
            </a:r>
            <a:r>
              <a:rPr i="1" lang="en-US" sz="2400">
                <a:solidFill>
                  <a:srgbClr val="0000FF"/>
                </a:solidFill>
              </a:rPr>
              <a:t> </a:t>
            </a:r>
            <a:r>
              <a:rPr b="1" i="1" lang="en-US" sz="2400">
                <a:solidFill>
                  <a:srgbClr val="0000FF"/>
                </a:solidFill>
              </a:rPr>
              <a:t>b</a:t>
            </a:r>
            <a:r>
              <a:rPr lang="en-US" sz="2400">
                <a:solidFill>
                  <a:srgbClr val="0000FF"/>
                </a:solidFill>
              </a:rPr>
              <a:t> and </a:t>
            </a:r>
            <a:r>
              <a:rPr b="1" i="1" lang="en-US" sz="2400">
                <a:solidFill>
                  <a:srgbClr val="0000FF"/>
                </a:solidFill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 to catch most similar pairs, but few non-similar pairs</a:t>
            </a:r>
            <a:endParaRPr/>
          </a:p>
        </p:txBody>
      </p:sp>
      <p:sp>
        <p:nvSpPr>
          <p:cNvPr id="325" name="Google Shape;32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447800" y="2438400"/>
            <a:ext cx="2819400" cy="33528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2362200" y="1752600"/>
            <a:ext cx="10525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Matrix M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4724400" y="3810000"/>
            <a:ext cx="887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rows</a:t>
            </a:r>
            <a:endParaRPr/>
          </a:p>
        </p:txBody>
      </p:sp>
      <p:cxnSp>
        <p:nvCxnSpPr>
          <p:cNvPr id="334" name="Google Shape;334;p11"/>
          <p:cNvCxnSpPr/>
          <p:nvPr/>
        </p:nvCxnSpPr>
        <p:spPr>
          <a:xfrm>
            <a:off x="1066800" y="30480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1066800" y="36576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1"/>
          <p:cNvCxnSpPr/>
          <p:nvPr/>
        </p:nvCxnSpPr>
        <p:spPr>
          <a:xfrm>
            <a:off x="1066800" y="43434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1066800" y="5029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1"/>
          <p:cNvCxnSpPr/>
          <p:nvPr/>
        </p:nvCxnSpPr>
        <p:spPr>
          <a:xfrm rot="10800000">
            <a:off x="5105400" y="3657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5105400" y="4114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1"/>
          <p:cNvCxnSpPr/>
          <p:nvPr/>
        </p:nvCxnSpPr>
        <p:spPr>
          <a:xfrm rot="10800000">
            <a:off x="6553200" y="23622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6553200" y="43434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11"/>
          <p:cNvSpPr txBox="1"/>
          <p:nvPr/>
        </p:nvSpPr>
        <p:spPr>
          <a:xfrm>
            <a:off x="6088063" y="3733800"/>
            <a:ext cx="1057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bands</a:t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2362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1981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1600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3124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505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2743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3886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371600" y="304800"/>
            <a:ext cx="2514600" cy="7620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Buckets</a:t>
            </a:r>
            <a:endParaRPr/>
          </a:p>
        </p:txBody>
      </p:sp>
      <p:cxnSp>
        <p:nvCxnSpPr>
          <p:cNvPr id="351" name="Google Shape;351;p11"/>
          <p:cNvCxnSpPr/>
          <p:nvPr/>
        </p:nvCxnSpPr>
        <p:spPr>
          <a:xfrm>
            <a:off x="19812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1"/>
          <p:cNvCxnSpPr/>
          <p:nvPr/>
        </p:nvCxnSpPr>
        <p:spPr>
          <a:xfrm>
            <a:off x="25908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1"/>
          <p:cNvCxnSpPr/>
          <p:nvPr/>
        </p:nvCxnSpPr>
        <p:spPr>
          <a:xfrm>
            <a:off x="32004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1"/>
          <p:cNvCxnSpPr/>
          <p:nvPr/>
        </p:nvCxnSpPr>
        <p:spPr>
          <a:xfrm flipH="1" rot="10800000">
            <a:off x="1676400" y="838200"/>
            <a:ext cx="4572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1"/>
          <p:cNvCxnSpPr/>
          <p:nvPr/>
        </p:nvCxnSpPr>
        <p:spPr>
          <a:xfrm flipH="1" rot="10800000">
            <a:off x="2057400" y="762000"/>
            <a:ext cx="14478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1"/>
          <p:cNvCxnSpPr/>
          <p:nvPr/>
        </p:nvCxnSpPr>
        <p:spPr>
          <a:xfrm rot="10800000">
            <a:off x="1524000" y="609600"/>
            <a:ext cx="91440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1"/>
          <p:cNvCxnSpPr/>
          <p:nvPr/>
        </p:nvCxnSpPr>
        <p:spPr>
          <a:xfrm flipH="1" rot="10800000">
            <a:off x="2819400" y="838200"/>
            <a:ext cx="1524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1"/>
          <p:cNvCxnSpPr/>
          <p:nvPr/>
        </p:nvCxnSpPr>
        <p:spPr>
          <a:xfrm rot="10800000">
            <a:off x="2362200" y="914400"/>
            <a:ext cx="8382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1"/>
          <p:cNvCxnSpPr/>
          <p:nvPr/>
        </p:nvCxnSpPr>
        <p:spPr>
          <a:xfrm flipH="1" rot="10800000">
            <a:off x="3581400" y="609600"/>
            <a:ext cx="15240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1"/>
          <p:cNvCxnSpPr/>
          <p:nvPr/>
        </p:nvCxnSpPr>
        <p:spPr>
          <a:xfrm rot="10800000">
            <a:off x="2971800" y="457200"/>
            <a:ext cx="990600" cy="25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1" name="Google Shape;361;p11"/>
          <p:cNvGrpSpPr/>
          <p:nvPr/>
        </p:nvGrpSpPr>
        <p:grpSpPr>
          <a:xfrm>
            <a:off x="3581400" y="412750"/>
            <a:ext cx="4013200" cy="641350"/>
            <a:chOff x="2256" y="260"/>
            <a:chExt cx="2528" cy="404"/>
          </a:xfrm>
        </p:grpSpPr>
        <p:sp>
          <p:nvSpPr>
            <p:cNvPr id="362" name="Google Shape;362;p11"/>
            <p:cNvSpPr txBox="1"/>
            <p:nvPr/>
          </p:nvSpPr>
          <p:spPr>
            <a:xfrm>
              <a:off x="3254" y="260"/>
              <a:ext cx="15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Columns 2 and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are probably identical.</a:t>
              </a:r>
              <a:endParaRPr/>
            </a:p>
          </p:txBody>
        </p:sp>
        <p:cxnSp>
          <p:nvCxnSpPr>
            <p:cNvPr id="363" name="Google Shape;363;p11"/>
            <p:cNvCxnSpPr/>
            <p:nvPr/>
          </p:nvCxnSpPr>
          <p:spPr>
            <a:xfrm rot="10800000">
              <a:off x="2256" y="48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4" name="Google Shape;364;p11"/>
          <p:cNvGrpSpPr/>
          <p:nvPr/>
        </p:nvGrpSpPr>
        <p:grpSpPr>
          <a:xfrm>
            <a:off x="3581400" y="1327150"/>
            <a:ext cx="3559175" cy="641350"/>
            <a:chOff x="2256" y="836"/>
            <a:chExt cx="2242" cy="404"/>
          </a:xfrm>
        </p:grpSpPr>
        <p:sp>
          <p:nvSpPr>
            <p:cNvPr id="365" name="Google Shape;365;p11"/>
            <p:cNvSpPr txBox="1"/>
            <p:nvPr/>
          </p:nvSpPr>
          <p:spPr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Columns 6 and 7 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surely different.</a:t>
              </a:r>
              <a:endParaRPr/>
            </a:p>
          </p:txBody>
        </p:sp>
        <p:cxnSp>
          <p:nvCxnSpPr>
            <p:cNvPr id="366" name="Google Shape;366;p11"/>
            <p:cNvCxnSpPr/>
            <p:nvPr/>
          </p:nvCxnSpPr>
          <p:spPr>
            <a:xfrm flipH="1">
              <a:off x="2256" y="1056"/>
              <a:ext cx="816" cy="9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Bands</a:t>
            </a:r>
            <a:endParaRPr/>
          </a:p>
        </p:txBody>
      </p:sp>
      <p:sp>
        <p:nvSpPr>
          <p:cNvPr id="372" name="Google Shape;372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8871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Assume the following case: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100,000 columns of </a:t>
            </a:r>
            <a:r>
              <a:rPr b="1" i="1" lang="en-US" sz="2400"/>
              <a:t>M</a:t>
            </a:r>
            <a:r>
              <a:rPr i="1" lang="en-US" sz="24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Correspond to signatures for 100,000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Signatures of 100 integers (rows)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Correspond to 100 hash functions used in minhashing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4 bytes per integer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Therefore, signatures take 40Mb  (4 x 100 x 100,000)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Choose </a:t>
            </a:r>
            <a:r>
              <a:rPr b="1" i="1" lang="en-US" sz="2400"/>
              <a:t>b</a:t>
            </a:r>
            <a:r>
              <a:rPr b="1" lang="en-US" sz="2400"/>
              <a:t> </a:t>
            </a:r>
            <a:r>
              <a:rPr lang="en-US" sz="2400"/>
              <a:t>= 20 bands of </a:t>
            </a:r>
            <a:r>
              <a:rPr b="1" i="1" lang="en-US" sz="2400"/>
              <a:t>r</a:t>
            </a:r>
            <a:r>
              <a:rPr b="1" lang="en-US" sz="2400"/>
              <a:t> </a:t>
            </a:r>
            <a:r>
              <a:rPr lang="en-US" sz="2400"/>
              <a:t>= 5 rows of integers/band</a:t>
            </a:r>
            <a:endParaRPr/>
          </a:p>
          <a:p>
            <a:pPr indent="-158750" lvl="8" marL="3886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Goal:</a:t>
            </a:r>
            <a:r>
              <a:rPr lang="en-US" sz="2400">
                <a:solidFill>
                  <a:srgbClr val="008000"/>
                </a:solidFill>
              </a:rPr>
              <a:t> Find pairs of documents that are at least </a:t>
            </a:r>
            <a:br>
              <a:rPr lang="en-US" sz="2400">
                <a:solidFill>
                  <a:srgbClr val="008000"/>
                </a:solidFill>
              </a:rPr>
            </a:b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i="1" lang="en-US" sz="2400">
                <a:solidFill>
                  <a:srgbClr val="008000"/>
                </a:solidFill>
              </a:rPr>
              <a:t> = 0.8</a:t>
            </a:r>
            <a:r>
              <a:rPr lang="en-US" sz="2400">
                <a:solidFill>
                  <a:srgbClr val="008000"/>
                </a:solidFill>
              </a:rPr>
              <a:t> or 80% similar</a:t>
            </a:r>
            <a:endParaRPr/>
          </a:p>
        </p:txBody>
      </p:sp>
      <p:sp>
        <p:nvSpPr>
          <p:cNvPr id="373" name="Google Shape;37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2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Minhashing Example</a:t>
            </a:r>
            <a:endParaRPr/>
          </a:p>
        </p:txBody>
      </p:sp>
      <p:grpSp>
        <p:nvGrpSpPr>
          <p:cNvPr id="381" name="Google Shape;381;p13"/>
          <p:cNvGrpSpPr/>
          <p:nvPr/>
        </p:nvGrpSpPr>
        <p:grpSpPr>
          <a:xfrm>
            <a:off x="2057400" y="1905000"/>
            <a:ext cx="2514600" cy="4652963"/>
            <a:chOff x="1296" y="1200"/>
            <a:chExt cx="1584" cy="2931"/>
          </a:xfrm>
        </p:grpSpPr>
        <p:sp>
          <p:nvSpPr>
            <p:cNvPr id="382" name="Google Shape;382;p13"/>
            <p:cNvSpPr txBox="1"/>
            <p:nvPr/>
          </p:nvSpPr>
          <p:spPr>
            <a:xfrm>
              <a:off x="1440" y="1200"/>
              <a:ext cx="122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 </a:t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/>
            </a:p>
          </p:txBody>
        </p:sp>
        <p:cxnSp>
          <p:nvCxnSpPr>
            <p:cNvPr id="411" name="Google Shape;411;p13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3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3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3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3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3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3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3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13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424" name="Google Shape;424;p13"/>
          <p:cNvGraphicFramePr/>
          <p:nvPr/>
        </p:nvGraphicFramePr>
        <p:xfrm>
          <a:off x="1371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{30F010C7-5A10-43AD-A626-16F34411146D}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5" name="Google Shape;425;p13"/>
          <p:cNvGrpSpPr/>
          <p:nvPr/>
        </p:nvGrpSpPr>
        <p:grpSpPr>
          <a:xfrm>
            <a:off x="4800600" y="1905000"/>
            <a:ext cx="3727450" cy="2819400"/>
            <a:chOff x="3024" y="1200"/>
            <a:chExt cx="2348" cy="1776"/>
          </a:xfrm>
        </p:grpSpPr>
        <p:sp>
          <p:nvSpPr>
            <p:cNvPr id="426" name="Google Shape;426;p13"/>
            <p:cNvSpPr txBox="1"/>
            <p:nvPr/>
          </p:nvSpPr>
          <p:spPr>
            <a:xfrm>
              <a:off x="3648" y="1200"/>
              <a:ext cx="17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i="1"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432" name="Google Shape;432;p13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13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13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13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13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3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3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9" name="Google Shape;439;p13"/>
          <p:cNvGrpSpPr/>
          <p:nvPr/>
        </p:nvGrpSpPr>
        <p:grpSpPr>
          <a:xfrm>
            <a:off x="914400" y="2438400"/>
            <a:ext cx="7391400" cy="4089400"/>
            <a:chOff x="576" y="1536"/>
            <a:chExt cx="4656" cy="2576"/>
          </a:xfrm>
        </p:grpSpPr>
        <p:sp>
          <p:nvSpPr>
            <p:cNvPr id="440" name="Google Shape;440;p13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447" name="Google Shape;447;p13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13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13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3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13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13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13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3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13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13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13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13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13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463" name="Google Shape;463;p13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0" name="Google Shape;470;p13"/>
          <p:cNvGrpSpPr/>
          <p:nvPr/>
        </p:nvGrpSpPr>
        <p:grpSpPr>
          <a:xfrm>
            <a:off x="381000" y="2438400"/>
            <a:ext cx="7924800" cy="4089400"/>
            <a:chOff x="240" y="1536"/>
            <a:chExt cx="4992" cy="2576"/>
          </a:xfrm>
        </p:grpSpPr>
        <p:sp>
          <p:nvSpPr>
            <p:cNvPr id="471" name="Google Shape;471;p13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478" name="Google Shape;478;p13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0" name="Google Shape;490;p13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494" name="Google Shape;494;p13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Banding Technique</a:t>
            </a:r>
            <a:endParaRPr/>
          </a:p>
        </p:txBody>
      </p:sp>
      <p:sp>
        <p:nvSpPr>
          <p:cNvPr id="506" name="Google Shape;506;p14"/>
          <p:cNvSpPr txBox="1"/>
          <p:nvPr>
            <p:ph idx="1" type="body"/>
          </p:nvPr>
        </p:nvSpPr>
        <p:spPr>
          <a:xfrm>
            <a:off x="685800" y="1066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b bands of r rows each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Pair of documents have Jaccard similarity </a:t>
            </a:r>
            <a:r>
              <a:rPr b="1" i="1" lang="en-US" sz="2400">
                <a:solidFill>
                  <a:srgbClr val="0000FF"/>
                </a:solidFill>
              </a:rPr>
              <a:t>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/>
              <a:t>Probability</a:t>
            </a:r>
            <a:r>
              <a:rPr lang="en-US" sz="2000"/>
              <a:t> that minhash signatures for the documents agree in any one particular row of the signature matrix </a:t>
            </a:r>
            <a:r>
              <a:rPr lang="en-US" sz="2000" u="sng"/>
              <a:t>is </a:t>
            </a:r>
            <a:r>
              <a:rPr b="1" i="1" lang="en-US" sz="2000" u="sng">
                <a:solidFill>
                  <a:srgbClr val="FF0066"/>
                </a:solidFill>
              </a:rPr>
              <a:t>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C</a:t>
            </a:r>
            <a:r>
              <a:rPr baseline="-25000" lang="en-US" sz="2400"/>
              <a:t>1</a:t>
            </a:r>
            <a:r>
              <a:rPr lang="en-US" sz="2400"/>
              <a:t> and C</a:t>
            </a:r>
            <a:r>
              <a:rPr baseline="-25000" lang="en-US" sz="2400"/>
              <a:t>2</a:t>
            </a:r>
            <a:r>
              <a:rPr lang="en-US" sz="2400"/>
              <a:t> in signature matrix have similarity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1" sz="1000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Pick any band (</a:t>
            </a:r>
            <a:r>
              <a:rPr b="1" i="1" lang="en-US" sz="2400">
                <a:solidFill>
                  <a:srgbClr val="FF0066"/>
                </a:solidFill>
              </a:rPr>
              <a:t>r</a:t>
            </a:r>
            <a:r>
              <a:rPr lang="en-US" sz="2400"/>
              <a:t> rows)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Prob. that </a:t>
            </a:r>
            <a:r>
              <a:rPr b="1" lang="en-US" sz="2200">
                <a:solidFill>
                  <a:srgbClr val="008000"/>
                </a:solidFill>
              </a:rPr>
              <a:t>all rows in band are equal </a:t>
            </a:r>
            <a:r>
              <a:rPr b="1" lang="en-US" sz="2200"/>
              <a:t>= </a:t>
            </a:r>
            <a:r>
              <a:rPr b="1" i="1" lang="en-US" sz="2200">
                <a:solidFill>
                  <a:srgbClr val="FF0066"/>
                </a:solidFill>
              </a:rPr>
              <a:t>t</a:t>
            </a:r>
            <a:r>
              <a:rPr b="1" baseline="30000" i="1" lang="en-US" sz="2200">
                <a:solidFill>
                  <a:srgbClr val="FF0066"/>
                </a:solidFill>
              </a:rPr>
              <a:t>r</a:t>
            </a:r>
            <a:r>
              <a:rPr b="1" lang="en-US" sz="2200"/>
              <a:t>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Prob. </a:t>
            </a:r>
            <a:r>
              <a:rPr b="1" lang="en-US" sz="2200">
                <a:solidFill>
                  <a:srgbClr val="008000"/>
                </a:solidFill>
              </a:rPr>
              <a:t>that not all </a:t>
            </a:r>
            <a:r>
              <a:rPr b="1" i="1" lang="en-US" sz="2200">
                <a:solidFill>
                  <a:srgbClr val="008000"/>
                </a:solidFill>
              </a:rPr>
              <a:t>r</a:t>
            </a:r>
            <a:r>
              <a:rPr b="1" lang="en-US" sz="2200">
                <a:solidFill>
                  <a:srgbClr val="008000"/>
                </a:solidFill>
              </a:rPr>
              <a:t> rows are equal </a:t>
            </a:r>
            <a:r>
              <a:rPr b="1" lang="en-US" sz="2200"/>
              <a:t>(some row in band is unequal) = </a:t>
            </a:r>
            <a:r>
              <a:rPr b="1" lang="en-US" sz="2200">
                <a:solidFill>
                  <a:srgbClr val="FF0066"/>
                </a:solidFill>
              </a:rPr>
              <a:t>1 - </a:t>
            </a:r>
            <a:r>
              <a:rPr b="1" i="1" lang="en-US" sz="2200">
                <a:solidFill>
                  <a:srgbClr val="FF0066"/>
                </a:solidFill>
              </a:rPr>
              <a:t>t</a:t>
            </a:r>
            <a:r>
              <a:rPr b="1" baseline="30000" i="1" lang="en-US" sz="2200">
                <a:solidFill>
                  <a:srgbClr val="FF0066"/>
                </a:solidFill>
              </a:rPr>
              <a:t>r</a:t>
            </a:r>
            <a:r>
              <a:rPr b="1" lang="en-US" sz="2200"/>
              <a:t> 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Prob. that </a:t>
            </a:r>
            <a:r>
              <a:rPr b="1" lang="en-US" sz="2400">
                <a:solidFill>
                  <a:srgbClr val="008000"/>
                </a:solidFill>
              </a:rPr>
              <a:t>no band has rows that are all equal  </a:t>
            </a:r>
            <a:r>
              <a:rPr b="1" lang="en-US" sz="2400"/>
              <a:t>= </a:t>
            </a:r>
            <a:r>
              <a:rPr b="1" lang="en-US" sz="2400">
                <a:solidFill>
                  <a:srgbClr val="FF0066"/>
                </a:solidFill>
              </a:rPr>
              <a:t>(1 -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r>
              <a:rPr b="1" baseline="30000" i="1" lang="en-US" sz="2400">
                <a:solidFill>
                  <a:srgbClr val="FF0066"/>
                </a:solidFill>
              </a:rPr>
              <a:t>r</a:t>
            </a:r>
            <a:r>
              <a:rPr b="1" lang="en-US" sz="2400">
                <a:solidFill>
                  <a:srgbClr val="FF0066"/>
                </a:solidFill>
              </a:rPr>
              <a:t>)</a:t>
            </a:r>
            <a:r>
              <a:rPr b="1" baseline="30000" i="1" lang="en-US" sz="2400">
                <a:solidFill>
                  <a:srgbClr val="FF0066"/>
                </a:solidFill>
              </a:rPr>
              <a:t>b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aseline="30000" i="1" sz="1000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Prob. that </a:t>
            </a:r>
            <a:r>
              <a:rPr b="1" lang="en-US" sz="2400">
                <a:solidFill>
                  <a:srgbClr val="008000"/>
                </a:solidFill>
              </a:rPr>
              <a:t>at least 1 band has rows that are all equal </a:t>
            </a:r>
            <a:r>
              <a:rPr b="1" lang="en-US" sz="2400"/>
              <a:t>(which is the </a:t>
            </a:r>
            <a:r>
              <a:rPr b="1" lang="en-US" sz="2400">
                <a:solidFill>
                  <a:srgbClr val="0000FF"/>
                </a:solidFill>
              </a:rPr>
              <a:t>probability of being a candidate pair</a:t>
            </a:r>
            <a:r>
              <a:rPr b="1" lang="en-US" sz="2400"/>
              <a:t>) =  </a:t>
            </a:r>
            <a:r>
              <a:rPr b="1" lang="en-US" sz="2400">
                <a:solidFill>
                  <a:srgbClr val="FF0066"/>
                </a:solidFill>
              </a:rPr>
              <a:t>1 - (1 -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r>
              <a:rPr b="1" baseline="30000" i="1" lang="en-US" sz="2400">
                <a:solidFill>
                  <a:srgbClr val="FF0066"/>
                </a:solidFill>
              </a:rPr>
              <a:t>r</a:t>
            </a:r>
            <a:r>
              <a:rPr b="1" lang="en-US" sz="2400">
                <a:solidFill>
                  <a:srgbClr val="FF0066"/>
                </a:solidFill>
              </a:rPr>
              <a:t>)</a:t>
            </a:r>
            <a:r>
              <a:rPr b="1" baseline="30000" i="1" lang="en-US" sz="2400">
                <a:solidFill>
                  <a:srgbClr val="FF0066"/>
                </a:solidFill>
              </a:rPr>
              <a:t>b</a:t>
            </a:r>
            <a:endParaRPr b="1" sz="24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aseline="30000" i="1" sz="2000">
              <a:solidFill>
                <a:srgbClr val="FF0066"/>
              </a:solidFill>
            </a:endParaRPr>
          </a:p>
        </p:txBody>
      </p:sp>
      <p:sp>
        <p:nvSpPr>
          <p:cNvPr id="507" name="Google Shape;50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80% Similar</a:t>
            </a:r>
            <a:endParaRPr/>
          </a:p>
        </p:txBody>
      </p:sp>
      <p:sp>
        <p:nvSpPr>
          <p:cNvPr id="513" name="Google Shape;513;p15"/>
          <p:cNvSpPr txBox="1"/>
          <p:nvPr>
            <p:ph idx="1" type="body"/>
          </p:nvPr>
        </p:nvSpPr>
        <p:spPr>
          <a:xfrm>
            <a:off x="457199" y="1295400"/>
            <a:ext cx="8674627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Find pairs of ≥ </a:t>
            </a:r>
            <a:r>
              <a:rPr b="1" i="1" lang="en-US">
                <a:solidFill>
                  <a:srgbClr val="0000FF"/>
                </a:solidFill>
              </a:rPr>
              <a:t>s</a:t>
            </a:r>
            <a:r>
              <a:rPr i="1" lang="en-US">
                <a:solidFill>
                  <a:srgbClr val="0000FF"/>
                </a:solidFill>
              </a:rPr>
              <a:t>=</a:t>
            </a:r>
            <a:r>
              <a:rPr lang="en-US">
                <a:solidFill>
                  <a:srgbClr val="0000FF"/>
                </a:solidFill>
              </a:rPr>
              <a:t>0.8 similarity, set </a:t>
            </a:r>
            <a:r>
              <a:rPr b="1" lang="en-US">
                <a:solidFill>
                  <a:srgbClr val="0000FF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=20, </a:t>
            </a:r>
            <a:r>
              <a:rPr b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=5</a:t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Assume:</a:t>
            </a:r>
            <a:r>
              <a:rPr lang="en-US"/>
              <a:t>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 0.8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Since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≥ </a:t>
            </a:r>
            <a:r>
              <a:rPr b="1" lang="en-US"/>
              <a:t>s</a:t>
            </a:r>
            <a:r>
              <a:rPr lang="en-US"/>
              <a:t>, we want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to be a </a:t>
            </a:r>
            <a:r>
              <a:rPr b="1" lang="en-US">
                <a:solidFill>
                  <a:srgbClr val="D60093"/>
                </a:solidFill>
              </a:rPr>
              <a:t>candidate pair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We want them to hash to at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b="1" lang="en-US">
                <a:solidFill>
                  <a:srgbClr val="D60093"/>
                </a:solidFill>
              </a:rPr>
              <a:t>least 1 common bucket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lang="en-US"/>
              <a:t>(at least one band is identical)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Probability C</a:t>
            </a:r>
            <a:r>
              <a:rPr b="1" baseline="-25000" lang="en-US">
                <a:solidFill>
                  <a:srgbClr val="008000"/>
                </a:solidFill>
              </a:rPr>
              <a:t>1</a:t>
            </a:r>
            <a:r>
              <a:rPr b="1" lang="en-US">
                <a:solidFill>
                  <a:srgbClr val="008000"/>
                </a:solidFill>
              </a:rPr>
              <a:t>, C</a:t>
            </a:r>
            <a:r>
              <a:rPr b="1" baseline="-25000" lang="en-US">
                <a:solidFill>
                  <a:srgbClr val="008000"/>
                </a:solidFill>
              </a:rPr>
              <a:t>2</a:t>
            </a:r>
            <a:r>
              <a:rPr b="1" lang="en-US">
                <a:solidFill>
                  <a:srgbClr val="008000"/>
                </a:solidFill>
              </a:rPr>
              <a:t> identical in one particular band:			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 </a:t>
            </a:r>
            <a:r>
              <a:rPr lang="en-US">
                <a:solidFill>
                  <a:srgbClr val="000000"/>
                </a:solidFill>
              </a:rPr>
              <a:t>= </a:t>
            </a:r>
            <a:r>
              <a:rPr lang="en-US"/>
              <a:t>(0.8)</a:t>
            </a:r>
            <a:r>
              <a:rPr baseline="30000" lang="en-US"/>
              <a:t>5</a:t>
            </a:r>
            <a:r>
              <a:rPr lang="en-US"/>
              <a:t> = 0.328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Probability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</a:t>
            </a:r>
            <a:r>
              <a:rPr b="1" i="1" lang="en-US">
                <a:solidFill>
                  <a:srgbClr val="FF0066"/>
                </a:solidFill>
              </a:rPr>
              <a:t>not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similar in all of the 20 bands: 			</a:t>
            </a:r>
            <a:r>
              <a:rPr b="1" lang="en-US">
                <a:solidFill>
                  <a:srgbClr val="FF0066"/>
                </a:solidFill>
              </a:rPr>
              <a:t>(1 - 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</a:t>
            </a:r>
            <a:r>
              <a:rPr b="1" lang="en-US">
                <a:solidFill>
                  <a:srgbClr val="FF0066"/>
                </a:solidFill>
              </a:rPr>
              <a:t>)</a:t>
            </a:r>
            <a:r>
              <a:rPr b="1" baseline="30000" i="1" lang="en-US">
                <a:solidFill>
                  <a:srgbClr val="FF0066"/>
                </a:solidFill>
              </a:rPr>
              <a:t>b</a:t>
            </a:r>
            <a:r>
              <a:rPr b="1" i="1" lang="en-US">
                <a:solidFill>
                  <a:srgbClr val="FF0066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(1-0.328)</a:t>
            </a:r>
            <a:r>
              <a:rPr baseline="30000" lang="en-US"/>
              <a:t>20</a:t>
            </a:r>
            <a:r>
              <a:rPr lang="en-US"/>
              <a:t> = 0.00035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i.e., about .035% of the 80%-similar column pairs </a:t>
            </a:r>
            <a:br>
              <a:rPr lang="en-US"/>
            </a:br>
            <a:r>
              <a:rPr lang="en-US"/>
              <a:t>are </a:t>
            </a:r>
            <a:r>
              <a:rPr b="1" lang="en-US">
                <a:solidFill>
                  <a:srgbClr val="FF0066"/>
                </a:solidFill>
              </a:rPr>
              <a:t>false negatives</a:t>
            </a:r>
            <a:r>
              <a:rPr lang="en-US">
                <a:solidFill>
                  <a:srgbClr val="FF0066"/>
                </a:solidFill>
              </a:rPr>
              <a:t> (truly similar pairs that we miss)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We would find 99.965% pairs of truly similar documents</a:t>
            </a:r>
            <a:endParaRPr/>
          </a:p>
        </p:txBody>
      </p:sp>
      <p:sp>
        <p:nvSpPr>
          <p:cNvPr id="514" name="Google Shape;5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6" name="Google Shape;516;p15"/>
          <p:cNvGrpSpPr/>
          <p:nvPr/>
        </p:nvGrpSpPr>
        <p:grpSpPr>
          <a:xfrm>
            <a:off x="7086600" y="40046"/>
            <a:ext cx="2045227" cy="1255354"/>
            <a:chOff x="5996233" y="3958614"/>
            <a:chExt cx="2309567" cy="1375386"/>
          </a:xfrm>
        </p:grpSpPr>
        <p:sp>
          <p:nvSpPr>
            <p:cNvPr id="517" name="Google Shape;517;p15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21" name="Google Shape;521;p15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2" name="Google Shape;522;p15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3" name="Google Shape;523;p15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4" name="Google Shape;524;p15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5" name="Google Shape;525;p15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6" name="Google Shape;526;p15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7" name="Google Shape;527;p15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28" name="Google Shape;528;p15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32" name="Google Shape;532;p15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3" name="Google Shape;533;p15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4" name="Google Shape;534;p15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5" name="Google Shape;535;p15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6" name="Google Shape;536;p15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7" name="Google Shape;537;p15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8" name="Google Shape;538;p15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39" name="Google Shape;539;p15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543" name="Google Shape;543;p15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4" name="Google Shape;544;p15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5" name="Google Shape;545;p15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6" name="Google Shape;546;p15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7" name="Google Shape;547;p15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8" name="Google Shape;548;p15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9" name="Google Shape;549;p15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30% Similar</a:t>
            </a:r>
            <a:endParaRPr/>
          </a:p>
        </p:txBody>
      </p:sp>
      <p:sp>
        <p:nvSpPr>
          <p:cNvPr id="555" name="Google Shape;555;p16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0000FF"/>
                </a:solidFill>
              </a:rPr>
              <a:t>Find pairs of ≥ </a:t>
            </a:r>
            <a:r>
              <a:rPr b="1" i="1" lang="en-US">
                <a:solidFill>
                  <a:srgbClr val="0000FF"/>
                </a:solidFill>
              </a:rPr>
              <a:t>s</a:t>
            </a:r>
            <a:r>
              <a:rPr i="1" lang="en-US">
                <a:solidFill>
                  <a:srgbClr val="0000FF"/>
                </a:solidFill>
              </a:rPr>
              <a:t>=</a:t>
            </a:r>
            <a:r>
              <a:rPr lang="en-US">
                <a:solidFill>
                  <a:srgbClr val="0000FF"/>
                </a:solidFill>
              </a:rPr>
              <a:t>0.3 similarity, set </a:t>
            </a:r>
            <a:r>
              <a:rPr b="1" lang="en-US">
                <a:solidFill>
                  <a:srgbClr val="0000FF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=20, </a:t>
            </a:r>
            <a:r>
              <a:rPr b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=5</a:t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D60093"/>
                </a:solidFill>
              </a:rPr>
              <a:t>Assume:</a:t>
            </a:r>
            <a:r>
              <a:rPr lang="en-US"/>
              <a:t>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 0.3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Since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&lt; </a:t>
            </a:r>
            <a:r>
              <a:rPr b="1" lang="en-US"/>
              <a:t>s</a:t>
            </a:r>
            <a:r>
              <a:rPr lang="en-US"/>
              <a:t> we want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to hash to </a:t>
            </a:r>
            <a:r>
              <a:rPr b="1" lang="en-US">
                <a:solidFill>
                  <a:srgbClr val="D60093"/>
                </a:solidFill>
              </a:rPr>
              <a:t>NO </a:t>
            </a:r>
            <a:br>
              <a:rPr b="1" lang="en-US">
                <a:solidFill>
                  <a:srgbClr val="D60093"/>
                </a:solidFill>
              </a:rPr>
            </a:br>
            <a:r>
              <a:rPr b="1" lang="en-US">
                <a:solidFill>
                  <a:srgbClr val="D60093"/>
                </a:solidFill>
              </a:rPr>
              <a:t>common buckets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lang="en-US"/>
              <a:t>(all bands should be different)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b="1" lang="en-US"/>
              <a:t>Should NOT be a candidate pair!</a:t>
            </a:r>
            <a:endParaRPr/>
          </a:p>
          <a:p>
            <a:pPr indent="-237172" lvl="1" marL="74295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008000"/>
                </a:solidFill>
              </a:rPr>
              <a:t>Probability C</a:t>
            </a:r>
            <a:r>
              <a:rPr b="1" baseline="-25000" lang="en-US">
                <a:solidFill>
                  <a:srgbClr val="008000"/>
                </a:solidFill>
              </a:rPr>
              <a:t>1</a:t>
            </a:r>
            <a:r>
              <a:rPr b="1" lang="en-US">
                <a:solidFill>
                  <a:srgbClr val="008000"/>
                </a:solidFill>
              </a:rPr>
              <a:t>, C</a:t>
            </a:r>
            <a:r>
              <a:rPr b="1" baseline="-25000" lang="en-US">
                <a:solidFill>
                  <a:srgbClr val="008000"/>
                </a:solidFill>
              </a:rPr>
              <a:t>2</a:t>
            </a:r>
            <a:r>
              <a:rPr b="1" lang="en-US">
                <a:solidFill>
                  <a:srgbClr val="008000"/>
                </a:solidFill>
              </a:rPr>
              <a:t> identical in one particular band: 		</a:t>
            </a:r>
            <a:endParaRPr b="1">
              <a:solidFill>
                <a:srgbClr val="008000"/>
              </a:solidFill>
            </a:endParaRPr>
          </a:p>
          <a:p>
            <a:pPr indent="0" lvl="0" marL="3429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 </a:t>
            </a:r>
            <a:r>
              <a:rPr lang="en-US">
                <a:solidFill>
                  <a:srgbClr val="000000"/>
                </a:solidFill>
              </a:rPr>
              <a:t>= </a:t>
            </a:r>
            <a:r>
              <a:rPr lang="en-US"/>
              <a:t>(0.3)</a:t>
            </a:r>
            <a:r>
              <a:rPr baseline="30000" lang="en-US"/>
              <a:t>5</a:t>
            </a:r>
            <a:r>
              <a:rPr lang="en-US"/>
              <a:t>  = 0.00243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Will identify C1, C2 as candidate pair if they are </a:t>
            </a:r>
            <a:r>
              <a:rPr b="1" lang="en-US"/>
              <a:t>identical in at least one band</a:t>
            </a:r>
            <a:endParaRPr/>
          </a:p>
          <a:p>
            <a:pPr indent="-294322" lvl="0" marL="34290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Probability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identical in at least 1 of 20 bands:   		</a:t>
            </a:r>
            <a:endParaRPr/>
          </a:p>
          <a:p>
            <a:pPr indent="0" lvl="0" marL="3429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66"/>
                </a:solidFill>
              </a:rPr>
              <a:t>1 - (1 - 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</a:t>
            </a:r>
            <a:r>
              <a:rPr b="1" lang="en-US">
                <a:solidFill>
                  <a:srgbClr val="FF0066"/>
                </a:solidFill>
              </a:rPr>
              <a:t>)</a:t>
            </a:r>
            <a:r>
              <a:rPr b="1" baseline="30000" i="1" lang="en-US">
                <a:solidFill>
                  <a:srgbClr val="FF0066"/>
                </a:solidFill>
              </a:rPr>
              <a:t>b</a:t>
            </a:r>
            <a:r>
              <a:rPr b="1" lang="en-US">
                <a:solidFill>
                  <a:srgbClr val="FF0066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1 - (1 - 0.00243)</a:t>
            </a:r>
            <a:r>
              <a:rPr baseline="30000" lang="en-US"/>
              <a:t>20</a:t>
            </a:r>
            <a:r>
              <a:rPr lang="en-US"/>
              <a:t> = 0.0474</a:t>
            </a:r>
            <a:endParaRPr/>
          </a:p>
          <a:p>
            <a:pPr indent="-237172" lvl="1" marL="74295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Approximately 4.74% pairs of docs with similarity 30% end up becoming </a:t>
            </a:r>
            <a:r>
              <a:rPr b="1" lang="en-US">
                <a:solidFill>
                  <a:srgbClr val="D60093"/>
                </a:solidFill>
              </a:rPr>
              <a:t>candidate pairs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00"/>
              <a:t>They are </a:t>
            </a:r>
            <a:r>
              <a:rPr b="1" lang="en-US" sz="2400">
                <a:solidFill>
                  <a:srgbClr val="FF0066"/>
                </a:solidFill>
              </a:rPr>
              <a:t>false positives </a:t>
            </a:r>
            <a:r>
              <a:rPr lang="en-US" sz="2400">
                <a:solidFill>
                  <a:srgbClr val="000000"/>
                </a:solidFill>
              </a:rPr>
              <a:t>(d</a:t>
            </a:r>
            <a:r>
              <a:rPr lang="en-US" sz="2400"/>
              <a:t>issimilar documents that must be examined as candidate pairs but will have similarity below threshold s)</a:t>
            </a:r>
            <a:endParaRPr/>
          </a:p>
        </p:txBody>
      </p:sp>
      <p:sp>
        <p:nvSpPr>
          <p:cNvPr id="556" name="Google Shape;556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1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8" name="Google Shape;558;p16"/>
          <p:cNvGrpSpPr/>
          <p:nvPr/>
        </p:nvGrpSpPr>
        <p:grpSpPr>
          <a:xfrm>
            <a:off x="7010400" y="40046"/>
            <a:ext cx="2121427" cy="1255354"/>
            <a:chOff x="5996233" y="3958614"/>
            <a:chExt cx="2309567" cy="1375386"/>
          </a:xfrm>
        </p:grpSpPr>
        <p:sp>
          <p:nvSpPr>
            <p:cNvPr id="559" name="Google Shape;559;p16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63" name="Google Shape;563;p16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6" name="Google Shape;566;p16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7" name="Google Shape;567;p16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8" name="Google Shape;568;p16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9" name="Google Shape;569;p16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70" name="Google Shape;570;p16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74" name="Google Shape;574;p16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5" name="Google Shape;575;p16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6" name="Google Shape;576;p16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7" name="Google Shape;577;p16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8" name="Google Shape;578;p16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9" name="Google Shape;579;p16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0" name="Google Shape;580;p16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81" name="Google Shape;581;p16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585" name="Google Shape;585;p16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6" name="Google Shape;586;p16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7" name="Google Shape;587;p16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8" name="Google Shape;588;p16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9" name="Google Shape;589;p16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90" name="Google Shape;590;p16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91" name="Google Shape;591;p16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f23bd9822_0_0"/>
          <p:cNvSpPr txBox="1"/>
          <p:nvPr>
            <p:ph type="title"/>
          </p:nvPr>
        </p:nvSpPr>
        <p:spPr>
          <a:xfrm>
            <a:off x="415625" y="304800"/>
            <a:ext cx="841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False P</a:t>
            </a:r>
            <a:r>
              <a:rPr lang="en-US"/>
              <a:t>ositives</a:t>
            </a:r>
            <a:r>
              <a:rPr lang="en-US"/>
              <a:t> and False Negatives</a:t>
            </a:r>
            <a:endParaRPr/>
          </a:p>
        </p:txBody>
      </p:sp>
      <p:sp>
        <p:nvSpPr>
          <p:cNvPr id="598" name="Google Shape;598;gff23bd9822_0_0"/>
          <p:cNvSpPr txBox="1"/>
          <p:nvPr>
            <p:ph idx="1" type="body"/>
          </p:nvPr>
        </p:nvSpPr>
        <p:spPr>
          <a:xfrm>
            <a:off x="685800" y="1447800"/>
            <a:ext cx="7772400" cy="5029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b=20, r=5, we may compute ALL the false positives and false negatives as follows: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FF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false negatives: (using the procedure on slide#15 to compute "?" below):</a:t>
            </a:r>
            <a:endParaRPr b="1" sz="1500">
              <a:solidFill>
                <a:srgbClr val="FF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100%-similar pairs we may miss: 0.0% (obvious)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90%-similar pairs we may miss: 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80%-similar pairs we may miss:  0.035% (see slide#15)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70%-similar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60%-similar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50%-similar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FF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false positives: (using the procedure on slide#16 to compute "?" below):</a:t>
            </a:r>
            <a:endParaRPr b="1" sz="1500">
              <a:solidFill>
                <a:srgbClr val="FF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40%-similar pairs we may mistakenly taken as positive: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30%-similar pairs we may mistakenly taken: 4.74% (see slide#16)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20%-similar pairs we may mistakenly taken: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10%-similar pairs we may mistakenly taken: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0%-similar pairs we may mistakenly taken: 0.0% (obvious)</a:t>
            </a:r>
            <a:endParaRPr sz="3300"/>
          </a:p>
        </p:txBody>
      </p:sp>
      <p:sp>
        <p:nvSpPr>
          <p:cNvPr id="599" name="Google Shape;599;gff23bd9822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Involves a Tradeoff</a:t>
            </a:r>
            <a:endParaRPr/>
          </a:p>
        </p:txBody>
      </p:sp>
      <p:sp>
        <p:nvSpPr>
          <p:cNvPr id="605" name="Google Shape;605;p17"/>
          <p:cNvSpPr txBox="1"/>
          <p:nvPr>
            <p:ph idx="1" type="body"/>
          </p:nvPr>
        </p:nvSpPr>
        <p:spPr>
          <a:xfrm>
            <a:off x="457200" y="1371600"/>
            <a:ext cx="77724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Pick: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Min-Hashes (rows of </a:t>
            </a:r>
            <a:r>
              <a:rPr b="1" i="1" lang="en-US"/>
              <a:t>M</a:t>
            </a:r>
            <a:r>
              <a:rPr lang="en-US"/>
              <a:t>)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bands </a:t>
            </a:r>
            <a:r>
              <a:rPr b="1" i="1" lang="en-US"/>
              <a:t>b</a:t>
            </a:r>
            <a:r>
              <a:rPr lang="en-US"/>
              <a:t>,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rows </a:t>
            </a:r>
            <a:r>
              <a:rPr b="1" i="1" lang="en-US"/>
              <a:t>r</a:t>
            </a:r>
            <a:r>
              <a:rPr lang="en-US"/>
              <a:t> per band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to balance false positives/negatives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Example:</a:t>
            </a:r>
            <a:r>
              <a:rPr lang="en-US"/>
              <a:t> If we had only b=15 bands of r=5 rows, the number of false positives would go down, but the number of false negatives would go up</a:t>
            </a:r>
            <a:endParaRPr/>
          </a:p>
        </p:txBody>
      </p:sp>
      <p:sp>
        <p:nvSpPr>
          <p:cNvPr id="606" name="Google Shape;60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17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Tradeoffs</a:t>
            </a:r>
            <a:endParaRPr/>
          </a:p>
        </p:txBody>
      </p:sp>
      <p:sp>
        <p:nvSpPr>
          <p:cNvPr id="613" name="Google Shape;613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Previous example: 20 bands of 5 rows each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Probability of false negatives when C1, C2 are 80% similar:	0.00035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Probability of false positives when C1, C2 are 30% similar: 	0.0474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if we use 15 rows of 5 bands each (smaller signature matrix)?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Probability of false negatives </a:t>
            </a:r>
            <a:r>
              <a:rPr b="1" lang="en-US" sz="2000">
                <a:solidFill>
                  <a:srgbClr val="FF0066"/>
                </a:solidFill>
              </a:rPr>
              <a:t>higher </a:t>
            </a:r>
            <a:r>
              <a:rPr lang="en-US" sz="2000"/>
              <a:t>when C1, C2 are 80% similar: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FF0066"/>
                </a:solidFill>
              </a:rPr>
              <a:t>(1 - </a:t>
            </a:r>
            <a:r>
              <a:rPr b="1" i="1" lang="en-US" sz="2000">
                <a:solidFill>
                  <a:srgbClr val="FF0066"/>
                </a:solidFill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</a:rPr>
              <a:t>r</a:t>
            </a:r>
            <a:r>
              <a:rPr b="1" lang="en-US" sz="2000">
                <a:solidFill>
                  <a:srgbClr val="FF0066"/>
                </a:solidFill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</a:rPr>
              <a:t>b</a:t>
            </a:r>
            <a:r>
              <a:rPr b="1" i="1" lang="en-US" sz="2000">
                <a:solidFill>
                  <a:srgbClr val="FF0066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= </a:t>
            </a:r>
            <a:r>
              <a:rPr lang="en-US" sz="2000"/>
              <a:t>(1 - 0.8</a:t>
            </a:r>
            <a:r>
              <a:rPr baseline="30000" lang="en-US" sz="2000"/>
              <a:t>15</a:t>
            </a:r>
            <a:r>
              <a:rPr lang="en-US" sz="2000"/>
              <a:t>)</a:t>
            </a:r>
            <a:r>
              <a:rPr baseline="30000" lang="en-US" sz="2000"/>
              <a:t>5</a:t>
            </a:r>
            <a:r>
              <a:rPr lang="en-US" sz="2000">
                <a:solidFill>
                  <a:srgbClr val="FF0066"/>
                </a:solidFill>
              </a:rPr>
              <a:t>  = </a:t>
            </a:r>
            <a:r>
              <a:rPr lang="en-US" sz="2000"/>
              <a:t>(1 - 0.035)</a:t>
            </a:r>
            <a:r>
              <a:rPr baseline="30000" lang="en-US" sz="2000"/>
              <a:t>5</a:t>
            </a:r>
            <a:r>
              <a:rPr lang="en-US" sz="2000"/>
              <a:t> </a:t>
            </a:r>
            <a:r>
              <a:rPr lang="en-US" sz="2000"/>
              <a:t>  = </a:t>
            </a:r>
            <a:r>
              <a:rPr lang="en-US" sz="2000"/>
              <a:t> 0.837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00"/>
                </a:solidFill>
              </a:rPr>
              <a:t>Probability of false positives </a:t>
            </a:r>
            <a:r>
              <a:rPr b="1" lang="en-US" sz="2000">
                <a:solidFill>
                  <a:srgbClr val="FF0066"/>
                </a:solidFill>
              </a:rPr>
              <a:t>lower </a:t>
            </a:r>
            <a:r>
              <a:rPr lang="en-US" sz="2000"/>
              <a:t>when C1, C2 are 30% similar: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FF0066"/>
                </a:solidFill>
              </a:rPr>
              <a:t>1 - (1 - </a:t>
            </a:r>
            <a:r>
              <a:rPr b="1" i="1" lang="en-US" sz="2000">
                <a:solidFill>
                  <a:srgbClr val="FF0066"/>
                </a:solidFill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</a:rPr>
              <a:t>r</a:t>
            </a:r>
            <a:r>
              <a:rPr b="1" lang="en-US" sz="2000">
                <a:solidFill>
                  <a:srgbClr val="FF0066"/>
                </a:solidFill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</a:rPr>
              <a:t>b</a:t>
            </a:r>
            <a:r>
              <a:rPr b="1" lang="en-US" sz="2000">
                <a:solidFill>
                  <a:srgbClr val="FF0066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>
                <a:solidFill>
                  <a:srgbClr val="FF0066"/>
                </a:solidFill>
              </a:rPr>
              <a:t> </a:t>
            </a:r>
            <a:r>
              <a:rPr lang="en-US" sz="2000"/>
              <a:t>1 - (1 - 0.3</a:t>
            </a:r>
            <a:r>
              <a:rPr baseline="30000" lang="en-US" sz="2000"/>
              <a:t>15</a:t>
            </a:r>
            <a:r>
              <a:rPr lang="en-US" sz="2000"/>
              <a:t>)</a:t>
            </a:r>
            <a:r>
              <a:rPr baseline="30000" lang="en-US" sz="2000"/>
              <a:t>5</a:t>
            </a:r>
            <a:r>
              <a:rPr lang="en-US" sz="2000"/>
              <a:t> = 7.174</a:t>
            </a:r>
            <a:r>
              <a:rPr baseline="30000" lang="en-US" sz="2000"/>
              <a:t>-8</a:t>
            </a:r>
            <a:endParaRPr/>
          </a:p>
        </p:txBody>
      </p:sp>
      <p:sp>
        <p:nvSpPr>
          <p:cNvPr id="614" name="Google Shape;61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685800" y="35082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Locality Sensitive Hashing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685800" y="5257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3: </a:t>
            </a:r>
            <a:r>
              <a:rPr b="1" i="1" lang="en-US" sz="3200">
                <a:solidFill>
                  <a:srgbClr val="FF0066"/>
                </a:solidFill>
              </a:rPr>
              <a:t>Locality-Sensitive Hashing: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Focus on pairs of signatures likely to be from similar documents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 rot="5125">
            <a:off x="1376351" y="652436"/>
            <a:ext cx="1122877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2362200" y="1338262"/>
            <a:ext cx="1354138" cy="2578100"/>
            <a:chOff x="1488" y="1920"/>
            <a:chExt cx="853" cy="1624"/>
          </a:xfrm>
        </p:grpSpPr>
        <p:cxnSp>
          <p:nvCxnSpPr>
            <p:cNvPr id="102" name="Google Shape;102;p2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" name="Google Shape;103;p2"/>
            <p:cNvSpPr txBox="1"/>
            <p:nvPr/>
          </p:nvSpPr>
          <p:spPr>
            <a:xfrm>
              <a:off x="1488" y="2448"/>
              <a:ext cx="853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i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/>
            </a:p>
          </p:txBody>
        </p:sp>
        <p:cxnSp>
          <p:nvCxnSpPr>
            <p:cNvPr id="104" name="Google Shape;104;p2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2"/>
          <p:cNvGrpSpPr/>
          <p:nvPr/>
        </p:nvGrpSpPr>
        <p:grpSpPr>
          <a:xfrm>
            <a:off x="3562926" y="639025"/>
            <a:ext cx="2520580" cy="3442450"/>
            <a:chOff x="2244" y="1480"/>
            <a:chExt cx="1440" cy="2168"/>
          </a:xfrm>
        </p:grpSpPr>
        <p:sp>
          <p:nvSpPr>
            <p:cNvPr id="106" name="Google Shape;106;p2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 rot="5127">
              <a:off x="2245" y="1480"/>
              <a:ext cx="624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Min-Hash-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2784" y="2448"/>
              <a:ext cx="9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Signatures: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cxnSp>
          <p:nvCxnSpPr>
            <p:cNvPr id="110" name="Google Shape;110;p2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5714999" y="455613"/>
            <a:ext cx="3321050" cy="2032001"/>
            <a:chOff x="3600" y="1364"/>
            <a:chExt cx="2092" cy="1280"/>
          </a:xfrm>
        </p:grpSpPr>
        <p:sp>
          <p:nvSpPr>
            <p:cNvPr id="112" name="Google Shape;112;p2"/>
            <p:cNvSpPr/>
            <p:nvPr/>
          </p:nvSpPr>
          <p:spPr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Locality-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Sensitive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Hashing</a:t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4416" y="192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2"/>
            <p:cNvSpPr txBox="1"/>
            <p:nvPr/>
          </p:nvSpPr>
          <p:spPr>
            <a:xfrm>
              <a:off x="4790" y="1364"/>
              <a:ext cx="902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Candidate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pairs: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those pairs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signatures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we need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test for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"/>
          <p:cNvSpPr txBox="1"/>
          <p:nvPr>
            <p:ph type="title"/>
          </p:nvPr>
        </p:nvSpPr>
        <p:spPr>
          <a:xfrm>
            <a:off x="228600" y="128520"/>
            <a:ext cx="85344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LSH – What We Want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ideal case</a:t>
            </a:r>
            <a:endParaRPr/>
          </a:p>
        </p:txBody>
      </p:sp>
      <p:sp>
        <p:nvSpPr>
          <p:cNvPr id="620" name="Google Shape;620;p19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1678584" y="5562600"/>
            <a:ext cx="43412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    Jaccard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22" name="Google Shape;622;p19"/>
          <p:cNvSpPr txBox="1"/>
          <p:nvPr/>
        </p:nvSpPr>
        <p:spPr>
          <a:xfrm>
            <a:off x="887293" y="3444081"/>
            <a:ext cx="14929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(becoming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candidate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pair)</a:t>
            </a:r>
            <a:endParaRPr/>
          </a:p>
        </p:txBody>
      </p:sp>
      <p:cxnSp>
        <p:nvCxnSpPr>
          <p:cNvPr id="623" name="Google Shape;623;p19"/>
          <p:cNvCxnSpPr/>
          <p:nvPr/>
        </p:nvCxnSpPr>
        <p:spPr>
          <a:xfrm>
            <a:off x="5943600" y="577953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19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19"/>
          <p:cNvCxnSpPr/>
          <p:nvPr/>
        </p:nvCxnSpPr>
        <p:spPr>
          <a:xfrm>
            <a:off x="2362200" y="5410200"/>
            <a:ext cx="2133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19"/>
          <p:cNvSpPr txBox="1"/>
          <p:nvPr/>
        </p:nvSpPr>
        <p:spPr>
          <a:xfrm rot="-5400000">
            <a:off x="2988645" y="3696923"/>
            <a:ext cx="26247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Similarity threshold </a:t>
            </a:r>
            <a:r>
              <a:rPr b="1" i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cxnSp>
        <p:nvCxnSpPr>
          <p:cNvPr id="627" name="Google Shape;627;p19"/>
          <p:cNvCxnSpPr/>
          <p:nvPr/>
        </p:nvCxnSpPr>
        <p:spPr>
          <a:xfrm rot="10800000">
            <a:off x="4495800" y="1828800"/>
            <a:ext cx="0" cy="358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19"/>
          <p:cNvCxnSpPr/>
          <p:nvPr/>
        </p:nvCxnSpPr>
        <p:spPr>
          <a:xfrm>
            <a:off x="4495800" y="1828800"/>
            <a:ext cx="2133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9" name="Google Shape;629;p19"/>
          <p:cNvGrpSpPr/>
          <p:nvPr/>
        </p:nvGrpSpPr>
        <p:grpSpPr>
          <a:xfrm>
            <a:off x="2601912" y="3581400"/>
            <a:ext cx="1366838" cy="1828800"/>
            <a:chOff x="1639" y="2256"/>
            <a:chExt cx="861" cy="1152"/>
          </a:xfrm>
        </p:grpSpPr>
        <p:sp>
          <p:nvSpPr>
            <p:cNvPr id="630" name="Google Shape;630;p19"/>
            <p:cNvSpPr txBox="1"/>
            <p:nvPr/>
          </p:nvSpPr>
          <p:spPr>
            <a:xfrm>
              <a:off x="1639" y="2256"/>
              <a:ext cx="861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 chance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&lt;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cxnSp>
          <p:nvCxnSpPr>
            <p:cNvPr id="631" name="Google Shape;631;p19"/>
            <p:cNvCxnSpPr/>
            <p:nvPr/>
          </p:nvCxnSpPr>
          <p:spPr>
            <a:xfrm>
              <a:off x="2112" y="2736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2" name="Google Shape;632;p19"/>
          <p:cNvGrpSpPr/>
          <p:nvPr/>
        </p:nvGrpSpPr>
        <p:grpSpPr>
          <a:xfrm>
            <a:off x="4648201" y="1828800"/>
            <a:ext cx="1752601" cy="1393825"/>
            <a:chOff x="2928" y="1152"/>
            <a:chExt cx="1104" cy="878"/>
          </a:xfrm>
        </p:grpSpPr>
        <p:sp>
          <p:nvSpPr>
            <p:cNvPr id="633" name="Google Shape;633;p19"/>
            <p:cNvSpPr txBox="1"/>
            <p:nvPr/>
          </p:nvSpPr>
          <p:spPr>
            <a:xfrm>
              <a:off x="2928" y="1584"/>
              <a:ext cx="1104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Probability = 1 if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&gt;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cxnSp>
          <p:nvCxnSpPr>
            <p:cNvPr id="634" name="Google Shape;634;p19"/>
            <p:cNvCxnSpPr/>
            <p:nvPr/>
          </p:nvCxnSpPr>
          <p:spPr>
            <a:xfrm flipH="1" rot="10800000">
              <a:off x="3408" y="1152"/>
              <a:ext cx="9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5" name="Google Shape;635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 txBox="1"/>
          <p:nvPr>
            <p:ph type="title"/>
          </p:nvPr>
        </p:nvSpPr>
        <p:spPr>
          <a:xfrm>
            <a:off x="1905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1 Band (b=1) of 1 Row (r=1) Gives You</a:t>
            </a:r>
            <a:endParaRPr/>
          </a:p>
        </p:txBody>
      </p:sp>
      <p:sp>
        <p:nvSpPr>
          <p:cNvPr id="641" name="Google Shape;64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3" name="Google Shape;643;p20"/>
          <p:cNvCxnSpPr/>
          <p:nvPr/>
        </p:nvCxnSpPr>
        <p:spPr>
          <a:xfrm flipH="1" rot="10800000">
            <a:off x="2362200" y="1828800"/>
            <a:ext cx="4267200" cy="358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20"/>
          <p:cNvSpPr txBox="1"/>
          <p:nvPr/>
        </p:nvSpPr>
        <p:spPr>
          <a:xfrm>
            <a:off x="4495800" y="3505200"/>
            <a:ext cx="220983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Remember: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 hash-values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similarity</a:t>
            </a:r>
            <a:endParaRPr/>
          </a:p>
        </p:txBody>
      </p:sp>
      <p:sp>
        <p:nvSpPr>
          <p:cNvPr id="645" name="Google Shape;645;p20"/>
          <p:cNvSpPr txBox="1"/>
          <p:nvPr/>
        </p:nvSpPr>
        <p:spPr>
          <a:xfrm>
            <a:off x="1754784" y="5486400"/>
            <a:ext cx="43412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   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46" name="Google Shape;646;p20"/>
          <p:cNvSpPr txBox="1"/>
          <p:nvPr/>
        </p:nvSpPr>
        <p:spPr>
          <a:xfrm>
            <a:off x="990600" y="3444081"/>
            <a:ext cx="1362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</p:txBody>
      </p:sp>
      <p:cxnSp>
        <p:nvCxnSpPr>
          <p:cNvPr id="647" name="Google Shape;647;p20"/>
          <p:cNvCxnSpPr/>
          <p:nvPr/>
        </p:nvCxnSpPr>
        <p:spPr>
          <a:xfrm>
            <a:off x="5943600" y="577953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0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20"/>
          <p:cNvSpPr txBox="1"/>
          <p:nvPr/>
        </p:nvSpPr>
        <p:spPr>
          <a:xfrm>
            <a:off x="1524000" y="865882"/>
            <a:ext cx="594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two values in similarity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1-(1-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baseline="30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1 – (1-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 baseline="30000"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1"/>
          <p:cNvSpPr txBox="1"/>
          <p:nvPr>
            <p:ph type="title"/>
          </p:nvPr>
        </p:nvSpPr>
        <p:spPr>
          <a:xfrm>
            <a:off x="457200" y="76200"/>
            <a:ext cx="86868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</a:t>
            </a:r>
            <a:r>
              <a:rPr i="1" lang="en-US"/>
              <a:t>b</a:t>
            </a:r>
            <a:r>
              <a:rPr lang="en-US"/>
              <a:t>  Bands of </a:t>
            </a:r>
            <a:r>
              <a:rPr i="1" lang="en-US"/>
              <a:t>r</a:t>
            </a:r>
            <a:r>
              <a:rPr lang="en-US"/>
              <a:t>  Rows Gives You: </a:t>
            </a:r>
            <a:r>
              <a:rPr lang="en-US">
                <a:solidFill>
                  <a:srgbClr val="FF0066"/>
                </a:solidFill>
              </a:rPr>
              <a:t>1 - (1 - </a:t>
            </a:r>
            <a:r>
              <a:rPr i="1" lang="en-US">
                <a:solidFill>
                  <a:srgbClr val="FF0066"/>
                </a:solidFill>
              </a:rPr>
              <a:t>t</a:t>
            </a:r>
            <a:r>
              <a:rPr baseline="30000" i="1" lang="en-US">
                <a:solidFill>
                  <a:srgbClr val="FF0066"/>
                </a:solidFill>
              </a:rPr>
              <a:t>r</a:t>
            </a:r>
            <a:r>
              <a:rPr lang="en-US">
                <a:solidFill>
                  <a:srgbClr val="FF0066"/>
                </a:solidFill>
              </a:rPr>
              <a:t>)</a:t>
            </a:r>
            <a:r>
              <a:rPr baseline="30000" i="1" lang="en-US">
                <a:solidFill>
                  <a:srgbClr val="FF0066"/>
                </a:solidFill>
              </a:rPr>
              <a:t>b</a:t>
            </a:r>
            <a:r>
              <a:rPr lang="en-US">
                <a:solidFill>
                  <a:srgbClr val="FF0066"/>
                </a:solidFill>
              </a:rPr>
              <a:t> </a:t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6" name="Google Shape;656;p21"/>
          <p:cNvCxnSpPr/>
          <p:nvPr/>
        </p:nvCxnSpPr>
        <p:spPr>
          <a:xfrm flipH="1" rot="10800000">
            <a:off x="2362200" y="5334000"/>
            <a:ext cx="2057400" cy="7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1"/>
          <p:cNvSpPr/>
          <p:nvPr/>
        </p:nvSpPr>
        <p:spPr>
          <a:xfrm>
            <a:off x="4419600" y="5105400"/>
            <a:ext cx="88900" cy="228600"/>
          </a:xfrm>
          <a:custGeom>
            <a:rect b="b" l="l" r="r" t="t"/>
            <a:pathLst>
              <a:path extrusionOk="0" h="144" w="56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8" name="Google Shape;658;p21"/>
          <p:cNvCxnSpPr/>
          <p:nvPr/>
        </p:nvCxnSpPr>
        <p:spPr>
          <a:xfrm flipH="1" rot="10800000">
            <a:off x="4495800" y="2057400"/>
            <a:ext cx="76200" cy="304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21"/>
          <p:cNvSpPr/>
          <p:nvPr/>
        </p:nvSpPr>
        <p:spPr>
          <a:xfrm>
            <a:off x="4572000" y="1879600"/>
            <a:ext cx="152400" cy="177800"/>
          </a:xfrm>
          <a:custGeom>
            <a:rect b="b" l="l" r="r" t="t"/>
            <a:pathLst>
              <a:path extrusionOk="0" h="112" w="96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0" name="Google Shape;660;p21"/>
          <p:cNvCxnSpPr/>
          <p:nvPr/>
        </p:nvCxnSpPr>
        <p:spPr>
          <a:xfrm flipH="1" rot="10800000">
            <a:off x="4724400" y="1828800"/>
            <a:ext cx="1905000" cy="7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21"/>
          <p:cNvGrpSpPr/>
          <p:nvPr/>
        </p:nvGrpSpPr>
        <p:grpSpPr>
          <a:xfrm>
            <a:off x="7740652" y="3409951"/>
            <a:ext cx="1443038" cy="2328863"/>
            <a:chOff x="4866" y="2169"/>
            <a:chExt cx="909" cy="1467"/>
          </a:xfrm>
        </p:grpSpPr>
        <p:sp>
          <p:nvSpPr>
            <p:cNvPr id="662" name="Google Shape;662;p21"/>
            <p:cNvSpPr txBox="1"/>
            <p:nvPr/>
          </p:nvSpPr>
          <p:spPr>
            <a:xfrm>
              <a:off x="4866" y="2169"/>
              <a:ext cx="30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1" baseline="30000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 </a:t>
              </a:r>
              <a:endParaRPr/>
            </a:p>
          </p:txBody>
        </p:sp>
        <p:sp>
          <p:nvSpPr>
            <p:cNvPr id="663" name="Google Shape;663;p21"/>
            <p:cNvSpPr txBox="1"/>
            <p:nvPr/>
          </p:nvSpPr>
          <p:spPr>
            <a:xfrm>
              <a:off x="4980" y="2996"/>
              <a:ext cx="795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All rows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of a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are equal</a:t>
              </a:r>
              <a:endParaRPr/>
            </a:p>
          </p:txBody>
        </p:sp>
        <p:cxnSp>
          <p:nvCxnSpPr>
            <p:cNvPr id="664" name="Google Shape;664;p21"/>
            <p:cNvCxnSpPr/>
            <p:nvPr/>
          </p:nvCxnSpPr>
          <p:spPr>
            <a:xfrm rot="10800000">
              <a:off x="4992" y="2425"/>
              <a:ext cx="192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5" name="Google Shape;665;p21"/>
          <p:cNvGrpSpPr/>
          <p:nvPr/>
        </p:nvGrpSpPr>
        <p:grpSpPr>
          <a:xfrm>
            <a:off x="6613524" y="3398839"/>
            <a:ext cx="1428751" cy="2062965"/>
            <a:chOff x="4166" y="2141"/>
            <a:chExt cx="900" cy="1300"/>
          </a:xfrm>
        </p:grpSpPr>
        <p:sp>
          <p:nvSpPr>
            <p:cNvPr id="666" name="Google Shape;666;p21"/>
            <p:cNvSpPr txBox="1"/>
            <p:nvPr/>
          </p:nvSpPr>
          <p:spPr>
            <a:xfrm>
              <a:off x="4610" y="2141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1 -</a:t>
              </a:r>
              <a:endParaRPr/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4166" y="2841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Some row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of a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unequal</a:t>
              </a:r>
              <a:endParaRPr/>
            </a:p>
          </p:txBody>
        </p:sp>
        <p:cxnSp>
          <p:nvCxnSpPr>
            <p:cNvPr id="668" name="Google Shape;668;p21"/>
            <p:cNvCxnSpPr>
              <a:endCxn id="669" idx="2"/>
            </p:cNvCxnSpPr>
            <p:nvPr/>
          </p:nvCxnSpPr>
          <p:spPr>
            <a:xfrm rot="10800000">
              <a:off x="4645" y="238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0" name="Google Shape;670;p21"/>
          <p:cNvGrpSpPr/>
          <p:nvPr/>
        </p:nvGrpSpPr>
        <p:grpSpPr>
          <a:xfrm>
            <a:off x="7223127" y="1752600"/>
            <a:ext cx="2106613" cy="2033588"/>
            <a:chOff x="4550" y="1104"/>
            <a:chExt cx="1327" cy="1281"/>
          </a:xfrm>
        </p:grpSpPr>
        <p:sp>
          <p:nvSpPr>
            <p:cNvPr id="669" name="Google Shape;669;p21"/>
            <p:cNvSpPr txBox="1"/>
            <p:nvPr/>
          </p:nvSpPr>
          <p:spPr>
            <a:xfrm>
              <a:off x="4550" y="2133"/>
              <a:ext cx="19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</a:t>
              </a:r>
              <a:endParaRPr/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5078" y="2133"/>
              <a:ext cx="27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)</a:t>
              </a:r>
              <a:r>
                <a:rPr b="1" baseline="30000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 </a:t>
              </a:r>
              <a:endParaRPr/>
            </a:p>
          </p:txBody>
        </p:sp>
        <p:sp>
          <p:nvSpPr>
            <p:cNvPr id="672" name="Google Shape;672;p21"/>
            <p:cNvSpPr txBox="1"/>
            <p:nvPr/>
          </p:nvSpPr>
          <p:spPr>
            <a:xfrm>
              <a:off x="4977" y="1104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# bands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identical</a:t>
              </a:r>
              <a:endParaRPr/>
            </a:p>
          </p:txBody>
        </p:sp>
        <p:cxnSp>
          <p:nvCxnSpPr>
            <p:cNvPr id="673" name="Google Shape;673;p21"/>
            <p:cNvCxnSpPr/>
            <p:nvPr/>
          </p:nvCxnSpPr>
          <p:spPr>
            <a:xfrm flipH="1">
              <a:off x="5228" y="1680"/>
              <a:ext cx="52" cy="4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4" name="Google Shape;674;p21"/>
          <p:cNvGrpSpPr/>
          <p:nvPr/>
        </p:nvGrpSpPr>
        <p:grpSpPr>
          <a:xfrm>
            <a:off x="6705599" y="1903413"/>
            <a:ext cx="1243013" cy="1893888"/>
            <a:chOff x="4214" y="1171"/>
            <a:chExt cx="783" cy="1193"/>
          </a:xfrm>
        </p:grpSpPr>
        <p:sp>
          <p:nvSpPr>
            <p:cNvPr id="675" name="Google Shape;675;p21"/>
            <p:cNvSpPr txBox="1"/>
            <p:nvPr/>
          </p:nvSpPr>
          <p:spPr>
            <a:xfrm>
              <a:off x="4272" y="2112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1 -</a:t>
              </a:r>
              <a:endParaRPr/>
            </a:p>
          </p:txBody>
        </p:sp>
        <p:sp>
          <p:nvSpPr>
            <p:cNvPr id="676" name="Google Shape;676;p21"/>
            <p:cNvSpPr txBox="1"/>
            <p:nvPr/>
          </p:nvSpPr>
          <p:spPr>
            <a:xfrm>
              <a:off x="4214" y="1171"/>
              <a:ext cx="783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At least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one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identical</a:t>
              </a:r>
              <a:endParaRPr/>
            </a:p>
          </p:txBody>
        </p:sp>
        <p:cxnSp>
          <p:nvCxnSpPr>
            <p:cNvPr id="677" name="Google Shape;677;p21"/>
            <p:cNvCxnSpPr/>
            <p:nvPr/>
          </p:nvCxnSpPr>
          <p:spPr>
            <a:xfrm>
              <a:off x="4483" y="1728"/>
              <a:ext cx="105" cy="3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8" name="Google Shape;678;p21"/>
          <p:cNvGrpSpPr/>
          <p:nvPr/>
        </p:nvGrpSpPr>
        <p:grpSpPr>
          <a:xfrm>
            <a:off x="4495800" y="3429000"/>
            <a:ext cx="1747838" cy="762000"/>
            <a:chOff x="2832" y="2160"/>
            <a:chExt cx="1101" cy="480"/>
          </a:xfrm>
        </p:grpSpPr>
        <p:sp>
          <p:nvSpPr>
            <p:cNvPr id="679" name="Google Shape;679;p21"/>
            <p:cNvSpPr txBox="1"/>
            <p:nvPr/>
          </p:nvSpPr>
          <p:spPr>
            <a:xfrm>
              <a:off x="3024" y="2160"/>
              <a:ext cx="9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 ~ (1/b)</a:t>
              </a:r>
              <a:r>
                <a:rPr baseline="3000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1/r </a:t>
              </a:r>
              <a:endParaRPr/>
            </a:p>
          </p:txBody>
        </p:sp>
        <p:cxnSp>
          <p:nvCxnSpPr>
            <p:cNvPr id="680" name="Google Shape;680;p21"/>
            <p:cNvCxnSpPr/>
            <p:nvPr/>
          </p:nvCxnSpPr>
          <p:spPr>
            <a:xfrm flipH="1">
              <a:off x="2832" y="2496"/>
              <a:ext cx="43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1" name="Google Shape;681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21"/>
          <p:cNvSpPr txBox="1"/>
          <p:nvPr/>
        </p:nvSpPr>
        <p:spPr>
          <a:xfrm>
            <a:off x="1678584" y="5562600"/>
            <a:ext cx="43412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83" name="Google Shape;683;p21"/>
          <p:cNvSpPr txBox="1"/>
          <p:nvPr/>
        </p:nvSpPr>
        <p:spPr>
          <a:xfrm>
            <a:off x="1004676" y="3444081"/>
            <a:ext cx="1362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</p:txBody>
      </p:sp>
      <p:cxnSp>
        <p:nvCxnSpPr>
          <p:cNvPr id="684" name="Google Shape;684;p21"/>
          <p:cNvCxnSpPr/>
          <p:nvPr/>
        </p:nvCxnSpPr>
        <p:spPr>
          <a:xfrm>
            <a:off x="5943600" y="5779532"/>
            <a:ext cx="5667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21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21"/>
          <p:cNvSpPr txBox="1"/>
          <p:nvPr/>
        </p:nvSpPr>
        <p:spPr>
          <a:xfrm>
            <a:off x="384313" y="930344"/>
            <a:ext cx="830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 of an S-curve, regardless of values of b and 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Threshold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where rise of curve is steepest: approximately (1/b)</a:t>
            </a:r>
            <a:r>
              <a:rPr baseline="3000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1/r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87" name="Google Shape;687;p21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r=5, b=20, for t=0.9: 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1-(1-</a:t>
            </a:r>
            <a:r>
              <a:rPr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30000"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=0.99999; for t=0.1: 0.0000199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i="1" lang="en-US"/>
              <a:t>b</a:t>
            </a:r>
            <a:r>
              <a:rPr lang="en-US"/>
              <a:t>  = 20; </a:t>
            </a:r>
            <a:r>
              <a:rPr i="1" lang="en-US"/>
              <a:t>r</a:t>
            </a:r>
            <a:r>
              <a:rPr lang="en-US"/>
              <a:t>  = 5</a:t>
            </a:r>
            <a:endParaRPr/>
          </a:p>
        </p:txBody>
      </p:sp>
      <p:sp>
        <p:nvSpPr>
          <p:cNvPr id="693" name="Google Shape;693;p22"/>
          <p:cNvSpPr txBox="1"/>
          <p:nvPr>
            <p:ph idx="1" type="body"/>
          </p:nvPr>
        </p:nvSpPr>
        <p:spPr>
          <a:xfrm>
            <a:off x="685800" y="12192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Similarity </a:t>
            </a:r>
            <a:r>
              <a:rPr b="1" i="1" lang="en-US" sz="2400"/>
              <a:t>t</a:t>
            </a:r>
            <a:r>
              <a:rPr lang="en-US" sz="2400"/>
              <a:t> of two columns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D60093"/>
                </a:solidFill>
              </a:rPr>
              <a:t>Prob. that at least 1 band is identical (so a candidate pair):</a:t>
            </a:r>
            <a:endParaRPr/>
          </a:p>
        </p:txBody>
      </p:sp>
      <p:sp>
        <p:nvSpPr>
          <p:cNvPr id="694" name="Google Shape;694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95" name="Google Shape;695;p22"/>
          <p:cNvGraphicFramePr/>
          <p:nvPr/>
        </p:nvGraphicFramePr>
        <p:xfrm>
          <a:off x="2133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{30F010C7-5A10-43AD-A626-16F34411146D}</a:tableStyleId>
              </a:tblPr>
              <a:tblGrid>
                <a:gridCol w="501800"/>
                <a:gridCol w="1555600"/>
              </a:tblGrid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1-(1-t</a:t>
                      </a:r>
                      <a:r>
                        <a:rPr b="1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b="1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.006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.047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.186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.470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.802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.975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.9996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6" name="Google Shape;696;p22"/>
          <p:cNvSpPr txBox="1"/>
          <p:nvPr/>
        </p:nvSpPr>
        <p:spPr>
          <a:xfrm>
            <a:off x="4876800" y="2971800"/>
            <a:ext cx="365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an ideal step function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rises by more than 0.6 going from similarity t = 0.4 to t = 0.6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Slope in middle &gt; 3.0  	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0.6/(0.6-0.4)=3.0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: The S-curve</a:t>
            </a:r>
            <a:endParaRPr/>
          </a:p>
        </p:txBody>
      </p:sp>
      <p:sp>
        <p:nvSpPr>
          <p:cNvPr id="702" name="Google Shape;702;p23"/>
          <p:cNvSpPr txBox="1"/>
          <p:nvPr>
            <p:ph idx="1" type="body"/>
          </p:nvPr>
        </p:nvSpPr>
        <p:spPr>
          <a:xfrm>
            <a:off x="457200" y="1371601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Picking </a:t>
            </a:r>
            <a:r>
              <a:rPr b="1" i="1" lang="en-US">
                <a:solidFill>
                  <a:srgbClr val="D60093"/>
                </a:solidFill>
              </a:rPr>
              <a:t>r</a:t>
            </a:r>
            <a:r>
              <a:rPr b="1" lang="en-US">
                <a:solidFill>
                  <a:srgbClr val="D60093"/>
                </a:solidFill>
              </a:rPr>
              <a:t> and </a:t>
            </a:r>
            <a:r>
              <a:rPr b="1" i="1" lang="en-US">
                <a:solidFill>
                  <a:srgbClr val="D60093"/>
                </a:solidFill>
              </a:rPr>
              <a:t>b</a:t>
            </a:r>
            <a:r>
              <a:rPr b="1" lang="en-US">
                <a:solidFill>
                  <a:srgbClr val="D60093"/>
                </a:solidFill>
              </a:rPr>
              <a:t> to get the best S-curve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50 hash-functions (r=5, b=10)</a:t>
            </a:r>
            <a:endParaRPr/>
          </a:p>
        </p:txBody>
      </p:sp>
      <p:sp>
        <p:nvSpPr>
          <p:cNvPr id="703" name="Google Shape;703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23"/>
          <p:cNvSpPr txBox="1"/>
          <p:nvPr/>
        </p:nvSpPr>
        <p:spPr>
          <a:xfrm>
            <a:off x="5756511" y="2362200"/>
            <a:ext cx="33528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Green area</a:t>
            </a: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 Negative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documents that are not identified as candidate pairs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Blue area</a:t>
            </a: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 Positive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Dissimilar documents that are identified as candidate pairs</a:t>
            </a:r>
            <a:endParaRPr/>
          </a:p>
        </p:txBody>
      </p:sp>
      <p:grpSp>
        <p:nvGrpSpPr>
          <p:cNvPr id="705" name="Google Shape;705;p23"/>
          <p:cNvGrpSpPr/>
          <p:nvPr/>
        </p:nvGrpSpPr>
        <p:grpSpPr>
          <a:xfrm>
            <a:off x="1752600" y="1807200"/>
            <a:ext cx="3982850" cy="4441800"/>
            <a:chOff x="1752600" y="1807200"/>
            <a:chExt cx="3982850" cy="4441800"/>
          </a:xfrm>
        </p:grpSpPr>
        <p:pic>
          <p:nvPicPr>
            <p:cNvPr id="706" name="Google Shape;70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0" y="2427288"/>
              <a:ext cx="3906650" cy="3516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7" name="Google Shape;707;p23"/>
            <p:cNvCxnSpPr/>
            <p:nvPr/>
          </p:nvCxnSpPr>
          <p:spPr>
            <a:xfrm rot="-5400000">
              <a:off x="2763252" y="4107700"/>
              <a:ext cx="2803360" cy="5213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8" name="Google Shape;708;p23"/>
            <p:cNvSpPr/>
            <p:nvPr/>
          </p:nvSpPr>
          <p:spPr>
            <a:xfrm>
              <a:off x="4193674" y="2718720"/>
              <a:ext cx="566821" cy="1053431"/>
            </a:xfrm>
            <a:custGeom>
              <a:rect b="b" l="l" r="r" t="t"/>
              <a:pathLst>
                <a:path extrusionOk="0" h="1053431" w="566821">
                  <a:moveTo>
                    <a:pt x="0" y="1053431"/>
                  </a:moveTo>
                  <a:lnTo>
                    <a:pt x="32084" y="0"/>
                  </a:lnTo>
                  <a:lnTo>
                    <a:pt x="566821" y="0"/>
                  </a:lnTo>
                  <a:lnTo>
                    <a:pt x="422442" y="96252"/>
                  </a:lnTo>
                  <a:lnTo>
                    <a:pt x="288758" y="288757"/>
                  </a:lnTo>
                  <a:lnTo>
                    <a:pt x="165768" y="572168"/>
                  </a:lnTo>
                  <a:lnTo>
                    <a:pt x="0" y="1053431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3183021" y="3996741"/>
              <a:ext cx="973221" cy="1550736"/>
            </a:xfrm>
            <a:custGeom>
              <a:rect b="b" l="l" r="r" t="t"/>
              <a:pathLst>
                <a:path extrusionOk="0" h="1550736" w="973221">
                  <a:moveTo>
                    <a:pt x="973221" y="0"/>
                  </a:moveTo>
                  <a:lnTo>
                    <a:pt x="941137" y="1545389"/>
                  </a:lnTo>
                  <a:lnTo>
                    <a:pt x="0" y="1550736"/>
                  </a:lnTo>
                  <a:lnTo>
                    <a:pt x="315495" y="1374273"/>
                  </a:lnTo>
                  <a:lnTo>
                    <a:pt x="577516" y="1016000"/>
                  </a:lnTo>
                  <a:lnTo>
                    <a:pt x="802105" y="534736"/>
                  </a:lnTo>
                  <a:lnTo>
                    <a:pt x="973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23"/>
            <p:cNvSpPr txBox="1"/>
            <p:nvPr/>
          </p:nvSpPr>
          <p:spPr>
            <a:xfrm>
              <a:off x="3505200" y="5791200"/>
              <a:ext cx="16665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sp>
          <p:nvSpPr>
            <p:cNvPr id="711" name="Google Shape;711;p23"/>
            <p:cNvSpPr txBox="1"/>
            <p:nvPr/>
          </p:nvSpPr>
          <p:spPr>
            <a:xfrm rot="-5400000">
              <a:off x="65700" y="3494100"/>
              <a:ext cx="38316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Prob. sharing a bucket</a:t>
              </a:r>
              <a:endParaRPr/>
            </a:p>
          </p:txBody>
        </p:sp>
      </p:grpSp>
      <p:cxnSp>
        <p:nvCxnSpPr>
          <p:cNvPr id="712" name="Google Shape;712;p23"/>
          <p:cNvCxnSpPr/>
          <p:nvPr/>
        </p:nvCxnSpPr>
        <p:spPr>
          <a:xfrm flipH="1">
            <a:off x="4343400" y="2590800"/>
            <a:ext cx="1413111" cy="381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23"/>
          <p:cNvCxnSpPr/>
          <p:nvPr/>
        </p:nvCxnSpPr>
        <p:spPr>
          <a:xfrm flipH="1">
            <a:off x="3962400" y="4403769"/>
            <a:ext cx="1849251" cy="73973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r</a:t>
            </a:r>
            <a:endParaRPr/>
          </a:p>
        </p:txBody>
      </p:sp>
      <p:sp>
        <p:nvSpPr>
          <p:cNvPr id="719" name="Google Shape;719;p24"/>
          <p:cNvSpPr txBox="1"/>
          <p:nvPr>
            <p:ph idx="1" type="body"/>
          </p:nvPr>
        </p:nvSpPr>
        <p:spPr>
          <a:xfrm>
            <a:off x="4572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Threshold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lang="en-US" sz="2400">
                <a:solidFill>
                  <a:srgbClr val="0000FF"/>
                </a:solidFill>
              </a:rPr>
              <a:t> defines how similar documents have to be for them to be regarded as a similar pair </a:t>
            </a:r>
            <a:r>
              <a:rPr lang="en-US" sz="2400"/>
              <a:t>(e.g., s = 0.8)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Length </a:t>
            </a:r>
            <a:r>
              <a:rPr b="1" i="1" lang="en-US" sz="2400"/>
              <a:t>n</a:t>
            </a:r>
            <a:r>
              <a:rPr b="1" lang="en-US" sz="2400"/>
              <a:t> for minhash signatures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Pick number of bands </a:t>
            </a:r>
            <a:r>
              <a:rPr b="1" i="1" lang="en-US" sz="2400">
                <a:solidFill>
                  <a:srgbClr val="008000"/>
                </a:solidFill>
              </a:rPr>
              <a:t>b</a:t>
            </a:r>
            <a:r>
              <a:rPr lang="en-US" sz="2400">
                <a:solidFill>
                  <a:srgbClr val="008000"/>
                </a:solidFill>
              </a:rPr>
              <a:t> and number of rows </a:t>
            </a:r>
            <a:r>
              <a:rPr b="1" i="1" lang="en-US" sz="2400">
                <a:solidFill>
                  <a:srgbClr val="008000"/>
                </a:solidFill>
              </a:rPr>
              <a:t>r</a:t>
            </a:r>
            <a:r>
              <a:rPr lang="en-US" sz="2400">
                <a:solidFill>
                  <a:srgbClr val="008000"/>
                </a:solidFill>
              </a:rPr>
              <a:t> such that </a:t>
            </a:r>
            <a:r>
              <a:rPr b="1" i="1" lang="en-US" sz="2400">
                <a:solidFill>
                  <a:srgbClr val="008000"/>
                </a:solidFill>
              </a:rPr>
              <a:t>br = n </a:t>
            </a:r>
            <a:r>
              <a:rPr lang="en-US" sz="2400">
                <a:solidFill>
                  <a:srgbClr val="008000"/>
                </a:solidFill>
              </a:rPr>
              <a:t>and threshold </a:t>
            </a: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lang="en-US" sz="2400">
                <a:solidFill>
                  <a:srgbClr val="008000"/>
                </a:solidFill>
              </a:rPr>
              <a:t> is approximately </a:t>
            </a:r>
            <a:r>
              <a:rPr b="1" i="1" lang="en-US" sz="2400">
                <a:solidFill>
                  <a:srgbClr val="008000"/>
                </a:solidFill>
              </a:rPr>
              <a:t>(1/b)</a:t>
            </a:r>
            <a:r>
              <a:rPr b="1" baseline="30000" i="1" lang="en-US" sz="2400">
                <a:solidFill>
                  <a:srgbClr val="008000"/>
                </a:solidFill>
              </a:rPr>
              <a:t>1/r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To avoid false negatives </a:t>
            </a:r>
            <a:r>
              <a:rPr b="1" lang="en-US" sz="2400">
                <a:solidFill>
                  <a:srgbClr val="008000"/>
                </a:solidFill>
              </a:rPr>
              <a:t>(green area)</a:t>
            </a:r>
            <a:r>
              <a:rPr b="1" lang="en-US" sz="2400">
                <a:solidFill>
                  <a:srgbClr val="FF0066"/>
                </a:solidFill>
              </a:rPr>
              <a:t>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threshold lower than </a:t>
            </a:r>
            <a:r>
              <a:rPr b="1" i="1" lang="en-US" sz="2000"/>
              <a:t>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To avoid false positives </a:t>
            </a:r>
            <a:r>
              <a:rPr b="1" lang="en-US" sz="2400">
                <a:solidFill>
                  <a:srgbClr val="0000FF"/>
                </a:solidFill>
              </a:rPr>
              <a:t>(blue area)</a:t>
            </a:r>
            <a:r>
              <a:rPr b="1" lang="en-US" sz="2400">
                <a:solidFill>
                  <a:srgbClr val="FF0066"/>
                </a:solidFill>
              </a:rPr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higher threshold than </a:t>
            </a:r>
            <a:r>
              <a:rPr b="1" i="1" lang="en-US" sz="2000"/>
              <a:t>s</a:t>
            </a:r>
            <a:endParaRPr b="1" sz="2000"/>
          </a:p>
        </p:txBody>
      </p:sp>
      <p:sp>
        <p:nvSpPr>
          <p:cNvPr id="720" name="Google Shape;72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21" name="Google Shape;721;p24"/>
          <p:cNvGraphicFramePr/>
          <p:nvPr/>
        </p:nvGraphicFramePr>
        <p:xfrm>
          <a:off x="2286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{ECF07C8B-313E-4622-83AA-C9C2F791F760}</a:tableStyleId>
              </a:tblPr>
              <a:tblGrid>
                <a:gridCol w="1752600"/>
                <a:gridCol w="1752600"/>
                <a:gridCol w="1752600"/>
              </a:tblGrid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u="none" cap="none" strike="noStrike"/>
                        <a:t>(1/b)</a:t>
                      </a:r>
                      <a:r>
                        <a:rPr baseline="30000" lang="en-US" sz="1800" u="none" cap="none" strike="noStrike"/>
                        <a:t>1/r</a:t>
                      </a:r>
                      <a:endParaRPr baseline="30000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0.5493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0.7943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0.9227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2" name="Google Shape;722;p24"/>
          <p:cNvSpPr txBox="1"/>
          <p:nvPr/>
        </p:nvSpPr>
        <p:spPr>
          <a:xfrm>
            <a:off x="1066800" y="52578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n=100</a:t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>
            <a:off x="6729114" y="2667000"/>
            <a:ext cx="2567288" cy="2243554"/>
            <a:chOff x="1669150" y="2427288"/>
            <a:chExt cx="4066300" cy="3682723"/>
          </a:xfrm>
        </p:grpSpPr>
        <p:pic>
          <p:nvPicPr>
            <p:cNvPr id="724" name="Google Shape;72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0" y="2427288"/>
              <a:ext cx="3906650" cy="3516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5" name="Google Shape;725;p24"/>
            <p:cNvCxnSpPr/>
            <p:nvPr/>
          </p:nvCxnSpPr>
          <p:spPr>
            <a:xfrm rot="-5400000">
              <a:off x="2763252" y="4107700"/>
              <a:ext cx="2803360" cy="5213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6" name="Google Shape;726;p24"/>
            <p:cNvSpPr/>
            <p:nvPr/>
          </p:nvSpPr>
          <p:spPr>
            <a:xfrm>
              <a:off x="4193674" y="2718720"/>
              <a:ext cx="566821" cy="1053431"/>
            </a:xfrm>
            <a:custGeom>
              <a:rect b="b" l="l" r="r" t="t"/>
              <a:pathLst>
                <a:path extrusionOk="0" h="1053431" w="566821">
                  <a:moveTo>
                    <a:pt x="0" y="1053431"/>
                  </a:moveTo>
                  <a:lnTo>
                    <a:pt x="32084" y="0"/>
                  </a:lnTo>
                  <a:lnTo>
                    <a:pt x="566821" y="0"/>
                  </a:lnTo>
                  <a:lnTo>
                    <a:pt x="422442" y="96252"/>
                  </a:lnTo>
                  <a:lnTo>
                    <a:pt x="288758" y="288757"/>
                  </a:lnTo>
                  <a:lnTo>
                    <a:pt x="165768" y="572168"/>
                  </a:lnTo>
                  <a:lnTo>
                    <a:pt x="0" y="1053431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183021" y="3996741"/>
              <a:ext cx="973221" cy="1550736"/>
            </a:xfrm>
            <a:custGeom>
              <a:rect b="b" l="l" r="r" t="t"/>
              <a:pathLst>
                <a:path extrusionOk="0" h="1550736" w="973221">
                  <a:moveTo>
                    <a:pt x="973221" y="0"/>
                  </a:moveTo>
                  <a:lnTo>
                    <a:pt x="941137" y="1545389"/>
                  </a:lnTo>
                  <a:lnTo>
                    <a:pt x="0" y="1550736"/>
                  </a:lnTo>
                  <a:lnTo>
                    <a:pt x="315495" y="1374273"/>
                  </a:lnTo>
                  <a:lnTo>
                    <a:pt x="577516" y="1016000"/>
                  </a:lnTo>
                  <a:lnTo>
                    <a:pt x="802105" y="534736"/>
                  </a:lnTo>
                  <a:lnTo>
                    <a:pt x="973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p24"/>
            <p:cNvSpPr txBox="1"/>
            <p:nvPr/>
          </p:nvSpPr>
          <p:spPr>
            <a:xfrm>
              <a:off x="3505199" y="5554285"/>
              <a:ext cx="1599589" cy="55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sp>
          <p:nvSpPr>
            <p:cNvPr id="729" name="Google Shape;729;p24"/>
            <p:cNvSpPr txBox="1"/>
            <p:nvPr/>
          </p:nvSpPr>
          <p:spPr>
            <a:xfrm rot="-5400000">
              <a:off x="117062" y="3979377"/>
              <a:ext cx="3640408" cy="536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Prob. sharing a bucket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5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 i="1"/>
          </a:p>
        </p:txBody>
      </p:sp>
      <p:sp>
        <p:nvSpPr>
          <p:cNvPr id="735" name="Google Shape;735;p25"/>
          <p:cNvSpPr txBox="1"/>
          <p:nvPr>
            <p:ph idx="1" type="body"/>
          </p:nvPr>
        </p:nvSpPr>
        <p:spPr>
          <a:xfrm>
            <a:off x="457200" y="9906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008000"/>
                </a:solidFill>
              </a:rPr>
              <a:t>(1/b)</a:t>
            </a:r>
            <a:r>
              <a:rPr b="1" baseline="30000" i="1" lang="en-US" sz="2400">
                <a:solidFill>
                  <a:srgbClr val="008000"/>
                </a:solidFill>
              </a:rPr>
              <a:t>1/r </a:t>
            </a:r>
            <a:r>
              <a:rPr b="1" lang="en-US" sz="2400">
                <a:solidFill>
                  <a:srgbClr val="008000"/>
                </a:solidFill>
              </a:rPr>
              <a:t>represents the threshold of the S curve for function </a:t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	1 - (1 - </a:t>
            </a:r>
            <a:r>
              <a:rPr b="1" i="1" lang="en-US" sz="2400">
                <a:solidFill>
                  <a:srgbClr val="008000"/>
                </a:solidFill>
              </a:rPr>
              <a:t>t</a:t>
            </a:r>
            <a:r>
              <a:rPr b="1" baseline="30000" i="1" lang="en-US" sz="2400">
                <a:solidFill>
                  <a:srgbClr val="008000"/>
                </a:solidFill>
              </a:rPr>
              <a:t>r</a:t>
            </a:r>
            <a:r>
              <a:rPr b="1" lang="en-US" sz="2400">
                <a:solidFill>
                  <a:srgbClr val="008000"/>
                </a:solidFill>
              </a:rPr>
              <a:t>)</a:t>
            </a:r>
            <a:r>
              <a:rPr b="1" baseline="30000" i="1" lang="en-US" sz="2400">
                <a:solidFill>
                  <a:srgbClr val="008000"/>
                </a:solidFill>
              </a:rPr>
              <a:t>b</a:t>
            </a:r>
            <a:r>
              <a:rPr b="1" lang="en-US" sz="2400">
                <a:solidFill>
                  <a:srgbClr val="008000"/>
                </a:solidFill>
              </a:rPr>
              <a:t>, the probability of being a candidate pair</a:t>
            </a:r>
            <a:endParaRPr b="1" baseline="30000" i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</a:t>
            </a:r>
            <a:r>
              <a:rPr b="1" lang="en-US" sz="2000"/>
              <a:t>s=0.6</a:t>
            </a:r>
            <a:r>
              <a:rPr lang="en-US" sz="2000"/>
              <a:t> (similarity of documents to be a candidate pair) what values should you choose for b and r to reduce the number of </a:t>
            </a:r>
            <a:r>
              <a:rPr b="1" lang="en-US" sz="2000"/>
              <a:t>false negatives</a:t>
            </a:r>
            <a:r>
              <a:rPr lang="en-US" sz="2000"/>
              <a:t>?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To avoid false negatives: </a:t>
            </a: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threshold lower than </a:t>
            </a:r>
            <a:r>
              <a:rPr b="1" i="1" lang="en-US" sz="2000"/>
              <a:t>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To avoid false positives: </a:t>
            </a: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higher threshold than </a:t>
            </a:r>
            <a:r>
              <a:rPr b="1" i="1" lang="en-US" sz="2000"/>
              <a:t>s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i="1"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Could choose (b=20, r=5) or (b=50, r=2): both give threshold lower than s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Better answer probably b=20, r=5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Because b=50, r=20 will have a higher rate of false positives: TRADEOFFS</a:t>
            </a:r>
            <a:endParaRPr b="1"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736" name="Google Shape;73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7" name="Google Shape;737;p25"/>
          <p:cNvGraphicFramePr/>
          <p:nvPr/>
        </p:nvGraphicFramePr>
        <p:xfrm>
          <a:off x="1524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{ECF07C8B-313E-4622-83AA-C9C2F791F760}</a:tableStyleId>
              </a:tblPr>
              <a:tblGrid>
                <a:gridCol w="1676400"/>
                <a:gridCol w="1676400"/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u="none" cap="none" strike="noStrike"/>
                        <a:t>(1/b)</a:t>
                      </a:r>
                      <a:r>
                        <a:rPr baseline="30000" lang="en-US" sz="1800" u="none" cap="none" strike="noStrike"/>
                        <a:t>1/r</a:t>
                      </a:r>
                      <a:endParaRPr baseline="30000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0.5493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0.7943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0.9227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8" name="Google Shape;738;p25"/>
          <p:cNvSpPr txBox="1"/>
          <p:nvPr/>
        </p:nvSpPr>
        <p:spPr>
          <a:xfrm>
            <a:off x="152400" y="56388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n=100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Summary</a:t>
            </a:r>
            <a:endParaRPr/>
          </a:p>
        </p:txBody>
      </p:sp>
      <p:sp>
        <p:nvSpPr>
          <p:cNvPr id="744" name="Google Shape;744;p26"/>
          <p:cNvSpPr txBox="1"/>
          <p:nvPr>
            <p:ph idx="1" type="body"/>
          </p:nvPr>
        </p:nvSpPr>
        <p:spPr>
          <a:xfrm>
            <a:off x="457200" y="1447799"/>
            <a:ext cx="7924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Tune </a:t>
            </a:r>
            <a:r>
              <a:rPr b="1" i="1" lang="en-US">
                <a:solidFill>
                  <a:srgbClr val="0000FF"/>
                </a:solidFill>
              </a:rPr>
              <a:t>M, b, r</a:t>
            </a:r>
            <a:r>
              <a:rPr lang="en-US">
                <a:solidFill>
                  <a:srgbClr val="0000FF"/>
                </a:solidFill>
              </a:rPr>
              <a:t> to identify </a:t>
            </a:r>
            <a:r>
              <a:rPr b="1" lang="en-US">
                <a:solidFill>
                  <a:srgbClr val="0000FF"/>
                </a:solidFill>
              </a:rPr>
              <a:t>almost all candidate pairs with similar signatures</a:t>
            </a:r>
            <a:r>
              <a:rPr lang="en-US">
                <a:solidFill>
                  <a:srgbClr val="0000FF"/>
                </a:solidFill>
              </a:rPr>
              <a:t>, but </a:t>
            </a:r>
            <a:r>
              <a:rPr b="1" lang="en-US">
                <a:solidFill>
                  <a:srgbClr val="0000FF"/>
                </a:solidFill>
              </a:rPr>
              <a:t>eliminate most pairs that do not have similar signatures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Then </a:t>
            </a:r>
            <a:r>
              <a:rPr b="1" lang="en-US"/>
              <a:t>check in main memory that candidate pairs</a:t>
            </a:r>
            <a:r>
              <a:rPr lang="en-US"/>
              <a:t> </a:t>
            </a:r>
            <a:r>
              <a:rPr b="1" lang="en-US"/>
              <a:t>really do have </a:t>
            </a:r>
            <a:r>
              <a:rPr b="1" lang="en-US">
                <a:solidFill>
                  <a:srgbClr val="FF0066"/>
                </a:solidFill>
              </a:rPr>
              <a:t>similar signatures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Optional: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In another 2nd pass through data, check that </a:t>
            </a:r>
            <a:r>
              <a:rPr b="1" lang="en-US"/>
              <a:t>the remaining candidate pairs really </a:t>
            </a:r>
            <a:r>
              <a:rPr b="1" lang="en-US">
                <a:solidFill>
                  <a:srgbClr val="FF0066"/>
                </a:solidFill>
              </a:rPr>
              <a:t>represent similar documents</a:t>
            </a:r>
            <a:endParaRPr/>
          </a:p>
        </p:txBody>
      </p:sp>
      <p:sp>
        <p:nvSpPr>
          <p:cNvPr id="745" name="Google Shape;74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3 Steps</a:t>
            </a:r>
            <a:endParaRPr/>
          </a:p>
        </p:txBody>
      </p:sp>
      <p:sp>
        <p:nvSpPr>
          <p:cNvPr id="751" name="Google Shape;751;p27"/>
          <p:cNvSpPr txBox="1"/>
          <p:nvPr>
            <p:ph idx="1" type="body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Shingling:</a:t>
            </a:r>
            <a:r>
              <a:rPr lang="en-US"/>
              <a:t> Convert documents to sets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assign each shingle an ID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Min-Hashing: </a:t>
            </a:r>
            <a:r>
              <a:rPr lang="en-US"/>
              <a:t>Convert large sets to short signatures, while preserving similarity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</a:t>
            </a:r>
            <a:r>
              <a:rPr b="1" lang="en-US">
                <a:solidFill>
                  <a:srgbClr val="0000FF"/>
                </a:solidFill>
              </a:rPr>
              <a:t>similarity preserving hashing</a:t>
            </a:r>
            <a:r>
              <a:rPr lang="en-US">
                <a:solidFill>
                  <a:srgbClr val="0000FF"/>
                </a:solidFill>
              </a:rPr>
              <a:t> to generate signatures with property </a:t>
            </a:r>
            <a:r>
              <a:rPr b="1" lang="en-US">
                <a:solidFill>
                  <a:srgbClr val="0000FF"/>
                </a:solidFill>
              </a:rPr>
              <a:t>Pr[</a:t>
            </a:r>
            <a:r>
              <a:rPr b="1" i="1" lang="en-US">
                <a:solidFill>
                  <a:srgbClr val="0000FF"/>
                </a:solidFill>
              </a:rPr>
              <a:t>h</a:t>
            </a:r>
            <a:r>
              <a:rPr b="1" baseline="-25000" lang="en-US">
                <a:solidFill>
                  <a:srgbClr val="0000FF"/>
                </a:solidFill>
              </a:rPr>
              <a:t>π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) = </a:t>
            </a:r>
            <a:r>
              <a:rPr b="1" i="1" lang="en-US">
                <a:solidFill>
                  <a:srgbClr val="0000FF"/>
                </a:solidFill>
              </a:rPr>
              <a:t>h</a:t>
            </a:r>
            <a:r>
              <a:rPr b="1" baseline="-25000" lang="en-US">
                <a:solidFill>
                  <a:srgbClr val="0000FF"/>
                </a:solidFill>
              </a:rPr>
              <a:t>π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)] = </a:t>
            </a:r>
            <a:r>
              <a:rPr b="1" i="1" lang="en-US">
                <a:solidFill>
                  <a:srgbClr val="0000FF"/>
                </a:solidFill>
              </a:rPr>
              <a:t>sim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, C</a:t>
            </a:r>
            <a:r>
              <a:rPr b="1" baseline="-25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get around generating random permutations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Locality-Sensitive Hashing: </a:t>
            </a:r>
            <a:r>
              <a:rPr lang="en-US"/>
              <a:t>Focus on pairs of signatures likely to be from similar documents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find </a:t>
            </a:r>
            <a:r>
              <a:rPr b="1" lang="en-US">
                <a:solidFill>
                  <a:srgbClr val="0000FF"/>
                </a:solidFill>
              </a:rPr>
              <a:t>candidate pairs</a:t>
            </a:r>
            <a:r>
              <a:rPr lang="en-US">
                <a:solidFill>
                  <a:srgbClr val="0000FF"/>
                </a:solidFill>
              </a:rPr>
              <a:t> of similarity ≥ </a:t>
            </a:r>
            <a:r>
              <a:rPr b="1" lang="en-US">
                <a:solidFill>
                  <a:srgbClr val="0000FF"/>
                </a:solidFill>
              </a:rPr>
              <a:t>s</a:t>
            </a:r>
            <a:endParaRPr b="1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techniques (1)</a:t>
            </a:r>
            <a:endParaRPr/>
          </a:p>
        </p:txBody>
      </p:sp>
      <p:sp>
        <p:nvSpPr>
          <p:cNvPr id="758" name="Google Shape;758;p28"/>
          <p:cNvSpPr txBox="1"/>
          <p:nvPr>
            <p:ph idx="1" type="body"/>
          </p:nvPr>
        </p:nvSpPr>
        <p:spPr>
          <a:xfrm>
            <a:off x="685800" y="14478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Pick a value of </a:t>
            </a:r>
            <a:r>
              <a:rPr i="1" lang="en-US" sz="2400"/>
              <a:t>k</a:t>
            </a:r>
            <a:r>
              <a:rPr lang="en-US" sz="2400"/>
              <a:t> and </a:t>
            </a:r>
            <a:r>
              <a:rPr b="1" lang="en-US" sz="2400"/>
              <a:t>construct from each document the set of </a:t>
            </a:r>
            <a:r>
              <a:rPr b="1" i="1" lang="en-US" sz="2400"/>
              <a:t>k</a:t>
            </a:r>
            <a:r>
              <a:rPr b="1" lang="en-US" sz="2400"/>
              <a:t>-shingles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Optionally </a:t>
            </a:r>
            <a:r>
              <a:rPr b="1" lang="en-US" sz="2200"/>
              <a:t>hash the k-shingles </a:t>
            </a:r>
            <a:r>
              <a:rPr lang="en-US" sz="2200"/>
              <a:t>to shorter bucket numbers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Sort the document-shingle pairs </a:t>
            </a:r>
            <a:r>
              <a:rPr lang="en-US" sz="2400"/>
              <a:t>to order them by shingle</a:t>
            </a:r>
            <a:endParaRPr/>
          </a:p>
          <a:p>
            <a:pPr indent="-51435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Which sets contain which elements (shingles)</a:t>
            </a:r>
            <a:endParaRPr/>
          </a:p>
          <a:p>
            <a:pPr indent="-43815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Pick a length </a:t>
            </a:r>
            <a:r>
              <a:rPr i="1" lang="en-US" sz="2400"/>
              <a:t>n</a:t>
            </a:r>
            <a:r>
              <a:rPr lang="en-US" sz="2400"/>
              <a:t> for minhash signatures corresponding to </a:t>
            </a:r>
            <a:r>
              <a:rPr i="1" lang="en-US" sz="2400"/>
              <a:t>n</a:t>
            </a:r>
            <a:r>
              <a:rPr lang="en-US" sz="2400"/>
              <a:t> minhash functions and </a:t>
            </a:r>
            <a:r>
              <a:rPr b="1" lang="en-US" sz="2400"/>
              <a:t>compute the minhash signatures</a:t>
            </a:r>
            <a:r>
              <a:rPr lang="en-US" sz="2400"/>
              <a:t> for all the documents</a:t>
            </a:r>
            <a:endParaRPr/>
          </a:p>
        </p:txBody>
      </p:sp>
      <p:sp>
        <p:nvSpPr>
          <p:cNvPr id="759" name="Google Shape;75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858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for Locality Sensitive Hashing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57200" y="1371599"/>
            <a:ext cx="8229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Used k-shingles </a:t>
            </a:r>
            <a:r>
              <a:rPr b="1" i="1" lang="en-US" sz="2400"/>
              <a:t>to create sets that summarize documents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Used Minhashing </a:t>
            </a:r>
            <a:r>
              <a:rPr b="1" i="1" lang="en-US" sz="2400"/>
              <a:t>to generate signatures that represent sets of shingles, reflect their similarity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Suppose we need to find near-duplicate documents among  a million 10</a:t>
            </a:r>
            <a:r>
              <a:rPr b="1" baseline="30000" lang="en-US" sz="2400">
                <a:solidFill>
                  <a:srgbClr val="0000FF"/>
                </a:solidFill>
              </a:rPr>
              <a:t>6</a:t>
            </a:r>
            <a:r>
              <a:rPr b="1" lang="en-US" sz="2400">
                <a:solidFill>
                  <a:srgbClr val="0000FF"/>
                </a:solidFill>
              </a:rPr>
              <a:t> documents</a:t>
            </a:r>
            <a:endParaRPr/>
          </a:p>
          <a:p>
            <a:pPr indent="-171450" lvl="8" marL="3886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Naïvely, we would have to compute </a:t>
            </a:r>
            <a:r>
              <a:rPr b="1" lang="en-US" sz="2400">
                <a:solidFill>
                  <a:srgbClr val="FF0066"/>
                </a:solidFill>
              </a:rPr>
              <a:t>pairwise Jaccard similarities </a:t>
            </a:r>
            <a:r>
              <a:rPr lang="en-US" sz="2400"/>
              <a:t>for </a:t>
            </a:r>
            <a:r>
              <a:rPr b="1" lang="en-US" sz="2400"/>
              <a:t>every pair of signatures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10</a:t>
            </a:r>
            <a:r>
              <a:rPr baseline="30000" lang="en-US" sz="2000"/>
              <a:t>6</a:t>
            </a:r>
            <a:r>
              <a:rPr lang="en-US" sz="2000"/>
              <a:t> choose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Recall: for large n, 	        is approximately n</a:t>
            </a:r>
            <a:r>
              <a:rPr baseline="30000" lang="en-US" sz="2000"/>
              <a:t>2</a:t>
            </a:r>
            <a:r>
              <a:rPr lang="en-US" sz="2000"/>
              <a:t>/2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 ≈ 5*10</a:t>
            </a:r>
            <a:r>
              <a:rPr b="1" baseline="30000" lang="en-US" sz="2000"/>
              <a:t>11</a:t>
            </a:r>
            <a:r>
              <a:rPr b="1" lang="en-US" sz="2000"/>
              <a:t> </a:t>
            </a:r>
            <a:r>
              <a:rPr lang="en-US" sz="2000"/>
              <a:t>comparisons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At 10</a:t>
            </a:r>
            <a:r>
              <a:rPr baseline="30000" lang="en-US" sz="2000"/>
              <a:t>5</a:t>
            </a:r>
            <a:r>
              <a:rPr lang="en-US" sz="2000"/>
              <a:t> secs/day and 10</a:t>
            </a:r>
            <a:r>
              <a:rPr baseline="30000" lang="en-US" sz="2000"/>
              <a:t>6</a:t>
            </a:r>
            <a:r>
              <a:rPr lang="en-US" sz="2000"/>
              <a:t> comparisons/sec, </a:t>
            </a:r>
            <a:br>
              <a:rPr lang="en-US" sz="2000"/>
            </a:br>
            <a:r>
              <a:rPr lang="en-US" sz="2000"/>
              <a:t>it would take </a:t>
            </a:r>
            <a:r>
              <a:rPr b="1" lang="en-US" sz="2000"/>
              <a:t>6 days</a:t>
            </a:r>
            <a:endParaRPr/>
          </a:p>
          <a:p>
            <a:pPr indent="-171450" lvl="8" marL="3886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sz="900"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1a.tiff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876800"/>
            <a:ext cx="484909" cy="39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techniques (2)</a:t>
            </a:r>
            <a:endParaRPr/>
          </a:p>
        </p:txBody>
      </p:sp>
      <p:sp>
        <p:nvSpPr>
          <p:cNvPr id="765" name="Google Shape;765;p29"/>
          <p:cNvSpPr txBox="1"/>
          <p:nvPr>
            <p:ph idx="1" type="body"/>
          </p:nvPr>
        </p:nvSpPr>
        <p:spPr>
          <a:xfrm>
            <a:off x="685800" y="14478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4</a:t>
            </a:r>
            <a:r>
              <a:rPr b="1" lang="en-US" sz="2400"/>
              <a:t>.  Choose threshold s </a:t>
            </a:r>
            <a:r>
              <a:rPr lang="en-US" sz="2400"/>
              <a:t>that defines how similar documents have to be for them to be regarded as a “similar pair”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Pick number of bands b and number of rows r </a:t>
            </a:r>
            <a:r>
              <a:rPr lang="en-US" sz="2200"/>
              <a:t>such that br = 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Adjust b and r to limit false positives or negatives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5.  </a:t>
            </a:r>
            <a:r>
              <a:rPr b="1" lang="en-US" sz="2400"/>
              <a:t>Construct candidate pairs with LSH </a:t>
            </a:r>
            <a:r>
              <a:rPr lang="en-US" sz="2400"/>
              <a:t>technique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6.  </a:t>
            </a:r>
            <a:r>
              <a:rPr b="1" lang="en-US" sz="2400"/>
              <a:t>Examine candidate pair signatures </a:t>
            </a:r>
            <a:r>
              <a:rPr lang="en-US" sz="2400"/>
              <a:t>and determine whether fraction of components where they agree is at least s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7.  </a:t>
            </a:r>
            <a:r>
              <a:rPr b="1" lang="en-US" sz="2400"/>
              <a:t>Optionally,</a:t>
            </a:r>
            <a:r>
              <a:rPr lang="en-US" sz="2400"/>
              <a:t> if signatures are sufficiently similar, </a:t>
            </a:r>
            <a:r>
              <a:rPr b="1" lang="en-US" sz="2400"/>
              <a:t>compare documents</a:t>
            </a:r>
            <a:r>
              <a:rPr lang="en-US" sz="2400"/>
              <a:t> to check they are truly similar</a:t>
            </a:r>
            <a:endParaRPr/>
          </a:p>
        </p:txBody>
      </p:sp>
      <p:sp>
        <p:nvSpPr>
          <p:cNvPr id="766" name="Google Shape;76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LSH </a:t>
            </a:r>
            <a:endParaRPr/>
          </a:p>
        </p:txBody>
      </p:sp>
      <p:sp>
        <p:nvSpPr>
          <p:cNvPr id="772" name="Google Shape;77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</a:t>
            </a:r>
            <a:endParaRPr/>
          </a:p>
        </p:txBody>
      </p:sp>
      <p:sp>
        <p:nvSpPr>
          <p:cNvPr id="779" name="Google Shape;779;p31"/>
          <p:cNvSpPr txBox="1"/>
          <p:nvPr>
            <p:ph idx="1" type="body"/>
          </p:nvPr>
        </p:nvSpPr>
        <p:spPr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Or </a:t>
            </a:r>
            <a:r>
              <a:rPr b="1" i="1" lang="en-US" sz="2000">
                <a:solidFill>
                  <a:srgbClr val="0000FF"/>
                </a:solidFill>
              </a:rPr>
              <a:t>Near-neighbor search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Minhashing is one example of a </a:t>
            </a:r>
            <a:r>
              <a:rPr b="1" lang="en-US" sz="2000">
                <a:solidFill>
                  <a:srgbClr val="008000"/>
                </a:solidFill>
              </a:rPr>
              <a:t>family of functions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000"/>
              <a:t>(the minhash functions</a:t>
            </a:r>
            <a:r>
              <a:rPr lang="en-US" sz="2000">
                <a:solidFill>
                  <a:srgbClr val="000000"/>
                </a:solidFill>
              </a:rPr>
              <a:t>) </a:t>
            </a:r>
            <a:r>
              <a:rPr b="1" lang="en-US" sz="2000">
                <a:solidFill>
                  <a:srgbClr val="008000"/>
                </a:solidFill>
              </a:rPr>
              <a:t>that can be combined </a:t>
            </a:r>
            <a:r>
              <a:rPr lang="en-US" sz="2000">
                <a:solidFill>
                  <a:srgbClr val="000000"/>
                </a:solidFill>
              </a:rPr>
              <a:t>(by the banding technique) </a:t>
            </a:r>
            <a:r>
              <a:rPr b="1" lang="en-US" sz="2000">
                <a:solidFill>
                  <a:srgbClr val="008000"/>
                </a:solidFill>
              </a:rPr>
              <a:t>to distinguish strongly between pairs at a low distance from pairs at a high distance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Steepness of the S-curve reflects how effectively we can </a:t>
            </a:r>
            <a:r>
              <a:rPr b="1" lang="en-US" sz="2000">
                <a:solidFill>
                  <a:srgbClr val="0000FF"/>
                </a:solidFill>
              </a:rPr>
              <a:t>avoid false positives and false negati</a:t>
            </a:r>
            <a:r>
              <a:rPr lang="en-US" sz="2000"/>
              <a:t>ves among the candidate pairs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Section 3.6: more general theory of Locality Sensitive Functions</a:t>
            </a:r>
            <a:endParaRPr/>
          </a:p>
        </p:txBody>
      </p:sp>
      <p:sp>
        <p:nvSpPr>
          <p:cNvPr id="780" name="Google Shape;78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urve.tiff" id="781" name="Google Shape;7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000669"/>
            <a:ext cx="4461957" cy="283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Families of Functions for LSH</a:t>
            </a:r>
            <a:endParaRPr/>
          </a:p>
        </p:txBody>
      </p:sp>
      <p:sp>
        <p:nvSpPr>
          <p:cNvPr id="787" name="Google Shape;787;p32"/>
          <p:cNvSpPr txBox="1"/>
          <p:nvPr>
            <p:ph idx="1" type="body"/>
          </p:nvPr>
        </p:nvSpPr>
        <p:spPr>
          <a:xfrm>
            <a:off x="685800" y="12954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Families of functions </a:t>
            </a:r>
            <a:r>
              <a:rPr lang="en-US" sz="2400"/>
              <a:t>(including minhash functions) that can serve to </a:t>
            </a:r>
            <a:r>
              <a:rPr b="1" lang="en-US" sz="2400">
                <a:solidFill>
                  <a:srgbClr val="008000"/>
                </a:solidFill>
              </a:rPr>
              <a:t>produce candidate pairs efficiently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Space of sets and Jaccard distance OR other space and/or distance measure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Three conditions for family of functions: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More likely to make close pairs be candidate pairs than distant pairs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Statistically independent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Efficient</a:t>
            </a:r>
            <a:r>
              <a:rPr lang="en-US" sz="2000"/>
              <a:t> in two ways</a:t>
            </a:r>
            <a:endParaRPr/>
          </a:p>
          <a:p>
            <a:pPr indent="-51435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b="1" lang="en-US" sz="1800">
                <a:solidFill>
                  <a:srgbClr val="008000"/>
                </a:solidFill>
              </a:rPr>
              <a:t>Be able to identify candidate pairs in time much less than time to look at all pairs</a:t>
            </a:r>
            <a:endParaRPr/>
          </a:p>
          <a:p>
            <a:pPr indent="-51435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b="1" lang="en-US" sz="1800">
                <a:solidFill>
                  <a:srgbClr val="008000"/>
                </a:solidFill>
              </a:rPr>
              <a:t>Combinable to build functions better at avoiding false positives and negatives </a:t>
            </a:r>
            <a:r>
              <a:rPr lang="en-US" sz="1800"/>
              <a:t>(e.g., banding </a:t>
            </a:r>
            <a:r>
              <a:rPr lang="en-US" sz="1800"/>
              <a:t>technique</a:t>
            </a:r>
            <a:r>
              <a:rPr lang="en-US" sz="1800"/>
              <a:t> takes single minhash functions, combines them to produce S-curve shape we want)</a:t>
            </a:r>
            <a:endParaRPr/>
          </a:p>
        </p:txBody>
      </p:sp>
      <p:sp>
        <p:nvSpPr>
          <p:cNvPr id="788" name="Google Shape;788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Locality-Sensitive Functions</a:t>
            </a:r>
            <a:endParaRPr/>
          </a:p>
        </p:txBody>
      </p:sp>
      <p:sp>
        <p:nvSpPr>
          <p:cNvPr id="794" name="Google Shape;794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calitySensitiveFunction.tiff" id="795" name="Google Shape;7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87684"/>
            <a:ext cx="7061200" cy="496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3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Families of Hash Functions</a:t>
            </a:r>
            <a:endParaRPr/>
          </a:p>
        </p:txBody>
      </p:sp>
      <p:sp>
        <p:nvSpPr>
          <p:cNvPr id="802" name="Google Shape;802;p34"/>
          <p:cNvSpPr txBox="1"/>
          <p:nvPr>
            <p:ph idx="1" type="body"/>
          </p:nvPr>
        </p:nvSpPr>
        <p:spPr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we have a </a:t>
            </a:r>
            <a:r>
              <a:rPr b="1" lang="en-US" sz="2400">
                <a:solidFill>
                  <a:srgbClr val="008000"/>
                </a:solidFill>
              </a:rPr>
              <a:t>space </a:t>
            </a: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b="1" lang="en-US" sz="2400">
                <a:solidFill>
                  <a:srgbClr val="008000"/>
                </a:solidFill>
              </a:rPr>
              <a:t>  of points </a:t>
            </a:r>
            <a:r>
              <a:rPr lang="en-US" sz="2400"/>
              <a:t>with a </a:t>
            </a:r>
            <a:r>
              <a:rPr b="1" lang="en-US" sz="2400">
                <a:solidFill>
                  <a:srgbClr val="008000"/>
                </a:solidFill>
              </a:rPr>
              <a:t>distance measure </a:t>
            </a:r>
            <a:r>
              <a:rPr b="1" i="1" lang="en-US" sz="2400">
                <a:solidFill>
                  <a:srgbClr val="008000"/>
                </a:solidFill>
              </a:rPr>
              <a:t>d</a:t>
            </a:r>
            <a:endParaRPr b="1" sz="2400">
              <a:solidFill>
                <a:srgbClr val="008000"/>
              </a:solidFill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</a:t>
            </a:r>
            <a:r>
              <a:rPr b="1" lang="en-US" sz="2400">
                <a:solidFill>
                  <a:srgbClr val="0000FF"/>
                </a:solidFill>
              </a:rPr>
              <a:t>family H of hash functions </a:t>
            </a:r>
            <a:r>
              <a:rPr lang="en-US" sz="2400"/>
              <a:t>is said to be </a:t>
            </a:r>
            <a:br>
              <a:rPr lang="en-US" sz="2400"/>
            </a:br>
            <a:r>
              <a:rPr b="1" lang="en-US" sz="2400">
                <a:solidFill>
                  <a:srgbClr val="FF0066"/>
                </a:solidFill>
              </a:rPr>
              <a:t>(</a:t>
            </a:r>
            <a:r>
              <a:rPr b="1" i="1" lang="en-US" sz="2400">
                <a:solidFill>
                  <a:srgbClr val="FF0066"/>
                </a:solidFill>
              </a:rPr>
              <a:t>d</a:t>
            </a:r>
            <a:r>
              <a:rPr b="1" baseline="-25000" lang="en-US" sz="2400">
                <a:solidFill>
                  <a:srgbClr val="FF0066"/>
                </a:solidFill>
              </a:rPr>
              <a:t>1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d</a:t>
            </a:r>
            <a:r>
              <a:rPr b="1" baseline="-25000" lang="en-US" sz="2400">
                <a:solidFill>
                  <a:srgbClr val="FF0066"/>
                </a:solidFill>
              </a:rPr>
              <a:t>2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p</a:t>
            </a:r>
            <a:r>
              <a:rPr b="1" baseline="-25000" lang="en-US" sz="2400">
                <a:solidFill>
                  <a:srgbClr val="FF0066"/>
                </a:solidFill>
              </a:rPr>
              <a:t>1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p</a:t>
            </a:r>
            <a:r>
              <a:rPr b="1" baseline="-25000" lang="en-US" sz="2400">
                <a:solidFill>
                  <a:srgbClr val="FF0066"/>
                </a:solidFill>
              </a:rPr>
              <a:t>2</a:t>
            </a:r>
            <a:r>
              <a:rPr b="1" lang="en-US" sz="2400">
                <a:solidFill>
                  <a:srgbClr val="FF0066"/>
                </a:solidFill>
              </a:rPr>
              <a:t>)-</a:t>
            </a:r>
            <a:r>
              <a:rPr b="1" i="1" lang="en-US" sz="2400">
                <a:solidFill>
                  <a:srgbClr val="FF0066"/>
                </a:solidFill>
              </a:rPr>
              <a:t>sensitive</a:t>
            </a:r>
            <a:r>
              <a:rPr b="1" lang="en-US" sz="2400"/>
              <a:t> </a:t>
            </a:r>
            <a:r>
              <a:rPr lang="en-US" sz="2400"/>
              <a:t> if for any </a:t>
            </a:r>
            <a:r>
              <a:rPr i="1" lang="en-US" sz="2400"/>
              <a:t>x</a:t>
            </a:r>
            <a:r>
              <a:rPr lang="en-US" sz="2400"/>
              <a:t>  and </a:t>
            </a:r>
            <a:r>
              <a:rPr i="1" lang="en-US" sz="2400"/>
              <a:t>y</a:t>
            </a:r>
            <a:r>
              <a:rPr lang="en-US" sz="2400"/>
              <a:t> in </a:t>
            </a:r>
            <a:r>
              <a:rPr i="1" lang="en-US" sz="2400"/>
              <a:t>S</a:t>
            </a:r>
            <a:r>
              <a:rPr lang="en-US" sz="2400"/>
              <a:t>: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If d(x,y) </a:t>
            </a:r>
            <a:r>
              <a:rPr b="1" lang="en-US" sz="2000" u="sng">
                <a:solidFill>
                  <a:srgbClr val="0000FF"/>
                </a:solidFill>
              </a:rPr>
              <a:t>&lt;</a:t>
            </a:r>
            <a:r>
              <a:rPr b="1" lang="en-US" sz="2000">
                <a:solidFill>
                  <a:srgbClr val="0000FF"/>
                </a:solidFill>
              </a:rPr>
              <a:t> d</a:t>
            </a:r>
            <a:r>
              <a:rPr b="1" baseline="-25000" lang="en-US" sz="2000">
                <a:solidFill>
                  <a:srgbClr val="0000FF"/>
                </a:solidFill>
              </a:rPr>
              <a:t>1</a:t>
            </a:r>
            <a:r>
              <a:rPr b="1" lang="en-US" sz="2000">
                <a:solidFill>
                  <a:srgbClr val="0000FF"/>
                </a:solidFill>
              </a:rPr>
              <a:t>, then prob. over all </a:t>
            </a:r>
            <a:r>
              <a:rPr b="1" i="1" lang="en-US" sz="2000">
                <a:solidFill>
                  <a:srgbClr val="0000FF"/>
                </a:solidFill>
              </a:rPr>
              <a:t>h</a:t>
            </a:r>
            <a:r>
              <a:rPr b="1" lang="en-US" sz="2000">
                <a:solidFill>
                  <a:srgbClr val="0000FF"/>
                </a:solidFill>
              </a:rPr>
              <a:t>  in H, that h(x) = h(y) is at least p</a:t>
            </a:r>
            <a:r>
              <a:rPr b="1" baseline="-25000" lang="en-US" sz="2000">
                <a:solidFill>
                  <a:srgbClr val="0000FF"/>
                </a:solidFill>
              </a:rPr>
              <a:t>1</a:t>
            </a:r>
            <a:endParaRPr b="1" sz="2000">
              <a:solidFill>
                <a:srgbClr val="0000FF"/>
              </a:solidFill>
            </a:endParaRPr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If d(x,y) </a:t>
            </a:r>
            <a:r>
              <a:rPr b="1" lang="en-US" sz="2000" u="sng">
                <a:solidFill>
                  <a:srgbClr val="0000FF"/>
                </a:solidFill>
              </a:rPr>
              <a:t>&gt;</a:t>
            </a:r>
            <a:r>
              <a:rPr b="1" lang="en-US" sz="2000">
                <a:solidFill>
                  <a:srgbClr val="0000FF"/>
                </a:solidFill>
              </a:rPr>
              <a:t> d</a:t>
            </a:r>
            <a:r>
              <a:rPr b="1" baseline="-25000" lang="en-US" sz="2000">
                <a:solidFill>
                  <a:srgbClr val="0000FF"/>
                </a:solidFill>
              </a:rPr>
              <a:t>2</a:t>
            </a:r>
            <a:r>
              <a:rPr b="1" lang="en-US" sz="2000">
                <a:solidFill>
                  <a:srgbClr val="0000FF"/>
                </a:solidFill>
              </a:rPr>
              <a:t>, then prob. over all </a:t>
            </a:r>
            <a:r>
              <a:rPr b="1" i="1" lang="en-US" sz="2000">
                <a:solidFill>
                  <a:srgbClr val="0000FF"/>
                </a:solidFill>
              </a:rPr>
              <a:t>h</a:t>
            </a:r>
            <a:r>
              <a:rPr b="1" lang="en-US" sz="2000">
                <a:solidFill>
                  <a:srgbClr val="0000FF"/>
                </a:solidFill>
              </a:rPr>
              <a:t>  in H, that h(x) = h(y) is at most p</a:t>
            </a:r>
            <a:r>
              <a:rPr b="1" baseline="-25000" lang="en-US" sz="2000">
                <a:solidFill>
                  <a:srgbClr val="0000FF"/>
                </a:solidFill>
              </a:rPr>
              <a:t>2</a:t>
            </a:r>
            <a:endParaRPr b="1" sz="2000">
              <a:solidFill>
                <a:srgbClr val="0000FF"/>
              </a:solidFill>
            </a:endParaRPr>
          </a:p>
          <a:p>
            <a:pPr indent="-533400" lvl="0" marL="59055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Note: we say nothing about what happens when the distance between items is between d1 and d2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But can make d1 and d2 as close as we wish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Can drive p1 and p2 apart while keeping d1 and d2 fixed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 for Other Distance Measures</a:t>
            </a:r>
            <a:endParaRPr/>
          </a:p>
        </p:txBody>
      </p:sp>
      <p:sp>
        <p:nvSpPr>
          <p:cNvPr id="808" name="Google Shape;808;p35"/>
          <p:cNvSpPr txBox="1"/>
          <p:nvPr>
            <p:ph idx="1" type="body"/>
          </p:nvPr>
        </p:nvSpPr>
        <p:spPr>
          <a:xfrm>
            <a:off x="6858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focused on </a:t>
            </a:r>
            <a:r>
              <a:rPr b="1" lang="en-US" sz="2400">
                <a:solidFill>
                  <a:srgbClr val="008000"/>
                </a:solidFill>
              </a:rPr>
              <a:t>minhashing</a:t>
            </a:r>
            <a:r>
              <a:rPr lang="en-US" sz="2400"/>
              <a:t>, a locality sensitive hashing family that uses </a:t>
            </a:r>
            <a:r>
              <a:rPr b="1" lang="en-US" sz="2400">
                <a:solidFill>
                  <a:srgbClr val="008000"/>
                </a:solidFill>
              </a:rPr>
              <a:t>Jaccard distance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Based on sets representing documents and their Jaccard similarity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Book covers LSH families for </a:t>
            </a:r>
            <a:r>
              <a:rPr b="1" lang="en-US" sz="2400">
                <a:solidFill>
                  <a:srgbClr val="0000FF"/>
                </a:solidFill>
              </a:rPr>
              <a:t>other distance measures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Euclidean distance: </a:t>
            </a:r>
            <a:r>
              <a:rPr lang="en-US" sz="2000"/>
              <a:t>based on the locations of points in a </a:t>
            </a:r>
            <a:r>
              <a:rPr i="1" lang="en-US" sz="2000"/>
              <a:t>Euclidean space</a:t>
            </a:r>
            <a:r>
              <a:rPr lang="en-US" sz="2000"/>
              <a:t>  with some number of real-valued dimensions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Cosine distance: </a:t>
            </a:r>
            <a:r>
              <a:rPr lang="en-US" sz="2000"/>
              <a:t>angle between vectors from the origin to the points in question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Edit distance: </a:t>
            </a:r>
            <a:r>
              <a:rPr lang="en-US" sz="2000"/>
              <a:t>number of inserts and deletes to change one string into another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Hamming Distance: </a:t>
            </a:r>
            <a:r>
              <a:rPr lang="en-US" sz="2000"/>
              <a:t>number of positions in which bit vectors differ</a:t>
            </a:r>
            <a:endParaRPr/>
          </a:p>
        </p:txBody>
      </p:sp>
      <p:sp>
        <p:nvSpPr>
          <p:cNvPr id="809" name="Google Shape;809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and Shingling Application Examples</a:t>
            </a:r>
            <a:endParaRPr/>
          </a:p>
        </p:txBody>
      </p:sp>
      <p:sp>
        <p:nvSpPr>
          <p:cNvPr id="815" name="Google Shape;815;p36"/>
          <p:cNvSpPr txBox="1"/>
          <p:nvPr>
            <p:ph idx="1" type="body"/>
          </p:nvPr>
        </p:nvSpPr>
        <p:spPr>
          <a:xfrm>
            <a:off x="600415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Matching fingerprints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Identifying similar news articles</a:t>
            </a:r>
            <a:endParaRPr/>
          </a:p>
        </p:txBody>
      </p:sp>
      <p:sp>
        <p:nvSpPr>
          <p:cNvPr id="816" name="Google Shape;81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2" name="Google Shape;822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for Fingerprints</a:t>
            </a:r>
            <a:endParaRPr/>
          </a:p>
        </p:txBody>
      </p:sp>
      <p:sp>
        <p:nvSpPr>
          <p:cNvPr id="823" name="Google Shape;823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Typical representation is not an image, but </a:t>
            </a:r>
            <a:r>
              <a:rPr b="1" lang="en-US">
                <a:solidFill>
                  <a:srgbClr val="0000FF"/>
                </a:solidFill>
              </a:rPr>
              <a:t>set of locations in which </a:t>
            </a:r>
            <a:r>
              <a:rPr b="1" lang="en-US" u="sng">
                <a:solidFill>
                  <a:srgbClr val="0000FF"/>
                </a:solidFill>
              </a:rPr>
              <a:t>minutiae</a:t>
            </a:r>
            <a:r>
              <a:rPr b="1" lang="en-US">
                <a:solidFill>
                  <a:srgbClr val="0000FF"/>
                </a:solidFill>
              </a:rPr>
              <a:t> are located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Place where something unusual happens</a:t>
            </a:r>
            <a:r>
              <a:rPr lang="en-US"/>
              <a:t>: two ridges merging or a ridge ending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Place a grid over a fingerprint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Normalize for size and orientation so that identical prints will overlap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Represent fingerprint by set of grid points where minutiae are located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Possibly, treat minutiae near a grid boundary as if also present in adjacent grid points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Discretizing </a:t>
            </a:r>
            <a:r>
              <a:rPr lang="en-US">
                <a:solidFill>
                  <a:srgbClr val="002060"/>
                </a:solidFill>
              </a:rPr>
              <a:t>Minutiae</a:t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2590800" y="3276600"/>
            <a:ext cx="2667000" cy="685800"/>
          </a:xfrm>
          <a:custGeom>
            <a:rect b="b" l="l" r="r" t="t"/>
            <a:pathLst>
              <a:path extrusionOk="0" h="432" w="1680">
                <a:moveTo>
                  <a:pt x="0" y="0"/>
                </a:moveTo>
                <a:cubicBezTo>
                  <a:pt x="64" y="8"/>
                  <a:pt x="128" y="16"/>
                  <a:pt x="240" y="48"/>
                </a:cubicBezTo>
                <a:cubicBezTo>
                  <a:pt x="352" y="80"/>
                  <a:pt x="536" y="136"/>
                  <a:pt x="672" y="192"/>
                </a:cubicBezTo>
                <a:cubicBezTo>
                  <a:pt x="808" y="248"/>
                  <a:pt x="888" y="344"/>
                  <a:pt x="1056" y="384"/>
                </a:cubicBezTo>
                <a:cubicBezTo>
                  <a:pt x="1224" y="424"/>
                  <a:pt x="1452" y="428"/>
                  <a:pt x="168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2667000" y="2895600"/>
            <a:ext cx="2590800" cy="241300"/>
          </a:xfrm>
          <a:custGeom>
            <a:rect b="b" l="l" r="r" t="t"/>
            <a:pathLst>
              <a:path extrusionOk="0" h="152" w="1632">
                <a:moveTo>
                  <a:pt x="0" y="48"/>
                </a:moveTo>
                <a:cubicBezTo>
                  <a:pt x="76" y="64"/>
                  <a:pt x="152" y="80"/>
                  <a:pt x="240" y="96"/>
                </a:cubicBezTo>
                <a:cubicBezTo>
                  <a:pt x="328" y="112"/>
                  <a:pt x="424" y="136"/>
                  <a:pt x="528" y="144"/>
                </a:cubicBezTo>
                <a:cubicBezTo>
                  <a:pt x="632" y="152"/>
                  <a:pt x="736" y="152"/>
                  <a:pt x="864" y="144"/>
                </a:cubicBezTo>
                <a:cubicBezTo>
                  <a:pt x="992" y="136"/>
                  <a:pt x="1168" y="120"/>
                  <a:pt x="1296" y="96"/>
                </a:cubicBezTo>
                <a:cubicBezTo>
                  <a:pt x="1424" y="72"/>
                  <a:pt x="1528" y="36"/>
                  <a:pt x="163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3949700" y="3200400"/>
            <a:ext cx="1384300" cy="533400"/>
          </a:xfrm>
          <a:custGeom>
            <a:rect b="b" l="l" r="r" t="t"/>
            <a:pathLst>
              <a:path extrusionOk="0" h="336" w="872">
                <a:moveTo>
                  <a:pt x="776" y="336"/>
                </a:moveTo>
                <a:cubicBezTo>
                  <a:pt x="664" y="324"/>
                  <a:pt x="552" y="312"/>
                  <a:pt x="440" y="288"/>
                </a:cubicBezTo>
                <a:cubicBezTo>
                  <a:pt x="328" y="264"/>
                  <a:pt x="176" y="216"/>
                  <a:pt x="104" y="192"/>
                </a:cubicBezTo>
                <a:cubicBezTo>
                  <a:pt x="32" y="168"/>
                  <a:pt x="16" y="160"/>
                  <a:pt x="8" y="144"/>
                </a:cubicBezTo>
                <a:cubicBezTo>
                  <a:pt x="0" y="128"/>
                  <a:pt x="16" y="104"/>
                  <a:pt x="56" y="96"/>
                </a:cubicBezTo>
                <a:cubicBezTo>
                  <a:pt x="96" y="88"/>
                  <a:pt x="160" y="104"/>
                  <a:pt x="248" y="96"/>
                </a:cubicBezTo>
                <a:cubicBezTo>
                  <a:pt x="336" y="88"/>
                  <a:pt x="480" y="64"/>
                  <a:pt x="584" y="48"/>
                </a:cubicBezTo>
                <a:cubicBezTo>
                  <a:pt x="688" y="32"/>
                  <a:pt x="780" y="16"/>
                  <a:pt x="87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3" name="Google Shape;833;p38"/>
          <p:cNvCxnSpPr/>
          <p:nvPr/>
        </p:nvCxnSpPr>
        <p:spPr>
          <a:xfrm>
            <a:off x="30480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8"/>
          <p:cNvCxnSpPr/>
          <p:nvPr/>
        </p:nvCxnSpPr>
        <p:spPr>
          <a:xfrm>
            <a:off x="35814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8"/>
          <p:cNvCxnSpPr/>
          <p:nvPr/>
        </p:nvCxnSpPr>
        <p:spPr>
          <a:xfrm>
            <a:off x="41148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8"/>
          <p:cNvCxnSpPr/>
          <p:nvPr/>
        </p:nvCxnSpPr>
        <p:spPr>
          <a:xfrm>
            <a:off x="46482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8"/>
          <p:cNvCxnSpPr/>
          <p:nvPr/>
        </p:nvCxnSpPr>
        <p:spPr>
          <a:xfrm>
            <a:off x="51816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8"/>
          <p:cNvCxnSpPr/>
          <p:nvPr/>
        </p:nvCxnSpPr>
        <p:spPr>
          <a:xfrm>
            <a:off x="2667000" y="48768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8"/>
          <p:cNvCxnSpPr/>
          <p:nvPr/>
        </p:nvCxnSpPr>
        <p:spPr>
          <a:xfrm>
            <a:off x="2743200" y="27432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8"/>
          <p:cNvCxnSpPr/>
          <p:nvPr/>
        </p:nvCxnSpPr>
        <p:spPr>
          <a:xfrm>
            <a:off x="2743200" y="32766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8"/>
          <p:cNvCxnSpPr/>
          <p:nvPr/>
        </p:nvCxnSpPr>
        <p:spPr>
          <a:xfrm>
            <a:off x="2743200" y="38100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8"/>
          <p:cNvCxnSpPr/>
          <p:nvPr/>
        </p:nvCxnSpPr>
        <p:spPr>
          <a:xfrm>
            <a:off x="2667000" y="43434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8"/>
          <p:cNvCxnSpPr/>
          <p:nvPr/>
        </p:nvCxnSpPr>
        <p:spPr>
          <a:xfrm>
            <a:off x="2743200" y="22098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38"/>
          <p:cNvGrpSpPr/>
          <p:nvPr/>
        </p:nvGrpSpPr>
        <p:grpSpPr>
          <a:xfrm>
            <a:off x="898525" y="3505200"/>
            <a:ext cx="2911475" cy="1022350"/>
            <a:chOff x="566" y="2208"/>
            <a:chExt cx="1834" cy="644"/>
          </a:xfrm>
        </p:grpSpPr>
        <p:sp>
          <p:nvSpPr>
            <p:cNvPr id="845" name="Google Shape;845;p38"/>
            <p:cNvSpPr txBox="1"/>
            <p:nvPr/>
          </p:nvSpPr>
          <p:spPr>
            <a:xfrm>
              <a:off x="566" y="2212"/>
              <a:ext cx="634" cy="640"/>
            </a:xfrm>
            <a:prstGeom prst="rect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Minutia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here</a:t>
              </a:r>
              <a:endParaRPr/>
            </a:p>
          </p:txBody>
        </p:sp>
        <p:cxnSp>
          <p:nvCxnSpPr>
            <p:cNvPr id="846" name="Google Shape;846;p38"/>
            <p:cNvCxnSpPr/>
            <p:nvPr/>
          </p:nvCxnSpPr>
          <p:spPr>
            <a:xfrm flipH="1" rot="10800000">
              <a:off x="1248" y="2208"/>
              <a:ext cx="1152" cy="336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7" name="Google Shape;847;p38"/>
          <p:cNvGrpSpPr/>
          <p:nvPr/>
        </p:nvGrpSpPr>
        <p:grpSpPr>
          <a:xfrm>
            <a:off x="3810000" y="3048000"/>
            <a:ext cx="4219575" cy="1476375"/>
            <a:chOff x="2400" y="1920"/>
            <a:chExt cx="2658" cy="930"/>
          </a:xfrm>
        </p:grpSpPr>
        <p:sp>
          <p:nvSpPr>
            <p:cNvPr id="848" name="Google Shape;848;p38"/>
            <p:cNvSpPr txBox="1"/>
            <p:nvPr/>
          </p:nvSpPr>
          <p:spPr>
            <a:xfrm>
              <a:off x="3878" y="2404"/>
              <a:ext cx="1180" cy="446"/>
            </a:xfrm>
            <a:prstGeom prst="rect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Maybe pretend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it is here also</a:t>
              </a:r>
              <a:endParaRPr/>
            </a:p>
          </p:txBody>
        </p:sp>
        <p:cxnSp>
          <p:nvCxnSpPr>
            <p:cNvPr id="849" name="Google Shape;849;p38"/>
            <p:cNvCxnSpPr/>
            <p:nvPr/>
          </p:nvCxnSpPr>
          <p:spPr>
            <a:xfrm rot="10800000">
              <a:off x="2736" y="2208"/>
              <a:ext cx="1104" cy="384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50" name="Google Shape;850;p38"/>
            <p:cNvCxnSpPr/>
            <p:nvPr/>
          </p:nvCxnSpPr>
          <p:spPr>
            <a:xfrm rot="10800000">
              <a:off x="2400" y="1920"/>
              <a:ext cx="1440" cy="576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51" name="Google Shape;851;p38"/>
            <p:cNvCxnSpPr/>
            <p:nvPr/>
          </p:nvCxnSpPr>
          <p:spPr>
            <a:xfrm rot="10800000">
              <a:off x="2736" y="1920"/>
              <a:ext cx="1104" cy="480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2" name="Google Shape;852;p38"/>
          <p:cNvSpPr txBox="1"/>
          <p:nvPr/>
        </p:nvSpPr>
        <p:spPr>
          <a:xfrm>
            <a:off x="914400" y="5410200"/>
            <a:ext cx="716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 </a:t>
            </a: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minutia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several adjacent grid squares if it lies close to the border of the squares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685800" y="117868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Or </a:t>
            </a:r>
            <a:r>
              <a:rPr b="1" i="1" lang="en-US" sz="2000">
                <a:solidFill>
                  <a:srgbClr val="0000FF"/>
                </a:solidFill>
              </a:rPr>
              <a:t>Near-neighbor search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Minhashing is one example of a </a:t>
            </a:r>
            <a:r>
              <a:rPr b="1" lang="en-US" sz="2000">
                <a:solidFill>
                  <a:srgbClr val="008000"/>
                </a:solidFill>
              </a:rPr>
              <a:t>family of functions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000"/>
              <a:t>(the minhash functions</a:t>
            </a:r>
            <a:r>
              <a:rPr lang="en-US" sz="2000">
                <a:solidFill>
                  <a:srgbClr val="000000"/>
                </a:solidFill>
              </a:rPr>
              <a:t>) </a:t>
            </a:r>
            <a:r>
              <a:rPr b="1" lang="en-US" sz="2000">
                <a:solidFill>
                  <a:srgbClr val="008000"/>
                </a:solidFill>
              </a:rPr>
              <a:t>that can be combined </a:t>
            </a:r>
            <a:r>
              <a:rPr lang="en-US" sz="2000">
                <a:solidFill>
                  <a:srgbClr val="000000"/>
                </a:solidFill>
              </a:rPr>
              <a:t>(by the banding technique) </a:t>
            </a:r>
            <a:r>
              <a:rPr b="1" lang="en-US" sz="2000">
                <a:solidFill>
                  <a:srgbClr val="008000"/>
                </a:solidFill>
              </a:rPr>
              <a:t>to distinguish strongly between pairs at a low distance from pairs at a high distance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Steepness of the S-curve reflects how effectively we can </a:t>
            </a:r>
            <a:r>
              <a:rPr b="1" lang="en-US" sz="2000">
                <a:solidFill>
                  <a:srgbClr val="0000FF"/>
                </a:solidFill>
              </a:rPr>
              <a:t>avoid false positives and false negatives</a:t>
            </a:r>
            <a:r>
              <a:rPr lang="en-US" sz="2000"/>
              <a:t> among the candidate pairs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Section 3.6: more general theory of Locality Sensitive Functions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urve.tiff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66" y="3818477"/>
            <a:ext cx="4690557" cy="297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LSH to Fingerprints</a:t>
            </a:r>
            <a:endParaRPr/>
          </a:p>
        </p:txBody>
      </p:sp>
      <p:sp>
        <p:nvSpPr>
          <p:cNvPr id="859" name="Google Shape;859;p3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Make a bit vector for each fingerprint’s set of grid points with minutiae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Similar to set representing a document: 1 if the shingle is in the document, 0 otherwise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could minhash the bit vectors to obtain signatures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But since there probably aren’t too many grid points, we can work from the bit-vectors directly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5" name="Google Shape;865;p4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Fingerprints with LSH: </a:t>
            </a:r>
            <a:br>
              <a:rPr lang="en-US"/>
            </a:br>
            <a:r>
              <a:rPr lang="en-US"/>
              <a:t>Many-to-many problem</a:t>
            </a:r>
            <a:endParaRPr/>
          </a:p>
        </p:txBody>
      </p:sp>
      <p:sp>
        <p:nvSpPr>
          <p:cNvPr id="866" name="Google Shape;866;p40"/>
          <p:cNvSpPr txBox="1"/>
          <p:nvPr>
            <p:ph idx="1" type="body"/>
          </p:nvPr>
        </p:nvSpPr>
        <p:spPr>
          <a:xfrm>
            <a:off x="457200" y="1371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Many-to-many version of fingerprint matching:</a:t>
            </a:r>
            <a:r>
              <a:rPr lang="en-US" sz="2400"/>
              <a:t> take an entire database of fingerprints and </a:t>
            </a:r>
            <a:r>
              <a:rPr lang="en-US" sz="2400">
                <a:solidFill>
                  <a:srgbClr val="0000FF"/>
                </a:solidFill>
              </a:rPr>
              <a:t>identify if there are any pairs that represent the same individual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Analogous to finding similar documents among millions of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Define a locality-sensitive family of hash functions: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Each function f in the family F is defined by 3 grid squares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Function f says “yes” for two fingerprints if both have minutiae in all three grid squares, otherwise, f says “no”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“Yes” means the two fingerprints are candidate pairs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Sort of “bucketization”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Each set of three points creates one bucket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Function f sends fingerprints to its bucket that have </a:t>
            </a:r>
            <a:r>
              <a:rPr b="1" lang="en-US" sz="2000">
                <a:solidFill>
                  <a:srgbClr val="008000"/>
                </a:solidFill>
              </a:rPr>
              <a:t>minutiae</a:t>
            </a:r>
            <a:r>
              <a:rPr b="1" lang="en-US" sz="2000">
                <a:solidFill>
                  <a:srgbClr val="008000"/>
                </a:solidFill>
              </a:rPr>
              <a:t> in all three grid points of 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Compare all fingerprints in each of the buckets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Fingerprints with LSH: </a:t>
            </a:r>
            <a:br>
              <a:rPr lang="en-US"/>
            </a:br>
            <a:r>
              <a:rPr lang="en-US"/>
              <a:t>Many-to-One Problem</a:t>
            </a:r>
            <a:endParaRPr/>
          </a:p>
        </p:txBody>
      </p:sp>
      <p:sp>
        <p:nvSpPr>
          <p:cNvPr id="872" name="Google Shape;872;p41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Many-to-one version : </a:t>
            </a:r>
            <a:r>
              <a:rPr lang="en-US" sz="2400"/>
              <a:t>A fingerprint has been found at a crime scene, and we want to </a:t>
            </a:r>
            <a:r>
              <a:rPr b="1" lang="en-US" sz="2400">
                <a:solidFill>
                  <a:srgbClr val="0000FF"/>
                </a:solidFill>
              </a:rPr>
              <a:t>compare it with all fingerprints in a large database to see if there is a match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Could use many functions f from family 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Precompute their buckets of fingerprints to which they answer “yes” on the large database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a new fingerprint: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Determine which buckets it belongs to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Compare it with all fingerprints found in any of those buckets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73" name="Google Shape;87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3.22</a:t>
            </a:r>
            <a:endParaRPr/>
          </a:p>
        </p:txBody>
      </p:sp>
      <p:sp>
        <p:nvSpPr>
          <p:cNvPr id="880" name="Google Shape;880;p42"/>
          <p:cNvSpPr txBox="1"/>
          <p:nvPr>
            <p:ph idx="1" type="body"/>
          </p:nvPr>
        </p:nvSpPr>
        <p:spPr>
          <a:xfrm>
            <a:off x="685800" y="1371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1024 functions chosen randomly from F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Each function f says “yes” for two fingerprints if both have minutiae in all three grid squares, otherwise, f says “no”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</a:t>
            </a:r>
            <a:r>
              <a:rPr b="1" lang="en-US" sz="2400">
                <a:solidFill>
                  <a:srgbClr val="008000"/>
                </a:solidFill>
              </a:rPr>
              <a:t>typical fingerprints have minutiae in 20% of the grid points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</a:t>
            </a:r>
            <a:r>
              <a:rPr b="1" lang="en-US" sz="2400">
                <a:solidFill>
                  <a:srgbClr val="0000FF"/>
                </a:solidFill>
              </a:rPr>
              <a:t>fingerprints from the same finger agree in at least 80% of their points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Probability two random fingerprints each have 1 in all three points = (0.2)</a:t>
            </a:r>
            <a:r>
              <a:rPr b="1" baseline="30000" lang="en-US" sz="2400">
                <a:solidFill>
                  <a:srgbClr val="FF0066"/>
                </a:solidFill>
              </a:rPr>
              <a:t>6</a:t>
            </a:r>
            <a:r>
              <a:rPr b="1" lang="en-US" sz="2400">
                <a:solidFill>
                  <a:srgbClr val="FF0066"/>
                </a:solidFill>
              </a:rPr>
              <a:t> = .000064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2 fingerprints, 3 points each, all independent events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Continued</a:t>
            </a:r>
            <a:endParaRPr/>
          </a:p>
        </p:txBody>
      </p:sp>
      <p:sp>
        <p:nvSpPr>
          <p:cNvPr id="887" name="Google Shape;887;p43"/>
          <p:cNvSpPr txBox="1"/>
          <p:nvPr>
            <p:ph idx="1" type="body"/>
          </p:nvPr>
        </p:nvSpPr>
        <p:spPr>
          <a:xfrm>
            <a:off x="685800" y="1981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Probability </a:t>
            </a:r>
            <a:r>
              <a:rPr b="1" lang="en-US" sz="3200">
                <a:solidFill>
                  <a:srgbClr val="0000FF"/>
                </a:solidFill>
              </a:rPr>
              <a:t>two fingerprints from the same finger each have 1</a:t>
            </a:r>
            <a:r>
              <a:rPr b="1" lang="en-US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3200">
                <a:solidFill>
                  <a:srgbClr val="0000FF"/>
                </a:solidFill>
              </a:rPr>
              <a:t>s in three given points </a:t>
            </a:r>
            <a:r>
              <a:rPr lang="en-US" sz="3200"/>
              <a:t>=		   ((0.2)(0.8))</a:t>
            </a:r>
            <a:r>
              <a:rPr baseline="30000" lang="en-US" sz="3200"/>
              <a:t>3</a:t>
            </a:r>
            <a:r>
              <a:rPr lang="en-US" sz="3200"/>
              <a:t> = .004096	</a:t>
            </a:r>
            <a:endParaRPr sz="1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Prob. for </a:t>
            </a:r>
            <a:r>
              <a:rPr b="1" lang="en-US" sz="3200">
                <a:solidFill>
                  <a:srgbClr val="008000"/>
                </a:solidFill>
              </a:rPr>
              <a:t>at least one of 1024 sets of three points </a:t>
            </a:r>
            <a:r>
              <a:rPr lang="en-US" sz="3200"/>
              <a:t>= 	   1-(1-.004096)</a:t>
            </a:r>
            <a:r>
              <a:rPr baseline="30000" lang="en-US" sz="3200"/>
              <a:t>1024</a:t>
            </a:r>
            <a:r>
              <a:rPr lang="en-US" sz="3200"/>
              <a:t> = .985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But for </a:t>
            </a:r>
            <a:r>
              <a:rPr b="1" lang="en-US" sz="3200">
                <a:solidFill>
                  <a:srgbClr val="0000FF"/>
                </a:solidFill>
              </a:rPr>
              <a:t>random fingerprints</a:t>
            </a:r>
            <a:r>
              <a:rPr lang="en-US" sz="3200"/>
              <a:t>: 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               1-(1-.000064)</a:t>
            </a:r>
            <a:r>
              <a:rPr baseline="30000" lang="en-US" sz="3200"/>
              <a:t>1024</a:t>
            </a:r>
            <a:r>
              <a:rPr lang="en-US" sz="3200"/>
              <a:t> = .063</a:t>
            </a:r>
            <a:endParaRPr/>
          </a:p>
        </p:txBody>
      </p:sp>
      <p:grpSp>
        <p:nvGrpSpPr>
          <p:cNvPr id="888" name="Google Shape;888;p43"/>
          <p:cNvGrpSpPr/>
          <p:nvPr/>
        </p:nvGrpSpPr>
        <p:grpSpPr>
          <a:xfrm>
            <a:off x="6808788" y="4702177"/>
            <a:ext cx="2239161" cy="1408827"/>
            <a:chOff x="4848" y="2880"/>
            <a:chExt cx="1410" cy="887"/>
          </a:xfrm>
        </p:grpSpPr>
        <p:sp>
          <p:nvSpPr>
            <p:cNvPr id="889" name="Google Shape;889;p43"/>
            <p:cNvSpPr txBox="1"/>
            <p:nvPr/>
          </p:nvSpPr>
          <p:spPr>
            <a:xfrm>
              <a:off x="5058" y="3167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1.5% false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negatives</a:t>
              </a:r>
              <a:endParaRPr/>
            </a:p>
          </p:txBody>
        </p:sp>
        <p:cxnSp>
          <p:nvCxnSpPr>
            <p:cNvPr id="890" name="Google Shape;890;p43"/>
            <p:cNvCxnSpPr/>
            <p:nvPr/>
          </p:nvCxnSpPr>
          <p:spPr>
            <a:xfrm rot="10800000">
              <a:off x="4848" y="2880"/>
              <a:ext cx="223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91" name="Google Shape;891;p43"/>
          <p:cNvGrpSpPr/>
          <p:nvPr/>
        </p:nvGrpSpPr>
        <p:grpSpPr>
          <a:xfrm>
            <a:off x="4684700" y="5494327"/>
            <a:ext cx="1905000" cy="1333501"/>
            <a:chOff x="2544" y="3552"/>
            <a:chExt cx="1200" cy="840"/>
          </a:xfrm>
        </p:grpSpPr>
        <p:sp>
          <p:nvSpPr>
            <p:cNvPr id="892" name="Google Shape;892;p43"/>
            <p:cNvSpPr txBox="1"/>
            <p:nvPr/>
          </p:nvSpPr>
          <p:spPr>
            <a:xfrm>
              <a:off x="2544" y="3792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6.3% false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positives</a:t>
              </a:r>
              <a:endParaRPr/>
            </a:p>
          </p:txBody>
        </p:sp>
        <p:cxnSp>
          <p:nvCxnSpPr>
            <p:cNvPr id="893" name="Google Shape;893;p43"/>
            <p:cNvCxnSpPr/>
            <p:nvPr/>
          </p:nvCxnSpPr>
          <p:spPr>
            <a:xfrm flipH="1" rot="10800000">
              <a:off x="2976" y="3552"/>
              <a:ext cx="19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94" name="Google Shape;894;p43"/>
          <p:cNvGrpSpPr/>
          <p:nvPr/>
        </p:nvGrpSpPr>
        <p:grpSpPr>
          <a:xfrm>
            <a:off x="304800" y="685800"/>
            <a:ext cx="1905000" cy="2343150"/>
            <a:chOff x="192" y="432"/>
            <a:chExt cx="1200" cy="1476"/>
          </a:xfrm>
        </p:grpSpPr>
        <p:cxnSp>
          <p:nvCxnSpPr>
            <p:cNvPr id="895" name="Google Shape;895;p43"/>
            <p:cNvCxnSpPr/>
            <p:nvPr/>
          </p:nvCxnSpPr>
          <p:spPr>
            <a:xfrm>
              <a:off x="816" y="1008"/>
              <a:ext cx="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6" name="Google Shape;896;p43"/>
            <p:cNvSpPr txBox="1"/>
            <p:nvPr/>
          </p:nvSpPr>
          <p:spPr>
            <a:xfrm>
              <a:off x="192" y="432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First image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 1 in 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point</a:t>
              </a:r>
              <a:endParaRPr/>
            </a:p>
          </p:txBody>
        </p:sp>
      </p:grpSp>
      <p:grpSp>
        <p:nvGrpSpPr>
          <p:cNvPr id="897" name="Google Shape;897;p43"/>
          <p:cNvGrpSpPr/>
          <p:nvPr/>
        </p:nvGrpSpPr>
        <p:grpSpPr>
          <a:xfrm>
            <a:off x="2583825" y="533400"/>
            <a:ext cx="6812346" cy="2495550"/>
            <a:chOff x="2880" y="336"/>
            <a:chExt cx="2975" cy="1584"/>
          </a:xfrm>
        </p:grpSpPr>
        <p:cxnSp>
          <p:nvCxnSpPr>
            <p:cNvPr id="898" name="Google Shape;898;p43"/>
            <p:cNvCxnSpPr/>
            <p:nvPr/>
          </p:nvCxnSpPr>
          <p:spPr>
            <a:xfrm flipH="1">
              <a:off x="2880" y="1008"/>
              <a:ext cx="192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43"/>
            <p:cNvSpPr txBox="1"/>
            <p:nvPr/>
          </p:nvSpPr>
          <p:spPr>
            <a:xfrm>
              <a:off x="4655" y="336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Second image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same finger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also has 1</a:t>
              </a:r>
              <a:endParaRPr/>
            </a:p>
          </p:txBody>
        </p:sp>
      </p:grpSp>
      <p:sp>
        <p:nvSpPr>
          <p:cNvPr id="900" name="Google Shape;900;p43"/>
          <p:cNvSpPr txBox="1"/>
          <p:nvPr/>
        </p:nvSpPr>
        <p:spPr>
          <a:xfrm>
            <a:off x="7239000" y="31242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(Analogy: </a:t>
            </a:r>
            <a:r>
              <a:rPr b="1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7239000" y="4191000"/>
            <a:ext cx="1676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(Analogy: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1 - (1 - </a:t>
            </a:r>
            <a:r>
              <a:rPr b="1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the number of functions from F</a:t>
            </a:r>
            <a:endParaRPr/>
          </a:p>
        </p:txBody>
      </p:sp>
      <p:sp>
        <p:nvSpPr>
          <p:cNvPr id="907" name="Google Shape;907;p44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use many functions from F, but not too many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Want a good probability of matching fingerprints from the same finger while not having too many false positives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Previous example: only 1.5% chance we fail to identify a print on the gun (false negative), but have to look at 6.3% of entire database (due to false positives)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Increasing number of functions from F increases number of false positives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Only a small benefit in reducing false negatives below 1.5%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Can use constructions/combinations of functions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Several examples in the chapter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08" name="Google Shape;90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5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Finding Same/Similar News Articles</a:t>
            </a:r>
            <a:endParaRPr/>
          </a:p>
        </p:txBody>
      </p:sp>
      <p:sp>
        <p:nvSpPr>
          <p:cNvPr id="915" name="Google Shape;915;p45"/>
          <p:cNvSpPr txBox="1"/>
          <p:nvPr>
            <p:ph idx="1" type="body"/>
          </p:nvPr>
        </p:nvSpPr>
        <p:spPr>
          <a:xfrm>
            <a:off x="609600" y="15621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organize large repository of online news articles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Group together web pages derived from same basic text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Scenario: </a:t>
            </a:r>
            <a:r>
              <a:rPr lang="en-US" sz="2400">
                <a:solidFill>
                  <a:srgbClr val="0000FF"/>
                </a:solidFill>
              </a:rPr>
              <a:t>the same article, say from the Associated Press, appears on the Web site of many newspapers, but looks quite different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Each newspaper surrounds the text of the article with: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Its own logo and text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Perhaps links to other articles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A newspaper may also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sz="2400"/>
              <a:t>crop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 sz="2400"/>
              <a:t> the article (delete parts)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Variation on Shingling</a:t>
            </a:r>
            <a:endParaRPr/>
          </a:p>
        </p:txBody>
      </p:sp>
      <p:sp>
        <p:nvSpPr>
          <p:cNvPr id="921" name="Google Shape;921;p46"/>
          <p:cNvSpPr txBox="1"/>
          <p:nvPr>
            <p:ph idx="1" type="body"/>
          </p:nvPr>
        </p:nvSpPr>
        <p:spPr>
          <a:xfrm>
            <a:off x="685800" y="1447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Looks like earlier problem: </a:t>
            </a:r>
            <a:r>
              <a:rPr lang="en-US" sz="2400"/>
              <a:t>find documents whose shingles have high Jaccard similarity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But: Shingling treats all parts of document equally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this application, </a:t>
            </a:r>
            <a:r>
              <a:rPr b="1" lang="en-US" sz="2400">
                <a:solidFill>
                  <a:srgbClr val="FF0066"/>
                </a:solidFill>
              </a:rPr>
              <a:t>we want to ignore certain parts of the documents </a:t>
            </a:r>
            <a:r>
              <a:rPr lang="en-US" sz="2400"/>
              <a:t>(e.g., ads, links to other articles, etc.)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There is a difference between text that appears in prose and text in ads or headlines/links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Prose contains greater frequency of </a:t>
            </a:r>
            <a:r>
              <a:rPr b="1" i="1" lang="en-US" sz="2200">
                <a:solidFill>
                  <a:srgbClr val="3366FF"/>
                </a:solidFill>
              </a:rPr>
              <a:t>stop_words</a:t>
            </a:r>
            <a:endParaRPr b="1" i="1" sz="2200">
              <a:solidFill>
                <a:srgbClr val="3366FF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E.g., common words like “and” or “the”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Common to use list of several hundred most frequent words</a:t>
            </a:r>
            <a:endParaRPr/>
          </a:p>
        </p:txBody>
      </p:sp>
      <p:sp>
        <p:nvSpPr>
          <p:cNvPr id="922" name="Google Shape;922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Shingling Technique</a:t>
            </a:r>
            <a:endParaRPr/>
          </a:p>
        </p:txBody>
      </p:sp>
      <p:sp>
        <p:nvSpPr>
          <p:cNvPr id="929" name="Google Shape;929;p47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News articles have a lot of stop words, while ads do not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/>
              <a:t>Buy Sudzo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00"/>
              <a:t> vs. 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>
                <a:solidFill>
                  <a:srgbClr val="FF9900"/>
                </a:solidFill>
              </a:rPr>
              <a:t>I</a:t>
            </a:r>
            <a:r>
              <a:rPr lang="en-US" sz="2200"/>
              <a:t> recommend </a:t>
            </a:r>
            <a:r>
              <a:rPr lang="en-US" sz="2200">
                <a:solidFill>
                  <a:srgbClr val="FF9900"/>
                </a:solidFill>
              </a:rPr>
              <a:t>that you</a:t>
            </a:r>
            <a:r>
              <a:rPr lang="en-US" sz="2200"/>
              <a:t> buy Sudzo </a:t>
            </a:r>
            <a:r>
              <a:rPr lang="en-US" sz="2200">
                <a:solidFill>
                  <a:srgbClr val="FF9900"/>
                </a:solidFill>
              </a:rPr>
              <a:t>for your</a:t>
            </a:r>
            <a:r>
              <a:rPr lang="en-US" sz="2200"/>
              <a:t> laundry.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</a:t>
            </a:r>
            <a:endParaRPr sz="2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Define a </a:t>
            </a:r>
            <a:r>
              <a:rPr b="1" i="1" lang="en-US" sz="2400">
                <a:solidFill>
                  <a:srgbClr val="0000FF"/>
                </a:solidFill>
              </a:rPr>
              <a:t>shingle</a:t>
            </a:r>
            <a:r>
              <a:rPr b="1" lang="en-US" sz="2400">
                <a:solidFill>
                  <a:srgbClr val="0000FF"/>
                </a:solidFill>
              </a:rPr>
              <a:t>  to be a stop word plus the next two following words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Shingles are: “</a:t>
            </a:r>
            <a:r>
              <a:rPr lang="en-US" sz="2200">
                <a:solidFill>
                  <a:srgbClr val="FF9900"/>
                </a:solidFill>
              </a:rPr>
              <a:t>I</a:t>
            </a:r>
            <a:r>
              <a:rPr lang="en-US" sz="2200"/>
              <a:t> recommend </a:t>
            </a:r>
            <a:r>
              <a:rPr lang="en-US" sz="2200">
                <a:solidFill>
                  <a:srgbClr val="FF9900"/>
                </a:solidFill>
              </a:rPr>
              <a:t>that”, “that you</a:t>
            </a:r>
            <a:r>
              <a:rPr lang="en-US" sz="2200"/>
              <a:t> buy”, “</a:t>
            </a:r>
            <a:r>
              <a:rPr lang="en-US" sz="2200">
                <a:solidFill>
                  <a:srgbClr val="FF9900"/>
                </a:solidFill>
              </a:rPr>
              <a:t>you</a:t>
            </a:r>
            <a:r>
              <a:rPr lang="en-US" sz="2200"/>
              <a:t> buy Sudzo”, “</a:t>
            </a:r>
            <a:r>
              <a:rPr lang="en-US" sz="2200">
                <a:solidFill>
                  <a:srgbClr val="FF9900"/>
                </a:solidFill>
              </a:rPr>
              <a:t>for your</a:t>
            </a:r>
            <a:r>
              <a:rPr lang="en-US" sz="2200"/>
              <a:t> laundry”, “</a:t>
            </a:r>
            <a:r>
              <a:rPr lang="en-US" sz="2200">
                <a:solidFill>
                  <a:srgbClr val="FF9900"/>
                </a:solidFill>
              </a:rPr>
              <a:t>your</a:t>
            </a:r>
            <a:r>
              <a:rPr lang="en-US" sz="2200"/>
              <a:t> laundry &lt;nextword&gt;”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Then compare the similarity of the sets of shingles that represent each document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Don’t use minhashing or LSH in this example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 Works</a:t>
            </a:r>
            <a:endParaRPr/>
          </a:p>
        </p:txBody>
      </p:sp>
      <p:sp>
        <p:nvSpPr>
          <p:cNvPr id="936" name="Google Shape;936;p48"/>
          <p:cNvSpPr txBox="1"/>
          <p:nvPr>
            <p:ph idx="1" type="body"/>
          </p:nvPr>
        </p:nvSpPr>
        <p:spPr>
          <a:xfrm>
            <a:off x="457200" y="1905000"/>
            <a:ext cx="8077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By requiring each shingle to have a stop word</a:t>
            </a:r>
            <a:r>
              <a:rPr b="1" lang="en-US" sz="2400">
                <a:solidFill>
                  <a:srgbClr val="008000"/>
                </a:solidFill>
              </a:rPr>
              <a:t>:  bias the mapping from documents to shingles </a:t>
            </a:r>
            <a:r>
              <a:rPr lang="en-US" sz="2400">
                <a:solidFill>
                  <a:srgbClr val="008000"/>
                </a:solidFill>
              </a:rPr>
              <a:t>so it picked more shingles from the article than from the ads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Pages with the same article, but different ads, have higher Jaccard similarity </a:t>
            </a:r>
            <a:r>
              <a:rPr lang="en-US" sz="2400">
                <a:solidFill>
                  <a:srgbClr val="0000FF"/>
                </a:solidFill>
              </a:rPr>
              <a:t>than those with the same ads, but different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 Overview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Hash items several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 a way that </a:t>
            </a:r>
            <a:r>
              <a:rPr b="1" lang="en-US" sz="2000">
                <a:solidFill>
                  <a:srgbClr val="0000FF"/>
                </a:solidFill>
              </a:rPr>
              <a:t>similar items are more likely to be hashed to the same bucket than dissimilar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Candidate Pair: </a:t>
            </a:r>
            <a:r>
              <a:rPr lang="en-US" sz="2400">
                <a:solidFill>
                  <a:srgbClr val="008000"/>
                </a:solidFill>
              </a:rPr>
              <a:t>Any pair that hashes to the same bucket for </a:t>
            </a:r>
            <a:r>
              <a:rPr b="1" lang="en-US" sz="2400">
                <a:solidFill>
                  <a:srgbClr val="008000"/>
                </a:solidFill>
              </a:rPr>
              <a:t>any</a:t>
            </a:r>
            <a:r>
              <a:rPr lang="en-US" sz="2400">
                <a:solidFill>
                  <a:srgbClr val="008000"/>
                </a:solidFill>
              </a:rPr>
              <a:t> of the hashings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Check only the candidate pairs for </a:t>
            </a:r>
            <a:r>
              <a:rPr b="1" lang="en-US" sz="2400"/>
              <a:t>similarity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False positives: </a:t>
            </a:r>
            <a:r>
              <a:rPr lang="en-US" sz="2400"/>
              <a:t>dissimilar pairs that hash to the same bucket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False negatives: </a:t>
            </a:r>
            <a:r>
              <a:rPr lang="en-US" sz="2400">
                <a:solidFill>
                  <a:srgbClr val="000000"/>
                </a:solidFill>
              </a:rPr>
              <a:t>truly similar pairs do not hash to the same bucket for at least one of the hash functions</a:t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LSH: First Cut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57200" y="1752599"/>
            <a:ext cx="7924800" cy="487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Goal: </a:t>
            </a:r>
            <a:r>
              <a:rPr b="1" lang="en-US" sz="2400">
                <a:solidFill>
                  <a:srgbClr val="0000FF"/>
                </a:solidFill>
              </a:rPr>
              <a:t>Find documents with Jaccard similarity at least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i="1"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for some similarity threshold</a:t>
            </a:r>
            <a:r>
              <a:rPr i="1" lang="en-US" sz="2400"/>
              <a:t> </a:t>
            </a:r>
            <a:r>
              <a:rPr b="1" i="1" lang="en-US" sz="2400"/>
              <a:t>s</a:t>
            </a:r>
            <a:r>
              <a:rPr lang="en-US" sz="2400"/>
              <a:t> (e.g.</a:t>
            </a:r>
            <a:r>
              <a:rPr i="1" lang="en-US" sz="2400"/>
              <a:t> </a:t>
            </a:r>
            <a:r>
              <a:rPr b="1" i="1" lang="en-US" sz="2400"/>
              <a:t>s</a:t>
            </a:r>
            <a:r>
              <a:rPr lang="en-US" sz="2400"/>
              <a:t>=0.8)</a:t>
            </a:r>
            <a:endParaRPr i="1" sz="2400">
              <a:solidFill>
                <a:schemeClr val="accent2"/>
              </a:solidFill>
            </a:endParaRPr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LSH – </a:t>
            </a:r>
            <a:r>
              <a:rPr b="1" lang="en-US" sz="2400">
                <a:solidFill>
                  <a:srgbClr val="0000FF"/>
                </a:solidFill>
              </a:rPr>
              <a:t>General idea:</a:t>
            </a:r>
            <a:r>
              <a:rPr lang="en-US" sz="2400"/>
              <a:t> Use a function </a:t>
            </a:r>
            <a:r>
              <a:rPr b="1" i="1" lang="en-US" sz="2400"/>
              <a:t>f(x,y)</a:t>
            </a:r>
            <a:r>
              <a:rPr lang="en-US" sz="2400"/>
              <a:t> that tells whether </a:t>
            </a:r>
            <a:r>
              <a:rPr b="1" i="1" lang="en-US" sz="2400"/>
              <a:t>x</a:t>
            </a:r>
            <a:r>
              <a:rPr lang="en-US" sz="2400"/>
              <a:t> and </a:t>
            </a:r>
            <a:r>
              <a:rPr b="1" i="1" lang="en-US" sz="2400"/>
              <a:t>y</a:t>
            </a:r>
            <a:r>
              <a:rPr lang="en-US" sz="2400"/>
              <a:t> are a </a:t>
            </a:r>
            <a:r>
              <a:rPr b="1" i="1" lang="en-US" sz="2400">
                <a:solidFill>
                  <a:srgbClr val="FF0066"/>
                </a:solidFill>
              </a:rPr>
              <a:t>candidate pair</a:t>
            </a:r>
            <a:r>
              <a:rPr i="1" lang="en-US" sz="2400">
                <a:solidFill>
                  <a:srgbClr val="FF0066"/>
                </a:solidFill>
              </a:rPr>
              <a:t>:</a:t>
            </a:r>
            <a:r>
              <a:rPr lang="en-US" sz="2400"/>
              <a:t> a pair of elements whose similarity must be evaluated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For Min-Hash matrix: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Hash columns of </a:t>
            </a:r>
            <a:r>
              <a:rPr lang="en-US" sz="2000">
                <a:solidFill>
                  <a:srgbClr val="FF0066"/>
                </a:solidFill>
              </a:rPr>
              <a:t>signature matrix </a:t>
            </a:r>
            <a:r>
              <a:rPr b="1" i="1" lang="en-US" sz="2000">
                <a:solidFill>
                  <a:srgbClr val="FF0066"/>
                </a:solidFill>
              </a:rPr>
              <a:t>M</a:t>
            </a:r>
            <a:r>
              <a:rPr lang="en-US" sz="2000"/>
              <a:t> to many buckets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Each pair of documents that hashes into the same bucket is a </a:t>
            </a:r>
            <a:r>
              <a:rPr b="1" lang="en-US" sz="2000">
                <a:solidFill>
                  <a:srgbClr val="FF0066"/>
                </a:solidFill>
              </a:rPr>
              <a:t>candidate pair</a:t>
            </a:r>
            <a:endParaRPr/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6" name="Google Shape;146;p6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147" name="Google Shape;147;p6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51" name="Google Shape;151;p6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8" name="Google Shape;158;p6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62" name="Google Shape;162;p6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3" name="Google Shape;163;p6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4" name="Google Shape;164;p6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5" name="Google Shape;165;p6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6" name="Google Shape;166;p6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7" name="Google Shape;167;p6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69" name="Google Shape;169;p6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76200" y="76200"/>
            <a:ext cx="79248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from Min-Hash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676399"/>
            <a:ext cx="792480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Pick a similarity threshold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lang="en-US" sz="2400">
                <a:solidFill>
                  <a:srgbClr val="0000FF"/>
                </a:solidFill>
              </a:rPr>
              <a:t> (0 &lt; s &lt; 1)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</a:t>
            </a:r>
            <a:r>
              <a:rPr b="1" i="1" lang="en-US" sz="2400"/>
              <a:t>x</a:t>
            </a:r>
            <a:r>
              <a:rPr i="1" lang="en-US" sz="2400"/>
              <a:t> </a:t>
            </a:r>
            <a:r>
              <a:rPr lang="en-US" sz="2400"/>
              <a:t>and </a:t>
            </a:r>
            <a:r>
              <a:rPr b="1" i="1" lang="en-US" sz="2400"/>
              <a:t>y</a:t>
            </a:r>
            <a:r>
              <a:rPr lang="en-US" sz="2400"/>
              <a:t> of </a:t>
            </a:r>
            <a:r>
              <a:rPr b="1" i="1" lang="en-US" sz="2400"/>
              <a:t>M</a:t>
            </a:r>
            <a:r>
              <a:rPr lang="en-US" sz="2400"/>
              <a:t> are a </a:t>
            </a:r>
            <a:r>
              <a:rPr b="1" lang="en-US" sz="2400">
                <a:solidFill>
                  <a:srgbClr val="FF0066"/>
                </a:solidFill>
              </a:rPr>
              <a:t>candidate pair</a:t>
            </a:r>
            <a:r>
              <a:rPr lang="en-US" sz="2400"/>
              <a:t> if their signatures agree on at least fraction </a:t>
            </a:r>
            <a:r>
              <a:rPr b="1" i="1" lang="en-US" sz="2400"/>
              <a:t>s</a:t>
            </a:r>
            <a:r>
              <a:rPr lang="en-US" sz="2400"/>
              <a:t> of their rows: </a:t>
            </a:r>
            <a:br>
              <a:rPr lang="en-US" sz="2400"/>
            </a:br>
            <a:r>
              <a:rPr b="1" i="1" lang="en-US" sz="2400"/>
              <a:t>M</a:t>
            </a:r>
            <a:r>
              <a:rPr b="1" lang="en-US" sz="2400"/>
              <a:t> (</a:t>
            </a:r>
            <a:r>
              <a:rPr b="1" i="1" lang="en-US" sz="2400"/>
              <a:t>i, x</a:t>
            </a:r>
            <a:r>
              <a:rPr b="1" lang="en-US" sz="2400"/>
              <a:t>) = </a:t>
            </a:r>
            <a:r>
              <a:rPr b="1" i="1" lang="en-US" sz="2400"/>
              <a:t>M</a:t>
            </a:r>
            <a:r>
              <a:rPr b="1" lang="en-US" sz="2400"/>
              <a:t> (</a:t>
            </a:r>
            <a:r>
              <a:rPr b="1" i="1" lang="en-US" sz="2400"/>
              <a:t>i, y</a:t>
            </a:r>
            <a:r>
              <a:rPr b="1" lang="en-US" sz="2400"/>
              <a:t>)</a:t>
            </a:r>
            <a:r>
              <a:rPr lang="en-US" sz="2400"/>
              <a:t> for at least frac. </a:t>
            </a:r>
            <a:r>
              <a:rPr b="1" i="1" lang="en-US" sz="2400"/>
              <a:t>s</a:t>
            </a:r>
            <a:r>
              <a:rPr lang="en-US" sz="2400"/>
              <a:t> values of </a:t>
            </a:r>
            <a:r>
              <a:rPr b="1" i="1" lang="en-US" sz="2400"/>
              <a:t>i</a:t>
            </a:r>
            <a:endParaRPr b="1"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We expect documents </a:t>
            </a:r>
            <a:r>
              <a:rPr b="1" i="1" lang="en-US" sz="2000"/>
              <a:t>x</a:t>
            </a:r>
            <a:r>
              <a:rPr lang="en-US" sz="2000"/>
              <a:t> and </a:t>
            </a:r>
            <a:r>
              <a:rPr b="1" i="1" lang="en-US" sz="2000"/>
              <a:t>y</a:t>
            </a:r>
            <a:r>
              <a:rPr lang="en-US" sz="2000"/>
              <a:t> to have the same (Jaccard) similarity as their signatures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9" name="Google Shape;189;p7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190" name="Google Shape;190;p7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94" name="Google Shape;194;p7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9" name="Google Shape;199;p7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0" name="Google Shape;200;p7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01" name="Google Shape;201;p7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7" name="Google Shape;207;p7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0" name="Google Shape;210;p7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12" name="Google Shape;212;p7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216" name="Google Shape;216;p7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76200" y="76200"/>
            <a:ext cx="86106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for Min-Hash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533400" y="1752601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Big idea:</a:t>
            </a:r>
            <a:r>
              <a:rPr b="1" lang="en-US" sz="2400">
                <a:solidFill>
                  <a:srgbClr val="D60093"/>
                </a:solidFill>
              </a:rPr>
              <a:t> Hash columns of signature matrix </a:t>
            </a:r>
            <a:r>
              <a:rPr b="1" i="1" lang="en-US" sz="2400">
                <a:solidFill>
                  <a:srgbClr val="D60093"/>
                </a:solidFill>
              </a:rPr>
              <a:t>M</a:t>
            </a:r>
            <a:r>
              <a:rPr b="1" lang="en-US" sz="2400">
                <a:solidFill>
                  <a:srgbClr val="D60093"/>
                </a:solidFill>
              </a:rPr>
              <a:t> several times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Arrange that (only) </a:t>
            </a:r>
            <a:r>
              <a:rPr b="1" lang="en-US" sz="2400"/>
              <a:t>similar columns</a:t>
            </a:r>
            <a:r>
              <a:rPr lang="en-US" sz="2400"/>
              <a:t> are likely to </a:t>
            </a:r>
            <a:r>
              <a:rPr b="1" lang="en-US" sz="2400"/>
              <a:t>hash to the same bucket</a:t>
            </a:r>
            <a:r>
              <a:rPr lang="en-US" sz="2400"/>
              <a:t>, with high probability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 u="sng">
                <a:solidFill>
                  <a:srgbClr val="008000"/>
                </a:solidFill>
              </a:rPr>
              <a:t>Candidate pairs</a:t>
            </a:r>
            <a:r>
              <a:rPr b="1" lang="en-US" sz="2400">
                <a:solidFill>
                  <a:srgbClr val="008000"/>
                </a:solidFill>
              </a:rPr>
              <a:t> are those that hash to the same bucket</a:t>
            </a:r>
            <a:endParaRPr/>
          </a:p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232" name="Google Shape;232;p8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36" name="Google Shape;236;p8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7" name="Google Shape;237;p8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8" name="Google Shape;238;p8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9" name="Google Shape;239;p8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0" name="Google Shape;240;p8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1" name="Google Shape;241;p8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2" name="Google Shape;242;p8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43" name="Google Shape;243;p8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47" name="Google Shape;247;p8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8" name="Google Shape;248;p8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9" name="Google Shape;249;p8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0" name="Google Shape;250;p8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1" name="Google Shape;251;p8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2" name="Google Shape;252;p8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3" name="Google Shape;253;p8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1" name="Google Shape;261;p8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2" name="Google Shape;262;p8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685800" y="3048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 </a:t>
            </a:r>
            <a:r>
              <a:rPr i="1" lang="en-US"/>
              <a:t>M</a:t>
            </a:r>
            <a:r>
              <a:rPr lang="en-US"/>
              <a:t> into </a:t>
            </a:r>
            <a:r>
              <a:rPr i="1" lang="en-US"/>
              <a:t>b</a:t>
            </a:r>
            <a:r>
              <a:rPr lang="en-US"/>
              <a:t> Bands</a:t>
            </a:r>
            <a:endParaRPr/>
          </a:p>
        </p:txBody>
      </p:sp>
      <p:sp>
        <p:nvSpPr>
          <p:cNvPr id="270" name="Google Shape;27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2" name="Google Shape;272;p9"/>
          <p:cNvCxnSpPr/>
          <p:nvPr/>
        </p:nvCxnSpPr>
        <p:spPr>
          <a:xfrm>
            <a:off x="2590800" y="2743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9"/>
          <p:cNvCxnSpPr/>
          <p:nvPr/>
        </p:nvCxnSpPr>
        <p:spPr>
          <a:xfrm>
            <a:off x="2590800" y="35814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9"/>
          <p:cNvCxnSpPr/>
          <p:nvPr/>
        </p:nvCxnSpPr>
        <p:spPr>
          <a:xfrm>
            <a:off x="2590800" y="4419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9"/>
          <p:cNvCxnSpPr/>
          <p:nvPr/>
        </p:nvCxnSpPr>
        <p:spPr>
          <a:xfrm>
            <a:off x="2590800" y="52578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9"/>
          <p:cNvSpPr txBox="1"/>
          <p:nvPr/>
        </p:nvSpPr>
        <p:spPr>
          <a:xfrm>
            <a:off x="2676401" y="6173800"/>
            <a:ext cx="356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Signature matrix  </a:t>
            </a: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7481358" y="2744788"/>
            <a:ext cx="1061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rows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per band</a:t>
            </a:r>
            <a:endParaRPr/>
          </a:p>
        </p:txBody>
      </p:sp>
      <p:cxnSp>
        <p:nvCxnSpPr>
          <p:cNvPr id="278" name="Google Shape;278;p9"/>
          <p:cNvCxnSpPr/>
          <p:nvPr/>
        </p:nvCxnSpPr>
        <p:spPr>
          <a:xfrm>
            <a:off x="7165975" y="2741613"/>
            <a:ext cx="0" cy="841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9" name="Google Shape;279;p9"/>
          <p:cNvCxnSpPr/>
          <p:nvPr/>
        </p:nvCxnSpPr>
        <p:spPr>
          <a:xfrm>
            <a:off x="2057400" y="19050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0" name="Google Shape;280;p9"/>
          <p:cNvSpPr txBox="1"/>
          <p:nvPr/>
        </p:nvSpPr>
        <p:spPr>
          <a:xfrm>
            <a:off x="685798" y="3429001"/>
            <a:ext cx="1187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bands</a:t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 rot="10800000">
            <a:off x="4724400" y="3276600"/>
            <a:ext cx="25908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9"/>
          <p:cNvSpPr txBox="1"/>
          <p:nvPr/>
        </p:nvSpPr>
        <p:spPr>
          <a:xfrm>
            <a:off x="7315200" y="4983150"/>
            <a:ext cx="137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signature</a:t>
            </a: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5" name="Google Shape;285;p9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286" name="Google Shape;286;p9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90" name="Google Shape;290;p9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1" name="Google Shape;291;p9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2" name="Google Shape;292;p9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3" name="Google Shape;293;p9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5" name="Google Shape;295;p9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6" name="Google Shape;296;p9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97" name="Google Shape;297;p9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301" name="Google Shape;301;p9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4" name="Google Shape;304;p9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5" name="Google Shape;305;p9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6" name="Google Shape;306;p9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7" name="Google Shape;307;p9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08" name="Google Shape;308;p9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312" name="Google Shape;312;p9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8" name="Google Shape;318;p9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