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6858000" cx="9144000"/>
  <p:notesSz cx="6858000" cy="9144000"/>
  <p:embeddedFontLst>
    <p:embeddedFont>
      <p:font typeface="Tahoma"/>
      <p:regular r:id="rId67"/>
      <p:bold r:id="rId68"/>
    </p:embeddedFont>
    <p:embeddedFont>
      <p:font typeface="Noto Sans Symbols"/>
      <p:regular r:id="rId69"/>
      <p:bold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1" roundtripDataSignature="AMtx7mi9dSViVcUZ5gLx+4ZekgZmt3Ez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22E4CE-3887-4DAB-8416-E749F858AE52}">
  <a:tblStyle styleId="{C522E4CE-3887-4DAB-8416-E749F858AE52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customschemas.google.com/relationships/presentationmetadata" Target="metadata"/><Relationship Id="rId70" Type="http://schemas.openxmlformats.org/officeDocument/2006/relationships/font" Target="fonts/NotoSansSymbols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Tahoma-bold.fntdata"/><Relationship Id="rId23" Type="http://schemas.openxmlformats.org/officeDocument/2006/relationships/slide" Target="slides/slide17.xml"/><Relationship Id="rId67" Type="http://schemas.openxmlformats.org/officeDocument/2006/relationships/font" Target="fonts/Tahoma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NotoSansSymbols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Antisymmetric_relation" TargetMode="External"/><Relationship Id="rId3" Type="http://schemas.openxmlformats.org/officeDocument/2006/relationships/hyperlink" Target="https://en.wikipedia.org/wiki/Transitive_relation" TargetMode="External"/><Relationship Id="rId4" Type="http://schemas.openxmlformats.org/officeDocument/2006/relationships/hyperlink" Target="https://en.wikipedia.org/wiki/Logical_disjunction" TargetMode="External"/><Relationship Id="rId9" Type="http://schemas.openxmlformats.org/officeDocument/2006/relationships/hyperlink" Target="https://en.wikipedia.org/wiki/Total_relation" TargetMode="External"/><Relationship Id="rId5" Type="http://schemas.openxmlformats.org/officeDocument/2006/relationships/hyperlink" Target="https://en.wikipedia.org/wiki/Logical_disjunction" TargetMode="External"/><Relationship Id="rId6" Type="http://schemas.openxmlformats.org/officeDocument/2006/relationships/hyperlink" Target="https://en.wikipedia.org/wiki/Logical_disjunction" TargetMode="External"/><Relationship Id="rId7" Type="http://schemas.openxmlformats.org/officeDocument/2006/relationships/hyperlink" Target="https://en.wikipedia.org/wiki/Logical_disjunction" TargetMode="External"/><Relationship Id="rId8" Type="http://schemas.openxmlformats.org/officeDocument/2006/relationships/hyperlink" Target="https://en.wikipedia.org/wiki/Logical_disjunction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totally ordered under ≤, then the following statements hold for all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0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antisymmetry);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0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transitivity);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 </a:t>
            </a:r>
            <a:r>
              <a:rPr i="1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</a:t>
            </a:r>
            <a:r>
              <a:rPr i="0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≤ </a:t>
            </a:r>
            <a:r>
              <a:rPr i="1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</a:t>
            </a:r>
            <a:r>
              <a:rPr i="0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(</a:t>
            </a:r>
            <a:r>
              <a:rPr i="0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totality).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201603w1.1</a:t>
            </a:r>
            <a:endParaRPr/>
          </a:p>
        </p:txBody>
      </p:sp>
      <p:sp>
        <p:nvSpPr>
          <p:cNvPr id="284" name="Google Shape;284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201601 first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3" name="Google Shape;373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w1.1</a:t>
            </a:r>
            <a:endParaRPr/>
          </a:p>
        </p:txBody>
      </p:sp>
      <p:sp>
        <p:nvSpPr>
          <p:cNvPr id="374" name="Google Shape;374;p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 01 w1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 we take log of variables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9" name="Google Shape;469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8" name="Google Shape;47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0" name="Google Shape;500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</a:rPr>
              <a:t>Based on a </a:t>
            </a:r>
            <a:r>
              <a:rPr b="1" lang="en-US" sz="2000">
                <a:solidFill>
                  <a:srgbClr val="008000"/>
                </a:solidFill>
              </a:rPr>
              <a:t>distance measure </a:t>
            </a:r>
            <a:r>
              <a:rPr lang="en-US" sz="2000">
                <a:solidFill>
                  <a:srgbClr val="008000"/>
                </a:solidFill>
              </a:rPr>
              <a:t>(Jaccard or cosine distance) </a:t>
            </a:r>
            <a:endParaRPr/>
          </a:p>
          <a:p>
            <a:pPr indent="0" lvl="1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</a:rPr>
              <a:t>Use </a:t>
            </a:r>
            <a:r>
              <a:rPr b="1" lang="en-US" sz="2000">
                <a:solidFill>
                  <a:srgbClr val="008000"/>
                </a:solidFill>
              </a:rPr>
              <a:t>minhashing </a:t>
            </a:r>
            <a:r>
              <a:rPr lang="en-US" sz="2000">
                <a:solidFill>
                  <a:srgbClr val="008000"/>
                </a:solidFill>
              </a:rPr>
              <a:t>or random hyperplanes (Section 3.7.2)</a:t>
            </a:r>
            <a:endParaRPr/>
          </a:p>
          <a:p>
            <a:pPr indent="0" lvl="1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</a:rPr>
              <a:t>Feed data into </a:t>
            </a:r>
            <a:r>
              <a:rPr b="1" lang="en-US" sz="2000">
                <a:solidFill>
                  <a:srgbClr val="008000"/>
                </a:solidFill>
              </a:rPr>
              <a:t>LSH</a:t>
            </a:r>
            <a:r>
              <a:rPr lang="en-US" sz="2000">
                <a:solidFill>
                  <a:srgbClr val="008000"/>
                </a:solidFill>
              </a:rPr>
              <a:t> to find pairs of documents that share many common keywords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8" name="Google Shape;53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201601 second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2016w1.2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2018 w1.2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8" name="Google Shape;618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First-rater problem</a:t>
            </a:r>
            <a:r>
              <a:rPr lang="en-US"/>
              <a:t>: new products never have been rated, therefore they cannot be recommended</a:t>
            </a:r>
            <a:endParaRPr/>
          </a:p>
          <a:p>
            <a:pPr indent="0" lvl="1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en-US"/>
              <a:t>Cold-Start problem</a:t>
            </a:r>
            <a:r>
              <a:rPr lang="en-US"/>
              <a:t>: new users cannot receive recommendations since they have no evaluations about products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Calibri"/>
                <a:ea typeface="Calibri"/>
                <a:cs typeface="Calibri"/>
                <a:sym typeface="Calibri"/>
              </a:rPr>
              <a:t>In 1988,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a British mountain climber named Joe Simpson wrote a book called 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Touching the Void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, a harrowing account of near death in the Peruvian Andes. It got good reviews but, only a modest success, it was soon forgotten. Then, a decade later, a strange thing happened. Jon Krakauer wrote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Into Thin Air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, another book about a mountain-climbing tragedy, which became a publishing sensation. Suddenly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Touching the Void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started to sell again.</a:t>
            </a:r>
            <a:endParaRPr/>
          </a:p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Random House rushed out a new edition to keep up with demand. Booksellers began to promote it next to their 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Into Thin Air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displays, and sales rose further. A revised paperback edition, which came out in January, spent 14 weeks on the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New York Times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bestseller list. That same month, IFC Films released a docudrama of the story to critical acclaim. Now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Touching the Void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outsells 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Into Thin Air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 more than two to one.</a:t>
            </a:r>
            <a:endParaRPr/>
          </a:p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What happened? In short, Amazon.com recommendations. The online bookseller's software noted patterns in buying behavior and suggested that readers who liked 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Into Thin Air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would also like 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Touching the Void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. People took the suggestion, agreed wholeheartedly, wrote rhapsodic reviews. More sales, more algorithm-fueled recommendations, and the positive feedback loop kicked in.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6" name="Google Shape;626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Google Shape;627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What happened? In short, Amazon.com recommendations. The online bookseller's software noted patterns in buying behavior and suggested that readers who liked </a:t>
            </a:r>
            <a:r>
              <a:rPr i="1" lang="en-US"/>
              <a:t>Into Thin Air</a:t>
            </a:r>
            <a:r>
              <a:rPr lang="en-US"/>
              <a:t>would also like </a:t>
            </a:r>
            <a:r>
              <a:rPr i="1" lang="en-US"/>
              <a:t>Touching the Void</a:t>
            </a:r>
            <a:r>
              <a:rPr lang="en-US"/>
              <a:t>. People took the suggestion, agreed wholeheartedly, wrote rhapsodic reviews. More sales, more algorithm-fueled recommendations, and the positive feedback loop kicked in.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6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1"/>
          <p:cNvSpPr txBox="1"/>
          <p:nvPr>
            <p:ph idx="1" type="body"/>
          </p:nvPr>
        </p:nvSpPr>
        <p:spPr>
          <a:xfrm rot="5400000">
            <a:off x="22479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7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7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6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4"/>
          <p:cNvSpPr txBox="1"/>
          <p:nvPr>
            <p:ph idx="1" type="body"/>
          </p:nvPr>
        </p:nvSpPr>
        <p:spPr>
          <a:xfrm>
            <a:off x="6858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0" name="Google Shape;30;p64"/>
          <p:cNvSpPr txBox="1"/>
          <p:nvPr>
            <p:ph idx="2" type="body"/>
          </p:nvPr>
        </p:nvSpPr>
        <p:spPr>
          <a:xfrm>
            <a:off x="4648200" y="14478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1" name="Google Shape;31;p6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42" name="Google Shape;42;p6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8" name="Google Shape;48;p6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9" name="Google Shape;49;p6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0" name="Google Shape;50;p6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1" name="Google Shape;51;p6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⮚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6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6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7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6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6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6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mmds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gif"/><Relationship Id="rId4" Type="http://schemas.openxmlformats.org/officeDocument/2006/relationships/image" Target="../media/image17.gif"/><Relationship Id="rId5" Type="http://schemas.openxmlformats.org/officeDocument/2006/relationships/hyperlink" Target="http://www.wired.com/wired/archive/12.10/tail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Collaborative_filtering" TargetMode="External"/><Relationship Id="rId4" Type="http://schemas.openxmlformats.org/officeDocument/2006/relationships/hyperlink" Target="http://en.wikipedia.org/wiki/Collaborative_filtering" TargetMode="External"/><Relationship Id="rId5" Type="http://schemas.openxmlformats.org/officeDocument/2006/relationships/hyperlink" Target="http://www.wired.com/wired/archive/12.10/tail.html" TargetMode="External"/><Relationship Id="rId6" Type="http://schemas.openxmlformats.org/officeDocument/2006/relationships/hyperlink" Target="http://www.prem-melville.com/publications/recommender-systems-eml2010.pdf" TargetMode="External"/><Relationship Id="rId7" Type="http://schemas.openxmlformats.org/officeDocument/2006/relationships/hyperlink" Target="http://dl.acm.org/citation.cfm?id=1722966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gif"/><Relationship Id="rId4" Type="http://schemas.openxmlformats.org/officeDocument/2006/relationships/image" Target="../media/image1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35.png"/><Relationship Id="rId5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Relationship Id="rId4" Type="http://schemas.openxmlformats.org/officeDocument/2006/relationships/image" Target="../media/image33.png"/><Relationship Id="rId5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Relationship Id="rId4" Type="http://schemas.openxmlformats.org/officeDocument/2006/relationships/image" Target="../media/image4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gif"/><Relationship Id="rId10" Type="http://schemas.openxmlformats.org/officeDocument/2006/relationships/image" Target="../media/image8.png"/><Relationship Id="rId13" Type="http://schemas.openxmlformats.org/officeDocument/2006/relationships/image" Target="../media/image2.jp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Relationship Id="rId4" Type="http://schemas.openxmlformats.org/officeDocument/2006/relationships/image" Target="../media/image9.jpg"/><Relationship Id="rId9" Type="http://schemas.openxmlformats.org/officeDocument/2006/relationships/image" Target="../media/image10.png"/><Relationship Id="rId5" Type="http://schemas.openxmlformats.org/officeDocument/2006/relationships/image" Target="../media/image12.gif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ired.com/wired/archive/12.10/tail.html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7.gif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685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Systems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371600" y="19812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8000"/>
                </a:solidFill>
              </a:rPr>
              <a:t>Content-Based Recommendations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8000"/>
                </a:solidFill>
              </a:rPr>
              <a:t>Collaborative Filtering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8000"/>
                </a:solidFill>
              </a:rPr>
              <a:t>Hybrid Systems</a:t>
            </a:r>
            <a:endParaRPr sz="2000">
              <a:solidFill>
                <a:srgbClr val="008000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91" name="Google Shape;91;p1"/>
          <p:cNvSpPr txBox="1"/>
          <p:nvPr/>
        </p:nvSpPr>
        <p:spPr>
          <a:xfrm>
            <a:off x="2260046" y="3941455"/>
            <a:ext cx="4623907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Wei-Min Shen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Southern California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Thanks for source slides and material to: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J. Leskovec, A. Rajaraman, J. Ullman: Mining of Massive Datasets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http://www.mmds.org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Counterintuitive to old way of thinking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20 percent rule in the entertainment industry is about </a:t>
            </a:r>
            <a:r>
              <a:rPr b="1" i="1" lang="en-US" sz="2400"/>
              <a:t>hits</a:t>
            </a:r>
            <a:r>
              <a:rPr lang="en-US" sz="2400"/>
              <a:t>, not sales of any sort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00"/>
                </a:solidFill>
              </a:rPr>
              <a:t>Hit-driven mindset</a:t>
            </a:r>
            <a:r>
              <a:rPr lang="en-US" sz="2000"/>
              <a:t>: think that if something isn't a </a:t>
            </a:r>
            <a:r>
              <a:rPr lang="en-US" sz="2000">
                <a:solidFill>
                  <a:srgbClr val="FF0000"/>
                </a:solidFill>
              </a:rPr>
              <a:t>hit</a:t>
            </a:r>
            <a:r>
              <a:rPr lang="en-US" sz="2000"/>
              <a:t>, it won't make money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Makes sense with </a:t>
            </a:r>
            <a:r>
              <a:rPr lang="en-US" sz="2000">
                <a:solidFill>
                  <a:srgbClr val="FF0000"/>
                </a:solidFill>
              </a:rPr>
              <a:t>scarce shelf space </a:t>
            </a:r>
            <a:r>
              <a:rPr lang="en-US" sz="2000"/>
              <a:t>in a retail store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iTunes, Amazon, and Netflix: discovered that </a:t>
            </a:r>
            <a:r>
              <a:rPr b="1" lang="en-US" sz="2000">
                <a:solidFill>
                  <a:srgbClr val="000000"/>
                </a:solidFill>
              </a:rPr>
              <a:t>"misses" usually make money, too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And because </a:t>
            </a:r>
            <a:r>
              <a:rPr lang="en-US" sz="2000">
                <a:solidFill>
                  <a:srgbClr val="FF0000"/>
                </a:solidFill>
              </a:rPr>
              <a:t>there are so many more of them</a:t>
            </a:r>
            <a:r>
              <a:rPr lang="en-US" sz="2000"/>
              <a:t>, that money can add up quickly to a huge new market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Industry has a poor sense of what people want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Turns out that people like a wide range of things when they are easily available</a:t>
            </a:r>
            <a:endParaRPr/>
          </a:p>
        </p:txBody>
      </p:sp>
      <p:sp>
        <p:nvSpPr>
          <p:cNvPr id="185" name="Google Shape;185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 of thumb</a:t>
            </a:r>
            <a:endParaRPr/>
          </a:p>
        </p:txBody>
      </p:sp>
      <p:sp>
        <p:nvSpPr>
          <p:cNvPr id="191" name="Google Shape;191;p11"/>
          <p:cNvSpPr txBox="1"/>
          <p:nvPr>
            <p:ph idx="1" type="body"/>
          </p:nvPr>
        </p:nvSpPr>
        <p:spPr>
          <a:xfrm>
            <a:off x="685800" y="1447800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Rule 1: Make everything available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Embrace </a:t>
            </a:r>
            <a:r>
              <a:rPr lang="en-US" sz="2000"/>
              <a:t>underserved</a:t>
            </a:r>
            <a:r>
              <a:rPr lang="en-US" sz="2000"/>
              <a:t> markets, niches (e.g., obscure video genres)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What matters is not where customers are, or how many of them are seeking a particular title, but that </a:t>
            </a:r>
            <a:r>
              <a:rPr lang="en-US" sz="2000" u="sng">
                <a:solidFill>
                  <a:srgbClr val="FF0000"/>
                </a:solidFill>
              </a:rPr>
              <a:t>some number of them exist, anywhere</a:t>
            </a:r>
            <a:r>
              <a:rPr lang="en-US" sz="2000">
                <a:solidFill>
                  <a:srgbClr val="FF0000"/>
                </a:solidFill>
              </a:rPr>
              <a:t>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As a result, almost anything is worth offering on the chance it will find a buyer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Example: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/>
              <a:t>“Put it on the craiglist!”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/>
              <a:t>“One man’s junk is another’s treasure”!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92" name="Google Shape;192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 of thumb (cont.)</a:t>
            </a:r>
            <a:endParaRPr/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Rule 2: Lower costs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Have taken away the unnecessary </a:t>
            </a:r>
            <a:r>
              <a:rPr lang="en-US" sz="2000">
                <a:solidFill>
                  <a:srgbClr val="FF0000"/>
                </a:solidFill>
              </a:rPr>
              <a:t>costs of the retail channel</a:t>
            </a:r>
            <a:r>
              <a:rPr lang="en-US" sz="2000"/>
              <a:t>:  manufacturing, distribution, and retail overheads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Leaves the costs of finding, making, and marketing content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Ensure that the people on the creative and business side still make money</a:t>
            </a:r>
            <a:endParaRPr/>
          </a:p>
          <a:p>
            <a:pPr indent="-209550" lvl="1" marL="74295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00"/>
                </a:solidFill>
              </a:rPr>
              <a:t>Rule 3: Help users find new content, easily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Edited recommendations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Content-based recommendations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Collaborative filtering: uses browsing and purchasing patterns of users to guide those who follow them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"Customers who bought this also bought ...”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Use recommendations to drive demand down the Long Tail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99" name="Google Shape;199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685800" y="76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Physical vs. Online</a:t>
            </a:r>
            <a:endParaRPr/>
          </a:p>
        </p:txBody>
      </p:sp>
      <p:sp>
        <p:nvSpPr>
          <p:cNvPr id="205" name="Google Shape;205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ull-size image" id="206" name="Google Shape;2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40079"/>
            <a:ext cx="7924800" cy="31699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ll-size image" id="207" name="Google Shape;20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6210" y="3810000"/>
            <a:ext cx="5471581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3"/>
          <p:cNvSpPr txBox="1"/>
          <p:nvPr/>
        </p:nvSpPr>
        <p:spPr>
          <a:xfrm>
            <a:off x="152400" y="6412468"/>
            <a:ext cx="853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http://www.wired.com/wired/archive/12.10/tail.html</a:t>
            </a:r>
            <a:endParaRPr b="1" i="0" sz="1800" u="none" cap="none" strike="noStrik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Recommendations</a:t>
            </a:r>
            <a:endParaRPr/>
          </a:p>
        </p:txBody>
      </p:sp>
      <p:sp>
        <p:nvSpPr>
          <p:cNvPr id="214" name="Google Shape;214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Recommendations</a:t>
            </a:r>
            <a:endParaRPr/>
          </a:p>
        </p:txBody>
      </p:sp>
      <p:sp>
        <p:nvSpPr>
          <p:cNvPr id="221" name="Google Shape;221;p1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Editorial and hand curated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List of favorites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Lists of “essential” items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Simple aggregates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Top 10, Most Popular, Recent Uploads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>
              <a:solidFill>
                <a:srgbClr val="FF0066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Tailored to individual users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Amazon, Netflix, …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Formal Model</a:t>
            </a:r>
            <a:endParaRPr/>
          </a:p>
        </p:txBody>
      </p:sp>
      <p:sp>
        <p:nvSpPr>
          <p:cNvPr id="229" name="Google Shape;229;p16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i="1" lang="en-US"/>
              <a:t>X</a:t>
            </a:r>
            <a:r>
              <a:rPr lang="en-US"/>
              <a:t> = set of </a:t>
            </a:r>
            <a:r>
              <a:rPr b="1" lang="en-US">
                <a:solidFill>
                  <a:srgbClr val="008000"/>
                </a:solidFill>
              </a:rPr>
              <a:t>Customers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i="1" lang="en-US"/>
              <a:t>S</a:t>
            </a:r>
            <a:r>
              <a:rPr lang="en-US"/>
              <a:t> = set of </a:t>
            </a:r>
            <a:r>
              <a:rPr b="1" lang="en-US">
                <a:solidFill>
                  <a:srgbClr val="0000FF"/>
                </a:solidFill>
              </a:rPr>
              <a:t>Items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Users have preferences for certain items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Want to extract preferences from data</a:t>
            </a:r>
            <a:endParaRPr/>
          </a:p>
          <a:p>
            <a:pPr indent="-127000" lvl="8" marL="3886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Utility function</a:t>
            </a:r>
            <a:r>
              <a:rPr lang="en-US"/>
              <a:t> </a:t>
            </a:r>
            <a:r>
              <a:rPr b="1" i="1" lang="en-US"/>
              <a:t>u</a:t>
            </a:r>
            <a:r>
              <a:rPr lang="en-US"/>
              <a:t>: </a:t>
            </a:r>
            <a:r>
              <a:rPr b="1" i="1" lang="en-US"/>
              <a:t>X</a:t>
            </a:r>
            <a:r>
              <a:rPr lang="en-US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1" i="1" lang="en-US"/>
              <a:t>S</a:t>
            </a:r>
            <a:r>
              <a:rPr lang="en-US"/>
              <a:t> =&gt; </a:t>
            </a:r>
            <a:r>
              <a:rPr b="1" i="1" lang="en-US"/>
              <a:t>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i="1" lang="en-US"/>
              <a:t>R</a:t>
            </a:r>
            <a:r>
              <a:rPr i="1" lang="en-US"/>
              <a:t> </a:t>
            </a:r>
            <a:r>
              <a:rPr lang="en-US"/>
              <a:t>= set of ratings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i="1" lang="en-US"/>
              <a:t>R</a:t>
            </a:r>
            <a:r>
              <a:rPr lang="en-US"/>
              <a:t> is a totally ordered set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e.g., </a:t>
            </a:r>
            <a:r>
              <a:rPr b="1" lang="en-US"/>
              <a:t>0-5</a:t>
            </a:r>
            <a:r>
              <a:rPr lang="en-US"/>
              <a:t> stars, real number in </a:t>
            </a:r>
            <a:r>
              <a:rPr b="1" lang="en-US"/>
              <a:t>[0,1]</a:t>
            </a:r>
            <a:endParaRPr/>
          </a:p>
        </p:txBody>
      </p:sp>
      <p:sp>
        <p:nvSpPr>
          <p:cNvPr id="230" name="Google Shape;230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Utility Matrix</a:t>
            </a:r>
            <a:endParaRPr/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328857"/>
            <a:ext cx="4573587" cy="330054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7"/>
          <p:cNvSpPr txBox="1"/>
          <p:nvPr/>
        </p:nvSpPr>
        <p:spPr>
          <a:xfrm>
            <a:off x="2117725" y="2947850"/>
            <a:ext cx="12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Avatar</a:t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3352800" y="2947857"/>
            <a:ext cx="8747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LOTR</a:t>
            </a:r>
            <a:endParaRPr/>
          </a:p>
        </p:txBody>
      </p:sp>
      <p:sp>
        <p:nvSpPr>
          <p:cNvPr id="240" name="Google Shape;240;p17"/>
          <p:cNvSpPr txBox="1"/>
          <p:nvPr/>
        </p:nvSpPr>
        <p:spPr>
          <a:xfrm>
            <a:off x="4572000" y="2947850"/>
            <a:ext cx="10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Matrix</a:t>
            </a:r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5867400" y="2947850"/>
            <a:ext cx="13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Pirates</a:t>
            </a:r>
            <a:endParaRPr/>
          </a:p>
        </p:txBody>
      </p:sp>
      <p:sp>
        <p:nvSpPr>
          <p:cNvPr id="242" name="Google Shape;242;p17"/>
          <p:cNvSpPr txBox="1"/>
          <p:nvPr/>
        </p:nvSpPr>
        <p:spPr>
          <a:xfrm>
            <a:off x="1104900" y="3541575"/>
            <a:ext cx="10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Alice</a:t>
            </a:r>
            <a:endParaRPr/>
          </a:p>
        </p:txBody>
      </p:sp>
      <p:sp>
        <p:nvSpPr>
          <p:cNvPr id="243" name="Google Shape;243;p17"/>
          <p:cNvSpPr txBox="1"/>
          <p:nvPr/>
        </p:nvSpPr>
        <p:spPr>
          <a:xfrm>
            <a:off x="1104900" y="4379782"/>
            <a:ext cx="677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Bob</a:t>
            </a:r>
            <a:endParaRPr/>
          </a:p>
        </p:txBody>
      </p:sp>
      <p:sp>
        <p:nvSpPr>
          <p:cNvPr id="244" name="Google Shape;244;p17"/>
          <p:cNvSpPr txBox="1"/>
          <p:nvPr/>
        </p:nvSpPr>
        <p:spPr>
          <a:xfrm>
            <a:off x="1104900" y="5217975"/>
            <a:ext cx="10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Carol</a:t>
            </a:r>
            <a:endParaRPr/>
          </a:p>
        </p:txBody>
      </p:sp>
      <p:sp>
        <p:nvSpPr>
          <p:cNvPr id="245" name="Google Shape;245;p17"/>
          <p:cNvSpPr txBox="1"/>
          <p:nvPr/>
        </p:nvSpPr>
        <p:spPr>
          <a:xfrm>
            <a:off x="1104900" y="5979975"/>
            <a:ext cx="10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David</a:t>
            </a:r>
            <a:endParaRPr/>
          </a:p>
        </p:txBody>
      </p:sp>
      <p:sp>
        <p:nvSpPr>
          <p:cNvPr id="246" name="Google Shape;246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7"/>
          <p:cNvSpPr txBox="1"/>
          <p:nvPr/>
        </p:nvSpPr>
        <p:spPr>
          <a:xfrm>
            <a:off x="762000" y="1143000"/>
            <a:ext cx="77724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each user-item pair, value represents degree of preference of that user for that item (e.g., rating)</a:t>
            </a:r>
            <a:endParaRPr/>
          </a:p>
          <a:p>
            <a:pPr indent="-292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Matrix is sparse (most entries unknown)</a:t>
            </a:r>
            <a:endParaRPr/>
          </a:p>
        </p:txBody>
      </p:sp>
      <p:sp>
        <p:nvSpPr>
          <p:cNvPr id="248" name="Google Shape;248;p17"/>
          <p:cNvSpPr txBox="1"/>
          <p:nvPr/>
        </p:nvSpPr>
        <p:spPr>
          <a:xfrm>
            <a:off x="382587" y="4578219"/>
            <a:ext cx="5004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249" name="Google Shape;249;p17"/>
          <p:cNvSpPr txBox="1"/>
          <p:nvPr/>
        </p:nvSpPr>
        <p:spPr>
          <a:xfrm>
            <a:off x="4138024" y="2383983"/>
            <a:ext cx="4764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Predictions</a:t>
            </a:r>
            <a:endParaRPr/>
          </a:p>
        </p:txBody>
      </p:sp>
      <p:sp>
        <p:nvSpPr>
          <p:cNvPr id="255" name="Google Shape;255;p18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Goal of a Recommendation System is to </a:t>
            </a:r>
            <a:r>
              <a:rPr b="1" lang="en-US">
                <a:solidFill>
                  <a:srgbClr val="FF0066"/>
                </a:solidFill>
              </a:rPr>
              <a:t>predict the blanks in the utility matrix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Would Alice like Pirates?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Would David like Avatar?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Not necessary to predict every blank entry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Want to discover some entries in each row that are likely to be high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Usually recommend a few items the user should value highly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Most likely to generate additional revenue</a:t>
            </a:r>
            <a:endParaRPr/>
          </a:p>
        </p:txBody>
      </p:sp>
      <p:sp>
        <p:nvSpPr>
          <p:cNvPr id="256" name="Google Shape;256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Problems</a:t>
            </a:r>
            <a:endParaRPr/>
          </a:p>
        </p:txBody>
      </p:sp>
      <p:sp>
        <p:nvSpPr>
          <p:cNvPr id="263" name="Google Shape;263;p19"/>
          <p:cNvSpPr txBox="1"/>
          <p:nvPr>
            <p:ph idx="1" type="body"/>
          </p:nvPr>
        </p:nvSpPr>
        <p:spPr>
          <a:xfrm>
            <a:off x="457200" y="1295400"/>
            <a:ext cx="8686800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(1) Gathering “known” ratings for matrix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How to collect the data in the utility matrix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(2) Extrapolate unknown ratings from the </a:t>
            </a:r>
            <a:br>
              <a:rPr b="1" lang="en-US">
                <a:solidFill>
                  <a:srgbClr val="FF0066"/>
                </a:solidFill>
              </a:rPr>
            </a:br>
            <a:r>
              <a:rPr b="1" lang="en-US">
                <a:solidFill>
                  <a:srgbClr val="FF0066"/>
                </a:solidFill>
              </a:rPr>
              <a:t>known ones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Mainly interested in </a:t>
            </a:r>
            <a:r>
              <a:rPr b="1" lang="en-US">
                <a:solidFill>
                  <a:srgbClr val="008000"/>
                </a:solidFill>
              </a:rPr>
              <a:t>high unknown ratings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We are not interested in knowing what you don’t like </a:t>
            </a:r>
            <a:br>
              <a:rPr lang="en-US"/>
            </a:br>
            <a:r>
              <a:rPr lang="en-US"/>
              <a:t>but what you like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To generate revenue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(3) Evaluating extrapolation methods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How to measure success/performance of</a:t>
            </a:r>
            <a:br>
              <a:rPr lang="en-US"/>
            </a:br>
            <a:r>
              <a:rPr lang="en-US"/>
              <a:t>recommendation methods</a:t>
            </a:r>
            <a:endParaRPr/>
          </a:p>
        </p:txBody>
      </p:sp>
      <p:sp>
        <p:nvSpPr>
          <p:cNvPr id="264" name="Google Shape;264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Reading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Overview articles: Wikipedia pages on Recommender Systems and Collaborative Filtering: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http://en.wikipedia.org/wiki/Recommender_system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http://en.wikipedia.org/wiki/Collaborative_filtering</a:t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Motivation: Article on The Long Tail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http://www.wired.com/wired/archive/12.10/tail.html</a:t>
            </a:r>
            <a:r>
              <a:rPr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Recommender Systems, Prem Melville and Vikas Sindhwani, Encyclopedia of Machine Learning, 2010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 u="sng">
                <a:solidFill>
                  <a:schemeClr val="hlink"/>
                </a:solidFill>
                <a:hlinkClick r:id="rId6"/>
              </a:rPr>
              <a:t>http://www.prem-melville.com/publications/recommender-systems-eml2010.pdf</a:t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Survey of Collaborative Filtering Techniques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 u="sng">
                <a:solidFill>
                  <a:schemeClr val="hlink"/>
                </a:solidFill>
                <a:hlinkClick r:id="rId7"/>
              </a:rPr>
              <a:t>http://dl.acm.org/citation.cfm?id=1722966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(1) Gathering Ratings</a:t>
            </a:r>
            <a:endParaRPr/>
          </a:p>
        </p:txBody>
      </p:sp>
      <p:sp>
        <p:nvSpPr>
          <p:cNvPr id="271" name="Google Shape;271;p2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Explicit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>
                <a:solidFill>
                  <a:srgbClr val="008000"/>
                </a:solidFill>
              </a:rPr>
              <a:t>Ask people to rate items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>
                <a:solidFill>
                  <a:srgbClr val="008000"/>
                </a:solidFill>
              </a:rPr>
              <a:t>Doesn’t work well in practice </a:t>
            </a:r>
            <a:r>
              <a:rPr lang="en-US"/>
              <a:t>– people can’t be bothered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Implicit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Learn ratings from user actions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E.g., purchase implies high rating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What about low ratings?</a:t>
            </a:r>
            <a:endParaRPr/>
          </a:p>
        </p:txBody>
      </p:sp>
      <p:sp>
        <p:nvSpPr>
          <p:cNvPr id="272" name="Google Shape;272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(2) Extrapolating Utilities</a:t>
            </a:r>
            <a:endParaRPr/>
          </a:p>
        </p:txBody>
      </p:sp>
      <p:sp>
        <p:nvSpPr>
          <p:cNvPr id="279" name="Google Shape;279;p2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Key problem: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/>
              <a:t>Utility matrix </a:t>
            </a:r>
            <a:r>
              <a:rPr b="1" i="1" lang="en-US"/>
              <a:t>U</a:t>
            </a:r>
            <a:r>
              <a:rPr lang="en-US"/>
              <a:t> is </a:t>
            </a:r>
            <a:r>
              <a:rPr b="1" lang="en-US"/>
              <a:t>sparse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Most people have not rated most items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Cold start: 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b="1" lang="en-US">
                <a:solidFill>
                  <a:srgbClr val="008000"/>
                </a:solidFill>
              </a:rPr>
              <a:t>New items have no ratings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b="1" lang="en-US">
                <a:solidFill>
                  <a:srgbClr val="008000"/>
                </a:solidFill>
              </a:rPr>
              <a:t>New users have no history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How to extrapolate missing entries? </a:t>
            </a:r>
            <a:endParaRPr/>
          </a:p>
        </p:txBody>
      </p:sp>
      <p:sp>
        <p:nvSpPr>
          <p:cNvPr id="280" name="Google Shape;280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>
            <p:ph type="title"/>
          </p:nvPr>
        </p:nvSpPr>
        <p:spPr>
          <a:xfrm>
            <a:off x="381000" y="3048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Three Approaches to Recommendation Systems</a:t>
            </a:r>
            <a:endParaRPr/>
          </a:p>
        </p:txBody>
      </p:sp>
      <p:sp>
        <p:nvSpPr>
          <p:cNvPr id="287" name="Google Shape;287;p22"/>
          <p:cNvSpPr txBox="1"/>
          <p:nvPr>
            <p:ph idx="1" type="body"/>
          </p:nvPr>
        </p:nvSpPr>
        <p:spPr>
          <a:xfrm>
            <a:off x="152400" y="1295400"/>
            <a:ext cx="8839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1) Content-based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 characteristics of an item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Recommend items that have similar content to items user liked in the past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Or items that match predefined attributes of the user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2) Collaborative filtering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Build a model from a user's past behavior (items previously purchased or rated) and similar decisions made by other users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 the model to predict items that the user may like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Collaborative: suggestions made to a user utilize information across the entire user base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3) Hybrid approaches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88" name="Google Shape;288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Content-based </a:t>
            </a:r>
            <a:br>
              <a:rPr lang="en-US"/>
            </a:br>
            <a:r>
              <a:rPr lang="en-US"/>
              <a:t>Recommender Systems</a:t>
            </a:r>
            <a:endParaRPr/>
          </a:p>
        </p:txBody>
      </p:sp>
      <p:sp>
        <p:nvSpPr>
          <p:cNvPr id="294" name="Google Shape;294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title"/>
          </p:nvPr>
        </p:nvSpPr>
        <p:spPr>
          <a:xfrm>
            <a:off x="304800" y="268224"/>
            <a:ext cx="88392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Content-based Recommendations</a:t>
            </a:r>
            <a:br>
              <a:rPr lang="en-US"/>
            </a:br>
            <a:r>
              <a:rPr lang="en-US"/>
              <a:t>(Item-based or user-based)</a:t>
            </a:r>
            <a:endParaRPr/>
          </a:p>
        </p:txBody>
      </p:sp>
      <p:sp>
        <p:nvSpPr>
          <p:cNvPr id="301" name="Google Shape;301;p2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Main idea: Recommend items to customer </a:t>
            </a:r>
            <a:r>
              <a:rPr b="1" i="1" lang="en-US">
                <a:solidFill>
                  <a:srgbClr val="FF0066"/>
                </a:solidFill>
              </a:rPr>
              <a:t>x </a:t>
            </a:r>
            <a:r>
              <a:rPr b="1" lang="en-US">
                <a:solidFill>
                  <a:srgbClr val="FF0066"/>
                </a:solidFill>
              </a:rPr>
              <a:t>that are </a:t>
            </a:r>
            <a:r>
              <a:rPr b="1" lang="en-US">
                <a:solidFill>
                  <a:srgbClr val="008000"/>
                </a:solidFill>
              </a:rPr>
              <a:t>similar</a:t>
            </a:r>
            <a:r>
              <a:rPr b="1" lang="en-US">
                <a:solidFill>
                  <a:srgbClr val="FF0066"/>
                </a:solidFill>
              </a:rPr>
              <a:t> to previous items rated highly by </a:t>
            </a:r>
            <a:r>
              <a:rPr b="1" i="1" lang="en-US">
                <a:solidFill>
                  <a:srgbClr val="FF0066"/>
                </a:solidFill>
              </a:rPr>
              <a:t>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i="1" lang="en-US">
                <a:solidFill>
                  <a:srgbClr val="008000"/>
                </a:solidFill>
              </a:rPr>
              <a:t>Requires characterizing the content of items in some way</a:t>
            </a:r>
            <a:endParaRPr/>
          </a:p>
          <a:p>
            <a:pPr indent="-209550" lvl="1" marL="74295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i="1" sz="1200"/>
          </a:p>
          <a:p>
            <a:pPr indent="0" lvl="0" marL="118871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i="1" lang="en-US"/>
              <a:t>Examples:</a:t>
            </a:r>
            <a:endParaRPr b="1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Movie recommendations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Recommend movies with same actor(s), director, genre, …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Websites, blogs, news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Recommend other sites with “similar” content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Plan of Action</a:t>
            </a:r>
            <a:endParaRPr/>
          </a:p>
        </p:txBody>
      </p:sp>
      <p:pic>
        <p:nvPicPr>
          <p:cNvPr descr="MCBS01705_0000[1]" id="309" name="Google Shape;3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295400"/>
            <a:ext cx="1758950" cy="1773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5"/>
          <p:cNvSpPr/>
          <p:nvPr/>
        </p:nvSpPr>
        <p:spPr>
          <a:xfrm>
            <a:off x="5867400" y="2133600"/>
            <a:ext cx="533400" cy="533400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25"/>
          <p:cNvSpPr/>
          <p:nvPr/>
        </p:nvSpPr>
        <p:spPr>
          <a:xfrm>
            <a:off x="2362200" y="4648200"/>
            <a:ext cx="533400" cy="533400"/>
          </a:xfrm>
          <a:prstGeom prst="ellipse">
            <a:avLst/>
          </a:pr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2362200" y="5410200"/>
            <a:ext cx="457200" cy="4572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1524000" y="5410200"/>
            <a:ext cx="457200" cy="457200"/>
          </a:xfrm>
          <a:prstGeom prst="rect">
            <a:avLst/>
          </a:prstGeom>
          <a:solidFill>
            <a:srgbClr val="00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6705600" y="2133600"/>
            <a:ext cx="685800" cy="533400"/>
          </a:xfrm>
          <a:prstGeom prst="triangle">
            <a:avLst>
              <a:gd fmla="val 50000" name="adj"/>
            </a:avLst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1447800" y="4648200"/>
            <a:ext cx="685800" cy="533400"/>
          </a:xfrm>
          <a:prstGeom prst="hexagon">
            <a:avLst>
              <a:gd fmla="val 32143" name="adj"/>
              <a:gd fmla="val 115470" name="vf"/>
            </a:avLst>
          </a:prstGeom>
          <a:solidFill>
            <a:srgbClr val="C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3810000" y="2286000"/>
            <a:ext cx="1219200" cy="304800"/>
          </a:xfrm>
          <a:prstGeom prst="rightArrow">
            <a:avLst>
              <a:gd fmla="val 50000" name="adj1"/>
              <a:gd fmla="val 10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3810000" y="1876425"/>
            <a:ext cx="7537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likes</a:t>
            </a:r>
            <a:endParaRPr/>
          </a:p>
        </p:txBody>
      </p:sp>
      <p:sp>
        <p:nvSpPr>
          <p:cNvPr id="318" name="Google Shape;318;p25"/>
          <p:cNvSpPr txBox="1"/>
          <p:nvPr/>
        </p:nvSpPr>
        <p:spPr>
          <a:xfrm>
            <a:off x="5698753" y="1344359"/>
            <a:ext cx="20136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Item profiles</a:t>
            </a: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6553200" y="3124200"/>
            <a:ext cx="304800" cy="1295400"/>
          </a:xfrm>
          <a:prstGeom prst="downArrow">
            <a:avLst>
              <a:gd fmla="val 50000" name="adj1"/>
              <a:gd fmla="val 10625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25"/>
          <p:cNvSpPr/>
          <p:nvPr/>
        </p:nvSpPr>
        <p:spPr>
          <a:xfrm>
            <a:off x="5562600" y="1981200"/>
            <a:ext cx="2057400" cy="83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5562600" y="4648200"/>
            <a:ext cx="2209800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Triangles</a:t>
            </a:r>
            <a:endParaRPr/>
          </a:p>
        </p:txBody>
      </p:sp>
      <p:sp>
        <p:nvSpPr>
          <p:cNvPr id="322" name="Google Shape;322;p25"/>
          <p:cNvSpPr txBox="1"/>
          <p:nvPr/>
        </p:nvSpPr>
        <p:spPr>
          <a:xfrm>
            <a:off x="5791200" y="5943600"/>
            <a:ext cx="18950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User profile</a:t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3733800" y="5105400"/>
            <a:ext cx="1219200" cy="304800"/>
          </a:xfrm>
          <a:prstGeom prst="leftArrow">
            <a:avLst>
              <a:gd fmla="val 50000" name="adj1"/>
              <a:gd fmla="val 10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4" name="Google Shape;324;p25"/>
          <p:cNvSpPr txBox="1"/>
          <p:nvPr/>
        </p:nvSpPr>
        <p:spPr>
          <a:xfrm>
            <a:off x="3937119" y="4724400"/>
            <a:ext cx="93968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match</a:t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2057400" y="3276600"/>
            <a:ext cx="228600" cy="1066800"/>
          </a:xfrm>
          <a:prstGeom prst="upArrow">
            <a:avLst>
              <a:gd fmla="val 50000" name="adj1"/>
              <a:gd fmla="val 116667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p25"/>
          <p:cNvSpPr txBox="1"/>
          <p:nvPr/>
        </p:nvSpPr>
        <p:spPr>
          <a:xfrm>
            <a:off x="365125" y="3714690"/>
            <a:ext cx="16385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recommend</a:t>
            </a:r>
            <a:endParaRPr/>
          </a:p>
        </p:txBody>
      </p:sp>
      <p:sp>
        <p:nvSpPr>
          <p:cNvPr id="327" name="Google Shape;327;p25"/>
          <p:cNvSpPr txBox="1"/>
          <p:nvPr/>
        </p:nvSpPr>
        <p:spPr>
          <a:xfrm>
            <a:off x="6842125" y="3476625"/>
            <a:ext cx="7970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endParaRPr/>
          </a:p>
        </p:txBody>
      </p:sp>
      <p:sp>
        <p:nvSpPr>
          <p:cNvPr id="328" name="Google Shape;328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Strategy for Content-Based Recommendations</a:t>
            </a:r>
            <a:endParaRPr/>
          </a:p>
        </p:txBody>
      </p:sp>
      <p:sp>
        <p:nvSpPr>
          <p:cNvPr id="334" name="Google Shape;334;p26"/>
          <p:cNvSpPr txBox="1"/>
          <p:nvPr>
            <p:ph idx="1" type="body"/>
          </p:nvPr>
        </p:nvSpPr>
        <p:spPr>
          <a:xfrm>
            <a:off x="685800" y="14478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Construct item profiles (</a:t>
            </a:r>
            <a:r>
              <a:rPr b="1" lang="en-US" u="sng">
                <a:solidFill>
                  <a:srgbClr val="FF0066"/>
                </a:solidFill>
              </a:rPr>
              <a:t>item-based</a:t>
            </a:r>
            <a:r>
              <a:rPr b="1" lang="en-US">
                <a:solidFill>
                  <a:srgbClr val="FF0066"/>
                </a:solidFill>
              </a:rPr>
              <a:t>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Explicit features in a database, discovering features in documents, Tags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Create vectors representing items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Boolean vectors indicate occurrence of high TF.IDF word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Numerical vectors might contain ratings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Construct user profiles (</a:t>
            </a:r>
            <a:r>
              <a:rPr b="1" lang="en-US" u="sng"/>
              <a:t>user-based</a:t>
            </a:r>
            <a:r>
              <a:rPr b="1" lang="en-US"/>
              <a:t>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Create vectors with same components that describe user’s preferences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00"/>
                </a:solidFill>
              </a:rPr>
              <a:t>Recommend items to users based on content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Calculate cosine distance between item and user vectors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Classification algorithms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5" name="Google Shape;335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Content-Based Recommendation</a:t>
            </a:r>
            <a:endParaRPr/>
          </a:p>
        </p:txBody>
      </p:sp>
      <p:sp>
        <p:nvSpPr>
          <p:cNvPr id="341" name="Google Shape;341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p27"/>
          <p:cNvSpPr/>
          <p:nvPr/>
        </p:nvSpPr>
        <p:spPr>
          <a:xfrm rot="-2420334">
            <a:off x="2057401" y="3733800"/>
            <a:ext cx="2971800" cy="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504D"/>
          </a:solidFill>
          <a:ln cap="flat" cmpd="sng" w="952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3" name="Google Shape;343;p27"/>
          <p:cNvSpPr/>
          <p:nvPr/>
        </p:nvSpPr>
        <p:spPr>
          <a:xfrm rot="-475656">
            <a:off x="2429455" y="4471774"/>
            <a:ext cx="2971800" cy="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4800601" y="2667000"/>
            <a:ext cx="29931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User-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profile vector</a:t>
            </a:r>
            <a:endParaRPr/>
          </a:p>
        </p:txBody>
      </p:sp>
      <p:sp>
        <p:nvSpPr>
          <p:cNvPr id="345" name="Google Shape;345;p27"/>
          <p:cNvSpPr txBox="1"/>
          <p:nvPr/>
        </p:nvSpPr>
        <p:spPr>
          <a:xfrm>
            <a:off x="5549296" y="3868057"/>
            <a:ext cx="2903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Item-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profile vector</a:t>
            </a:r>
            <a:endParaRPr/>
          </a:p>
        </p:txBody>
      </p:sp>
      <p:sp>
        <p:nvSpPr>
          <p:cNvPr id="346" name="Google Shape;346;p27"/>
          <p:cNvSpPr txBox="1"/>
          <p:nvPr/>
        </p:nvSpPr>
        <p:spPr>
          <a:xfrm>
            <a:off x="2743201" y="2057400"/>
            <a:ext cx="28905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Item-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profile vector</a:t>
            </a:r>
            <a:endParaRPr/>
          </a:p>
        </p:txBody>
      </p:sp>
      <p:sp>
        <p:nvSpPr>
          <p:cNvPr id="347" name="Google Shape;347;p27"/>
          <p:cNvSpPr/>
          <p:nvPr/>
        </p:nvSpPr>
        <p:spPr>
          <a:xfrm rot="-2868058">
            <a:off x="1902617" y="3602871"/>
            <a:ext cx="2971800" cy="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" name="Google Shape;348;p27"/>
          <p:cNvSpPr txBox="1"/>
          <p:nvPr/>
        </p:nvSpPr>
        <p:spPr>
          <a:xfrm>
            <a:off x="1295400" y="5257800"/>
            <a:ext cx="53363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more similar to user U then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Recommend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 PROFILES</a:t>
            </a:r>
            <a:endParaRPr/>
          </a:p>
        </p:txBody>
      </p:sp>
      <p:sp>
        <p:nvSpPr>
          <p:cNvPr id="354" name="Google Shape;354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 Profiles</a:t>
            </a:r>
            <a:endParaRPr/>
          </a:p>
        </p:txBody>
      </p:sp>
      <p:sp>
        <p:nvSpPr>
          <p:cNvPr id="362" name="Google Shape;362;p2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For each item, create an </a:t>
            </a:r>
            <a:r>
              <a:rPr b="1" lang="en-US" sz="2400">
                <a:solidFill>
                  <a:srgbClr val="0000FF"/>
                </a:solidFill>
              </a:rPr>
              <a:t>item profile</a:t>
            </a:r>
            <a:endParaRPr sz="1800">
              <a:solidFill>
                <a:srgbClr val="0066FF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Profile is a set (vector) of features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Movies “features”:</a:t>
            </a:r>
            <a:r>
              <a:rPr lang="en-US" sz="2000"/>
              <a:t> screenwriter, title, actor, director,…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Text “features”:</a:t>
            </a:r>
            <a:r>
              <a:rPr lang="en-US" sz="2000"/>
              <a:t> Set of “important” words in document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Example 9.2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Features of movies:  a set of  (8) actors, and an average rating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/>
              <a:t>E.g., see table below, each movie has 5 actors, two in both movies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/>
              <a:t>Average ratings 3 and 4 (with unknown scaling factor 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1800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Must scale non-Boolean components so they are not dominant or irrelevant</a:t>
            </a:r>
            <a:endParaRPr/>
          </a:p>
        </p:txBody>
      </p:sp>
      <p:sp>
        <p:nvSpPr>
          <p:cNvPr id="363" name="Google Shape;363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Vectors.tiff" id="364" name="Google Shape;3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5867400"/>
            <a:ext cx="4648200" cy="8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9"/>
          <p:cNvSpPr txBox="1"/>
          <p:nvPr/>
        </p:nvSpPr>
        <p:spPr>
          <a:xfrm>
            <a:off x="2904410" y="5607011"/>
            <a:ext cx="1702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Actors (features)</a:t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5867400" y="5610471"/>
            <a:ext cx="7599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Rating</a:t>
            </a:r>
            <a:endParaRPr/>
          </a:p>
        </p:txBody>
      </p:sp>
      <p:sp>
        <p:nvSpPr>
          <p:cNvPr id="367" name="Google Shape;367;p29"/>
          <p:cNvSpPr txBox="1"/>
          <p:nvPr/>
        </p:nvSpPr>
        <p:spPr>
          <a:xfrm>
            <a:off x="875719" y="6096000"/>
            <a:ext cx="8595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Movies</a:t>
            </a:r>
            <a:b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(Items)</a:t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762000" y="5607011"/>
            <a:ext cx="5943600" cy="109858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69" name="Google Shape;369;p29"/>
          <p:cNvCxnSpPr/>
          <p:nvPr/>
        </p:nvCxnSpPr>
        <p:spPr>
          <a:xfrm>
            <a:off x="5867400" y="5945565"/>
            <a:ext cx="0" cy="73521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" name="Google Shape;370;p29"/>
          <p:cNvCxnSpPr/>
          <p:nvPr/>
        </p:nvCxnSpPr>
        <p:spPr>
          <a:xfrm>
            <a:off x="1968190" y="5945565"/>
            <a:ext cx="0" cy="73521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1524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Recommender Systems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609600" y="4419600"/>
            <a:ext cx="4038600" cy="19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Customer 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Buys Metallica CD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Buys Megadeth CD</a:t>
            </a:r>
            <a:endParaRPr/>
          </a:p>
        </p:txBody>
      </p:sp>
      <p:sp>
        <p:nvSpPr>
          <p:cNvPr id="106" name="Google Shape;106;p3"/>
          <p:cNvSpPr txBox="1"/>
          <p:nvPr>
            <p:ph idx="2" type="body"/>
          </p:nvPr>
        </p:nvSpPr>
        <p:spPr>
          <a:xfrm>
            <a:off x="4572000" y="4419600"/>
            <a:ext cx="4419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Customer 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Does search on Metallica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>
                <a:solidFill>
                  <a:srgbClr val="008000"/>
                </a:solidFill>
              </a:rPr>
              <a:t>Recommender system suggests Megadeth from data collected about customer </a:t>
            </a:r>
            <a:r>
              <a:rPr b="1" lang="en-US">
                <a:solidFill>
                  <a:srgbClr val="008000"/>
                </a:solidFill>
              </a:rPr>
              <a:t>X</a:t>
            </a:r>
            <a:endParaRPr/>
          </a:p>
        </p:txBody>
      </p:sp>
      <p:pic>
        <p:nvPicPr>
          <p:cNvPr descr="classic"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43000"/>
            <a:ext cx="2323983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" id="108" name="Google Shape;10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312" y="1143001"/>
            <a:ext cx="3189288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Cosine Distance (Section 3.5.4)</a:t>
            </a:r>
            <a:endParaRPr/>
          </a:p>
        </p:txBody>
      </p:sp>
      <p:sp>
        <p:nvSpPr>
          <p:cNvPr id="377" name="Google Shape;377;p30"/>
          <p:cNvSpPr txBox="1"/>
          <p:nvPr>
            <p:ph idx="1" type="body"/>
          </p:nvPr>
        </p:nvSpPr>
        <p:spPr>
          <a:xfrm>
            <a:off x="685800" y="14478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Cosine distance is used in spaces with dimensions, including Euclidean spaces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Where points are vectors with integer or Boolean components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Points thought of as directions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3366FF"/>
                </a:solidFill>
              </a:rPr>
              <a:t>Cosine distance between 2 points is the angle that the vectors to those points make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Range from 0 to 180 degrees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First compute cosine of the angle </a:t>
            </a:r>
            <a:r>
              <a:rPr lang="en-US" sz="2400"/>
              <a:t>between vectors x and 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Then apply arc-cosine function to translate to 0-180 degrees: the cosine distance</a:t>
            </a:r>
            <a:endParaRPr/>
          </a:p>
        </p:txBody>
      </p:sp>
      <p:sp>
        <p:nvSpPr>
          <p:cNvPr id="378" name="Google Shape;378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Cosine Similarity </a:t>
            </a:r>
            <a:br>
              <a:rPr lang="en-US"/>
            </a:br>
            <a:r>
              <a:rPr lang="en-US"/>
              <a:t>(Used to Calculate Cosine Distance)</a:t>
            </a:r>
            <a:endParaRPr/>
          </a:p>
        </p:txBody>
      </p:sp>
      <p:sp>
        <p:nvSpPr>
          <p:cNvPr id="384" name="Google Shape;384;p31"/>
          <p:cNvSpPr txBox="1"/>
          <p:nvPr>
            <p:ph idx="1" type="body"/>
          </p:nvPr>
        </p:nvSpPr>
        <p:spPr>
          <a:xfrm>
            <a:off x="685800" y="30480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Dot product x.y divided by Euclidean distance of x and y from origin </a:t>
            </a:r>
            <a:r>
              <a:rPr lang="en-US"/>
              <a:t>(Section 3.5.2)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Dot product of vectors: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Euclidean distance of two vectors x, y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385" name="Google Shape;385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sinesimilarity.tiff" id="386" name="Google Shape;3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524000"/>
            <a:ext cx="7696199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product.tiff" id="387" name="Google Shape;38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4495800"/>
            <a:ext cx="6836229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uclideanDisance.tiff" id="388" name="Google Shape;38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651" y="5486400"/>
            <a:ext cx="7677149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3.1.3: Cosine Distance</a:t>
            </a:r>
            <a:endParaRPr/>
          </a:p>
        </p:txBody>
      </p:sp>
      <p:sp>
        <p:nvSpPr>
          <p:cNvPr id="394" name="Google Shape;394;p32"/>
          <p:cNvSpPr txBox="1"/>
          <p:nvPr>
            <p:ph idx="1" type="body"/>
          </p:nvPr>
        </p:nvSpPr>
        <p:spPr>
          <a:xfrm>
            <a:off x="685800" y="1295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x = [1,2,-1]	y = [2,1,1]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Dot product </a:t>
            </a:r>
            <a:r>
              <a:rPr lang="en-US" sz="2400"/>
              <a:t>x.y = 1x2 + 2x1 + (-1)x1 = 3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Euclidean distance </a:t>
            </a:r>
            <a:r>
              <a:rPr lang="en-US" sz="2400"/>
              <a:t>of two vectors x, y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Euclidean distance of a vector from the origin: vector for origin is all zeros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Distance of x from origin is: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Distance of y from origin also sqrt(6)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Cosine of angle from x to y is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Arccosine</a:t>
            </a:r>
            <a:r>
              <a:rPr lang="en-US" sz="2400"/>
              <a:t> of ½ is 60 degrees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That is the </a:t>
            </a:r>
            <a:r>
              <a:rPr b="1" lang="en-US" sz="2400">
                <a:solidFill>
                  <a:srgbClr val="008000"/>
                </a:solidFill>
              </a:rPr>
              <a:t>cosine distance between x and y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95" name="Google Shape;395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uclideanDisance.tiff" id="396" name="Google Shape;39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590800"/>
            <a:ext cx="5720229" cy="96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3.1.3.tiff" id="397" name="Google Shape;39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4343400"/>
            <a:ext cx="3134591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3.1.3cos.tiff" id="398" name="Google Shape;39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6799" y="5181600"/>
            <a:ext cx="2394857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uclideanDisance.tiff" id="404" name="Google Shape;4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987800"/>
            <a:ext cx="5720229" cy="9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Features of movies are set of actors and average rating (scaled)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Dot product of these two item vectors is: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Or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Distance from origin using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Lengths of vectors (distance from origin) are: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Cosine of angle between vectors is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Scaling factor alpha affects how similar items are</a:t>
            </a:r>
            <a:endParaRPr/>
          </a:p>
        </p:txBody>
      </p:sp>
      <p:sp>
        <p:nvSpPr>
          <p:cNvPr id="406" name="Google Shape;406;p3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 to Item Profiles Example (9.2)</a:t>
            </a:r>
            <a:endParaRPr/>
          </a:p>
        </p:txBody>
      </p:sp>
      <p:sp>
        <p:nvSpPr>
          <p:cNvPr id="407" name="Google Shape;407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Vectors.tiff" id="408" name="Google Shape;40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1809399"/>
            <a:ext cx="4648200" cy="857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product.tiff" id="409" name="Google Shape;40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200" y="3048000"/>
            <a:ext cx="4842329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2dotproduct.tiff" id="410" name="Google Shape;41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62200" y="3505200"/>
            <a:ext cx="10668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2vectorlength.tiff" id="411" name="Google Shape;411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04999" y="5181600"/>
            <a:ext cx="288036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2cosine.tiff" id="412" name="Google Shape;412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85757" y="5181600"/>
            <a:ext cx="278345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 PROFILES BASED ON TEXTUAL CONTENT</a:t>
            </a:r>
            <a:endParaRPr/>
          </a:p>
        </p:txBody>
      </p:sp>
      <p:sp>
        <p:nvSpPr>
          <p:cNvPr id="418" name="Google Shape;418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19" name="Google Shape;419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 Profiles based on Textual Content</a:t>
            </a:r>
            <a:endParaRPr/>
          </a:p>
        </p:txBody>
      </p:sp>
      <p:sp>
        <p:nvSpPr>
          <p:cNvPr id="425" name="Google Shape;425;p35"/>
          <p:cNvSpPr txBox="1"/>
          <p:nvPr>
            <p:ph idx="1" type="body"/>
          </p:nvPr>
        </p:nvSpPr>
        <p:spPr>
          <a:xfrm>
            <a:off x="685800" y="13716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Much research on content-based recommendations focuses on </a:t>
            </a:r>
            <a:r>
              <a:rPr b="1" lang="en-US" sz="2400"/>
              <a:t>textual content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Recommend items (web pages, books, movies) based on associated textual content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Descriptions, user reviews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Can treat this as an </a:t>
            </a:r>
            <a:r>
              <a:rPr b="1" lang="en-US" sz="2400">
                <a:solidFill>
                  <a:srgbClr val="008000"/>
                </a:solidFill>
              </a:rPr>
              <a:t>Information Retrieval task (IR)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How to identify whether </a:t>
            </a:r>
            <a:r>
              <a:rPr b="1" lang="en-US" sz="2400">
                <a:solidFill>
                  <a:srgbClr val="D60093"/>
                </a:solidFill>
              </a:rPr>
              <a:t>two documents are about similar things?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00"/>
                </a:solidFill>
              </a:rPr>
              <a:t>How to </a:t>
            </a:r>
            <a:r>
              <a:rPr b="1" lang="en-US" sz="2400">
                <a:solidFill>
                  <a:srgbClr val="D60093"/>
                </a:solidFill>
              </a:rPr>
              <a:t>pick </a:t>
            </a:r>
            <a:r>
              <a:rPr b="1" lang="en-US" sz="2400">
                <a:solidFill>
                  <a:srgbClr val="FF0000"/>
                </a:solidFill>
              </a:rPr>
              <a:t>important features </a:t>
            </a:r>
            <a:r>
              <a:rPr b="1" lang="en-US" sz="2400">
                <a:solidFill>
                  <a:srgbClr val="D60093"/>
                </a:solidFill>
              </a:rPr>
              <a:t>of documents?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Want to </a:t>
            </a:r>
            <a:r>
              <a:rPr b="1" lang="en-US" sz="2400">
                <a:solidFill>
                  <a:srgbClr val="0000FF"/>
                </a:solidFill>
              </a:rPr>
              <a:t>identify the significant words </a:t>
            </a:r>
            <a:r>
              <a:rPr lang="en-US" sz="2400"/>
              <a:t>in documents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26" name="Google Shape;426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TF.IDF: Measure of Word Importance</a:t>
            </a:r>
            <a:endParaRPr/>
          </a:p>
        </p:txBody>
      </p:sp>
      <p:sp>
        <p:nvSpPr>
          <p:cNvPr id="432" name="Google Shape;432;p36"/>
          <p:cNvSpPr txBox="1"/>
          <p:nvPr>
            <p:ph idx="1" type="body"/>
          </p:nvPr>
        </p:nvSpPr>
        <p:spPr>
          <a:xfrm>
            <a:off x="533400" y="1219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Classification of documents as being about similar things starts with </a:t>
            </a:r>
            <a:r>
              <a:rPr lang="en-US" sz="2400" u="sng"/>
              <a:t>finding </a:t>
            </a:r>
            <a:r>
              <a:rPr lang="en-US" sz="2400" u="sng">
                <a:solidFill>
                  <a:srgbClr val="FF0000"/>
                </a:solidFill>
              </a:rPr>
              <a:t>significant</a:t>
            </a:r>
            <a:r>
              <a:rPr lang="en-US" sz="2400" u="sng"/>
              <a:t> words in those documents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Not most frequent words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(the, and, a, …) – called “stop words”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Not just rare words either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Want concentration of </a:t>
            </a:r>
            <a:r>
              <a:rPr b="1" lang="en-US" sz="2400" u="sng">
                <a:solidFill>
                  <a:srgbClr val="FF0066"/>
                </a:solidFill>
              </a:rPr>
              <a:t>useful words </a:t>
            </a:r>
            <a:r>
              <a:rPr b="1" lang="en-US" sz="2400">
                <a:solidFill>
                  <a:srgbClr val="FF0066"/>
                </a:solidFill>
              </a:rPr>
              <a:t>in just a few documents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Usual heuristic from text mining is </a:t>
            </a:r>
            <a:r>
              <a:rPr b="1" lang="en-US" sz="2400"/>
              <a:t>TF-IDF: </a:t>
            </a:r>
            <a:br>
              <a:rPr lang="en-US" sz="2400"/>
            </a:br>
            <a:r>
              <a:rPr lang="en-US" sz="2400"/>
              <a:t>	</a:t>
            </a:r>
            <a:r>
              <a:rPr b="1" lang="en-US" sz="2400">
                <a:solidFill>
                  <a:srgbClr val="0000FF"/>
                </a:solidFill>
              </a:rPr>
              <a:t>(Term frequency * Inverse Doc Frequency)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Words with highest TF.IDF score are often the terms that best characterize the topic of a document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When constructing an item profile for Recommender system: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Document</a:t>
            </a:r>
            <a:r>
              <a:rPr lang="en-US" sz="2000"/>
              <a:t> … </a:t>
            </a:r>
            <a:r>
              <a:rPr b="1" lang="en-US" sz="2000"/>
              <a:t>Item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Term</a:t>
            </a:r>
            <a:r>
              <a:rPr lang="en-US" sz="2000"/>
              <a:t> … </a:t>
            </a:r>
            <a:r>
              <a:rPr b="1" lang="en-US" sz="2000"/>
              <a:t>Feature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33" name="Google Shape;433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type="title"/>
          </p:nvPr>
        </p:nvSpPr>
        <p:spPr>
          <a:xfrm>
            <a:off x="304800" y="304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TF-IDF: From Section 1.3.1</a:t>
            </a:r>
            <a:br>
              <a:rPr lang="en-US" sz="3200"/>
            </a:br>
            <a:r>
              <a:rPr lang="en-US" sz="3200"/>
              <a:t>(Term frequency * Inverse Document Frequency)</a:t>
            </a:r>
            <a:endParaRPr/>
          </a:p>
        </p:txBody>
      </p:sp>
      <p:sp>
        <p:nvSpPr>
          <p:cNvPr id="440" name="Google Shape;440;p37"/>
          <p:cNvSpPr txBox="1"/>
          <p:nvPr>
            <p:ph idx="1" type="body"/>
          </p:nvPr>
        </p:nvSpPr>
        <p:spPr>
          <a:xfrm>
            <a:off x="685800" y="1600200"/>
            <a:ext cx="8083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i="1" lang="en-US" sz="2000">
                <a:solidFill>
                  <a:srgbClr val="008000"/>
                </a:solidFill>
              </a:rPr>
              <a:t>f</a:t>
            </a:r>
            <a:r>
              <a:rPr b="1" baseline="-25000" i="1" lang="en-US" sz="2000">
                <a:solidFill>
                  <a:srgbClr val="008000"/>
                </a:solidFill>
              </a:rPr>
              <a:t>ij</a:t>
            </a:r>
            <a:r>
              <a:rPr b="1" lang="en-US" sz="2000">
                <a:solidFill>
                  <a:srgbClr val="008000"/>
                </a:solidFill>
              </a:rPr>
              <a:t> = frequency of term (feature) </a:t>
            </a:r>
            <a:r>
              <a:rPr b="1" i="1" lang="en-US" sz="2000">
                <a:solidFill>
                  <a:srgbClr val="008000"/>
                </a:solidFill>
              </a:rPr>
              <a:t>i</a:t>
            </a:r>
            <a:r>
              <a:rPr b="1" lang="en-US" sz="2000">
                <a:solidFill>
                  <a:srgbClr val="008000"/>
                </a:solidFill>
              </a:rPr>
              <a:t> in document (item) </a:t>
            </a:r>
            <a:r>
              <a:rPr b="1" i="1" lang="en-US" sz="2000">
                <a:solidFill>
                  <a:srgbClr val="008000"/>
                </a:solidFill>
              </a:rPr>
              <a:t>j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Term frequency of term i in document j is </a:t>
            </a:r>
            <a:r>
              <a:rPr b="1" lang="en-US" sz="2000">
                <a:solidFill>
                  <a:srgbClr val="008000"/>
                </a:solidFill>
              </a:rPr>
              <a:t>normalized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Char char="⮚"/>
            </a:pPr>
            <a:r>
              <a:rPr b="1" lang="en-US" sz="1600">
                <a:solidFill>
                  <a:srgbClr val="008000"/>
                </a:solidFill>
              </a:rPr>
              <a:t>Divide by maximum occurrences of any term in document j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Most frequent term has TF=1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t/>
            </a:r>
            <a:endParaRPr b="1" i="1" sz="1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i="1" lang="en-US" sz="2000"/>
              <a:t>n</a:t>
            </a:r>
            <a:r>
              <a:rPr b="1" baseline="-25000" i="1" lang="en-US" sz="2000"/>
              <a:t>i</a:t>
            </a:r>
            <a:r>
              <a:rPr lang="en-US" sz="2000"/>
              <a:t> = number of docs that mention term </a:t>
            </a:r>
            <a:r>
              <a:rPr b="1" i="1" lang="en-US" sz="2000"/>
              <a:t>i</a:t>
            </a:r>
            <a:endParaRPr b="1" i="1"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i="1" lang="en-US" sz="2000"/>
              <a:t>N</a:t>
            </a:r>
            <a:r>
              <a:rPr lang="en-US" sz="2000"/>
              <a:t> = total number of docs</a:t>
            </a:r>
            <a:endParaRPr b="1">
              <a:solidFill>
                <a:srgbClr val="0000FF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b="1" lang="en-US">
                <a:solidFill>
                  <a:srgbClr val="0000FF"/>
                </a:solidFill>
              </a:rPr>
              <a:t>TF-IDF score:</a:t>
            </a:r>
            <a:r>
              <a:rPr lang="en-US">
                <a:solidFill>
                  <a:srgbClr val="0000FF"/>
                </a:solidFill>
              </a:rPr>
              <a:t>  </a:t>
            </a:r>
            <a:r>
              <a:rPr b="1" i="1" lang="en-US">
                <a:solidFill>
                  <a:srgbClr val="0000FF"/>
                </a:solidFill>
              </a:rPr>
              <a:t>w</a:t>
            </a:r>
            <a:r>
              <a:rPr b="1" baseline="-25000" i="1" lang="en-US">
                <a:solidFill>
                  <a:srgbClr val="0000FF"/>
                </a:solidFill>
              </a:rPr>
              <a:t>ij</a:t>
            </a:r>
            <a:r>
              <a:rPr b="1" i="1" lang="en-US">
                <a:solidFill>
                  <a:srgbClr val="0000FF"/>
                </a:solidFill>
              </a:rPr>
              <a:t> = TF</a:t>
            </a:r>
            <a:r>
              <a:rPr b="1" baseline="-25000" i="1" lang="en-US">
                <a:solidFill>
                  <a:srgbClr val="0000FF"/>
                </a:solidFill>
              </a:rPr>
              <a:t>ij </a:t>
            </a:r>
            <a:r>
              <a:rPr b="1" i="1" lang="en-US">
                <a:solidFill>
                  <a:srgbClr val="0000FF"/>
                </a:solidFill>
              </a:rPr>
              <a:t> × IDF</a:t>
            </a:r>
            <a:r>
              <a:rPr b="1" baseline="-25000" i="1" lang="en-US">
                <a:solidFill>
                  <a:srgbClr val="0000FF"/>
                </a:solidFill>
              </a:rPr>
              <a:t>i</a:t>
            </a:r>
            <a:endParaRPr b="1" i="1">
              <a:solidFill>
                <a:srgbClr val="0000FF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t/>
            </a:r>
            <a:endParaRPr b="1" sz="1000">
              <a:solidFill>
                <a:schemeClr val="accent3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b="1" lang="en-US" sz="2400">
                <a:solidFill>
                  <a:srgbClr val="D60093"/>
                </a:solidFill>
              </a:rPr>
              <a:t>Item profile for a document =</a:t>
            </a:r>
            <a:r>
              <a:rPr b="1" lang="en-US" sz="2400"/>
              <a:t> set of words with highest TF-IDF scores, together with their scores</a:t>
            </a:r>
            <a:endParaRPr/>
          </a:p>
        </p:txBody>
      </p:sp>
      <p:pic>
        <p:nvPicPr>
          <p:cNvPr descr="txp_fig" id="441" name="Google Shape;44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1981200"/>
            <a:ext cx="2286000" cy="61168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7"/>
          <p:cNvSpPr txBox="1"/>
          <p:nvPr>
            <p:ph idx="12" type="sldNum"/>
          </p:nvPr>
        </p:nvSpPr>
        <p:spPr>
          <a:xfrm>
            <a:off x="6553200" y="5791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p37"/>
          <p:cNvSpPr txBox="1"/>
          <p:nvPr/>
        </p:nvSpPr>
        <p:spPr>
          <a:xfrm>
            <a:off x="1143000" y="2057400"/>
            <a:ext cx="2514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Term Frequency: </a:t>
            </a:r>
            <a:endParaRPr/>
          </a:p>
        </p:txBody>
      </p:sp>
      <p:sp>
        <p:nvSpPr>
          <p:cNvPr id="444" name="Google Shape;444;p37"/>
          <p:cNvSpPr txBox="1"/>
          <p:nvPr/>
        </p:nvSpPr>
        <p:spPr>
          <a:xfrm>
            <a:off x="685802" y="3428990"/>
            <a:ext cx="44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Inverse Document Frequency: </a:t>
            </a:r>
            <a:endParaRPr/>
          </a:p>
        </p:txBody>
      </p:sp>
      <p:pic>
        <p:nvPicPr>
          <p:cNvPr descr="idf.tiff" id="445" name="Google Shape;44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7604" y="3519759"/>
            <a:ext cx="3124200" cy="5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TF.IDF Example (Example 1.3)</a:t>
            </a:r>
            <a:endParaRPr/>
          </a:p>
        </p:txBody>
      </p:sp>
      <p:sp>
        <p:nvSpPr>
          <p:cNvPr id="451" name="Google Shape;451;p38"/>
          <p:cNvSpPr txBox="1"/>
          <p:nvPr>
            <p:ph idx="1" type="body"/>
          </p:nvPr>
        </p:nvSpPr>
        <p:spPr>
          <a:xfrm>
            <a:off x="685800" y="12192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Repository of 2</a:t>
            </a:r>
            <a:r>
              <a:rPr baseline="30000" lang="en-US" sz="2400"/>
              <a:t>20</a:t>
            </a:r>
            <a:r>
              <a:rPr lang="en-US" sz="2400"/>
              <a:t> = 1,048,576 documents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Suppose word w appears in 2</a:t>
            </a:r>
            <a:r>
              <a:rPr baseline="30000" lang="en-US" sz="2400"/>
              <a:t>10</a:t>
            </a:r>
            <a:r>
              <a:rPr lang="en-US" sz="2400"/>
              <a:t> = 1024 documents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Inverse document frequency: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i="1" lang="en-US" sz="2400"/>
              <a:t>	</a:t>
            </a:r>
            <a:r>
              <a:rPr b="1" i="1" lang="en-US" sz="2400"/>
              <a:t>IDF</a:t>
            </a:r>
            <a:r>
              <a:rPr b="1" baseline="-25000" i="1" lang="en-US" sz="2400"/>
              <a:t>w</a:t>
            </a:r>
            <a:r>
              <a:rPr b="1" lang="en-US" sz="2400"/>
              <a:t> = log</a:t>
            </a:r>
            <a:r>
              <a:rPr b="1" baseline="-25000" lang="en-US" sz="2400"/>
              <a:t>2</a:t>
            </a:r>
            <a:r>
              <a:rPr b="1" lang="en-US" sz="2400"/>
              <a:t>(2</a:t>
            </a:r>
            <a:r>
              <a:rPr b="1" baseline="30000" lang="en-US" sz="2400"/>
              <a:t>20</a:t>
            </a:r>
            <a:r>
              <a:rPr b="1" lang="en-US" sz="2400"/>
              <a:t>/2</a:t>
            </a:r>
            <a:r>
              <a:rPr b="1" baseline="30000" lang="en-US" sz="2400"/>
              <a:t>10</a:t>
            </a:r>
            <a:r>
              <a:rPr b="1" lang="en-US" sz="2400"/>
              <a:t>) = log</a:t>
            </a:r>
            <a:r>
              <a:rPr b="1" baseline="-25000" lang="en-US" sz="2400"/>
              <a:t>2</a:t>
            </a:r>
            <a:r>
              <a:rPr b="1" lang="en-US" sz="2400"/>
              <a:t>(2</a:t>
            </a:r>
            <a:r>
              <a:rPr b="1" baseline="30000" lang="en-US" sz="2400"/>
              <a:t>10</a:t>
            </a:r>
            <a:r>
              <a:rPr b="1" lang="en-US" sz="2400"/>
              <a:t>) = 10 </a:t>
            </a:r>
            <a:r>
              <a:rPr lang="en-US" sz="2400"/>
              <a:t>(logarithm scaled)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Consider document </a:t>
            </a:r>
            <a:r>
              <a:rPr i="1" lang="en-US" sz="2400"/>
              <a:t>j</a:t>
            </a:r>
            <a:r>
              <a:rPr lang="en-US" sz="2400"/>
              <a:t> in which word </a:t>
            </a:r>
            <a:r>
              <a:rPr i="1" lang="en-US" sz="2400"/>
              <a:t>w</a:t>
            </a:r>
            <a:r>
              <a:rPr lang="en-US" sz="2400"/>
              <a:t> appears 20 times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Assume that t</a:t>
            </a:r>
            <a:r>
              <a:rPr lang="en-US" sz="2000"/>
              <a:t>his is the maximum number of times any word appears in document j (after eliminating stop words)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So </a:t>
            </a:r>
            <a:r>
              <a:rPr b="1" i="1" lang="en-US" sz="2000"/>
              <a:t>TF</a:t>
            </a:r>
            <a:r>
              <a:rPr b="1" baseline="-25000" i="1" lang="en-US" sz="2000"/>
              <a:t>wj </a:t>
            </a:r>
            <a:r>
              <a:rPr b="1" lang="en-US" sz="2000"/>
              <a:t>= 1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TF.IFD score for w in document j is 1*10=10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Consider document </a:t>
            </a:r>
            <a:r>
              <a:rPr i="1" lang="en-US" sz="2400"/>
              <a:t>k</a:t>
            </a:r>
            <a:r>
              <a:rPr lang="en-US" sz="2400"/>
              <a:t> where word </a:t>
            </a:r>
            <a:r>
              <a:rPr i="1" lang="en-US" sz="2400"/>
              <a:t>w</a:t>
            </a:r>
            <a:r>
              <a:rPr lang="en-US" sz="2400"/>
              <a:t> appears once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Maximum number of occurrences of any word in k is 20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So </a:t>
            </a:r>
            <a:r>
              <a:rPr b="1" i="1" lang="en-US" sz="2000"/>
              <a:t>TF</a:t>
            </a:r>
            <a:r>
              <a:rPr b="1" baseline="-25000" i="1" lang="en-US" sz="2000"/>
              <a:t>wk</a:t>
            </a:r>
            <a:r>
              <a:rPr b="1" lang="en-US" sz="2000"/>
              <a:t> = 1/20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TF.IDF score for w in document k is (1/20)*10=1/2</a:t>
            </a:r>
            <a:endParaRPr/>
          </a:p>
        </p:txBody>
      </p:sp>
      <p:sp>
        <p:nvSpPr>
          <p:cNvPr id="452" name="Google Shape;452;p38"/>
          <p:cNvSpPr txBox="1"/>
          <p:nvPr/>
        </p:nvSpPr>
        <p:spPr>
          <a:xfrm>
            <a:off x="7239000" y="5722203"/>
            <a:ext cx="1661032" cy="8309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j     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   10  0.5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Recommender Systems: Make Recommendations Based on Features of Documents</a:t>
            </a:r>
            <a:endParaRPr/>
          </a:p>
        </p:txBody>
      </p:sp>
      <p:sp>
        <p:nvSpPr>
          <p:cNvPr id="458" name="Google Shape;458;p3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Want to suggest articles, pages, blogs  a user might want to see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Hard to classify items by topic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practice, </a:t>
            </a:r>
            <a:r>
              <a:rPr b="1" lang="en-US" sz="2400">
                <a:solidFill>
                  <a:srgbClr val="0000FF"/>
                </a:solidFill>
              </a:rPr>
              <a:t>try to identify words that characterize the topic of a document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Eliminate stop words: </a:t>
            </a:r>
            <a:r>
              <a:rPr lang="en-US" sz="2400"/>
              <a:t>several hundred most common words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For remaining words, calculate the TF.IDF score</a:t>
            </a:r>
            <a:r>
              <a:rPr lang="en-US" sz="2400"/>
              <a:t> for each word in the document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The words with the highest TF.IDF scores characterize the document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59" name="Google Shape;459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blog.hubspot.com/Portals/249/images/amazon_logo.gif"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1752600"/>
            <a:ext cx="1796244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4.bp.blogspot.com/_zmoEeqomXD4/SjftFPB6UTI/AAAAAAAACZE/gxQm5CcUp_k/s400/del.icio.us-logo.jpg" id="116" name="Google Shape;1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0300" y="2438400"/>
            <a:ext cx="15621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upload.moldova.org/IT/logos/youtube_logo.gif" id="117" name="Google Shape;11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4600" y="5029200"/>
            <a:ext cx="1219200" cy="121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Recommendations 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1600200" y="4419600"/>
            <a:ext cx="1371600" cy="1066800"/>
          </a:xfrm>
          <a:prstGeom prst="can">
            <a:avLst>
              <a:gd fmla="val 25000" name="adj"/>
            </a:avLst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Items</a:t>
            </a:r>
            <a:endParaRPr/>
          </a:p>
        </p:txBody>
      </p:sp>
      <p:pic>
        <p:nvPicPr>
          <p:cNvPr descr="MCBS01705_0000[1]" id="120" name="Google Shape;12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1600" y="1295400"/>
            <a:ext cx="1758950" cy="17732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4"/>
          <p:cNvGrpSpPr/>
          <p:nvPr/>
        </p:nvGrpSpPr>
        <p:grpSpPr>
          <a:xfrm>
            <a:off x="611188" y="3016250"/>
            <a:ext cx="1293812" cy="1250950"/>
            <a:chOff x="385" y="1900"/>
            <a:chExt cx="815" cy="788"/>
          </a:xfrm>
        </p:grpSpPr>
        <p:sp>
          <p:nvSpPr>
            <p:cNvPr id="122" name="Google Shape;122;p4"/>
            <p:cNvSpPr/>
            <p:nvPr/>
          </p:nvSpPr>
          <p:spPr>
            <a:xfrm>
              <a:off x="1056" y="1920"/>
              <a:ext cx="144" cy="768"/>
            </a:xfrm>
            <a:prstGeom prst="downArrow">
              <a:avLst>
                <a:gd fmla="val 50000" name="adj1"/>
                <a:gd fmla="val 133333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 txBox="1"/>
            <p:nvPr/>
          </p:nvSpPr>
          <p:spPr>
            <a:xfrm rot="5400000">
              <a:off x="786" y="2200"/>
              <a:ext cx="672" cy="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385" y="2119"/>
              <a:ext cx="656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Search</a:t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2438400" y="3048000"/>
            <a:ext cx="2768601" cy="1143000"/>
            <a:chOff x="1536" y="1920"/>
            <a:chExt cx="1744" cy="720"/>
          </a:xfrm>
        </p:grpSpPr>
        <p:sp>
          <p:nvSpPr>
            <p:cNvPr id="126" name="Google Shape;126;p4"/>
            <p:cNvSpPr/>
            <p:nvPr/>
          </p:nvSpPr>
          <p:spPr>
            <a:xfrm>
              <a:off x="1536" y="1920"/>
              <a:ext cx="144" cy="720"/>
            </a:xfrm>
            <a:prstGeom prst="upArrow">
              <a:avLst>
                <a:gd fmla="val 50000" name="adj1"/>
                <a:gd fmla="val 125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 txBox="1"/>
            <p:nvPr/>
          </p:nvSpPr>
          <p:spPr>
            <a:xfrm rot="5400000">
              <a:off x="1282" y="2269"/>
              <a:ext cx="630" cy="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1718" y="2119"/>
              <a:ext cx="1562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Recommendations</a:t>
              </a:r>
              <a:endParaRPr/>
            </a:p>
          </p:txBody>
        </p:sp>
      </p:grpSp>
      <p:sp>
        <p:nvSpPr>
          <p:cNvPr id="129" name="Google Shape;129;p4"/>
          <p:cNvSpPr txBox="1"/>
          <p:nvPr/>
        </p:nvSpPr>
        <p:spPr>
          <a:xfrm>
            <a:off x="3048000" y="4724400"/>
            <a:ext cx="26196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Products, web sites,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blogs, news items, …</a:t>
            </a:r>
            <a:endParaRPr/>
          </a:p>
        </p:txBody>
      </p:sp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andora Logo" id="131" name="Google Shape;13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45425" y="1571042"/>
            <a:ext cx="762000" cy="76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crapetv.com/News/News%20Pages/Business/images-5/netflix-logo.jpg" id="132" name="Google Shape;132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97825" y="2511425"/>
            <a:ext cx="993775" cy="993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growyourwritingbusiness.com/images/stumbleupon_logo.bmp" id="133" name="Google Shape;133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16625" y="2438400"/>
            <a:ext cx="1852078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admintell.napco.com/ee/images/uploads/appletell/618px-Last.fm_logo_.svg_.png" id="134" name="Google Shape;134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57875" y="4238042"/>
            <a:ext cx="1609725" cy="86735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/>
          <p:nvPr/>
        </p:nvSpPr>
        <p:spPr>
          <a:xfrm>
            <a:off x="4821522" y="1371600"/>
            <a:ext cx="23097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Examples:</a:t>
            </a:r>
            <a:endParaRPr/>
          </a:p>
        </p:txBody>
      </p:sp>
      <p:pic>
        <p:nvPicPr>
          <p:cNvPr descr="http://upload.wikimedia.org/wikipedia/commons/5/52/Movielens-helping.gif" id="136" name="Google Shape;136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29400" y="3676649"/>
            <a:ext cx="2238375" cy="438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log.ithenticate.com/wp-content/uploads/2010/11/google-news-logo.png" id="137" name="Google Shape;137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7600" y="4229100"/>
            <a:ext cx="14287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eefjack.com/files/2010/04/xbox-live-arcade.thumbnail.jpg" id="138" name="Google Shape;138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696200" y="4953000"/>
            <a:ext cx="1295400" cy="129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Represent documents by a set of words</a:t>
            </a:r>
            <a:endParaRPr/>
          </a:p>
        </p:txBody>
      </p:sp>
      <p:sp>
        <p:nvSpPr>
          <p:cNvPr id="465" name="Google Shape;465;p4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Take as features of the document </a:t>
            </a:r>
            <a:r>
              <a:rPr b="1" lang="en-US" sz="2400">
                <a:solidFill>
                  <a:srgbClr val="FF0000"/>
                </a:solidFill>
              </a:rPr>
              <a:t>the </a:t>
            </a:r>
            <a:r>
              <a:rPr b="1" i="1" lang="en-US" sz="2400">
                <a:solidFill>
                  <a:srgbClr val="FF0000"/>
                </a:solidFill>
              </a:rPr>
              <a:t>n</a:t>
            </a:r>
            <a:r>
              <a:rPr b="1" lang="en-US" sz="2400">
                <a:solidFill>
                  <a:srgbClr val="FF0000"/>
                </a:solidFill>
              </a:rPr>
              <a:t> words with highest TF.IDF scores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Could pick </a:t>
            </a:r>
            <a:r>
              <a:rPr b="1" lang="en-US" sz="2000"/>
              <a:t>same </a:t>
            </a:r>
            <a:r>
              <a:rPr b="1" i="1" lang="en-US" sz="2000"/>
              <a:t>n </a:t>
            </a:r>
            <a:r>
              <a:rPr b="1" lang="en-US" sz="2000"/>
              <a:t>for all documents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Or let </a:t>
            </a:r>
            <a:r>
              <a:rPr b="1" i="1" lang="en-US" sz="2000"/>
              <a:t>n </a:t>
            </a:r>
            <a:r>
              <a:rPr b="1" lang="en-US" sz="2000"/>
              <a:t>be fixed percentage </a:t>
            </a:r>
            <a:r>
              <a:rPr lang="en-US" sz="2000"/>
              <a:t>of words in the document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Could also make </a:t>
            </a:r>
            <a:r>
              <a:rPr b="1" lang="en-US" sz="2000"/>
              <a:t>all words with TF.IDF scores above a given threshold</a:t>
            </a:r>
            <a:r>
              <a:rPr lang="en-US" sz="2000"/>
              <a:t> are part of feature set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Documents then represented by set of ”important” words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/>
              <a:t>Expect these words to express subjects or main ideas of documents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Then can measure the similarity of two documents using: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66"/>
                </a:solidFill>
              </a:rPr>
              <a:t>Cosine distance between the sets, treated as vectors (last time)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Jaccard distance (Ch. 3) between sets of word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66" name="Google Shape;466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inesimilarity.tiff" id="472" name="Google Shape;47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524000"/>
            <a:ext cx="7696199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1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Document Similarity using Cosine Distance</a:t>
            </a:r>
            <a:endParaRPr/>
          </a:p>
        </p:txBody>
      </p:sp>
      <p:sp>
        <p:nvSpPr>
          <p:cNvPr id="474" name="Google Shape;474;p41"/>
          <p:cNvSpPr txBox="1"/>
          <p:nvPr>
            <p:ph idx="1" type="body"/>
          </p:nvPr>
        </p:nvSpPr>
        <p:spPr>
          <a:xfrm>
            <a:off x="457200" y="1143000"/>
            <a:ext cx="8534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First compute cosine of the angle between vectors A and B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Then apply arc-cosine function to translate to 0-180 degrees: the cosine distance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75" name="Google Shape;475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uclideanDisance.tiff" id="481" name="Google Shape;48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987800"/>
            <a:ext cx="5720229" cy="9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Features of movies are set of actors and average rating (scaled)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Dot product of these two item vectors is: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Or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Distance from origin using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Lengths of vectors (distance from origin) are: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Cosine of angle between vectors is</a:t>
            </a:r>
            <a:endParaRPr/>
          </a:p>
        </p:txBody>
      </p:sp>
      <p:sp>
        <p:nvSpPr>
          <p:cNvPr id="483" name="Google Shape;483;p4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Recall: Item Profiles Example (9.2)</a:t>
            </a:r>
            <a:endParaRPr/>
          </a:p>
        </p:txBody>
      </p:sp>
      <p:sp>
        <p:nvSpPr>
          <p:cNvPr id="484" name="Google Shape;484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Vectors.tiff" id="485" name="Google Shape;48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1809399"/>
            <a:ext cx="4648200" cy="857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product.tiff" id="486" name="Google Shape;48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200" y="3048000"/>
            <a:ext cx="4842329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2dotproduct.tiff" id="487" name="Google Shape;487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62200" y="3505200"/>
            <a:ext cx="10668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2vectorlength.tiff" id="488" name="Google Shape;488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04999" y="5181600"/>
            <a:ext cx="288036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2cosine.tiff" id="489" name="Google Shape;489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85757" y="5334000"/>
            <a:ext cx="278345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inesimilarity.tiff" id="494" name="Google Shape;49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5486400"/>
            <a:ext cx="67818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3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Document Similarity using Cosine Distance</a:t>
            </a:r>
            <a:endParaRPr/>
          </a:p>
        </p:txBody>
      </p:sp>
      <p:sp>
        <p:nvSpPr>
          <p:cNvPr id="496" name="Google Shape;496;p43"/>
          <p:cNvSpPr txBox="1"/>
          <p:nvPr>
            <p:ph idx="1" type="body"/>
          </p:nvPr>
        </p:nvSpPr>
        <p:spPr>
          <a:xfrm>
            <a:off x="609600" y="1143000"/>
            <a:ext cx="8458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Think of set of high-TF.IDF words as a vector, with one component for each possible word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FF0000"/>
                </a:solidFill>
              </a:rPr>
              <a:t>Vector has 1 if word is in the set for that document, 0 if not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Between two documents, only a finite number of words among their two sets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8000"/>
                </a:solidFill>
              </a:rPr>
              <a:t>Almost all components are 0</a:t>
            </a:r>
            <a:r>
              <a:rPr lang="en-US" sz="2400"/>
              <a:t>; do not affect dot product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Dot products </a:t>
            </a:r>
            <a:r>
              <a:rPr lang="en-US" sz="2400">
                <a:solidFill>
                  <a:srgbClr val="0000FF"/>
                </a:solidFill>
              </a:rPr>
              <a:t>are size of intersection of the two sets of words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Lengths of vectors </a:t>
            </a:r>
            <a:r>
              <a:rPr lang="en-US" sz="2400">
                <a:solidFill>
                  <a:srgbClr val="0000FF"/>
                </a:solidFill>
              </a:rPr>
              <a:t>are square roots of number of words in each set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Cosine of angle between vectors: dot product divided by product of vector lengths</a:t>
            </a:r>
            <a:endParaRPr b="1" sz="2400"/>
          </a:p>
        </p:txBody>
      </p:sp>
      <p:sp>
        <p:nvSpPr>
          <p:cNvPr id="497" name="Google Shape;497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/>
          <p:nvPr>
            <p:ph type="title"/>
          </p:nvPr>
        </p:nvSpPr>
        <p:spPr>
          <a:xfrm>
            <a:off x="381000" y="16541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Document Similarity: Two Kinds</a:t>
            </a:r>
            <a:endParaRPr/>
          </a:p>
        </p:txBody>
      </p:sp>
      <p:sp>
        <p:nvSpPr>
          <p:cNvPr id="504" name="Google Shape;504;p44"/>
          <p:cNvSpPr txBox="1"/>
          <p:nvPr>
            <p:ph idx="1" type="body"/>
          </p:nvPr>
        </p:nvSpPr>
        <p:spPr>
          <a:xfrm>
            <a:off x="457200" y="85121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Chapter 3: find nearly-identical (similar) documents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Lexical similarity: </a:t>
            </a:r>
            <a:r>
              <a:rPr lang="en-US" sz="2000"/>
              <a:t>Documents are similar if they </a:t>
            </a:r>
            <a:r>
              <a:rPr lang="en-US" sz="2000" u="sng">
                <a:solidFill>
                  <a:srgbClr val="3366FF"/>
                </a:solidFill>
              </a:rPr>
              <a:t>contain large fraction of identical sequences of characters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Shingling: </a:t>
            </a:r>
            <a:r>
              <a:rPr lang="en-US" sz="2000">
                <a:solidFill>
                  <a:srgbClr val="008000"/>
                </a:solidFill>
              </a:rPr>
              <a:t>convert documents to 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Minhashing: </a:t>
            </a:r>
            <a:r>
              <a:rPr lang="en-US" sz="2000">
                <a:solidFill>
                  <a:srgbClr val="008000"/>
                </a:solidFill>
              </a:rPr>
              <a:t>convert large sets to short signatures, preserving similarity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Locality-sensitive hashing (LSH): </a:t>
            </a:r>
            <a:r>
              <a:rPr lang="en-US" sz="2000">
                <a:solidFill>
                  <a:srgbClr val="008000"/>
                </a:solidFill>
              </a:rPr>
              <a:t>Focus on parts of signatures likely to be from similar documents to </a:t>
            </a:r>
            <a:r>
              <a:rPr b="1" lang="en-US" sz="2000">
                <a:solidFill>
                  <a:srgbClr val="008000"/>
                </a:solidFill>
              </a:rPr>
              <a:t>identify candidate pairs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For Recommendation Systems (Chapter 9):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Interested in </a:t>
            </a:r>
            <a:r>
              <a:rPr lang="en-US" sz="2000">
                <a:solidFill>
                  <a:srgbClr val="0000FF"/>
                </a:solidFill>
              </a:rPr>
              <a:t>occurrences of </a:t>
            </a:r>
            <a:r>
              <a:rPr b="1" lang="en-US" sz="2000">
                <a:solidFill>
                  <a:srgbClr val="FF0000"/>
                </a:solidFill>
              </a:rPr>
              <a:t>many </a:t>
            </a:r>
            <a:r>
              <a:rPr b="1" lang="en-US" sz="2000" u="sng">
                <a:solidFill>
                  <a:srgbClr val="FF0000"/>
                </a:solidFill>
              </a:rPr>
              <a:t>important words </a:t>
            </a:r>
            <a:r>
              <a:rPr b="1" lang="en-US" sz="2000">
                <a:solidFill>
                  <a:srgbClr val="FF0000"/>
                </a:solidFill>
              </a:rPr>
              <a:t>in both documents </a:t>
            </a:r>
            <a:r>
              <a:rPr lang="en-US" sz="2000">
                <a:solidFill>
                  <a:srgbClr val="0000FF"/>
                </a:solidFill>
              </a:rPr>
              <a:t>(even if little lexical similarity </a:t>
            </a:r>
            <a:r>
              <a:rPr lang="en-US" sz="2000"/>
              <a:t>between documents)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Similar methodology: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High TF.IDF words form a vector</a:t>
            </a:r>
            <a:r>
              <a:rPr lang="en-US" sz="2000">
                <a:solidFill>
                  <a:srgbClr val="008000"/>
                </a:solidFill>
              </a:rPr>
              <a:t>, with a component for each possible word set to 1 or 0 	</a:t>
            </a:r>
            <a:r>
              <a:rPr i="1" lang="en-US" sz="2000">
                <a:solidFill>
                  <a:srgbClr val="008000"/>
                </a:solidFill>
              </a:rPr>
              <a:t>(analogous to sets of shingles)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8000"/>
                </a:solidFill>
              </a:rPr>
              <a:t>Based on a </a:t>
            </a:r>
            <a:r>
              <a:rPr b="1" lang="en-US" sz="2000">
                <a:solidFill>
                  <a:srgbClr val="008000"/>
                </a:solidFill>
              </a:rPr>
              <a:t>distance measure </a:t>
            </a:r>
            <a:r>
              <a:rPr lang="en-US" sz="2000">
                <a:solidFill>
                  <a:srgbClr val="008000"/>
                </a:solidFill>
              </a:rPr>
              <a:t>(Jaccard or cosine distance)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Another Option to Describe Item Content: </a:t>
            </a:r>
            <a:br>
              <a:rPr lang="en-US" sz="2800"/>
            </a:br>
            <a:r>
              <a:rPr lang="en-US" sz="2800"/>
              <a:t>Obtaining Item Profile </a:t>
            </a:r>
            <a:r>
              <a:rPr lang="en-US" sz="2800" u="sng"/>
              <a:t>Features</a:t>
            </a:r>
            <a:r>
              <a:rPr lang="en-US" sz="2800"/>
              <a:t> from </a:t>
            </a:r>
            <a:r>
              <a:rPr lang="en-US" sz="2800" u="sng"/>
              <a:t>Tagging</a:t>
            </a:r>
            <a:r>
              <a:rPr lang="en-US" sz="2800"/>
              <a:t> Systems</a:t>
            </a:r>
            <a:endParaRPr/>
          </a:p>
        </p:txBody>
      </p:sp>
      <p:sp>
        <p:nvSpPr>
          <p:cNvPr id="510" name="Google Shape;510;p45"/>
          <p:cNvSpPr txBox="1"/>
          <p:nvPr>
            <p:ph idx="1" type="body"/>
          </p:nvPr>
        </p:nvSpPr>
        <p:spPr>
          <a:xfrm>
            <a:off x="685800" y="17526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Useful for content-based recommendations for </a:t>
            </a:r>
            <a:r>
              <a:rPr b="1" lang="en-US" sz="2400"/>
              <a:t>images</a:t>
            </a:r>
            <a:endParaRPr b="1"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E.g., Flickr photosharing, Facebook, Instagram, Snapchat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Users </a:t>
            </a:r>
            <a:r>
              <a:rPr lang="en-US" sz="2400">
                <a:solidFill>
                  <a:srgbClr val="008000"/>
                </a:solidFill>
              </a:rPr>
              <a:t>enter words or phrases that describe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8000"/>
                </a:solidFill>
              </a:rPr>
              <a:t>GPS information/geofilters</a:t>
            </a:r>
            <a:r>
              <a:rPr lang="en-US" sz="2400"/>
              <a:t>: e.g., automatically add location information when a photo is uploaded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Can use tags as a recommendation system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E.g., if user retrieves or bookmarks pages with certain tags, </a:t>
            </a:r>
            <a:r>
              <a:rPr lang="en-US" sz="2000">
                <a:solidFill>
                  <a:srgbClr val="FF0066"/>
                </a:solidFill>
              </a:rPr>
              <a:t>recommend other pages with same tags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Only works if users create tags or allow automatic geotagging</a:t>
            </a:r>
            <a:endParaRPr sz="2400"/>
          </a:p>
        </p:txBody>
      </p:sp>
      <p:sp>
        <p:nvSpPr>
          <p:cNvPr id="511" name="Google Shape;511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 Profile (Summary)</a:t>
            </a:r>
            <a:endParaRPr/>
          </a:p>
        </p:txBody>
      </p:sp>
      <p:sp>
        <p:nvSpPr>
          <p:cNvPr id="517" name="Google Shape;517;p46"/>
          <p:cNvSpPr txBox="1"/>
          <p:nvPr>
            <p:ph idx="1" type="body"/>
          </p:nvPr>
        </p:nvSpPr>
        <p:spPr>
          <a:xfrm>
            <a:off x="685800" y="1447800"/>
            <a:ext cx="7772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Items = 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Features or components of items = 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Distance between items = ?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18" name="Google Shape;518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19" name="Google Shape;519;p46"/>
          <p:cNvGraphicFramePr/>
          <p:nvPr/>
        </p:nvGraphicFramePr>
        <p:xfrm>
          <a:off x="1676400" y="38782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{C522E4CE-3887-4DAB-8416-E749F858AE52}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0" name="Google Shape;520;p46"/>
          <p:cNvSpPr txBox="1"/>
          <p:nvPr/>
        </p:nvSpPr>
        <p:spPr>
          <a:xfrm>
            <a:off x="4081275" y="3352800"/>
            <a:ext cx="12862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features</a:t>
            </a:r>
            <a:endParaRPr/>
          </a:p>
        </p:txBody>
      </p:sp>
      <p:sp>
        <p:nvSpPr>
          <p:cNvPr id="521" name="Google Shape;521;p46"/>
          <p:cNvSpPr txBox="1"/>
          <p:nvPr/>
        </p:nvSpPr>
        <p:spPr>
          <a:xfrm>
            <a:off x="686144" y="3988107"/>
            <a:ext cx="9605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PROFILE</a:t>
            </a:r>
            <a:endParaRPr/>
          </a:p>
        </p:txBody>
      </p:sp>
      <p:sp>
        <p:nvSpPr>
          <p:cNvPr id="527" name="Google Shape;527;p4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28" name="Google Shape;528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Strategy for Content-Based Recommendations</a:t>
            </a:r>
            <a:endParaRPr/>
          </a:p>
        </p:txBody>
      </p:sp>
      <p:sp>
        <p:nvSpPr>
          <p:cNvPr id="534" name="Google Shape;534;p48"/>
          <p:cNvSpPr txBox="1"/>
          <p:nvPr>
            <p:ph idx="1" type="body"/>
          </p:nvPr>
        </p:nvSpPr>
        <p:spPr>
          <a:xfrm>
            <a:off x="685800" y="14478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Construct item profiles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Source we discussed: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solidFill>
                  <a:srgbClr val="0000FF"/>
                </a:solidFill>
              </a:rPr>
              <a:t>Explicit features in a database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solidFill>
                  <a:srgbClr val="0000FF"/>
                </a:solidFill>
              </a:rPr>
              <a:t>Discovering features in documents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solidFill>
                  <a:srgbClr val="0000FF"/>
                </a:solidFill>
              </a:rPr>
              <a:t>Tags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Create vectors representing items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solidFill>
                  <a:srgbClr val="008000"/>
                </a:solidFill>
              </a:rPr>
              <a:t>Boolean vectors indicate occurrence of high TF.IDF word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solidFill>
                  <a:srgbClr val="008000"/>
                </a:solidFill>
              </a:rPr>
              <a:t>Numerical vectors might contain ratings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Construct user profiles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Create </a:t>
            </a:r>
            <a:r>
              <a:rPr b="1" lang="en-US" sz="2000">
                <a:solidFill>
                  <a:srgbClr val="FF0000"/>
                </a:solidFill>
              </a:rPr>
              <a:t>vectors with </a:t>
            </a:r>
            <a:r>
              <a:rPr b="1" lang="en-US" sz="2000" u="sng">
                <a:solidFill>
                  <a:srgbClr val="FF0000"/>
                </a:solidFill>
              </a:rPr>
              <a:t>same components </a:t>
            </a:r>
            <a:r>
              <a:rPr b="1" lang="en-US" sz="2000">
                <a:solidFill>
                  <a:srgbClr val="0000FF"/>
                </a:solidFill>
              </a:rPr>
              <a:t>that describe user’s preferences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Recommend items to users based on content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Calculate cosine distance between item and user vectors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Classification algorithms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35" name="Google Shape;535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9"/>
          <p:cNvSpPr txBox="1"/>
          <p:nvPr>
            <p:ph idx="1" type="body"/>
          </p:nvPr>
        </p:nvSpPr>
        <p:spPr>
          <a:xfrm>
            <a:off x="304800" y="10668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Construct user profiles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Create vectors with same components that describe user’s preferences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Best estimate regarding which items a user likes is </a:t>
            </a:r>
            <a:r>
              <a:rPr b="1" lang="en-US" sz="2000">
                <a:solidFill>
                  <a:srgbClr val="008000"/>
                </a:solidFill>
              </a:rPr>
              <a:t>some </a:t>
            </a:r>
            <a:r>
              <a:rPr b="1" lang="en-US" sz="2000" u="sng">
                <a:solidFill>
                  <a:srgbClr val="008000"/>
                </a:solidFill>
              </a:rPr>
              <a:t>aggregation</a:t>
            </a:r>
            <a:r>
              <a:rPr b="1" lang="en-US" sz="2000">
                <a:solidFill>
                  <a:srgbClr val="008000"/>
                </a:solidFill>
              </a:rPr>
              <a:t> of the profiles of those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D60093"/>
                </a:solidFill>
              </a:rPr>
              <a:t>User profile possibilities: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Boolean utility matrix: </a:t>
            </a:r>
            <a:r>
              <a:rPr lang="en-US" sz="2000">
                <a:solidFill>
                  <a:srgbClr val="0000FF"/>
                </a:solidFill>
              </a:rPr>
              <a:t>average the components of vectors representing item profiles for the items in which utility matrix has a 1 for that user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E.g., 20% of movies that user U likes have actor A (has a 1)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User profile for U will have 0.2 in component for actor 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Non-boolean utility matrix: (e.g., ratings) </a:t>
            </a:r>
            <a:r>
              <a:rPr lang="en-US" sz="2000">
                <a:solidFill>
                  <a:srgbClr val="0000FF"/>
                </a:solidFill>
              </a:rPr>
              <a:t>weight the vectors representing profiles of items by utility (rating) value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U gives average rating of 3; rates three movies with actor A: 3, 4, 5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Normalize by subtracting user’s average rating: new ratings 0, 1, 2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Then user profile component for actor A will have value of 1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b="1" lang="en-US" sz="2000">
                <a:solidFill>
                  <a:srgbClr val="008000"/>
                </a:solidFill>
              </a:rPr>
              <a:t>Negative weights for below-average ratings, positive for above-avg.</a:t>
            </a:r>
            <a:endParaRPr/>
          </a:p>
        </p:txBody>
      </p:sp>
      <p:sp>
        <p:nvSpPr>
          <p:cNvPr id="542" name="Google Shape;542;p49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Profiles (Examples 9.3 and 9.4)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Motivation: The Long Tail</a:t>
            </a:r>
            <a:endParaRPr/>
          </a:p>
        </p:txBody>
      </p: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Content-Based Recommendations</a:t>
            </a:r>
            <a:endParaRPr/>
          </a:p>
        </p:txBody>
      </p:sp>
      <p:sp>
        <p:nvSpPr>
          <p:cNvPr id="548" name="Google Shape;548;p50"/>
          <p:cNvSpPr txBox="1"/>
          <p:nvPr>
            <p:ph idx="1" type="body"/>
          </p:nvPr>
        </p:nvSpPr>
        <p:spPr>
          <a:xfrm>
            <a:off x="838200" y="1371600"/>
            <a:ext cx="8077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Prediction Heuristic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Given user profile </a:t>
            </a:r>
            <a:r>
              <a:rPr b="1" i="1" lang="en-US" sz="2000"/>
              <a:t>x</a:t>
            </a:r>
            <a:r>
              <a:rPr lang="en-US" sz="2000"/>
              <a:t> and item profile </a:t>
            </a:r>
            <a:r>
              <a:rPr b="1" i="1" lang="en-US" sz="2000"/>
              <a:t>i</a:t>
            </a:r>
            <a:r>
              <a:rPr lang="en-US" sz="2000"/>
              <a:t>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66"/>
                </a:solidFill>
              </a:rPr>
              <a:t>Estimate </a:t>
            </a:r>
            <a:r>
              <a:rPr b="1" lang="en-US" sz="2000">
                <a:solidFill>
                  <a:srgbClr val="FF0000"/>
                </a:solidFill>
              </a:rPr>
              <a:t>degree</a:t>
            </a:r>
            <a:r>
              <a:rPr b="1" lang="en-US" sz="2000">
                <a:solidFill>
                  <a:srgbClr val="FF0066"/>
                </a:solidFill>
              </a:rPr>
              <a:t> to which a user would prefer an item by computing </a:t>
            </a:r>
            <a:r>
              <a:rPr b="1" lang="en-US" sz="2000" u="sng">
                <a:solidFill>
                  <a:srgbClr val="FF0066"/>
                </a:solidFill>
              </a:rPr>
              <a:t>cosine distance </a:t>
            </a:r>
            <a:r>
              <a:rPr b="1" lang="en-US" sz="2000">
                <a:solidFill>
                  <a:srgbClr val="FF0066"/>
                </a:solidFill>
              </a:rPr>
              <a:t>between </a:t>
            </a:r>
            <a:r>
              <a:rPr b="1" i="1" lang="en-US" sz="2000">
                <a:solidFill>
                  <a:srgbClr val="FF0066"/>
                </a:solidFill>
              </a:rPr>
              <a:t>x</a:t>
            </a:r>
            <a:r>
              <a:rPr b="1" lang="en-US" sz="2000">
                <a:solidFill>
                  <a:srgbClr val="FF0066"/>
                </a:solidFill>
              </a:rPr>
              <a:t> and </a:t>
            </a:r>
            <a:r>
              <a:rPr b="1" i="1" lang="en-US" sz="2000">
                <a:solidFill>
                  <a:srgbClr val="FF0066"/>
                </a:solidFill>
              </a:rPr>
              <a:t>i</a:t>
            </a:r>
            <a:r>
              <a:rPr b="1" lang="en-US" sz="2000">
                <a:solidFill>
                  <a:srgbClr val="FF0066"/>
                </a:solidFill>
              </a:rPr>
              <a:t> vectors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Classification Algorithms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9900"/>
                </a:solidFill>
              </a:rPr>
              <a:t>Use </a:t>
            </a:r>
            <a:r>
              <a:rPr b="1" lang="en-US" sz="2000">
                <a:solidFill>
                  <a:srgbClr val="009900"/>
                </a:solidFill>
              </a:rPr>
              <a:t>machine learning techniques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0000"/>
                </a:solidFill>
              </a:rPr>
              <a:t>Regard given data as a training set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9900"/>
                </a:solidFill>
              </a:rPr>
              <a:t>For each user, </a:t>
            </a:r>
            <a:r>
              <a:rPr b="1" lang="en-US" sz="2000">
                <a:solidFill>
                  <a:srgbClr val="009900"/>
                </a:solidFill>
              </a:rPr>
              <a:t>build a classifier that predicts the rating of all items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0000"/>
                </a:solidFill>
              </a:rPr>
              <a:t>Ratings on a scale of 1 to k can be directly mapped to k classes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9900"/>
                </a:solidFill>
              </a:rPr>
              <a:t>Many different classifiers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solidFill>
                  <a:srgbClr val="000000"/>
                </a:solidFill>
              </a:rPr>
              <a:t>Naïve Bayes classifier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solidFill>
                  <a:srgbClr val="000000"/>
                </a:solidFill>
              </a:rPr>
              <a:t>K-nearest neighbor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solidFill>
                  <a:srgbClr val="FF0066"/>
                </a:solidFill>
              </a:rPr>
              <a:t>Decision trees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solidFill>
                  <a:srgbClr val="000000"/>
                </a:solidFill>
              </a:rPr>
              <a:t>Neural networks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49" name="Google Shape;549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9.5</a:t>
            </a:r>
            <a:endParaRPr/>
          </a:p>
        </p:txBody>
      </p:sp>
      <p:sp>
        <p:nvSpPr>
          <p:cNvPr id="555" name="Google Shape;555;p51"/>
          <p:cNvSpPr txBox="1"/>
          <p:nvPr>
            <p:ph idx="1" type="body"/>
          </p:nvPr>
        </p:nvSpPr>
        <p:spPr>
          <a:xfrm>
            <a:off x="685800" y="1143000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Building User Profile in Previous Example (9.4):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 gives average rating of 3; rates three movies with actor A: 3, 4, 5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Normalize by subtracting user’s average rating: new ratings 0, 1, 2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Negative weights for below-average ratings, positive for above-average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Movie with many actors the user likes: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9900"/>
                </a:solidFill>
              </a:rPr>
              <a:t>Cosine of angle will be large positive fraction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9900"/>
                </a:solidFill>
              </a:rPr>
              <a:t>After applying the arccosine, will have a </a:t>
            </a:r>
            <a:r>
              <a:rPr b="1" lang="en-US">
                <a:solidFill>
                  <a:srgbClr val="FF0066"/>
                </a:solidFill>
              </a:rPr>
              <a:t>small cosine distance</a:t>
            </a:r>
            <a:r>
              <a:rPr b="1" lang="en-US">
                <a:solidFill>
                  <a:srgbClr val="009900"/>
                </a:solidFill>
              </a:rPr>
              <a:t> between vectors (angle close to 0 degrees)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Movie with mix of actors the user likes/doesn’t like: </a:t>
            </a:r>
            <a:r>
              <a:rPr b="1" lang="en-US" sz="2400">
                <a:solidFill>
                  <a:srgbClr val="0000FF"/>
                </a:solidFill>
              </a:rPr>
              <a:t>Cosine of angle will be around 0 (angle close to 90 degrees)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Movie with many actors user doesn’t like: </a:t>
            </a:r>
            <a:r>
              <a:rPr b="1" lang="en-US" sz="2400">
                <a:solidFill>
                  <a:srgbClr val="008000"/>
                </a:solidFill>
              </a:rPr>
              <a:t>Cosine will be a large negative fraction =&gt; </a:t>
            </a:r>
            <a:r>
              <a:rPr b="1" lang="en-US" sz="2400">
                <a:solidFill>
                  <a:srgbClr val="FF0000"/>
                </a:solidFill>
              </a:rPr>
              <a:t>large cosine distance </a:t>
            </a:r>
            <a:r>
              <a:rPr b="1" lang="en-US" sz="2400">
                <a:solidFill>
                  <a:srgbClr val="008000"/>
                </a:solidFill>
              </a:rPr>
              <a:t>between vectors (angle close to 180 degrees)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556" name="Google Shape;556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Thought Exercise</a:t>
            </a:r>
            <a:endParaRPr/>
          </a:p>
        </p:txBody>
      </p:sp>
      <p:sp>
        <p:nvSpPr>
          <p:cNvPr id="562" name="Google Shape;562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temVectors.tiff" id="563" name="Google Shape;56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470189"/>
            <a:ext cx="4648200" cy="8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2"/>
          <p:cNvSpPr txBox="1"/>
          <p:nvPr/>
        </p:nvSpPr>
        <p:spPr>
          <a:xfrm>
            <a:off x="3590210" y="2209800"/>
            <a:ext cx="1702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Actors (features)</a:t>
            </a:r>
            <a:endParaRPr/>
          </a:p>
        </p:txBody>
      </p:sp>
      <p:sp>
        <p:nvSpPr>
          <p:cNvPr id="565" name="Google Shape;565;p52"/>
          <p:cNvSpPr txBox="1"/>
          <p:nvPr/>
        </p:nvSpPr>
        <p:spPr>
          <a:xfrm>
            <a:off x="6553200" y="2213260"/>
            <a:ext cx="7599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Rating</a:t>
            </a:r>
            <a:endParaRPr/>
          </a:p>
        </p:txBody>
      </p:sp>
      <p:sp>
        <p:nvSpPr>
          <p:cNvPr id="566" name="Google Shape;566;p52"/>
          <p:cNvSpPr txBox="1"/>
          <p:nvPr/>
        </p:nvSpPr>
        <p:spPr>
          <a:xfrm>
            <a:off x="1561519" y="2590800"/>
            <a:ext cx="8230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Movie1</a:t>
            </a:r>
            <a:b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Movie2</a:t>
            </a:r>
            <a:endParaRPr/>
          </a:p>
        </p:txBody>
      </p:sp>
      <p:sp>
        <p:nvSpPr>
          <p:cNvPr id="567" name="Google Shape;567;p52"/>
          <p:cNvSpPr/>
          <p:nvPr/>
        </p:nvSpPr>
        <p:spPr>
          <a:xfrm>
            <a:off x="1447800" y="2209800"/>
            <a:ext cx="5943600" cy="109858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68" name="Google Shape;568;p52"/>
          <p:cNvCxnSpPr/>
          <p:nvPr/>
        </p:nvCxnSpPr>
        <p:spPr>
          <a:xfrm>
            <a:off x="6553200" y="2548354"/>
            <a:ext cx="0" cy="73521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9" name="Google Shape;569;p52"/>
          <p:cNvCxnSpPr/>
          <p:nvPr/>
        </p:nvCxnSpPr>
        <p:spPr>
          <a:xfrm>
            <a:off x="2653990" y="2548354"/>
            <a:ext cx="0" cy="73521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0" name="Google Shape;570;p52"/>
          <p:cNvSpPr txBox="1"/>
          <p:nvPr/>
        </p:nvSpPr>
        <p:spPr>
          <a:xfrm>
            <a:off x="1524000" y="3443912"/>
            <a:ext cx="50655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U          .1    .5     .7     .1     .4     .7     .1     .6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V          .2    .8     .1     .9     .2     .9     .7     .1</a:t>
            </a:r>
            <a:endParaRPr/>
          </a:p>
        </p:txBody>
      </p:sp>
      <p:sp>
        <p:nvSpPr>
          <p:cNvPr id="571" name="Google Shape;571;p52"/>
          <p:cNvSpPr txBox="1"/>
          <p:nvPr/>
        </p:nvSpPr>
        <p:spPr>
          <a:xfrm>
            <a:off x="861074" y="4318401"/>
            <a:ext cx="756181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movie should we recommend for user U and V?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distance(Movie1, UserU) =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distance(Movie2, UserU) =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distance(Movie1, UserV) =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distance(Movie2, UserV) = ?</a:t>
            </a:r>
            <a:endParaRPr/>
          </a:p>
        </p:txBody>
      </p:sp>
      <p:sp>
        <p:nvSpPr>
          <p:cNvPr id="572" name="Google Shape;572;p52"/>
          <p:cNvSpPr txBox="1"/>
          <p:nvPr/>
        </p:nvSpPr>
        <p:spPr>
          <a:xfrm>
            <a:off x="532200" y="2451300"/>
            <a:ext cx="75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Item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Profile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2"/>
          <p:cNvSpPr txBox="1"/>
          <p:nvPr/>
        </p:nvSpPr>
        <p:spPr>
          <a:xfrm>
            <a:off x="532200" y="3384850"/>
            <a:ext cx="75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Profile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Recommending items based on cosine distance</a:t>
            </a:r>
            <a:endParaRPr/>
          </a:p>
        </p:txBody>
      </p:sp>
      <p:sp>
        <p:nvSpPr>
          <p:cNvPr id="579" name="Google Shape;579;p53"/>
          <p:cNvSpPr txBox="1"/>
          <p:nvPr>
            <p:ph idx="1" type="body"/>
          </p:nvPr>
        </p:nvSpPr>
        <p:spPr>
          <a:xfrm>
            <a:off x="741264" y="1600200"/>
            <a:ext cx="7716936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Estimate degree to which a user would prefer an item by </a:t>
            </a:r>
            <a:r>
              <a:rPr b="1" lang="en-US" sz="2400"/>
              <a:t>computing cosine distance </a:t>
            </a:r>
            <a:r>
              <a:rPr lang="en-US" sz="2400"/>
              <a:t>between x and i vectors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Scale components with values that are not boolean (e.g., ratings)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 Random hyperplanes (RH) and Locality Sensitive Hashing (LSH) techniques to place item profiles (i vectors) in buckets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For a given user (x vector), apply RH and LSH techniques:  </a:t>
            </a:r>
            <a:r>
              <a:rPr b="1" lang="en-US" sz="2400">
                <a:solidFill>
                  <a:srgbClr val="008000"/>
                </a:solidFill>
              </a:rPr>
              <a:t>identify in which bucket we look for items that might have a </a:t>
            </a:r>
            <a:r>
              <a:rPr b="1" lang="en-US" sz="2400">
                <a:solidFill>
                  <a:srgbClr val="FF0066"/>
                </a:solidFill>
              </a:rPr>
              <a:t>small cosine distance from user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80" name="Google Shape;580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TREES</a:t>
            </a:r>
            <a:endParaRPr/>
          </a:p>
        </p:txBody>
      </p:sp>
      <p:sp>
        <p:nvSpPr>
          <p:cNvPr id="586" name="Google Shape;586;p5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87" name="Google Shape;587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 9.6: Decision Trees</a:t>
            </a:r>
            <a:endParaRPr/>
          </a:p>
        </p:txBody>
      </p:sp>
      <p:sp>
        <p:nvSpPr>
          <p:cNvPr id="593" name="Google Shape;593;p55"/>
          <p:cNvSpPr txBox="1"/>
          <p:nvPr>
            <p:ph idx="1" type="body"/>
          </p:nvPr>
        </p:nvSpPr>
        <p:spPr>
          <a:xfrm>
            <a:off x="685800" y="1295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Items are </a:t>
            </a:r>
            <a:r>
              <a:rPr b="1" lang="en-US" sz="2400">
                <a:solidFill>
                  <a:srgbClr val="0000FF"/>
                </a:solidFill>
              </a:rPr>
              <a:t>news articles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9900"/>
                </a:solidFill>
              </a:rPr>
              <a:t>Features are high TF.IDF words (keywords) in these documents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Suppose user U likes articles about baseball except articles about New York Yankees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Row of utility matrix for U has a 1 if U has read the article, blank otherwise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9900"/>
                </a:solidFill>
              </a:rPr>
              <a:t>Construct decision tree: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>
                <a:solidFill>
                  <a:srgbClr val="009900"/>
                </a:solidFill>
              </a:rPr>
              <a:t>select a predicate for each interior node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Classify an item: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Start at root and apply predicate to the item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If predicate is true, go to left child; if false, go to right child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Repeat until a leaf is reached: leaf classified liked or not liked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94" name="Google Shape;594;p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9.6 (cont.)</a:t>
            </a:r>
            <a:endParaRPr/>
          </a:p>
        </p:txBody>
      </p:sp>
      <p:pic>
        <p:nvPicPr>
          <p:cNvPr descr="9.6decisionTree.tiff" id="600" name="Google Shape;600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37" l="0" r="0" t="937"/>
          <a:stretch/>
        </p:blipFill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Classifiers</a:t>
            </a:r>
            <a:endParaRPr/>
          </a:p>
        </p:txBody>
      </p:sp>
      <p:sp>
        <p:nvSpPr>
          <p:cNvPr id="607" name="Google Shape;607;p5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9900"/>
                </a:solidFill>
              </a:rPr>
              <a:t>Classifiers of all types take a long time to construct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E.g., for decision trees: need one tree per user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Constructing a tree requires </a:t>
            </a:r>
            <a:r>
              <a:rPr lang="en-US" sz="2400" u="sng"/>
              <a:t>looking at all item profiles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Have to consider </a:t>
            </a:r>
            <a:r>
              <a:rPr lang="en-US" sz="2400" u="sng"/>
              <a:t>many different predicates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Could involve </a:t>
            </a:r>
            <a:r>
              <a:rPr lang="en-US" sz="2400" u="sng"/>
              <a:t>complex combinations of features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Typically applied only to small problem sizes</a:t>
            </a:r>
            <a:endParaRPr/>
          </a:p>
        </p:txBody>
      </p:sp>
      <p:sp>
        <p:nvSpPr>
          <p:cNvPr id="608" name="Google Shape;608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OF CONTENT-BASED APPROACH</a:t>
            </a:r>
            <a:endParaRPr/>
          </a:p>
        </p:txBody>
      </p:sp>
      <p:sp>
        <p:nvSpPr>
          <p:cNvPr id="614" name="Google Shape;614;p5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15" name="Google Shape;615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Pros: Content-based Approach</a:t>
            </a:r>
            <a:endParaRPr/>
          </a:p>
        </p:txBody>
      </p:sp>
      <p:sp>
        <p:nvSpPr>
          <p:cNvPr id="622" name="Google Shape;622;p59"/>
          <p:cNvSpPr txBox="1"/>
          <p:nvPr>
            <p:ph idx="1" type="body"/>
          </p:nvPr>
        </p:nvSpPr>
        <p:spPr>
          <a:xfrm>
            <a:off x="457200" y="12954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+: No need for data on other users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No cold-start (for item) or sparsity problems (i.e., new items can receive recommendations)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+: Able to recommend to users with unique tastes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+: Able to recommend new &amp; unpopular items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No first-rater problem (i.e., new products never have been rated, therefore they cannot be recommended)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+: Able to provide explanations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Can provide explanations of recommended items by listing content-features that caused an item to be recommended</a:t>
            </a:r>
            <a:endParaRPr/>
          </a:p>
        </p:txBody>
      </p:sp>
      <p:sp>
        <p:nvSpPr>
          <p:cNvPr id="623" name="Google Shape;623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457200" y="76200"/>
            <a:ext cx="86106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Scarcity to Abundance</a:t>
            </a:r>
            <a:endParaRPr/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457200" y="1295400"/>
            <a:ext cx="8686800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Shelf space is a scarce commodity for traditional retailers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Also: TV networks, movie theaters,…</a:t>
            </a:r>
            <a:endParaRPr/>
          </a:p>
          <a:p>
            <a:pPr indent="-101600" lvl="8" marL="3886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Web enables near-zero-cost dissemination </a:t>
            </a:r>
            <a:br>
              <a:rPr b="1" lang="en-US">
                <a:solidFill>
                  <a:srgbClr val="FF0066"/>
                </a:solidFill>
              </a:rPr>
            </a:br>
            <a:r>
              <a:rPr b="1" lang="en-US">
                <a:solidFill>
                  <a:srgbClr val="FF0066"/>
                </a:solidFill>
              </a:rPr>
              <a:t>of information about products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From scarcity to abundance</a:t>
            </a:r>
            <a:endParaRPr/>
          </a:p>
          <a:p>
            <a:pPr indent="-101600" lvl="8" marL="3886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More choice necessitates better filters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Recommendation engines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How </a:t>
            </a:r>
            <a:r>
              <a:rPr b="1" lang="en-US">
                <a:solidFill>
                  <a:srgbClr val="0000FF"/>
                </a:solidFill>
              </a:rPr>
              <a:t>Into Thin Air </a:t>
            </a:r>
            <a:r>
              <a:rPr lang="en-US"/>
              <a:t>made </a:t>
            </a:r>
            <a:r>
              <a:rPr b="1" lang="en-US">
                <a:solidFill>
                  <a:srgbClr val="0000FF"/>
                </a:solidFill>
              </a:rPr>
              <a:t>Touching the Void</a:t>
            </a:r>
            <a:r>
              <a:rPr lang="en-US">
                <a:solidFill>
                  <a:srgbClr val="0000FF"/>
                </a:solidFill>
              </a:rPr>
              <a:t> </a:t>
            </a:r>
            <a:br>
              <a:rPr lang="en-US">
                <a:solidFill>
                  <a:srgbClr val="0000FF"/>
                </a:solidFill>
              </a:rPr>
            </a:br>
            <a:r>
              <a:rPr lang="en-US"/>
              <a:t>a bestseller: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http://www.wired.com/wired/archive/12.10/tail.html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Cons: Content-based Approach</a:t>
            </a:r>
            <a:endParaRPr/>
          </a:p>
        </p:txBody>
      </p:sp>
      <p:sp>
        <p:nvSpPr>
          <p:cNvPr id="630" name="Google Shape;630;p60"/>
          <p:cNvSpPr txBox="1"/>
          <p:nvPr>
            <p:ph idx="1" type="body"/>
          </p:nvPr>
        </p:nvSpPr>
        <p:spPr>
          <a:xfrm>
            <a:off x="457200" y="1295400"/>
            <a:ext cx="8534400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–: Finding the appropriate features is hard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E.g., images, movies, music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–: Recommendations for new users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00FF"/>
                </a:solidFill>
              </a:rPr>
              <a:t>How to build a user profile?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–: Overspecialization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Never recommends items outside user’s content profile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People might have multiple interests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Unable to exploit quality judgments of other users (don’t use ratings!)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31" name="Google Shape;631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Touching the Void</a:t>
            </a:r>
            <a:endParaRPr/>
          </a:p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In 1988,</a:t>
            </a:r>
            <a:r>
              <a:rPr lang="en-US"/>
              <a:t> Joe Simpson wrote a book called </a:t>
            </a:r>
            <a:r>
              <a:rPr i="1" lang="en-US"/>
              <a:t>Touching the Void</a:t>
            </a:r>
            <a:r>
              <a:rPr lang="en-US"/>
              <a:t>, a harrowing account of near death in the Peruvian Andes.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It got only a modest success, it was soon forgotten.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 decade later, Jon Krakauer wrote </a:t>
            </a:r>
            <a:r>
              <a:rPr i="1" lang="en-US"/>
              <a:t>Into Thin Air</a:t>
            </a:r>
            <a:r>
              <a:rPr lang="en-US"/>
              <a:t>, another book about a mountain-climbing tragedy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 which became a publishing sensation.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Suddenly </a:t>
            </a:r>
            <a:r>
              <a:rPr i="1" lang="en-US"/>
              <a:t>Touching the Void</a:t>
            </a:r>
            <a:r>
              <a:rPr lang="en-US"/>
              <a:t> started to sell again.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Now </a:t>
            </a:r>
            <a:r>
              <a:rPr i="1" lang="en-US"/>
              <a:t>Touching the Void</a:t>
            </a:r>
            <a:r>
              <a:rPr lang="en-US"/>
              <a:t> outsells </a:t>
            </a:r>
            <a:r>
              <a:rPr i="1" lang="en-US"/>
              <a:t>Into Thin Air</a:t>
            </a:r>
            <a:r>
              <a:rPr lang="en-US"/>
              <a:t> more than two to one.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0" name="Google Shape;160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685800" y="3048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Long Tail</a:t>
            </a:r>
            <a:endParaRPr/>
          </a:p>
        </p:txBody>
      </p:sp>
      <p:pic>
        <p:nvPicPr>
          <p:cNvPr descr="Anatomy edit"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2437"/>
            <a:ext cx="9144000" cy="554855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 txBox="1"/>
          <p:nvPr/>
        </p:nvSpPr>
        <p:spPr>
          <a:xfrm>
            <a:off x="3471671" y="6361952"/>
            <a:ext cx="204575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Source: Chris Anderson (2004)</a:t>
            </a:r>
            <a:endParaRPr/>
          </a:p>
        </p:txBody>
      </p:sp>
      <p:pic>
        <p:nvPicPr>
          <p:cNvPr descr="Full-size image" id="169" name="Google Shape;1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1106839"/>
            <a:ext cx="4343400" cy="1855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4600" y="1102437"/>
            <a:ext cx="3657600" cy="363509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in thinking compared with online stores</a:t>
            </a:r>
            <a:endParaRPr/>
          </a:p>
        </p:txBody>
      </p:sp>
      <p:sp>
        <p:nvSpPr>
          <p:cNvPr id="177" name="Google Shape;177;p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"What percentage of the top 10,000 titles in any online media store (Netflix, iTunes, Amazon, or any other) will rent or sell at least once a month?"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Most people guess 20 percent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80-20 rule, also known as Pareto's principle (1896)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Only 20 percent of major studio films, TV shows, books, etc. will be hits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 right answer: 99 percent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Demand for nearly every one of those top 10,000 titles</a:t>
            </a:r>
            <a:endParaRPr/>
          </a:p>
        </p:txBody>
      </p:sp>
      <p:sp>
        <p:nvSpPr>
          <p:cNvPr id="178" name="Google Shape;178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dataMining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2002-03-23T20:14:09Z</dcterms:created>
  <dc:creator>Jeff Ullman</dc:creator>
</cp:coreProperties>
</file>