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</p:sldIdLst>
  <p:sldSz cy="6858000" cx="9144000"/>
  <p:notesSz cx="6858000" cy="9144000"/>
  <p:embeddedFontLst>
    <p:embeddedFont>
      <p:font typeface="Tahoma"/>
      <p:regular r:id="rId54"/>
      <p:bold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6" roundtripDataSignature="AMtx7mjcP5ejFacuyd3zoIjoI08mSxab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E38D090-ABFB-43D0-93BD-210084CF8722}">
  <a:tblStyle styleId="{4E38D090-ABFB-43D0-93BD-210084CF8722}" styleName="Table_0">
    <a:wholeTbl>
      <a:tcTxStyle b="off" i="off">
        <a:font>
          <a:latin typeface="Tahoma"/>
          <a:ea typeface="Tahoma"/>
          <a:cs typeface="Tahoma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Tahoma"/>
          <a:ea typeface="Tahoma"/>
          <a:cs typeface="Tahoma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Tahoma"/>
          <a:ea typeface="Tahoma"/>
          <a:cs typeface="Tahoma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Tahoma"/>
          <a:ea typeface="Tahoma"/>
          <a:cs typeface="Tahoma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Tahoma"/>
          <a:ea typeface="Tahoma"/>
          <a:cs typeface="Tahoma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72B84CB9-C284-4141-A4D0-9FC55D4407D3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font" Target="fonts/Tahoma-bold.fntdata"/><Relationship Id="rId10" Type="http://schemas.openxmlformats.org/officeDocument/2006/relationships/slide" Target="slides/slide4.xml"/><Relationship Id="rId54" Type="http://schemas.openxmlformats.org/officeDocument/2006/relationships/font" Target="fonts/Tahoma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56" Type="http://customschemas.google.com/relationships/presentationmetadata" Target="meta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7" name="Google Shape;167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morning</a:t>
            </a:r>
            <a:endParaRPr/>
          </a:p>
        </p:txBody>
      </p:sp>
      <p:sp>
        <p:nvSpPr>
          <p:cNvPr id="168" name="Google Shape;168;p1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6" name="Google Shape;186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HP: Harry Potter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TW: Twilight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SW: Star Wars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4/25 0.16 3/20 0.15</a:t>
            </a:r>
            <a:endParaRPr/>
          </a:p>
        </p:txBody>
      </p:sp>
      <p:sp>
        <p:nvSpPr>
          <p:cNvPr id="187" name="Google Shape;187;p1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0" name="Google Shape;230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201601 03</a:t>
            </a:r>
            <a:endParaRPr/>
          </a:p>
        </p:txBody>
      </p:sp>
      <p:sp>
        <p:nvSpPr>
          <p:cNvPr id="231" name="Google Shape;231;p1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8" name="Google Shape;248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denomiator</a:t>
            </a:r>
            <a:endParaRPr/>
          </a:p>
        </p:txBody>
      </p:sp>
      <p:sp>
        <p:nvSpPr>
          <p:cNvPr id="249" name="Google Shape;249;p1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1" name="Google Shape;261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denomiator</a:t>
            </a:r>
            <a:endParaRPr/>
          </a:p>
        </p:txBody>
      </p:sp>
      <p:sp>
        <p:nvSpPr>
          <p:cNvPr id="262" name="Google Shape;262;p1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3" name="Google Shape;273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denomiator</a:t>
            </a:r>
            <a:endParaRPr/>
          </a:p>
        </p:txBody>
      </p:sp>
      <p:sp>
        <p:nvSpPr>
          <p:cNvPr id="274" name="Google Shape;274;p2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42" name="Google Shape;342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201603.2 w2.1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201802 w1.1</a:t>
            </a:r>
            <a:endParaRPr/>
          </a:p>
        </p:txBody>
      </p:sp>
      <p:sp>
        <p:nvSpPr>
          <p:cNvPr id="343" name="Google Shape;343;p2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49" name="Google Shape;349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2016.3 w2.1</a:t>
            </a:r>
            <a:endParaRPr/>
          </a:p>
        </p:txBody>
      </p:sp>
      <p:sp>
        <p:nvSpPr>
          <p:cNvPr id="350" name="Google Shape;350;p2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67" name="Google Shape;467;p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2017 spring 0201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2018 Spring 0201</a:t>
            </a:r>
            <a:endParaRPr/>
          </a:p>
        </p:txBody>
      </p:sp>
      <p:sp>
        <p:nvSpPr>
          <p:cNvPr id="468" name="Google Shape;468;p3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6" name="Google Shape;136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evening</a:t>
            </a:r>
            <a:endParaRPr/>
          </a:p>
        </p:txBody>
      </p:sp>
      <p:sp>
        <p:nvSpPr>
          <p:cNvPr id="137" name="Google Shape;137;p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2pPr>
            <a:lvl3pPr lvl="2" algn="ctr">
              <a:spcBef>
                <a:spcPts val="440"/>
              </a:spcBef>
              <a:spcAft>
                <a:spcPts val="0"/>
              </a:spcAft>
              <a:buSzPts val="2200"/>
              <a:buFont typeface="Calibri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9pPr>
          </a:lstStyle>
          <a:p/>
        </p:txBody>
      </p:sp>
      <p:sp>
        <p:nvSpPr>
          <p:cNvPr id="18" name="Google Shape;18;p4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8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8"/>
          <p:cNvSpPr txBox="1"/>
          <p:nvPr>
            <p:ph idx="1" type="body"/>
          </p:nvPr>
        </p:nvSpPr>
        <p:spPr>
          <a:xfrm rot="5400000">
            <a:off x="2247900" y="-114300"/>
            <a:ext cx="46482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5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9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9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5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0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0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5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30" name="Google Shape;30;p5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2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3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3"/>
          <p:cNvSpPr txBox="1"/>
          <p:nvPr>
            <p:ph idx="1" type="body"/>
          </p:nvPr>
        </p:nvSpPr>
        <p:spPr>
          <a:xfrm>
            <a:off x="685800" y="1371600"/>
            <a:ext cx="3810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⮚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41" name="Google Shape;41;p53"/>
          <p:cNvSpPr txBox="1"/>
          <p:nvPr>
            <p:ph idx="2" type="body"/>
          </p:nvPr>
        </p:nvSpPr>
        <p:spPr>
          <a:xfrm>
            <a:off x="4648200" y="1447800"/>
            <a:ext cx="3810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⮚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42" name="Google Shape;42;p5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48" name="Google Shape;48;p5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⮚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49" name="Google Shape;49;p5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50" name="Google Shape;50;p5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⮚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51" name="Google Shape;51;p5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Char char="●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Char char="⮚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Font typeface="Calibri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/>
        </p:txBody>
      </p:sp>
      <p:sp>
        <p:nvSpPr>
          <p:cNvPr id="61" name="Google Shape;61;p5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62" name="Google Shape;62;p5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5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69" name="Google Shape;69;p5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8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" name="Google Shape;11;p48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⮚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8300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libri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4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" name="Google Shape;13;p4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" name="Google Shape;14;p4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mmds.org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24.png"/><Relationship Id="rId6" Type="http://schemas.openxmlformats.org/officeDocument/2006/relationships/image" Target="../media/image2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8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8.png"/><Relationship Id="rId4" Type="http://schemas.openxmlformats.org/officeDocument/2006/relationships/image" Target="../media/image2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609600" y="25021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 sz="4800"/>
              <a:t>Collaborative Filtering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371600" y="1720235"/>
            <a:ext cx="5943600" cy="149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457200" rtl="0" algn="ctr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-US" sz="3200">
                <a:solidFill>
                  <a:srgbClr val="33CC33"/>
                </a:solidFill>
              </a:rPr>
              <a:t>Harnessing quality judgments </a:t>
            </a:r>
            <a:br>
              <a:rPr b="1" lang="en-US" sz="3200">
                <a:solidFill>
                  <a:srgbClr val="33CC33"/>
                </a:solidFill>
              </a:rPr>
            </a:br>
            <a:r>
              <a:rPr b="1" lang="en-US" sz="3200">
                <a:solidFill>
                  <a:srgbClr val="33CC33"/>
                </a:solidFill>
              </a:rPr>
              <a:t>of other users or items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2183846" y="3230737"/>
            <a:ext cx="4623907" cy="2492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Professor Wei-Min Shen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University of Southern California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Thanks for source slides and material to: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J. Leskovec, A. Rajaraman, J. Ullman: Mining of Massive Datasets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http://www.mmds.org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3" name="Google Shape;163;p10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Jaccard Similarity and Distance of Sets</a:t>
            </a:r>
            <a:endParaRPr/>
          </a:p>
        </p:txBody>
      </p:sp>
      <p:sp>
        <p:nvSpPr>
          <p:cNvPr id="164" name="Google Shape;164;p10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>
                <a:solidFill>
                  <a:srgbClr val="0000FF"/>
                </a:solidFill>
              </a:rPr>
              <a:t>The </a:t>
            </a:r>
            <a:r>
              <a:rPr b="1" i="1" lang="en-US">
                <a:solidFill>
                  <a:srgbClr val="FF0066"/>
                </a:solidFill>
              </a:rPr>
              <a:t>Jaccard similarity</a:t>
            </a:r>
            <a:r>
              <a:rPr b="1" lang="en-US">
                <a:solidFill>
                  <a:srgbClr val="FF0066"/>
                </a:solidFill>
              </a:rPr>
              <a:t>  </a:t>
            </a:r>
            <a:r>
              <a:rPr lang="en-US">
                <a:solidFill>
                  <a:srgbClr val="0000FF"/>
                </a:solidFill>
              </a:rPr>
              <a:t>of two sets is the size of their intersection divided by the size of their union</a:t>
            </a:r>
            <a:endParaRPr/>
          </a:p>
          <a:p>
            <a:pPr indent="-266700" lvl="0" marL="342900" rtl="0" algn="l"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1200"/>
          </a:p>
          <a:p>
            <a:pPr indent="0" lvl="1" marL="457200" rtl="0" algn="l"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b="1" i="1" lang="en-US" sz="3200"/>
              <a:t>Sim </a:t>
            </a:r>
            <a:r>
              <a:rPr b="1" lang="en-US" sz="3200"/>
              <a:t>(C</a:t>
            </a:r>
            <a:r>
              <a:rPr b="1" baseline="-25000" lang="en-US" sz="3200"/>
              <a:t>1</a:t>
            </a:r>
            <a:r>
              <a:rPr b="1" lang="en-US" sz="3200"/>
              <a:t>, C</a:t>
            </a:r>
            <a:r>
              <a:rPr b="1" baseline="-25000" lang="en-US" sz="3200"/>
              <a:t>2</a:t>
            </a:r>
            <a:r>
              <a:rPr b="1" lang="en-US" sz="3200"/>
              <a:t>) = |C</a:t>
            </a:r>
            <a:r>
              <a:rPr b="1" baseline="-25000" lang="en-US" sz="3200"/>
              <a:t>1</a:t>
            </a:r>
            <a:r>
              <a:rPr b="1" lang="en-US" sz="3200"/>
              <a:t>∩C</a:t>
            </a:r>
            <a:r>
              <a:rPr b="1" baseline="-25000" lang="en-US" sz="3200"/>
              <a:t>2</a:t>
            </a:r>
            <a:r>
              <a:rPr b="1" lang="en-US" sz="3200"/>
              <a:t>|/|C</a:t>
            </a:r>
            <a:r>
              <a:rPr b="1" baseline="-25000" lang="en-US" sz="3200"/>
              <a:t>1</a:t>
            </a:r>
            <a:r>
              <a:rPr b="1" lang="en-US" sz="3200"/>
              <a:t>∪C</a:t>
            </a:r>
            <a:r>
              <a:rPr b="1" baseline="-25000" lang="en-US" sz="3200"/>
              <a:t>2</a:t>
            </a:r>
            <a:r>
              <a:rPr b="1" lang="en-US" sz="3200"/>
              <a:t>|</a:t>
            </a:r>
            <a:endParaRPr/>
          </a:p>
          <a:p>
            <a:pPr indent="0" lvl="1" marL="457200" rtl="0" algn="l"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12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b="1" i="1" lang="en-US">
                <a:solidFill>
                  <a:srgbClr val="FF0066"/>
                </a:solidFill>
              </a:rPr>
              <a:t>Jaccard distance</a:t>
            </a:r>
            <a:r>
              <a:rPr i="1" lang="en-US">
                <a:solidFill>
                  <a:srgbClr val="FF0066"/>
                </a:solidFill>
              </a:rPr>
              <a:t> </a:t>
            </a:r>
            <a:r>
              <a:rPr b="1" lang="en-US"/>
              <a:t>= 1 – Jaccard Similarity </a:t>
            </a:r>
            <a:endParaRPr/>
          </a:p>
          <a:p>
            <a:pPr indent="0" lvl="1" marL="457200" rtl="0" algn="l"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b="1" lang="en-US" sz="3200"/>
              <a:t>			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11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432FF"/>
                </a:solidFill>
              </a:rPr>
              <a:t>Example</a:t>
            </a:r>
            <a:r>
              <a:rPr lang="en-US"/>
              <a:t>: </a:t>
            </a:r>
            <a:br>
              <a:rPr lang="en-US"/>
            </a:br>
            <a:r>
              <a:rPr lang="en-US"/>
              <a:t>Jaccard Similarity and Distance</a:t>
            </a:r>
            <a:endParaRPr/>
          </a:p>
        </p:txBody>
      </p:sp>
      <p:sp>
        <p:nvSpPr>
          <p:cNvPr id="172" name="Google Shape;172;p11"/>
          <p:cNvSpPr/>
          <p:nvPr/>
        </p:nvSpPr>
        <p:spPr>
          <a:xfrm>
            <a:off x="2514600" y="2590800"/>
            <a:ext cx="1981200" cy="19050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3" name="Google Shape;173;p11"/>
          <p:cNvSpPr/>
          <p:nvPr/>
        </p:nvSpPr>
        <p:spPr>
          <a:xfrm>
            <a:off x="1828800" y="2590800"/>
            <a:ext cx="1981200" cy="19050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4" name="Google Shape;174;p11"/>
          <p:cNvSpPr/>
          <p:nvPr/>
        </p:nvSpPr>
        <p:spPr>
          <a:xfrm>
            <a:off x="2209800" y="3048000"/>
            <a:ext cx="76200" cy="76200"/>
          </a:xfrm>
          <a:prstGeom prst="ellipse">
            <a:avLst/>
          </a:prstGeom>
          <a:solidFill>
            <a:srgbClr val="80008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5" name="Google Shape;175;p11"/>
          <p:cNvSpPr/>
          <p:nvPr/>
        </p:nvSpPr>
        <p:spPr>
          <a:xfrm>
            <a:off x="2209800" y="3886200"/>
            <a:ext cx="76200" cy="76200"/>
          </a:xfrm>
          <a:prstGeom prst="ellipse">
            <a:avLst/>
          </a:prstGeom>
          <a:solidFill>
            <a:srgbClr val="80008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6" name="Google Shape;176;p11"/>
          <p:cNvSpPr/>
          <p:nvPr/>
        </p:nvSpPr>
        <p:spPr>
          <a:xfrm>
            <a:off x="2819400" y="3352800"/>
            <a:ext cx="76200" cy="76200"/>
          </a:xfrm>
          <a:prstGeom prst="ellipse">
            <a:avLst/>
          </a:prstGeom>
          <a:solidFill>
            <a:srgbClr val="80008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7" name="Google Shape;177;p11"/>
          <p:cNvSpPr/>
          <p:nvPr/>
        </p:nvSpPr>
        <p:spPr>
          <a:xfrm>
            <a:off x="3429000" y="3657600"/>
            <a:ext cx="76200" cy="76200"/>
          </a:xfrm>
          <a:prstGeom prst="ellipse">
            <a:avLst/>
          </a:prstGeom>
          <a:solidFill>
            <a:srgbClr val="80008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8" name="Google Shape;178;p11"/>
          <p:cNvSpPr/>
          <p:nvPr/>
        </p:nvSpPr>
        <p:spPr>
          <a:xfrm>
            <a:off x="3276600" y="3048000"/>
            <a:ext cx="76200" cy="76200"/>
          </a:xfrm>
          <a:prstGeom prst="ellipse">
            <a:avLst/>
          </a:prstGeom>
          <a:solidFill>
            <a:srgbClr val="80008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9" name="Google Shape;179;p11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rgbClr val="80008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0" name="Google Shape;180;p11"/>
          <p:cNvSpPr/>
          <p:nvPr/>
        </p:nvSpPr>
        <p:spPr>
          <a:xfrm>
            <a:off x="4038600" y="4114800"/>
            <a:ext cx="76200" cy="76200"/>
          </a:xfrm>
          <a:prstGeom prst="ellipse">
            <a:avLst/>
          </a:prstGeom>
          <a:solidFill>
            <a:srgbClr val="80008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1" name="Google Shape;181;p11"/>
          <p:cNvSpPr/>
          <p:nvPr/>
        </p:nvSpPr>
        <p:spPr>
          <a:xfrm>
            <a:off x="3962400" y="2971800"/>
            <a:ext cx="76200" cy="76200"/>
          </a:xfrm>
          <a:prstGeom prst="ellipse">
            <a:avLst/>
          </a:prstGeom>
          <a:solidFill>
            <a:srgbClr val="80008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2" name="Google Shape;182;p11"/>
          <p:cNvSpPr txBox="1"/>
          <p:nvPr/>
        </p:nvSpPr>
        <p:spPr>
          <a:xfrm>
            <a:off x="4876800" y="2243138"/>
            <a:ext cx="411480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 in intersection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8 in union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Jaccard similarity </a:t>
            </a: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 3/8</a:t>
            </a:r>
            <a:endParaRPr/>
          </a:p>
        </p:txBody>
      </p:sp>
      <p:sp>
        <p:nvSpPr>
          <p:cNvPr id="183" name="Google Shape;183;p11"/>
          <p:cNvSpPr txBox="1"/>
          <p:nvPr/>
        </p:nvSpPr>
        <p:spPr>
          <a:xfrm>
            <a:off x="1219200" y="5163346"/>
            <a:ext cx="70104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Jaccard distance</a:t>
            </a: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= 1 – Jaccard Similarity or 5/8 in this example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How well do these similarity metrics work?</a:t>
            </a:r>
            <a:endParaRPr/>
          </a:p>
        </p:txBody>
      </p:sp>
      <p:sp>
        <p:nvSpPr>
          <p:cNvPr id="190" name="Google Shape;190;p12"/>
          <p:cNvSpPr txBox="1"/>
          <p:nvPr>
            <p:ph idx="1" type="body"/>
          </p:nvPr>
        </p:nvSpPr>
        <p:spPr>
          <a:xfrm>
            <a:off x="457200" y="2971799"/>
            <a:ext cx="8229600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00FF"/>
                </a:solidFill>
              </a:rPr>
              <a:t>Intuitively we want:</a:t>
            </a:r>
            <a:r>
              <a:rPr b="1" lang="en-US" sz="2400"/>
              <a:t> sim(</a:t>
            </a:r>
            <a:r>
              <a:rPr b="1" i="1" lang="en-US" sz="2400"/>
              <a:t>A</a:t>
            </a:r>
            <a:r>
              <a:rPr b="1" lang="en-US" sz="2400"/>
              <a:t>, </a:t>
            </a:r>
            <a:r>
              <a:rPr b="1" i="1" lang="en-US" sz="2400"/>
              <a:t>B</a:t>
            </a:r>
            <a:r>
              <a:rPr b="1" lang="en-US" sz="2400"/>
              <a:t>) &gt; sim(</a:t>
            </a:r>
            <a:r>
              <a:rPr b="1" i="1" lang="en-US" sz="2400"/>
              <a:t>A</a:t>
            </a:r>
            <a:r>
              <a:rPr b="1" lang="en-US" sz="2400"/>
              <a:t>, </a:t>
            </a:r>
            <a:r>
              <a:rPr b="1" i="1" lang="en-US" sz="2400"/>
              <a:t>C</a:t>
            </a:r>
            <a:r>
              <a:rPr b="1" lang="en-US" sz="2400"/>
              <a:t>) </a:t>
            </a:r>
            <a:r>
              <a:rPr b="1" lang="en-US" sz="2400">
                <a:solidFill>
                  <a:srgbClr val="FF0000"/>
                </a:solidFill>
              </a:rPr>
              <a:t>(why?)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For A and B: One movie rated in common with similar ratings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For A and C: Two movies rated in common but with dissimilar ratings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Jaccard similarity (Example 9.7)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Ignores values (rates) in matrix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Only look at which items are rated in matrix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Intersection / union:  sim(A,B) = 1/5, sim(A,C) = 2/4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1/5 </a:t>
            </a:r>
            <a:r>
              <a:rPr b="1" lang="en-US" sz="2400"/>
              <a:t>&lt;</a:t>
            </a:r>
            <a:r>
              <a:rPr lang="en-US" sz="2400"/>
              <a:t> 2/4 indicates sim(A,B) &lt; sim(A,C)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Not a good similarity metric for ratings data! </a:t>
            </a:r>
            <a:endParaRPr/>
          </a:p>
        </p:txBody>
      </p:sp>
      <p:sp>
        <p:nvSpPr>
          <p:cNvPr id="191" name="Google Shape;191;p1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2" name="Google Shape;19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6576" y="1142999"/>
            <a:ext cx="6277322" cy="16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2"/>
          <p:cNvSpPr txBox="1"/>
          <p:nvPr/>
        </p:nvSpPr>
        <p:spPr>
          <a:xfrm>
            <a:off x="512762" y="1902767"/>
            <a:ext cx="7457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Users</a:t>
            </a:r>
            <a:endParaRPr/>
          </a:p>
        </p:txBody>
      </p:sp>
      <p:sp>
        <p:nvSpPr>
          <p:cNvPr id="194" name="Google Shape;194;p12"/>
          <p:cNvSpPr txBox="1"/>
          <p:nvPr/>
        </p:nvSpPr>
        <p:spPr>
          <a:xfrm>
            <a:off x="512762" y="1142999"/>
            <a:ext cx="8790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Movies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COSINE SIMILARITY</a:t>
            </a:r>
            <a:endParaRPr/>
          </a:p>
        </p:txBody>
      </p:sp>
      <p:sp>
        <p:nvSpPr>
          <p:cNvPr id="200" name="Google Shape;200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Similarity between users: </a:t>
            </a:r>
            <a:br>
              <a:rPr lang="en-US"/>
            </a:br>
            <a:r>
              <a:rPr lang="en-US"/>
              <a:t>by what measure?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4"/>
          <p:cNvSpPr txBox="1"/>
          <p:nvPr>
            <p:ph type="title"/>
          </p:nvPr>
        </p:nvSpPr>
        <p:spPr>
          <a:xfrm>
            <a:off x="304800" y="152400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Same matrix with cosine similarity (Example 9.8)</a:t>
            </a:r>
            <a:endParaRPr/>
          </a:p>
        </p:txBody>
      </p:sp>
      <p:sp>
        <p:nvSpPr>
          <p:cNvPr id="206" name="Google Shape;206;p14"/>
          <p:cNvSpPr txBox="1"/>
          <p:nvPr>
            <p:ph idx="1" type="body"/>
          </p:nvPr>
        </p:nvSpPr>
        <p:spPr>
          <a:xfrm>
            <a:off x="533400" y="2895600"/>
            <a:ext cx="8153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Treat blanks as 0 value: </a:t>
            </a:r>
            <a:r>
              <a:rPr b="1" lang="en-US" sz="2400"/>
              <a:t>questionable, since it treats no rating as more similar to disliking a movie than liking it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Cosine similarity of A and B is: 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Cosine similarity of A and C is: 0.322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0.380 </a:t>
            </a:r>
            <a:r>
              <a:rPr b="1" lang="en-US" sz="2400"/>
              <a:t>&gt;</a:t>
            </a:r>
            <a:r>
              <a:rPr lang="en-US" sz="2400"/>
              <a:t> 0.322:  </a:t>
            </a:r>
            <a:r>
              <a:rPr b="1" lang="en-US" sz="2400"/>
              <a:t>Indicates A,B slightly more similar than A,C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in this case, cosine similarity better than Jacquard similarity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00"/>
          </a:p>
        </p:txBody>
      </p:sp>
      <p:sp>
        <p:nvSpPr>
          <p:cNvPr id="207" name="Google Shape;207;p1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8" name="Google Shape;20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4078" y="1143000"/>
            <a:ext cx="6277322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x9.8ab.tiff" id="209" name="Google Shape;20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5000" y="4114800"/>
            <a:ext cx="5003317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5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Normalizing ratings (Example 9.9)</a:t>
            </a:r>
            <a:endParaRPr/>
          </a:p>
        </p:txBody>
      </p:sp>
      <p:sp>
        <p:nvSpPr>
          <p:cNvPr id="215" name="Google Shape;215;p15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To deal better with non-rated items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Subtract the average rating of that user from each rating</a:t>
            </a:r>
            <a:endParaRPr/>
          </a:p>
          <a:p>
            <a:pPr indent="-342900" lvl="2" marL="742950" rtl="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US" sz="1600"/>
              <a:t>low ratings -&gt; negative numbers; high ratings -&gt; positive numbers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216" name="Google Shape;216;p1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7" name="Google Shape;21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685" y="4262750"/>
            <a:ext cx="6324600" cy="171643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5"/>
          <p:cNvSpPr txBox="1"/>
          <p:nvPr/>
        </p:nvSpPr>
        <p:spPr>
          <a:xfrm>
            <a:off x="152400" y="5996954"/>
            <a:ext cx="8991600" cy="6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Cosine sim A,B vs. A,C:  </a:t>
            </a:r>
            <a:r>
              <a:rPr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0.092 </a:t>
            </a:r>
            <a:r>
              <a:rPr b="1"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-0.559  (85 degrees </a:t>
            </a:r>
            <a:r>
              <a:rPr lang="en-US" sz="1800">
                <a:solidFill>
                  <a:srgbClr val="0000FF"/>
                </a:solidFill>
              </a:rPr>
              <a:t>vs</a:t>
            </a:r>
            <a:r>
              <a:rPr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124 degrees)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A, C are much further apart than A, B, but neither is close</a:t>
            </a:r>
            <a:endParaRPr/>
          </a:p>
        </p:txBody>
      </p:sp>
      <p:pic>
        <p:nvPicPr>
          <p:cNvPr id="219" name="Google Shape;21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9875" y="2446743"/>
            <a:ext cx="6277322" cy="1676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0" name="Google Shape;220;p15"/>
          <p:cNvGraphicFramePr/>
          <p:nvPr/>
        </p:nvGraphicFramePr>
        <p:xfrm>
          <a:off x="7010400" y="2438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{4E38D090-ABFB-43D0-93BD-210084CF8722}</a:tableStyleId>
              </a:tblPr>
              <a:tblGrid>
                <a:gridCol w="1295400"/>
              </a:tblGrid>
              <a:tr h="320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Avg. Rating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20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10/3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20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14/3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20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11/3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20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6/2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21" name="Google Shape;221;p15"/>
          <p:cNvSpPr txBox="1"/>
          <p:nvPr/>
        </p:nvSpPr>
        <p:spPr>
          <a:xfrm>
            <a:off x="7157537" y="4690717"/>
            <a:ext cx="1041182" cy="338554"/>
          </a:xfrm>
          <a:prstGeom prst="rect">
            <a:avLst/>
          </a:prstGeom>
          <a:solidFill>
            <a:srgbClr val="B7CCE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(V – Avg)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PEARSON CORRELATION</a:t>
            </a:r>
            <a:br>
              <a:rPr lang="en-US"/>
            </a:br>
            <a:endParaRPr/>
          </a:p>
        </p:txBody>
      </p:sp>
      <p:sp>
        <p:nvSpPr>
          <p:cNvPr id="227" name="Google Shape;227;p1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Similarity between users: </a:t>
            </a:r>
            <a:br>
              <a:rPr lang="en-US"/>
            </a:br>
            <a:r>
              <a:rPr lang="en-US"/>
              <a:t>by what measure?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7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Most commonly used measure of similarity: Pearson Correlation Coefficient</a:t>
            </a:r>
            <a:endParaRPr/>
          </a:p>
        </p:txBody>
      </p:sp>
      <p:sp>
        <p:nvSpPr>
          <p:cNvPr id="234" name="Google Shape;234;p17"/>
          <p:cNvSpPr txBox="1"/>
          <p:nvPr>
            <p:ph idx="1" type="body"/>
          </p:nvPr>
        </p:nvSpPr>
        <p:spPr>
          <a:xfrm>
            <a:off x="685800" y="1447800"/>
            <a:ext cx="77724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8000"/>
                </a:solidFill>
              </a:rPr>
              <a:t>Pearson correlation measures extent to which two variables </a:t>
            </a:r>
            <a:r>
              <a:rPr b="1" lang="en-US" sz="2400">
                <a:solidFill>
                  <a:srgbClr val="FF0000"/>
                </a:solidFill>
              </a:rPr>
              <a:t>linearly </a:t>
            </a:r>
            <a:r>
              <a:rPr b="1" lang="en-US" sz="2400">
                <a:solidFill>
                  <a:srgbClr val="FF0000"/>
                </a:solidFill>
              </a:rPr>
              <a:t>related</a:t>
            </a:r>
            <a:r>
              <a:rPr b="1" lang="en-US" sz="2400">
                <a:solidFill>
                  <a:srgbClr val="FF0000"/>
                </a:solidFill>
              </a:rPr>
              <a:t>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For users u, v: Pearson correlation is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/>
              <a:t>And </a:t>
            </a:r>
            <a:r>
              <a:rPr b="1" i="1" lang="en-US" sz="2000"/>
              <a:t>r</a:t>
            </a:r>
            <a:r>
              <a:rPr b="1" baseline="-25000" i="1" lang="en-US" sz="2000"/>
              <a:t>u,i </a:t>
            </a:r>
            <a:r>
              <a:rPr b="1" lang="en-US" sz="2000"/>
              <a:t>is rating of item i by user u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FF0066"/>
                </a:solidFill>
              </a:rPr>
              <a:t>Note: When calculating these similarities, average only over the </a:t>
            </a:r>
            <a:r>
              <a:rPr b="1" lang="en-US" sz="2400" u="sng">
                <a:solidFill>
                  <a:srgbClr val="FF0066"/>
                </a:solidFill>
              </a:rPr>
              <a:t>co-rated items</a:t>
            </a:r>
            <a:r>
              <a:rPr b="1" lang="en-US" sz="2400">
                <a:solidFill>
                  <a:srgbClr val="FF0066"/>
                </a:solidFill>
              </a:rPr>
              <a:t>                              </a:t>
            </a:r>
            <a:r>
              <a:rPr lang="en-US" sz="2400">
                <a:solidFill>
                  <a:srgbClr val="3366FF"/>
                </a:solidFill>
              </a:rPr>
              <a:t>// so be careful</a:t>
            </a:r>
            <a:endParaRPr sz="2400" u="sng">
              <a:solidFill>
                <a:srgbClr val="3366FF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235" name="Google Shape;235;p1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pearsonUsers.tiff" id="236" name="Google Shape;23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2743201"/>
            <a:ext cx="5212522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arsonExplanation.tiff" id="237" name="Google Shape;23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000" y="4038600"/>
            <a:ext cx="6678386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arsonCorrUser.tiff" id="238" name="Google Shape;238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71600" y="2667000"/>
            <a:ext cx="6234145" cy="1344311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7"/>
          <p:cNvSpPr txBox="1"/>
          <p:nvPr/>
        </p:nvSpPr>
        <p:spPr>
          <a:xfrm>
            <a:off x="4572000" y="4648200"/>
            <a:ext cx="3276600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40" name="Google Shape;240;p17"/>
          <p:cNvCxnSpPr/>
          <p:nvPr/>
        </p:nvCxnSpPr>
        <p:spPr>
          <a:xfrm>
            <a:off x="4419600" y="4648200"/>
            <a:ext cx="350520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1" name="Google Shape;241;p17"/>
          <p:cNvCxnSpPr/>
          <p:nvPr/>
        </p:nvCxnSpPr>
        <p:spPr>
          <a:xfrm>
            <a:off x="1143000" y="4953000"/>
            <a:ext cx="350520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2" name="Google Shape;242;p17"/>
          <p:cNvSpPr txBox="1"/>
          <p:nvPr/>
        </p:nvSpPr>
        <p:spPr>
          <a:xfrm>
            <a:off x="6324600" y="1920448"/>
            <a:ext cx="89787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average</a:t>
            </a:r>
            <a:endParaRPr/>
          </a:p>
        </p:txBody>
      </p:sp>
      <p:cxnSp>
        <p:nvCxnSpPr>
          <p:cNvPr id="243" name="Google Shape;243;p17"/>
          <p:cNvCxnSpPr>
            <a:stCxn id="242" idx="2"/>
          </p:cNvCxnSpPr>
          <p:nvPr/>
        </p:nvCxnSpPr>
        <p:spPr>
          <a:xfrm flipH="1">
            <a:off x="5066238" y="2259002"/>
            <a:ext cx="1707300" cy="5535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4" name="Google Shape;244;p17"/>
          <p:cNvSpPr txBox="1"/>
          <p:nvPr/>
        </p:nvSpPr>
        <p:spPr>
          <a:xfrm>
            <a:off x="7769106" y="1942983"/>
            <a:ext cx="89787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average</a:t>
            </a:r>
            <a:endParaRPr/>
          </a:p>
        </p:txBody>
      </p:sp>
      <p:cxnSp>
        <p:nvCxnSpPr>
          <p:cNvPr id="245" name="Google Shape;245;p17"/>
          <p:cNvCxnSpPr>
            <a:stCxn id="244" idx="2"/>
          </p:cNvCxnSpPr>
          <p:nvPr/>
        </p:nvCxnSpPr>
        <p:spPr>
          <a:xfrm flipH="1">
            <a:off x="6510744" y="2281537"/>
            <a:ext cx="1707300" cy="5535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8"/>
          <p:cNvSpPr txBox="1"/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Example: Pearson Correlation Coefficient</a:t>
            </a:r>
            <a:endParaRPr/>
          </a:p>
        </p:txBody>
      </p:sp>
      <p:sp>
        <p:nvSpPr>
          <p:cNvPr id="252" name="Google Shape;252;p18"/>
          <p:cNvSpPr txBox="1"/>
          <p:nvPr>
            <p:ph idx="1" type="body"/>
          </p:nvPr>
        </p:nvSpPr>
        <p:spPr>
          <a:xfrm>
            <a:off x="228600" y="3962400"/>
            <a:ext cx="89154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Want correlation of user 1, user 5: </a:t>
            </a:r>
            <a:r>
              <a:rPr i="1" lang="en-US" sz="2000"/>
              <a:t>w</a:t>
            </a:r>
            <a:r>
              <a:rPr baseline="-25000" i="1" lang="en-US" sz="2000"/>
              <a:t>1,5	    </a:t>
            </a:r>
            <a:r>
              <a:rPr b="1" lang="en-US" sz="2000">
                <a:solidFill>
                  <a:srgbClr val="3366FF"/>
                </a:solidFill>
              </a:rPr>
              <a:t>Set</a:t>
            </a:r>
            <a:r>
              <a:rPr b="1" i="1" lang="en-US" sz="2000">
                <a:solidFill>
                  <a:srgbClr val="3366FF"/>
                </a:solidFill>
              </a:rPr>
              <a:t> I </a:t>
            </a:r>
            <a:r>
              <a:rPr b="1" lang="en-US" sz="2000">
                <a:solidFill>
                  <a:srgbClr val="3366FF"/>
                </a:solidFill>
              </a:rPr>
              <a:t>of co-rated movies = {</a:t>
            </a:r>
            <a:r>
              <a:rPr b="1" i="1" lang="en-US" sz="2000">
                <a:solidFill>
                  <a:srgbClr val="3366FF"/>
                </a:solidFill>
              </a:rPr>
              <a:t>I</a:t>
            </a:r>
            <a:r>
              <a:rPr b="1" baseline="-25000" i="1" lang="en-US" sz="2000">
                <a:solidFill>
                  <a:srgbClr val="3366FF"/>
                </a:solidFill>
              </a:rPr>
              <a:t>1</a:t>
            </a:r>
            <a:r>
              <a:rPr b="1" i="1" lang="en-US" sz="2000">
                <a:solidFill>
                  <a:srgbClr val="3366FF"/>
                </a:solidFill>
              </a:rPr>
              <a:t>, I</a:t>
            </a:r>
            <a:r>
              <a:rPr b="1" baseline="-25000" i="1" lang="en-US" sz="2000">
                <a:solidFill>
                  <a:srgbClr val="3366FF"/>
                </a:solidFill>
              </a:rPr>
              <a:t>3</a:t>
            </a:r>
            <a:r>
              <a:rPr b="1" i="1" lang="en-US" sz="2000">
                <a:solidFill>
                  <a:srgbClr val="3366FF"/>
                </a:solidFill>
              </a:rPr>
              <a:t>, I</a:t>
            </a:r>
            <a:r>
              <a:rPr b="1" baseline="-25000" i="1" lang="en-US" sz="2000">
                <a:solidFill>
                  <a:srgbClr val="3366FF"/>
                </a:solidFill>
              </a:rPr>
              <a:t>4</a:t>
            </a:r>
            <a:r>
              <a:rPr b="1" lang="en-US" sz="2000">
                <a:solidFill>
                  <a:srgbClr val="3366FF"/>
                </a:solidFill>
              </a:rPr>
              <a:t>}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For user 1: </a:t>
            </a:r>
            <a:r>
              <a:rPr b="1" lang="en-US" sz="2000">
                <a:solidFill>
                  <a:srgbClr val="008000"/>
                </a:solidFill>
              </a:rPr>
              <a:t>average rating on </a:t>
            </a:r>
            <a:r>
              <a:rPr b="1" lang="en-US" sz="2000">
                <a:solidFill>
                  <a:srgbClr val="FF0000"/>
                </a:solidFill>
              </a:rPr>
              <a:t>co-rated movies </a:t>
            </a:r>
            <a:r>
              <a:rPr lang="en-US" sz="2000"/>
              <a:t>is 14/3; For user 5: 10/3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Numerator: (4 - 14/3)(2 - 10/3) + (5- 14/3)(3- 10/3) + (5-14/3)(5-10/3) </a:t>
            </a:r>
            <a:br>
              <a:rPr lang="en-US" sz="2000"/>
            </a:br>
            <a:r>
              <a:rPr lang="en-US" sz="2000"/>
              <a:t>                      = 12/9 = 1.3333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Denominator:   sqrt[(4-14/3)</a:t>
            </a:r>
            <a:r>
              <a:rPr baseline="30000" lang="en-US" sz="2000"/>
              <a:t>2</a:t>
            </a:r>
            <a:r>
              <a:rPr lang="en-US" sz="2000"/>
              <a:t> + (5-14/3)</a:t>
            </a:r>
            <a:r>
              <a:rPr baseline="30000" lang="en-US" sz="2000"/>
              <a:t>2</a:t>
            </a:r>
            <a:r>
              <a:rPr lang="en-US" sz="2000"/>
              <a:t> + (5-14/3)</a:t>
            </a:r>
            <a:r>
              <a:rPr baseline="30000" lang="en-US" sz="2000"/>
              <a:t>2</a:t>
            </a:r>
            <a:r>
              <a:rPr lang="en-US" sz="2000"/>
              <a:t>]</a:t>
            </a:r>
            <a:br>
              <a:rPr lang="en-US" sz="2000"/>
            </a:br>
            <a:r>
              <a:rPr lang="en-US" sz="2000"/>
              <a:t>                          *sqrt[(2-10/3)</a:t>
            </a:r>
            <a:r>
              <a:rPr baseline="30000" lang="en-US" sz="2000"/>
              <a:t>2</a:t>
            </a:r>
            <a:r>
              <a:rPr lang="en-US" sz="2000"/>
              <a:t> + (3-10/3)</a:t>
            </a:r>
            <a:r>
              <a:rPr baseline="30000" lang="en-US" sz="2000"/>
              <a:t>2</a:t>
            </a:r>
            <a:r>
              <a:rPr lang="en-US" sz="2000"/>
              <a:t> + (5-10/3)</a:t>
            </a:r>
            <a:r>
              <a:rPr baseline="30000" lang="en-US" sz="2000"/>
              <a:t>2</a:t>
            </a:r>
            <a:r>
              <a:rPr lang="en-US" sz="2000"/>
              <a:t>] </a:t>
            </a:r>
            <a:br>
              <a:rPr lang="en-US" sz="2000"/>
            </a:br>
            <a:r>
              <a:rPr lang="en-US" sz="2000"/>
              <a:t>                      = 1.76383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>
                <a:solidFill>
                  <a:srgbClr val="FF0066"/>
                </a:solidFill>
              </a:rPr>
              <a:t>Pearson correlation </a:t>
            </a:r>
            <a:r>
              <a:rPr b="1" i="1" lang="en-US" sz="2000">
                <a:solidFill>
                  <a:srgbClr val="FF0066"/>
                </a:solidFill>
              </a:rPr>
              <a:t>w</a:t>
            </a:r>
            <a:r>
              <a:rPr b="1" baseline="-25000" i="1" lang="en-US" sz="2000">
                <a:solidFill>
                  <a:srgbClr val="FF0066"/>
                </a:solidFill>
              </a:rPr>
              <a:t>1,5</a:t>
            </a:r>
            <a:r>
              <a:rPr b="1" lang="en-US" sz="2000">
                <a:solidFill>
                  <a:srgbClr val="FF0066"/>
                </a:solidFill>
              </a:rPr>
              <a:t>=  1.3333 / 1.76383 = 0.756 </a:t>
            </a:r>
            <a:r>
              <a:rPr lang="en-US" sz="2000"/>
              <a:t>	</a:t>
            </a:r>
            <a:endParaRPr/>
          </a:p>
        </p:txBody>
      </p:sp>
      <p:sp>
        <p:nvSpPr>
          <p:cNvPr id="253" name="Google Shape;253;p1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pearsonExample.tiff" id="254" name="Google Shape;25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987698"/>
            <a:ext cx="6299200" cy="20509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arsonCorrUser.tiff" id="255" name="Google Shape;25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76401" y="781699"/>
            <a:ext cx="5562600" cy="1199501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18"/>
          <p:cNvSpPr txBox="1"/>
          <p:nvPr/>
        </p:nvSpPr>
        <p:spPr>
          <a:xfrm>
            <a:off x="8077200" y="2431468"/>
            <a:ext cx="54694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14/3</a:t>
            </a:r>
            <a:endParaRPr/>
          </a:p>
        </p:txBody>
      </p:sp>
      <p:sp>
        <p:nvSpPr>
          <p:cNvPr id="257" name="Google Shape;257;p18"/>
          <p:cNvSpPr txBox="1"/>
          <p:nvPr/>
        </p:nvSpPr>
        <p:spPr>
          <a:xfrm>
            <a:off x="7848600" y="3625921"/>
            <a:ext cx="546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10/3</a:t>
            </a:r>
            <a:endParaRPr/>
          </a:p>
        </p:txBody>
      </p:sp>
      <p:sp>
        <p:nvSpPr>
          <p:cNvPr id="258" name="Google Shape;258;p18"/>
          <p:cNvSpPr txBox="1"/>
          <p:nvPr/>
        </p:nvSpPr>
        <p:spPr>
          <a:xfrm>
            <a:off x="8458200" y="3625921"/>
            <a:ext cx="5469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strike="sng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lang="en-US" strike="sng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lang="en-US" sz="1400" strike="sng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/</a:t>
            </a:r>
            <a:r>
              <a:rPr lang="en-US" strike="sng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 strike="sngStrike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9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Example: Pearson Correlation Coefficient</a:t>
            </a:r>
            <a:endParaRPr/>
          </a:p>
        </p:txBody>
      </p:sp>
      <p:sp>
        <p:nvSpPr>
          <p:cNvPr id="265" name="Google Shape;265;p19"/>
          <p:cNvSpPr txBox="1"/>
          <p:nvPr>
            <p:ph idx="1" type="body"/>
          </p:nvPr>
        </p:nvSpPr>
        <p:spPr>
          <a:xfrm>
            <a:off x="228600" y="4267200"/>
            <a:ext cx="89154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Want correlation of user 1, user 4: </a:t>
            </a:r>
            <a:r>
              <a:rPr i="1" lang="en-US" sz="2000"/>
              <a:t>w</a:t>
            </a:r>
            <a:r>
              <a:rPr baseline="-25000" i="1" lang="en-US" sz="2000"/>
              <a:t>1,4	    </a:t>
            </a:r>
            <a:r>
              <a:rPr b="1" lang="en-US" sz="2000">
                <a:solidFill>
                  <a:srgbClr val="3366FF"/>
                </a:solidFill>
              </a:rPr>
              <a:t>Set</a:t>
            </a:r>
            <a:r>
              <a:rPr b="1" i="1" lang="en-US" sz="2000">
                <a:solidFill>
                  <a:srgbClr val="3366FF"/>
                </a:solidFill>
              </a:rPr>
              <a:t> I </a:t>
            </a:r>
            <a:r>
              <a:rPr b="1" lang="en-US" sz="2000">
                <a:solidFill>
                  <a:srgbClr val="3366FF"/>
                </a:solidFill>
              </a:rPr>
              <a:t>of co-rated movies = {</a:t>
            </a:r>
            <a:r>
              <a:rPr b="1" i="1" lang="en-US" sz="2000">
                <a:solidFill>
                  <a:srgbClr val="3366FF"/>
                </a:solidFill>
              </a:rPr>
              <a:t>?,?</a:t>
            </a:r>
            <a:r>
              <a:rPr b="1" lang="en-US" sz="2000">
                <a:solidFill>
                  <a:srgbClr val="3366FF"/>
                </a:solidFill>
              </a:rPr>
              <a:t>}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For user 1: </a:t>
            </a:r>
            <a:r>
              <a:rPr b="1" lang="en-US" sz="2000">
                <a:solidFill>
                  <a:srgbClr val="008000"/>
                </a:solidFill>
              </a:rPr>
              <a:t>average rating on </a:t>
            </a:r>
            <a:r>
              <a:rPr b="1" lang="en-US" sz="2000">
                <a:solidFill>
                  <a:srgbClr val="FF0000"/>
                </a:solidFill>
              </a:rPr>
              <a:t>co-rated movies </a:t>
            </a:r>
            <a:r>
              <a:rPr lang="en-US" sz="2000"/>
              <a:t>is ?; For user 4 is ?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Numerator: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Denominator: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>
                <a:solidFill>
                  <a:srgbClr val="FF0066"/>
                </a:solidFill>
              </a:rPr>
              <a:t>Pearson correlation </a:t>
            </a:r>
            <a:r>
              <a:rPr b="1" i="1" lang="en-US" sz="2000">
                <a:solidFill>
                  <a:srgbClr val="FF0066"/>
                </a:solidFill>
              </a:rPr>
              <a:t>w</a:t>
            </a:r>
            <a:r>
              <a:rPr b="1" baseline="-25000" i="1" lang="en-US" sz="2000">
                <a:solidFill>
                  <a:srgbClr val="FF0066"/>
                </a:solidFill>
              </a:rPr>
              <a:t>1,4 </a:t>
            </a:r>
            <a:r>
              <a:rPr b="1" lang="en-US" sz="2000">
                <a:solidFill>
                  <a:srgbClr val="FF0066"/>
                </a:solidFill>
              </a:rPr>
              <a:t>=  0</a:t>
            </a:r>
            <a:r>
              <a:rPr lang="en-US" sz="2000"/>
              <a:t>	</a:t>
            </a:r>
            <a:endParaRPr/>
          </a:p>
        </p:txBody>
      </p:sp>
      <p:sp>
        <p:nvSpPr>
          <p:cNvPr id="266" name="Google Shape;266;p1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pearsonExample.tiff" id="267" name="Google Shape;26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2292498"/>
            <a:ext cx="6299200" cy="20509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arsonCorrUser.tiff" id="268" name="Google Shape;26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76401" y="1086499"/>
            <a:ext cx="5562600" cy="1199501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19"/>
          <p:cNvSpPr txBox="1"/>
          <p:nvPr/>
        </p:nvSpPr>
        <p:spPr>
          <a:xfrm>
            <a:off x="8077200" y="2736268"/>
            <a:ext cx="26962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?</a:t>
            </a:r>
            <a:endParaRPr/>
          </a:p>
        </p:txBody>
      </p:sp>
      <p:sp>
        <p:nvSpPr>
          <p:cNvPr id="270" name="Google Shape;270;p19"/>
          <p:cNvSpPr txBox="1"/>
          <p:nvPr/>
        </p:nvSpPr>
        <p:spPr>
          <a:xfrm>
            <a:off x="8085569" y="3660067"/>
            <a:ext cx="26962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title"/>
          </p:nvPr>
        </p:nvSpPr>
        <p:spPr>
          <a:xfrm>
            <a:off x="381000" y="30480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Three Approaches to Recommendation Systems</a:t>
            </a:r>
            <a:endParaRPr/>
          </a:p>
        </p:txBody>
      </p:sp>
      <p:sp>
        <p:nvSpPr>
          <p:cNvPr id="96" name="Google Shape;96;p2"/>
          <p:cNvSpPr txBox="1"/>
          <p:nvPr>
            <p:ph idx="1" type="body"/>
          </p:nvPr>
        </p:nvSpPr>
        <p:spPr>
          <a:xfrm>
            <a:off x="685800" y="1371600"/>
            <a:ext cx="8153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00FF"/>
                </a:solidFill>
              </a:rPr>
              <a:t>1) Content-based (consider single user)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Use </a:t>
            </a:r>
            <a:r>
              <a:rPr lang="en-US" sz="2000" u="sng"/>
              <a:t>characteristics</a:t>
            </a:r>
            <a:r>
              <a:rPr lang="en-US" sz="2000"/>
              <a:t> of an item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Recommend items that 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 sz="1800"/>
              <a:t>have </a:t>
            </a:r>
            <a:r>
              <a:rPr lang="en-US" sz="1800" u="sng"/>
              <a:t>similar content </a:t>
            </a:r>
            <a:r>
              <a:rPr lang="en-US" sz="1800"/>
              <a:t>to items that the user liked in the past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 sz="1800" u="sng"/>
              <a:t>match pre-defined attributes </a:t>
            </a:r>
            <a:r>
              <a:rPr lang="en-US" sz="1800"/>
              <a:t>of the user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FF0066"/>
                </a:solidFill>
              </a:rPr>
              <a:t>2) Collaborative filtering  (consider other users)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Build a model from 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 sz="1800"/>
              <a:t>a user's </a:t>
            </a:r>
            <a:r>
              <a:rPr lang="en-US" sz="1800" u="sng"/>
              <a:t>past behavior </a:t>
            </a:r>
            <a:r>
              <a:rPr lang="en-US" sz="1800"/>
              <a:t>(e.g., items previously purchased or rated), and 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 sz="1800" u="sng"/>
              <a:t>similar decisions </a:t>
            </a:r>
            <a:r>
              <a:rPr lang="en-US" sz="1800"/>
              <a:t>made by other users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Use the model to predict items that the user may like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Collaborative: </a:t>
            </a:r>
            <a:r>
              <a:rPr lang="en-US" sz="2000">
                <a:solidFill>
                  <a:srgbClr val="FF0000"/>
                </a:solidFill>
              </a:rPr>
              <a:t>suggestions made to a user utilizing information across the entire user base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00FF"/>
                </a:solidFill>
              </a:rPr>
              <a:t>3) Hybrid approaches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97" name="Google Shape;97;p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0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Example: Pearson Correlation Coefficient</a:t>
            </a:r>
            <a:endParaRPr/>
          </a:p>
        </p:txBody>
      </p:sp>
      <p:sp>
        <p:nvSpPr>
          <p:cNvPr id="277" name="Google Shape;277;p20"/>
          <p:cNvSpPr txBox="1"/>
          <p:nvPr>
            <p:ph idx="1" type="body"/>
          </p:nvPr>
        </p:nvSpPr>
        <p:spPr>
          <a:xfrm>
            <a:off x="228600" y="4267200"/>
            <a:ext cx="89154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Want correlation of user 1, user 2: </a:t>
            </a:r>
            <a:r>
              <a:rPr i="1" lang="en-US" sz="2000"/>
              <a:t>w</a:t>
            </a:r>
            <a:r>
              <a:rPr baseline="-25000" i="1" lang="en-US" sz="2000"/>
              <a:t>1,2	    </a:t>
            </a:r>
            <a:r>
              <a:rPr b="1" lang="en-US" sz="2000">
                <a:solidFill>
                  <a:srgbClr val="3366FF"/>
                </a:solidFill>
              </a:rPr>
              <a:t>Set</a:t>
            </a:r>
            <a:r>
              <a:rPr b="1" i="1" lang="en-US" sz="2000">
                <a:solidFill>
                  <a:srgbClr val="3366FF"/>
                </a:solidFill>
              </a:rPr>
              <a:t> I </a:t>
            </a:r>
            <a:r>
              <a:rPr b="1" lang="en-US" sz="2000">
                <a:solidFill>
                  <a:srgbClr val="3366FF"/>
                </a:solidFill>
              </a:rPr>
              <a:t>of co-rated movies = {</a:t>
            </a:r>
            <a:r>
              <a:rPr b="1" i="1" lang="en-US" sz="2000">
                <a:solidFill>
                  <a:srgbClr val="3366FF"/>
                </a:solidFill>
              </a:rPr>
              <a:t>I</a:t>
            </a:r>
            <a:r>
              <a:rPr b="1" baseline="-25000" i="1" lang="en-US" sz="2000">
                <a:solidFill>
                  <a:srgbClr val="3366FF"/>
                </a:solidFill>
              </a:rPr>
              <a:t>1</a:t>
            </a:r>
            <a:r>
              <a:rPr b="1" i="1" lang="en-US" sz="2000">
                <a:solidFill>
                  <a:srgbClr val="3366FF"/>
                </a:solidFill>
              </a:rPr>
              <a:t>, I</a:t>
            </a:r>
            <a:r>
              <a:rPr b="1" baseline="-25000" i="1" lang="en-US" sz="2000">
                <a:solidFill>
                  <a:srgbClr val="3366FF"/>
                </a:solidFill>
              </a:rPr>
              <a:t>3</a:t>
            </a:r>
            <a:r>
              <a:rPr b="1" lang="en-US" sz="2000">
                <a:solidFill>
                  <a:srgbClr val="3366FF"/>
                </a:solidFill>
              </a:rPr>
              <a:t>}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For user 1: </a:t>
            </a:r>
            <a:r>
              <a:rPr b="1" lang="en-US" sz="2000">
                <a:solidFill>
                  <a:srgbClr val="008000"/>
                </a:solidFill>
              </a:rPr>
              <a:t>average rating on </a:t>
            </a:r>
            <a:r>
              <a:rPr b="1" lang="en-US" sz="2000">
                <a:solidFill>
                  <a:srgbClr val="FF0000"/>
                </a:solidFill>
              </a:rPr>
              <a:t>co-rated movies </a:t>
            </a:r>
            <a:r>
              <a:rPr lang="en-US" sz="2000"/>
              <a:t>is 9/2; For user 2: 5/2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Numerator: (4–4.5)(4–2.5) + (5-4.5)(1-2.5) = -0.5(1.5) + 0.5(-1.5) = -1.5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Denominator: sqrt((4-4.5)</a:t>
            </a:r>
            <a:r>
              <a:rPr baseline="30000" lang="en-US" sz="2000"/>
              <a:t>2</a:t>
            </a:r>
            <a:r>
              <a:rPr lang="en-US" sz="2000"/>
              <a:t> + (5-4.5)</a:t>
            </a:r>
            <a:r>
              <a:rPr baseline="30000" lang="en-US" sz="2000"/>
              <a:t>2</a:t>
            </a:r>
            <a:r>
              <a:rPr lang="en-US" sz="2000"/>
              <a:t>)*sqrt((4-2.5)</a:t>
            </a:r>
            <a:r>
              <a:rPr baseline="30000" lang="en-US" sz="2000"/>
              <a:t>2</a:t>
            </a:r>
            <a:r>
              <a:rPr lang="en-US" sz="2000"/>
              <a:t> + (1-2.5)</a:t>
            </a:r>
            <a:r>
              <a:rPr baseline="30000" lang="en-US" sz="2000"/>
              <a:t>2</a:t>
            </a:r>
            <a:r>
              <a:rPr lang="en-US" sz="2000"/>
              <a:t>) </a:t>
            </a:r>
            <a:br>
              <a:rPr lang="en-US" sz="2000"/>
            </a:br>
            <a:r>
              <a:rPr lang="en-US" sz="2000"/>
              <a:t>                       = sqrt(0.5)*sqrt(1.5</a:t>
            </a:r>
            <a:r>
              <a:rPr baseline="30000" lang="en-US" sz="2000"/>
              <a:t>2</a:t>
            </a:r>
            <a:r>
              <a:rPr lang="en-US" sz="2000"/>
              <a:t>*+1.5</a:t>
            </a:r>
            <a:r>
              <a:rPr baseline="30000" lang="en-US" sz="2000"/>
              <a:t>2</a:t>
            </a:r>
            <a:r>
              <a:rPr lang="en-US" sz="2000"/>
              <a:t>) = sqrt(0.5)sqrt(4.5) = 1.5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>
                <a:solidFill>
                  <a:srgbClr val="FF0066"/>
                </a:solidFill>
              </a:rPr>
              <a:t>Pearson correlation </a:t>
            </a:r>
            <a:r>
              <a:rPr b="1" i="1" lang="en-US" sz="2000">
                <a:solidFill>
                  <a:srgbClr val="FF0066"/>
                </a:solidFill>
              </a:rPr>
              <a:t>w</a:t>
            </a:r>
            <a:r>
              <a:rPr b="1" baseline="-25000" i="1" lang="en-US" sz="2000">
                <a:solidFill>
                  <a:srgbClr val="FF0066"/>
                </a:solidFill>
              </a:rPr>
              <a:t>1,2 </a:t>
            </a:r>
            <a:r>
              <a:rPr b="1" lang="en-US" sz="2000">
                <a:solidFill>
                  <a:srgbClr val="FF0066"/>
                </a:solidFill>
              </a:rPr>
              <a:t>=  -1.5 / 1.5 = -1 </a:t>
            </a:r>
            <a:r>
              <a:rPr lang="en-US" sz="2000"/>
              <a:t>	</a:t>
            </a:r>
            <a:endParaRPr/>
          </a:p>
        </p:txBody>
      </p:sp>
      <p:sp>
        <p:nvSpPr>
          <p:cNvPr id="278" name="Google Shape;278;p2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pearsonExample.tiff" id="279" name="Google Shape;27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2292498"/>
            <a:ext cx="6299200" cy="20509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arsonCorrUser.tiff" id="280" name="Google Shape;28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76401" y="1086499"/>
            <a:ext cx="5562600" cy="1199501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20"/>
          <p:cNvSpPr txBox="1"/>
          <p:nvPr/>
        </p:nvSpPr>
        <p:spPr>
          <a:xfrm>
            <a:off x="8077200" y="2736268"/>
            <a:ext cx="44916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9/2</a:t>
            </a:r>
            <a:endParaRPr/>
          </a:p>
        </p:txBody>
      </p:sp>
      <p:sp>
        <p:nvSpPr>
          <p:cNvPr id="282" name="Google Shape;282;p20"/>
          <p:cNvSpPr txBox="1"/>
          <p:nvPr/>
        </p:nvSpPr>
        <p:spPr>
          <a:xfrm>
            <a:off x="8085238" y="3010172"/>
            <a:ext cx="44916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5/2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1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Pearson Correlation Examples</a:t>
            </a:r>
            <a:endParaRPr/>
          </a:p>
        </p:txBody>
      </p:sp>
      <p:sp>
        <p:nvSpPr>
          <p:cNvPr id="288" name="Google Shape;288;p21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89" name="Google Shape;289;p2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0" name="Google Shape;29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524000"/>
            <a:ext cx="4191000" cy="2313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9000" y="3990181"/>
            <a:ext cx="5651500" cy="2580033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21"/>
          <p:cNvSpPr txBox="1"/>
          <p:nvPr/>
        </p:nvSpPr>
        <p:spPr>
          <a:xfrm>
            <a:off x="233050" y="5645396"/>
            <a:ext cx="320040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Source: https://en.wikipedia.org/wiki/Pearson_product-moment_correlation_coefficient</a:t>
            </a:r>
            <a:endParaRPr sz="1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2"/>
          <p:cNvSpPr txBox="1"/>
          <p:nvPr>
            <p:ph type="title"/>
          </p:nvPr>
        </p:nvSpPr>
        <p:spPr>
          <a:xfrm>
            <a:off x="304800" y="304800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Making User-based CF Predictions with Pearson: Weighted Sum of Other Users’ Ratings</a:t>
            </a:r>
            <a:endParaRPr/>
          </a:p>
        </p:txBody>
      </p:sp>
      <p:sp>
        <p:nvSpPr>
          <p:cNvPr id="298" name="Google Shape;298;p22"/>
          <p:cNvSpPr txBox="1"/>
          <p:nvPr>
            <p:ph idx="1" type="body"/>
          </p:nvPr>
        </p:nvSpPr>
        <p:spPr>
          <a:xfrm>
            <a:off x="5334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>
                <a:solidFill>
                  <a:srgbClr val="FF0066"/>
                </a:solidFill>
              </a:rPr>
              <a:t>Weighted average of their ratings is used to generate predictions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/>
              <a:t>To make a prediction for an active user </a:t>
            </a:r>
            <a:r>
              <a:rPr b="1" i="1" lang="en-US" sz="2000"/>
              <a:t>a </a:t>
            </a:r>
            <a:r>
              <a:rPr b="1" lang="en-US" sz="2000"/>
              <a:t>on an item i: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0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Note: When making predictions, calculate average of </a:t>
            </a:r>
            <a:r>
              <a:rPr b="1" lang="en-US" sz="2400">
                <a:solidFill>
                  <a:srgbClr val="FF0000"/>
                </a:solidFill>
              </a:rPr>
              <a:t>ALL</a:t>
            </a:r>
            <a:r>
              <a:rPr b="1" lang="en-US" sz="2400"/>
              <a:t> </a:t>
            </a:r>
            <a:r>
              <a:rPr b="1" lang="en-US" sz="2400">
                <a:solidFill>
                  <a:srgbClr val="FF0000"/>
                </a:solidFill>
              </a:rPr>
              <a:t>rated items </a:t>
            </a:r>
            <a:r>
              <a:rPr b="1" lang="en-US" sz="2400"/>
              <a:t>for users </a:t>
            </a:r>
            <a:r>
              <a:rPr b="1" i="1" lang="en-US" sz="2400"/>
              <a:t>a</a:t>
            </a:r>
            <a:r>
              <a:rPr b="1" lang="en-US" sz="2400"/>
              <a:t> and </a:t>
            </a:r>
            <a:r>
              <a:rPr b="1" i="1" lang="en-US" sz="2400"/>
              <a:t>u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FF0066"/>
                </a:solidFill>
              </a:rPr>
              <a:t>Summation is over all users who rated item </a:t>
            </a:r>
            <a:r>
              <a:rPr b="1" i="1" lang="en-US" sz="2400">
                <a:solidFill>
                  <a:srgbClr val="FF0066"/>
                </a:solidFill>
              </a:rPr>
              <a:t>i</a:t>
            </a:r>
            <a:endParaRPr b="1" i="1" sz="2400">
              <a:solidFill>
                <a:srgbClr val="FF0066"/>
              </a:solidFill>
            </a:endParaRPr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000"/>
          </a:p>
        </p:txBody>
      </p:sp>
      <p:sp>
        <p:nvSpPr>
          <p:cNvPr id="299" name="Google Shape;299;p2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userBasedPrediction.tiff" id="300" name="Google Shape;30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2529998"/>
            <a:ext cx="6642100" cy="14324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PredictionExpl.tiff" id="301" name="Google Shape;30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3886200"/>
            <a:ext cx="7696200" cy="1456411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22"/>
          <p:cNvSpPr txBox="1"/>
          <p:nvPr/>
        </p:nvSpPr>
        <p:spPr>
          <a:xfrm>
            <a:off x="5410200" y="4948535"/>
            <a:ext cx="3200400" cy="4616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03" name="Google Shape;303;p22"/>
          <p:cNvCxnSpPr/>
          <p:nvPr/>
        </p:nvCxnSpPr>
        <p:spPr>
          <a:xfrm>
            <a:off x="2438400" y="4572000"/>
            <a:ext cx="68580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4" name="Google Shape;304;p22"/>
          <p:cNvSpPr txBox="1"/>
          <p:nvPr/>
        </p:nvSpPr>
        <p:spPr>
          <a:xfrm>
            <a:off x="7010400" y="1836002"/>
            <a:ext cx="1517980" cy="584775"/>
          </a:xfrm>
          <a:prstGeom prst="rect">
            <a:avLst/>
          </a:prstGeom>
          <a:solidFill>
            <a:srgbClr val="B7CCE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other people’s </a:t>
            </a:r>
            <a:b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opinion</a:t>
            </a:r>
            <a:endParaRPr/>
          </a:p>
        </p:txBody>
      </p:sp>
      <p:cxnSp>
        <p:nvCxnSpPr>
          <p:cNvPr id="305" name="Google Shape;305;p22"/>
          <p:cNvCxnSpPr>
            <a:stCxn id="304" idx="1"/>
          </p:cNvCxnSpPr>
          <p:nvPr/>
        </p:nvCxnSpPr>
        <p:spPr>
          <a:xfrm flipH="1">
            <a:off x="5257800" y="2128390"/>
            <a:ext cx="1752600" cy="5385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06" name="Google Shape;306;p22"/>
          <p:cNvSpPr txBox="1"/>
          <p:nvPr/>
        </p:nvSpPr>
        <p:spPr>
          <a:xfrm>
            <a:off x="7884966" y="2894737"/>
            <a:ext cx="1146468" cy="584775"/>
          </a:xfrm>
          <a:prstGeom prst="rect">
            <a:avLst/>
          </a:prstGeom>
          <a:solidFill>
            <a:srgbClr val="B7CCE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much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 like u</a:t>
            </a:r>
            <a:endParaRPr/>
          </a:p>
        </p:txBody>
      </p:sp>
      <p:cxnSp>
        <p:nvCxnSpPr>
          <p:cNvPr id="307" name="Google Shape;307;p22"/>
          <p:cNvCxnSpPr>
            <a:stCxn id="306" idx="1"/>
          </p:cNvCxnSpPr>
          <p:nvPr/>
        </p:nvCxnSpPr>
        <p:spPr>
          <a:xfrm rot="10800000">
            <a:off x="7404066" y="3047925"/>
            <a:ext cx="480900" cy="1392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8" name="Google Shape;308;p22"/>
          <p:cNvCxnSpPr>
            <a:stCxn id="306" idx="1"/>
          </p:cNvCxnSpPr>
          <p:nvPr/>
        </p:nvCxnSpPr>
        <p:spPr>
          <a:xfrm flipH="1">
            <a:off x="6553266" y="3187124"/>
            <a:ext cx="1331700" cy="3942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09" name="Google Shape;309;p22"/>
          <p:cNvSpPr txBox="1"/>
          <p:nvPr/>
        </p:nvSpPr>
        <p:spPr>
          <a:xfrm>
            <a:off x="1470656" y="2209800"/>
            <a:ext cx="1097288" cy="584775"/>
          </a:xfrm>
          <a:prstGeom prst="rect">
            <a:avLst/>
          </a:prstGeom>
          <a:solidFill>
            <a:srgbClr val="B7CCE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Your own </a:t>
            </a:r>
            <a:b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opinion</a:t>
            </a:r>
            <a:endParaRPr/>
          </a:p>
        </p:txBody>
      </p:sp>
      <p:cxnSp>
        <p:nvCxnSpPr>
          <p:cNvPr id="310" name="Google Shape;310;p22"/>
          <p:cNvCxnSpPr>
            <a:stCxn id="309" idx="2"/>
          </p:cNvCxnSpPr>
          <p:nvPr/>
        </p:nvCxnSpPr>
        <p:spPr>
          <a:xfrm>
            <a:off x="2019300" y="2794575"/>
            <a:ext cx="190500" cy="2256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3"/>
          <p:cNvSpPr txBox="1"/>
          <p:nvPr>
            <p:ph type="title"/>
          </p:nvPr>
        </p:nvSpPr>
        <p:spPr>
          <a:xfrm>
            <a:off x="685800" y="152400"/>
            <a:ext cx="7924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Continued Example: User-Based CF Prediction with Pearson Correlation Coefficient</a:t>
            </a:r>
            <a:endParaRPr/>
          </a:p>
        </p:txBody>
      </p:sp>
      <p:sp>
        <p:nvSpPr>
          <p:cNvPr id="316" name="Google Shape;316;p23"/>
          <p:cNvSpPr txBox="1"/>
          <p:nvPr>
            <p:ph idx="1" type="body"/>
          </p:nvPr>
        </p:nvSpPr>
        <p:spPr>
          <a:xfrm>
            <a:off x="228600" y="3429000"/>
            <a:ext cx="891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>
                <a:solidFill>
                  <a:srgbClr val="0000FF"/>
                </a:solidFill>
              </a:rPr>
              <a:t>Want to predict rating for user U1 on item I2:</a:t>
            </a:r>
            <a:r>
              <a:rPr lang="en-US" sz="2000"/>
              <a:t> </a:t>
            </a:r>
            <a:r>
              <a:rPr lang="en-US" sz="2000">
                <a:solidFill>
                  <a:srgbClr val="0000FF"/>
                </a:solidFill>
              </a:rPr>
              <a:t>users U2, U4 and U5, who rated I2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>
                <a:solidFill>
                  <a:srgbClr val="008000"/>
                </a:solidFill>
              </a:rPr>
              <a:t>Similarity of U1 to these users: </a:t>
            </a:r>
            <a:r>
              <a:rPr lang="en-US" sz="2000">
                <a:solidFill>
                  <a:srgbClr val="008000"/>
                </a:solidFill>
              </a:rPr>
              <a:t>w</a:t>
            </a:r>
            <a:r>
              <a:rPr baseline="-25000" lang="en-US" sz="2000">
                <a:solidFill>
                  <a:srgbClr val="008000"/>
                </a:solidFill>
              </a:rPr>
              <a:t>1,5</a:t>
            </a:r>
            <a:r>
              <a:rPr lang="en-US" sz="2000">
                <a:solidFill>
                  <a:srgbClr val="008000"/>
                </a:solidFill>
              </a:rPr>
              <a:t> = 0.756, w</a:t>
            </a:r>
            <a:r>
              <a:rPr baseline="-25000" lang="en-US" sz="2000">
                <a:solidFill>
                  <a:srgbClr val="008000"/>
                </a:solidFill>
              </a:rPr>
              <a:t>1,4</a:t>
            </a:r>
            <a:r>
              <a:rPr lang="en-US" sz="2000">
                <a:solidFill>
                  <a:srgbClr val="008000"/>
                </a:solidFill>
              </a:rPr>
              <a:t> = 0, w</a:t>
            </a:r>
            <a:r>
              <a:rPr baseline="-25000" lang="en-US" sz="2000">
                <a:solidFill>
                  <a:srgbClr val="008000"/>
                </a:solidFill>
              </a:rPr>
              <a:t>1,2</a:t>
            </a:r>
            <a:r>
              <a:rPr lang="en-US" sz="2000">
                <a:solidFill>
                  <a:srgbClr val="008000"/>
                </a:solidFill>
              </a:rPr>
              <a:t> = -1</a:t>
            </a:r>
            <a:endParaRPr/>
          </a:p>
        </p:txBody>
      </p:sp>
      <p:sp>
        <p:nvSpPr>
          <p:cNvPr id="317" name="Google Shape;317;p2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pearsonExample.tiff" id="318" name="Google Shape;31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295400"/>
            <a:ext cx="6299200" cy="20509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PredExample.tiff" id="319" name="Google Shape;319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000" y="4228410"/>
            <a:ext cx="5801443" cy="2596635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23"/>
          <p:cNvSpPr txBox="1"/>
          <p:nvPr/>
        </p:nvSpPr>
        <p:spPr>
          <a:xfrm>
            <a:off x="7696200" y="4093845"/>
            <a:ext cx="127432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14/3 = 4.67</a:t>
            </a:r>
            <a:endParaRPr/>
          </a:p>
        </p:txBody>
      </p:sp>
      <p:sp>
        <p:nvSpPr>
          <p:cNvPr id="321" name="Google Shape;321;p23"/>
          <p:cNvSpPr txBox="1"/>
          <p:nvPr/>
        </p:nvSpPr>
        <p:spPr>
          <a:xfrm>
            <a:off x="7757727" y="4591453"/>
            <a:ext cx="92365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5/2=2.5</a:t>
            </a:r>
            <a:endParaRPr/>
          </a:p>
        </p:txBody>
      </p:sp>
      <p:sp>
        <p:nvSpPr>
          <p:cNvPr id="322" name="Google Shape;322;p23"/>
          <p:cNvSpPr txBox="1"/>
          <p:nvPr/>
        </p:nvSpPr>
        <p:spPr>
          <a:xfrm>
            <a:off x="7723221" y="5181927"/>
            <a:ext cx="74892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4/1=4</a:t>
            </a:r>
            <a:endParaRPr/>
          </a:p>
        </p:txBody>
      </p:sp>
      <p:sp>
        <p:nvSpPr>
          <p:cNvPr id="323" name="Google Shape;323;p23"/>
          <p:cNvSpPr txBox="1"/>
          <p:nvPr/>
        </p:nvSpPr>
        <p:spPr>
          <a:xfrm>
            <a:off x="7697629" y="5751063"/>
            <a:ext cx="114807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10/3=3.33</a:t>
            </a:r>
            <a:endParaRPr/>
          </a:p>
        </p:txBody>
      </p:sp>
      <p:sp>
        <p:nvSpPr>
          <p:cNvPr id="324" name="Google Shape;324;p23"/>
          <p:cNvSpPr/>
          <p:nvPr/>
        </p:nvSpPr>
        <p:spPr>
          <a:xfrm>
            <a:off x="2514600" y="2057400"/>
            <a:ext cx="5105400" cy="228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5" name="Google Shape;325;p23"/>
          <p:cNvSpPr/>
          <p:nvPr/>
        </p:nvSpPr>
        <p:spPr>
          <a:xfrm>
            <a:off x="2530642" y="2693524"/>
            <a:ext cx="5105400" cy="228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6" name="Google Shape;326;p23"/>
          <p:cNvSpPr/>
          <p:nvPr/>
        </p:nvSpPr>
        <p:spPr>
          <a:xfrm>
            <a:off x="2514600" y="2957306"/>
            <a:ext cx="5105400" cy="228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7" name="Google Shape;327;p23"/>
          <p:cNvSpPr txBox="1"/>
          <p:nvPr/>
        </p:nvSpPr>
        <p:spPr>
          <a:xfrm>
            <a:off x="7990114" y="1978223"/>
            <a:ext cx="81464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(4+1)/2</a:t>
            </a:r>
            <a:endParaRPr/>
          </a:p>
        </p:txBody>
      </p:sp>
      <p:sp>
        <p:nvSpPr>
          <p:cNvPr id="328" name="Google Shape;328;p23"/>
          <p:cNvSpPr txBox="1"/>
          <p:nvPr/>
        </p:nvSpPr>
        <p:spPr>
          <a:xfrm>
            <a:off x="7817724" y="1662537"/>
            <a:ext cx="104227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(4+5+5)/3</a:t>
            </a:r>
            <a:endParaRPr/>
          </a:p>
        </p:txBody>
      </p:sp>
      <p:sp>
        <p:nvSpPr>
          <p:cNvPr id="329" name="Google Shape;329;p23"/>
          <p:cNvSpPr txBox="1"/>
          <p:nvPr/>
        </p:nvSpPr>
        <p:spPr>
          <a:xfrm>
            <a:off x="7955037" y="2614347"/>
            <a:ext cx="58702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(4)/1</a:t>
            </a:r>
            <a:endParaRPr/>
          </a:p>
        </p:txBody>
      </p:sp>
      <p:sp>
        <p:nvSpPr>
          <p:cNvPr id="330" name="Google Shape;330;p23"/>
          <p:cNvSpPr txBox="1"/>
          <p:nvPr/>
        </p:nvSpPr>
        <p:spPr>
          <a:xfrm>
            <a:off x="7841223" y="2912965"/>
            <a:ext cx="104227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(2+3+5)/3</a:t>
            </a:r>
            <a:endParaRPr/>
          </a:p>
        </p:txBody>
      </p:sp>
      <p:sp>
        <p:nvSpPr>
          <p:cNvPr id="331" name="Google Shape;331;p23"/>
          <p:cNvSpPr txBox="1"/>
          <p:nvPr/>
        </p:nvSpPr>
        <p:spPr>
          <a:xfrm>
            <a:off x="7841223" y="1208865"/>
            <a:ext cx="123937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“average other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than I2”</a:t>
            </a:r>
            <a:endParaRPr/>
          </a:p>
        </p:txBody>
      </p:sp>
      <p:sp>
        <p:nvSpPr>
          <p:cNvPr id="332" name="Google Shape;332;p23"/>
          <p:cNvSpPr/>
          <p:nvPr/>
        </p:nvSpPr>
        <p:spPr>
          <a:xfrm>
            <a:off x="4388431" y="1677126"/>
            <a:ext cx="367137" cy="367137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4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Neighborhood-Based algorithms</a:t>
            </a:r>
            <a:endParaRPr/>
          </a:p>
        </p:txBody>
      </p:sp>
      <p:sp>
        <p:nvSpPr>
          <p:cNvPr id="338" name="Google Shape;338;p24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In neighborhood-based CF algorithms, </a:t>
            </a:r>
            <a:r>
              <a:rPr b="1" lang="en-US">
                <a:solidFill>
                  <a:srgbClr val="0000FF"/>
                </a:solidFill>
              </a:rPr>
              <a:t>a subset of nearest neighbors </a:t>
            </a:r>
            <a:r>
              <a:rPr lang="en-US"/>
              <a:t>of the active user are </a:t>
            </a:r>
            <a:r>
              <a:rPr b="1" lang="en-US">
                <a:solidFill>
                  <a:srgbClr val="0000FF"/>
                </a:solidFill>
              </a:rPr>
              <a:t>chosen based on their similarity with active user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Use these users for predictions rather than all users who have rated the item</a:t>
            </a:r>
            <a:endParaRPr/>
          </a:p>
        </p:txBody>
      </p:sp>
      <p:sp>
        <p:nvSpPr>
          <p:cNvPr id="339" name="Google Shape;339;p2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ITEM-BASED CF</a:t>
            </a:r>
            <a:endParaRPr/>
          </a:p>
        </p:txBody>
      </p:sp>
      <p:sp>
        <p:nvSpPr>
          <p:cNvPr id="346" name="Google Shape;346;p2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Item’s Neighbors 🡪 Recommendations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6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Item-based Collaborative Filtering</a:t>
            </a:r>
            <a:endParaRPr/>
          </a:p>
        </p:txBody>
      </p:sp>
      <p:sp>
        <p:nvSpPr>
          <p:cNvPr id="353" name="Google Shape;353;p26"/>
          <p:cNvSpPr txBox="1"/>
          <p:nvPr>
            <p:ph idx="1" type="body"/>
          </p:nvPr>
        </p:nvSpPr>
        <p:spPr>
          <a:xfrm>
            <a:off x="762000" y="12954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Neighborhood-based CF algorithms do not scale well when applied to millions of users &amp; items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Due to computational complexity of search for similar users (possible solutions?)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FF0066"/>
                </a:solidFill>
              </a:rPr>
              <a:t>Item-to-item collaborative filtering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Rather than matching similar users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>
                <a:solidFill>
                  <a:srgbClr val="3366FF"/>
                </a:solidFill>
              </a:rPr>
              <a:t>Match user’s rated items to similar items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In practice, often </a:t>
            </a:r>
            <a:r>
              <a:rPr lang="en-US" sz="2400">
                <a:solidFill>
                  <a:srgbClr val="FF0000"/>
                </a:solidFill>
              </a:rPr>
              <a:t>leads to faster online systems and better recommendations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8000"/>
                </a:solidFill>
              </a:rPr>
              <a:t>Similarities between pairs of items </a:t>
            </a:r>
            <a:r>
              <a:rPr b="1" i="1" lang="en-US" sz="2400">
                <a:solidFill>
                  <a:srgbClr val="008000"/>
                </a:solidFill>
              </a:rPr>
              <a:t>i</a:t>
            </a:r>
            <a:r>
              <a:rPr b="1" lang="en-US" sz="2400">
                <a:solidFill>
                  <a:srgbClr val="008000"/>
                </a:solidFill>
              </a:rPr>
              <a:t> and </a:t>
            </a:r>
            <a:r>
              <a:rPr b="1" i="1" lang="en-US" sz="2400">
                <a:solidFill>
                  <a:srgbClr val="008000"/>
                </a:solidFill>
              </a:rPr>
              <a:t>j</a:t>
            </a:r>
            <a:r>
              <a:rPr b="1" lang="en-US" sz="2400">
                <a:solidFill>
                  <a:srgbClr val="008000"/>
                </a:solidFill>
              </a:rPr>
              <a:t> are computed off-line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solidFill>
                  <a:srgbClr val="FF0066"/>
                </a:solidFill>
              </a:rPr>
              <a:t>Predict rating of user “</a:t>
            </a:r>
            <a:r>
              <a:rPr b="1" i="1" lang="en-US" sz="2400">
                <a:solidFill>
                  <a:srgbClr val="FF0066"/>
                </a:solidFill>
              </a:rPr>
              <a:t>a”</a:t>
            </a:r>
            <a:r>
              <a:rPr lang="en-US" sz="2400">
                <a:solidFill>
                  <a:srgbClr val="FF0066"/>
                </a:solidFill>
              </a:rPr>
              <a:t> on item “</a:t>
            </a:r>
            <a:r>
              <a:rPr b="1" i="1" lang="en-US" sz="2400">
                <a:solidFill>
                  <a:srgbClr val="FF0066"/>
                </a:solidFill>
              </a:rPr>
              <a:t>i</a:t>
            </a:r>
            <a:r>
              <a:rPr i="1" lang="en-US" sz="2400">
                <a:solidFill>
                  <a:srgbClr val="FF0066"/>
                </a:solidFill>
              </a:rPr>
              <a:t>"</a:t>
            </a:r>
            <a:r>
              <a:rPr lang="en-US" sz="2400">
                <a:solidFill>
                  <a:srgbClr val="FF0066"/>
                </a:solidFill>
              </a:rPr>
              <a:t> with a simple weighted average</a:t>
            </a:r>
            <a:endParaRPr/>
          </a:p>
        </p:txBody>
      </p:sp>
      <p:sp>
        <p:nvSpPr>
          <p:cNvPr id="354" name="Google Shape;354;p2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7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Pearson Correlation between items </a:t>
            </a:r>
            <a:r>
              <a:rPr i="1" lang="en-US"/>
              <a:t>i</a:t>
            </a:r>
            <a:r>
              <a:rPr lang="en-US"/>
              <a:t>, </a:t>
            </a:r>
            <a:r>
              <a:rPr i="1" lang="en-US"/>
              <a:t>j</a:t>
            </a:r>
            <a:endParaRPr/>
          </a:p>
        </p:txBody>
      </p:sp>
      <p:sp>
        <p:nvSpPr>
          <p:cNvPr id="360" name="Google Shape;360;p27"/>
          <p:cNvSpPr txBox="1"/>
          <p:nvPr>
            <p:ph idx="1" type="body"/>
          </p:nvPr>
        </p:nvSpPr>
        <p:spPr>
          <a:xfrm>
            <a:off x="685800" y="5105400"/>
            <a:ext cx="7772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FF0066"/>
                </a:solidFill>
              </a:rPr>
              <a:t>Note: Sum over set of users </a:t>
            </a:r>
            <a:r>
              <a:rPr b="1" i="1" lang="en-US" sz="2400">
                <a:solidFill>
                  <a:srgbClr val="FF0066"/>
                </a:solidFill>
              </a:rPr>
              <a:t>U</a:t>
            </a:r>
            <a:r>
              <a:rPr b="1" lang="en-US" sz="2400">
                <a:solidFill>
                  <a:srgbClr val="FF0066"/>
                </a:solidFill>
              </a:rPr>
              <a:t> who rated both items</a:t>
            </a:r>
            <a:r>
              <a:rPr b="1" i="1" lang="en-US" sz="2400">
                <a:solidFill>
                  <a:srgbClr val="FF0066"/>
                </a:solidFill>
              </a:rPr>
              <a:t> i, j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i="1" lang="en-US" sz="2400"/>
              <a:t>r</a:t>
            </a:r>
            <a:r>
              <a:rPr baseline="-25000" i="1" lang="en-US" sz="2400"/>
              <a:t>u,i </a:t>
            </a:r>
            <a:r>
              <a:rPr lang="en-US" sz="2400"/>
              <a:t>is rating of user</a:t>
            </a:r>
            <a:r>
              <a:rPr i="1" lang="en-US" sz="2400"/>
              <a:t> u </a:t>
            </a:r>
            <a:r>
              <a:rPr lang="en-US" sz="2400"/>
              <a:t>on item</a:t>
            </a:r>
            <a:r>
              <a:rPr i="1" lang="en-US" sz="2400"/>
              <a:t> i</a:t>
            </a:r>
            <a:endParaRPr i="1"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i="1" lang="en-US" sz="2400"/>
              <a:t>r</a:t>
            </a:r>
            <a:r>
              <a:rPr baseline="-25000" i="1" lang="en-US" sz="2400"/>
              <a:t>i</a:t>
            </a:r>
            <a:r>
              <a:rPr lang="en-US" sz="2400"/>
              <a:t> is average rating of </a:t>
            </a:r>
            <a:r>
              <a:rPr i="1" lang="en-US" sz="2400"/>
              <a:t>i</a:t>
            </a:r>
            <a:r>
              <a:rPr baseline="30000" i="1" lang="en-US" sz="2400"/>
              <a:t>th</a:t>
            </a:r>
            <a:r>
              <a:rPr lang="en-US" sz="2400"/>
              <a:t> item by those users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361" name="Google Shape;361;p2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2" name="Google Shape;362;p27"/>
          <p:cNvSpPr txBox="1"/>
          <p:nvPr/>
        </p:nvSpPr>
        <p:spPr>
          <a:xfrm>
            <a:off x="990600" y="2052935"/>
            <a:ext cx="381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_</a:t>
            </a:r>
            <a:endParaRPr/>
          </a:p>
        </p:txBody>
      </p:sp>
      <p:pic>
        <p:nvPicPr>
          <p:cNvPr descr="pearsonCorrItemExpl.tiff" id="363" name="Google Shape;36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219200"/>
            <a:ext cx="8678498" cy="37485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4" name="Google Shape;364;p27"/>
          <p:cNvCxnSpPr/>
          <p:nvPr/>
        </p:nvCxnSpPr>
        <p:spPr>
          <a:xfrm>
            <a:off x="1066800" y="6096000"/>
            <a:ext cx="27432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8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Pearson Correlation between items i, j (Cont’d)</a:t>
            </a:r>
            <a:endParaRPr/>
          </a:p>
        </p:txBody>
      </p:sp>
      <p:pic>
        <p:nvPicPr>
          <p:cNvPr id="370" name="Google Shape;370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4345" y="1447800"/>
            <a:ext cx="6995310" cy="464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2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2" name="Google Shape;372;p28"/>
          <p:cNvSpPr txBox="1"/>
          <p:nvPr/>
        </p:nvSpPr>
        <p:spPr>
          <a:xfrm>
            <a:off x="457200" y="5989737"/>
            <a:ext cx="692745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Source: Su, X., &amp; Khoshgoftaar, T. M. (2009). A survey of collaborative filtering techniques. </a:t>
            </a:r>
            <a:r>
              <a:rPr i="1"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Advances in artificial intelligence</a:t>
            </a: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i="1"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2009</a:t>
            </a: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4.</a:t>
            </a:r>
            <a:endParaRPr/>
          </a:p>
        </p:txBody>
      </p:sp>
      <p:sp>
        <p:nvSpPr>
          <p:cNvPr id="373" name="Google Shape;373;p28"/>
          <p:cNvSpPr/>
          <p:nvPr/>
        </p:nvSpPr>
        <p:spPr>
          <a:xfrm>
            <a:off x="2514600" y="2362200"/>
            <a:ext cx="4876800" cy="533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4" name="Google Shape;374;p28"/>
          <p:cNvSpPr/>
          <p:nvPr/>
        </p:nvSpPr>
        <p:spPr>
          <a:xfrm>
            <a:off x="2507857" y="4157087"/>
            <a:ext cx="4876800" cy="533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5" name="Google Shape;375;p28"/>
          <p:cNvSpPr txBox="1"/>
          <p:nvPr/>
        </p:nvSpPr>
        <p:spPr>
          <a:xfrm>
            <a:off x="1085231" y="3257103"/>
            <a:ext cx="93487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Users</a:t>
            </a:r>
            <a:endParaRPr/>
          </a:p>
        </p:txBody>
      </p:sp>
      <p:sp>
        <p:nvSpPr>
          <p:cNvPr id="376" name="Google Shape;376;p28"/>
          <p:cNvSpPr txBox="1"/>
          <p:nvPr/>
        </p:nvSpPr>
        <p:spPr>
          <a:xfrm>
            <a:off x="4267200" y="1406633"/>
            <a:ext cx="96051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Items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9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Recall: Pearson Correlation Coefficient</a:t>
            </a:r>
            <a:endParaRPr/>
          </a:p>
        </p:txBody>
      </p:sp>
      <p:sp>
        <p:nvSpPr>
          <p:cNvPr id="382" name="Google Shape;382;p29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8000"/>
                </a:solidFill>
              </a:rPr>
              <a:t>Pearson correlation measures extent to which two variables linearly </a:t>
            </a:r>
            <a:r>
              <a:rPr b="1" lang="en-US" sz="2400">
                <a:solidFill>
                  <a:srgbClr val="008000"/>
                </a:solidFill>
              </a:rPr>
              <a:t>related</a:t>
            </a:r>
            <a:r>
              <a:rPr b="1" lang="en-US" sz="2400">
                <a:solidFill>
                  <a:srgbClr val="008000"/>
                </a:solidFill>
              </a:rPr>
              <a:t>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For users u, v: Pearson correlation is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/>
              <a:t>And </a:t>
            </a:r>
            <a:r>
              <a:rPr b="1" i="1" lang="en-US" sz="2000"/>
              <a:t>r</a:t>
            </a:r>
            <a:r>
              <a:rPr b="1" baseline="-25000" i="1" lang="en-US" sz="2000"/>
              <a:t>u,i </a:t>
            </a:r>
            <a:r>
              <a:rPr b="1" lang="en-US" sz="2000"/>
              <a:t>is rating of item i by user u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FF0066"/>
                </a:solidFill>
              </a:rPr>
              <a:t>Note: When calculating these similarities, look only at the </a:t>
            </a:r>
            <a:r>
              <a:rPr b="1" lang="en-US" sz="2400" u="sng">
                <a:solidFill>
                  <a:srgbClr val="FF0066"/>
                </a:solidFill>
              </a:rPr>
              <a:t>co-rated items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383" name="Google Shape;383;p2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pearsonUsers.tiff" id="384" name="Google Shape;38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2743201"/>
            <a:ext cx="5212522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arsonExplanation.tiff" id="385" name="Google Shape;385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000" y="4038600"/>
            <a:ext cx="6678386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arsonCorrUser.tiff" id="386" name="Google Shape;386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71600" y="2667000"/>
            <a:ext cx="6234145" cy="1344311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29"/>
          <p:cNvSpPr txBox="1"/>
          <p:nvPr/>
        </p:nvSpPr>
        <p:spPr>
          <a:xfrm>
            <a:off x="4572000" y="4648200"/>
            <a:ext cx="3276600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Collaborative Filtering Example</a:t>
            </a:r>
            <a:endParaRPr/>
          </a:p>
        </p:txBody>
      </p:sp>
      <p:sp>
        <p:nvSpPr>
          <p:cNvPr id="104" name="Google Shape;104;p3"/>
          <p:cNvSpPr txBox="1"/>
          <p:nvPr>
            <p:ph idx="1" type="body"/>
          </p:nvPr>
        </p:nvSpPr>
        <p:spPr>
          <a:xfrm>
            <a:off x="457200" y="1295400"/>
            <a:ext cx="8153400" cy="525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-US"/>
              <a:t>User-based </a:t>
            </a:r>
            <a:r>
              <a:rPr lang="en-US"/>
              <a:t>collaborative filtering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>
                <a:solidFill>
                  <a:srgbClr val="0000FF"/>
                </a:solidFill>
              </a:rPr>
              <a:t>Consider user </a:t>
            </a:r>
            <a:r>
              <a:rPr b="1" i="1" lang="en-US">
                <a:solidFill>
                  <a:srgbClr val="0000FF"/>
                </a:solidFill>
              </a:rPr>
              <a:t>x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Find set </a:t>
            </a:r>
            <a:r>
              <a:rPr b="1" i="1" lang="en-US"/>
              <a:t>N</a:t>
            </a:r>
            <a:r>
              <a:rPr lang="en-US"/>
              <a:t> of </a:t>
            </a:r>
            <a:r>
              <a:rPr lang="en-US">
                <a:solidFill>
                  <a:srgbClr val="FF0000"/>
                </a:solidFill>
              </a:rPr>
              <a:t>other </a:t>
            </a:r>
            <a:br>
              <a:rPr lang="en-US">
                <a:solidFill>
                  <a:srgbClr val="FF0000"/>
                </a:solidFill>
              </a:rPr>
            </a:br>
            <a:r>
              <a:rPr lang="en-US">
                <a:solidFill>
                  <a:srgbClr val="FF0000"/>
                </a:solidFill>
              </a:rPr>
              <a:t>users</a:t>
            </a:r>
            <a:r>
              <a:rPr lang="en-US"/>
              <a:t> whose ratings </a:t>
            </a:r>
            <a:br>
              <a:rPr lang="en-US"/>
            </a:br>
            <a:r>
              <a:rPr lang="en-US"/>
              <a:t>are “</a:t>
            </a:r>
            <a:r>
              <a:rPr b="1" lang="en-US">
                <a:solidFill>
                  <a:srgbClr val="FF0066"/>
                </a:solidFill>
              </a:rPr>
              <a:t>similar</a:t>
            </a:r>
            <a:r>
              <a:rPr lang="en-US"/>
              <a:t>” to </a:t>
            </a:r>
            <a:br>
              <a:rPr lang="en-US"/>
            </a:br>
            <a:r>
              <a:rPr b="1" i="1" lang="en-US"/>
              <a:t>x</a:t>
            </a:r>
            <a:r>
              <a:rPr lang="en-US"/>
              <a:t>’s ratings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Estimate </a:t>
            </a:r>
            <a:r>
              <a:rPr b="1" i="1" lang="en-US"/>
              <a:t>x</a:t>
            </a:r>
            <a:r>
              <a:rPr lang="en-US"/>
              <a:t>’s ratings </a:t>
            </a:r>
            <a:br>
              <a:rPr lang="en-US"/>
            </a:br>
            <a:r>
              <a:rPr lang="en-US"/>
              <a:t>based on ratings </a:t>
            </a:r>
            <a:br>
              <a:rPr lang="en-US"/>
            </a:br>
            <a:r>
              <a:rPr lang="en-US"/>
              <a:t>of users in </a:t>
            </a:r>
            <a:r>
              <a:rPr b="1" i="1" lang="en-US"/>
              <a:t>N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5" name="Google Shape;105;p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p3"/>
          <p:cNvSpPr/>
          <p:nvPr/>
        </p:nvSpPr>
        <p:spPr>
          <a:xfrm>
            <a:off x="4800600" y="6054360"/>
            <a:ext cx="1828800" cy="40330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5638800" y="5715000"/>
            <a:ext cx="1828800" cy="40330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08" name="Google Shape;108;p3"/>
          <p:cNvGrpSpPr/>
          <p:nvPr/>
        </p:nvGrpSpPr>
        <p:grpSpPr>
          <a:xfrm>
            <a:off x="4251280" y="1906625"/>
            <a:ext cx="4603840" cy="4276726"/>
            <a:chOff x="4419600" y="1212580"/>
            <a:chExt cx="4603840" cy="4276726"/>
          </a:xfrm>
        </p:grpSpPr>
        <p:sp>
          <p:nvSpPr>
            <p:cNvPr id="109" name="Google Shape;109;p3"/>
            <p:cNvSpPr/>
            <p:nvPr/>
          </p:nvSpPr>
          <p:spPr>
            <a:xfrm>
              <a:off x="5257800" y="1382751"/>
              <a:ext cx="3200400" cy="40330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110" name="Google Shape;110;p3"/>
            <p:cNvGrpSpPr/>
            <p:nvPr/>
          </p:nvGrpSpPr>
          <p:grpSpPr>
            <a:xfrm>
              <a:off x="4419600" y="1212580"/>
              <a:ext cx="4603840" cy="4276726"/>
              <a:chOff x="4419600" y="1212580"/>
              <a:chExt cx="4603840" cy="4276726"/>
            </a:xfrm>
          </p:grpSpPr>
          <p:pic>
            <p:nvPicPr>
              <p:cNvPr descr="Figure" id="111" name="Google Shape;111;p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419600" y="1212580"/>
                <a:ext cx="4603840" cy="427672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2" name="Google Shape;112;p3"/>
              <p:cNvSpPr/>
              <p:nvPr/>
            </p:nvSpPr>
            <p:spPr>
              <a:xfrm>
                <a:off x="4648200" y="2492298"/>
                <a:ext cx="762000" cy="304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en-US" sz="2400" u="none" cap="none" strike="noStrike">
                    <a:solidFill>
                      <a:srgbClr val="008000"/>
                    </a:solidFill>
                    <a:latin typeface="Tahoma"/>
                    <a:ea typeface="Tahoma"/>
                    <a:cs typeface="Tahoma"/>
                    <a:sym typeface="Tahoma"/>
                  </a:rPr>
                  <a:t>x</a:t>
                </a:r>
                <a:endParaRPr/>
              </a:p>
            </p:txBody>
          </p:sp>
          <p:sp>
            <p:nvSpPr>
              <p:cNvPr id="113" name="Google Shape;113;p3"/>
              <p:cNvSpPr/>
              <p:nvPr/>
            </p:nvSpPr>
            <p:spPr>
              <a:xfrm>
                <a:off x="7391400" y="3776547"/>
                <a:ext cx="1600200" cy="40330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en-US" sz="2400" u="none" cap="none" strike="noStrike">
                    <a:solidFill>
                      <a:srgbClr val="008000"/>
                    </a:solidFill>
                    <a:latin typeface="Tahoma"/>
                    <a:ea typeface="Tahoma"/>
                    <a:cs typeface="Tahoma"/>
                    <a:sym typeface="Tahoma"/>
                  </a:rPr>
                  <a:t>N</a:t>
                </a:r>
                <a:endParaRPr b="1" i="1" sz="2400" u="none" cap="none" strike="noStrike">
                  <a:solidFill>
                    <a:srgbClr val="008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114" name="Google Shape;114;p3"/>
            <p:cNvSpPr/>
            <p:nvPr/>
          </p:nvSpPr>
          <p:spPr>
            <a:xfrm>
              <a:off x="4419600" y="3149292"/>
              <a:ext cx="457200" cy="40330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0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Make Item-Based Predictions Using a Simple Weighted Average</a:t>
            </a:r>
            <a:endParaRPr/>
          </a:p>
        </p:txBody>
      </p:sp>
      <p:sp>
        <p:nvSpPr>
          <p:cNvPr id="393" name="Google Shape;393;p30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In order to predict rating for user </a:t>
            </a:r>
            <a:r>
              <a:rPr i="1" lang="en-US" sz="2400"/>
              <a:t>u</a:t>
            </a:r>
            <a:r>
              <a:rPr lang="en-US" sz="2400"/>
              <a:t> on item</a:t>
            </a:r>
            <a:r>
              <a:rPr i="1" lang="en-US" sz="2400"/>
              <a:t> i, do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i="1" lang="en-US" sz="2400"/>
              <a:t>w</a:t>
            </a:r>
            <a:r>
              <a:rPr baseline="-25000" i="1" lang="en-US" sz="2400"/>
              <a:t>i,</a:t>
            </a:r>
            <a:r>
              <a:rPr baseline="-25000" lang="en-US" sz="2400"/>
              <a:t>n </a:t>
            </a:r>
            <a:r>
              <a:rPr lang="en-US" sz="2400"/>
              <a:t>is the (similarity) weight between item</a:t>
            </a:r>
            <a:r>
              <a:rPr i="1" lang="en-US" sz="2400"/>
              <a:t> i </a:t>
            </a:r>
            <a:r>
              <a:rPr lang="en-US" sz="2400"/>
              <a:t>and</a:t>
            </a:r>
            <a:r>
              <a:rPr i="1" lang="en-US" sz="2400"/>
              <a:t> </a:t>
            </a:r>
            <a:r>
              <a:rPr lang="en-US" sz="2400"/>
              <a:t>item</a:t>
            </a:r>
            <a:r>
              <a:rPr i="1" lang="en-US" sz="2400"/>
              <a:t> n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i="1" lang="en-US" sz="2400"/>
              <a:t>r</a:t>
            </a:r>
            <a:r>
              <a:rPr baseline="-25000" i="1" lang="en-US" sz="2400"/>
              <a:t>u,n </a:t>
            </a:r>
            <a:r>
              <a:rPr lang="en-US" sz="2400"/>
              <a:t>is rating for user </a:t>
            </a:r>
            <a:r>
              <a:rPr i="1" lang="en-US" sz="2400"/>
              <a:t>u </a:t>
            </a:r>
            <a:r>
              <a:rPr lang="en-US" sz="2400"/>
              <a:t>on item </a:t>
            </a:r>
            <a:r>
              <a:rPr i="1" lang="en-US" sz="2400"/>
              <a:t>n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Summation over </a:t>
            </a:r>
            <a:r>
              <a:rPr b="1" lang="en-US" sz="2400">
                <a:solidFill>
                  <a:srgbClr val="0000FF"/>
                </a:solidFill>
              </a:rPr>
              <a:t>neighborhood set </a:t>
            </a:r>
            <a:r>
              <a:rPr b="1" i="1" lang="en-US" sz="2400">
                <a:solidFill>
                  <a:srgbClr val="0000FF"/>
                </a:solidFill>
              </a:rPr>
              <a:t>N</a:t>
            </a:r>
            <a:r>
              <a:rPr b="1" lang="en-US" sz="2400">
                <a:solidFill>
                  <a:srgbClr val="0000FF"/>
                </a:solidFill>
              </a:rPr>
              <a:t> of </a:t>
            </a:r>
            <a:r>
              <a:rPr b="1" lang="en-US" sz="2400">
                <a:solidFill>
                  <a:srgbClr val="FF0000"/>
                </a:solidFill>
              </a:rPr>
              <a:t>items</a:t>
            </a:r>
            <a:r>
              <a:rPr b="1" lang="en-US" sz="2400">
                <a:solidFill>
                  <a:srgbClr val="0000FF"/>
                </a:solidFill>
              </a:rPr>
              <a:t> </a:t>
            </a:r>
            <a:r>
              <a:rPr lang="en-US" sz="2400"/>
              <a:t>rated by </a:t>
            </a:r>
            <a:r>
              <a:rPr i="1" lang="en-US" sz="2400"/>
              <a:t>u</a:t>
            </a:r>
            <a:r>
              <a:rPr lang="en-US" sz="2400"/>
              <a:t> </a:t>
            </a:r>
            <a:r>
              <a:rPr lang="en-US" sz="2400">
                <a:solidFill>
                  <a:srgbClr val="FF0000"/>
                </a:solidFill>
              </a:rPr>
              <a:t>that are most similar to </a:t>
            </a:r>
            <a:r>
              <a:rPr i="1" lang="en-US" sz="2400">
                <a:solidFill>
                  <a:srgbClr val="FF0000"/>
                </a:solidFill>
              </a:rPr>
              <a:t>i</a:t>
            </a:r>
            <a:endParaRPr i="1" sz="2400">
              <a:solidFill>
                <a:srgbClr val="FF0000"/>
              </a:solidFill>
            </a:endParaRPr>
          </a:p>
        </p:txBody>
      </p:sp>
      <p:sp>
        <p:nvSpPr>
          <p:cNvPr id="394" name="Google Shape;394;p3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itemBasedPrediction.tiff" id="395" name="Google Shape;39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4600" y="3505200"/>
            <a:ext cx="3683000" cy="14441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temPredictionExpl.tiff" id="396" name="Google Shape;396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4876800"/>
            <a:ext cx="7497088" cy="1113891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30"/>
          <p:cNvSpPr txBox="1"/>
          <p:nvPr/>
        </p:nvSpPr>
        <p:spPr>
          <a:xfrm>
            <a:off x="6216536" y="3232962"/>
            <a:ext cx="1799700" cy="592500"/>
          </a:xfrm>
          <a:prstGeom prst="rect">
            <a:avLst/>
          </a:prstGeom>
          <a:solidFill>
            <a:srgbClr val="B7CCE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User’s</a:t>
            </a: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opinion on </a:t>
            </a:r>
            <a:b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item </a:t>
            </a:r>
            <a:r>
              <a:rPr i="1"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endParaRPr/>
          </a:p>
        </p:txBody>
      </p:sp>
      <p:cxnSp>
        <p:nvCxnSpPr>
          <p:cNvPr id="398" name="Google Shape;398;p30"/>
          <p:cNvCxnSpPr>
            <a:stCxn id="397" idx="1"/>
          </p:cNvCxnSpPr>
          <p:nvPr/>
        </p:nvCxnSpPr>
        <p:spPr>
          <a:xfrm flipH="1">
            <a:off x="5105336" y="3529212"/>
            <a:ext cx="1111200" cy="3042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99" name="Google Shape;399;p30"/>
          <p:cNvSpPr txBox="1"/>
          <p:nvPr/>
        </p:nvSpPr>
        <p:spPr>
          <a:xfrm>
            <a:off x="7679603" y="4034136"/>
            <a:ext cx="1236429" cy="584775"/>
          </a:xfrm>
          <a:prstGeom prst="rect">
            <a:avLst/>
          </a:prstGeom>
          <a:solidFill>
            <a:srgbClr val="B7CCE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similar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is</a:t>
            </a: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i="1"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 </a:t>
            </a: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</a:t>
            </a:r>
            <a:r>
              <a:rPr i="1"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endParaRPr i="1" sz="1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400" name="Google Shape;400;p30"/>
          <p:cNvCxnSpPr>
            <a:stCxn id="399" idx="1"/>
          </p:cNvCxnSpPr>
          <p:nvPr/>
        </p:nvCxnSpPr>
        <p:spPr>
          <a:xfrm rot="10800000">
            <a:off x="6197603" y="4121324"/>
            <a:ext cx="1482000" cy="2052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01" name="Google Shape;401;p30"/>
          <p:cNvCxnSpPr>
            <a:stCxn id="399" idx="1"/>
          </p:cNvCxnSpPr>
          <p:nvPr/>
        </p:nvCxnSpPr>
        <p:spPr>
          <a:xfrm flipH="1">
            <a:off x="6065303" y="4326524"/>
            <a:ext cx="1614300" cy="2580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1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Item-Item CF (|N|=2)</a:t>
            </a:r>
            <a:endParaRPr/>
          </a:p>
        </p:txBody>
      </p:sp>
      <p:graphicFrame>
        <p:nvGraphicFramePr>
          <p:cNvPr id="407" name="Google Shape;407;p31"/>
          <p:cNvGraphicFramePr/>
          <p:nvPr/>
        </p:nvGraphicFramePr>
        <p:xfrm>
          <a:off x="1158875" y="1608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{72B84CB9-C284-4141-A4D0-9FC55D4407D3}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08" name="Google Shape;408;p31"/>
          <p:cNvSpPr txBox="1"/>
          <p:nvPr/>
        </p:nvSpPr>
        <p:spPr>
          <a:xfrm>
            <a:off x="4130675" y="1143000"/>
            <a:ext cx="109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users</a:t>
            </a:r>
            <a:endParaRPr/>
          </a:p>
        </p:txBody>
      </p:sp>
      <p:sp>
        <p:nvSpPr>
          <p:cNvPr id="409" name="Google Shape;409;p31"/>
          <p:cNvSpPr txBox="1"/>
          <p:nvPr/>
        </p:nvSpPr>
        <p:spPr>
          <a:xfrm rot="-5400000">
            <a:off x="-319800" y="2885222"/>
            <a:ext cx="225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movies (items)</a:t>
            </a:r>
            <a:endParaRPr/>
          </a:p>
        </p:txBody>
      </p:sp>
      <p:grpSp>
        <p:nvGrpSpPr>
          <p:cNvPr id="410" name="Google Shape;410;p31"/>
          <p:cNvGrpSpPr/>
          <p:nvPr/>
        </p:nvGrpSpPr>
        <p:grpSpPr>
          <a:xfrm>
            <a:off x="1828800" y="5892804"/>
            <a:ext cx="5867400" cy="533400"/>
            <a:chOff x="1392" y="3744"/>
            <a:chExt cx="3696" cy="336"/>
          </a:xfrm>
        </p:grpSpPr>
        <p:sp>
          <p:nvSpPr>
            <p:cNvPr id="411" name="Google Shape;411;p31"/>
            <p:cNvSpPr/>
            <p:nvPr/>
          </p:nvSpPr>
          <p:spPr>
            <a:xfrm>
              <a:off x="1392" y="3744"/>
              <a:ext cx="336" cy="33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12" name="Google Shape;412;p31"/>
            <p:cNvSpPr/>
            <p:nvPr/>
          </p:nvSpPr>
          <p:spPr>
            <a:xfrm>
              <a:off x="3072" y="3744"/>
              <a:ext cx="336" cy="336"/>
            </a:xfrm>
            <a:prstGeom prst="rect">
              <a:avLst/>
            </a:prstGeom>
            <a:solidFill>
              <a:srgbClr val="FFF905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13" name="Google Shape;413;p31"/>
            <p:cNvSpPr txBox="1"/>
            <p:nvPr/>
          </p:nvSpPr>
          <p:spPr>
            <a:xfrm>
              <a:off x="1728" y="3792"/>
              <a:ext cx="1248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 unknown rating</a:t>
              </a:r>
              <a:endParaRPr/>
            </a:p>
          </p:txBody>
        </p:sp>
        <p:sp>
          <p:nvSpPr>
            <p:cNvPr id="414" name="Google Shape;414;p31"/>
            <p:cNvSpPr txBox="1"/>
            <p:nvPr/>
          </p:nvSpPr>
          <p:spPr>
            <a:xfrm>
              <a:off x="3408" y="3792"/>
              <a:ext cx="1680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 rating between 1 to 5</a:t>
              </a:r>
              <a:endParaRPr/>
            </a:p>
          </p:txBody>
        </p:sp>
      </p:grpSp>
      <p:sp>
        <p:nvSpPr>
          <p:cNvPr id="415" name="Google Shape;415;p3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2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Item-Item CF (|N|=2)</a:t>
            </a:r>
            <a:endParaRPr/>
          </a:p>
        </p:txBody>
      </p:sp>
      <p:graphicFrame>
        <p:nvGraphicFramePr>
          <p:cNvPr id="421" name="Google Shape;421;p32"/>
          <p:cNvGraphicFramePr/>
          <p:nvPr/>
        </p:nvGraphicFramePr>
        <p:xfrm>
          <a:off x="1158875" y="1608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{72B84CB9-C284-4141-A4D0-9FC55D4407D3}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? </a:t>
                      </a:r>
                      <a:endParaRPr b="0" i="0" sz="20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22" name="Google Shape;422;p32"/>
          <p:cNvSpPr txBox="1"/>
          <p:nvPr/>
        </p:nvSpPr>
        <p:spPr>
          <a:xfrm>
            <a:off x="4130675" y="1143000"/>
            <a:ext cx="109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users</a:t>
            </a:r>
            <a:endParaRPr/>
          </a:p>
        </p:txBody>
      </p:sp>
      <p:sp>
        <p:nvSpPr>
          <p:cNvPr id="423" name="Google Shape;423;p32"/>
          <p:cNvSpPr/>
          <p:nvPr/>
        </p:nvSpPr>
        <p:spPr>
          <a:xfrm>
            <a:off x="1997075" y="5892804"/>
            <a:ext cx="533400" cy="5334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4" name="Google Shape;424;p32"/>
          <p:cNvSpPr txBox="1"/>
          <p:nvPr/>
        </p:nvSpPr>
        <p:spPr>
          <a:xfrm>
            <a:off x="2530475" y="5969004"/>
            <a:ext cx="4038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estimate rating of movie </a:t>
            </a:r>
            <a:r>
              <a:rPr b="1" lang="en-US" sz="18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by user </a:t>
            </a:r>
            <a:r>
              <a:rPr b="1" lang="en-US" sz="18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425" name="Google Shape;425;p3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6" name="Google Shape;426;p32"/>
          <p:cNvSpPr txBox="1"/>
          <p:nvPr/>
        </p:nvSpPr>
        <p:spPr>
          <a:xfrm rot="-5400000">
            <a:off x="-307650" y="2897372"/>
            <a:ext cx="223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movies (items)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3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Item-Item CF (|N|=2)</a:t>
            </a:r>
            <a:br>
              <a:rPr lang="en-US"/>
            </a:br>
            <a:r>
              <a:rPr lang="en-US"/>
              <a:t>First: what is similarity between items?</a:t>
            </a:r>
            <a:endParaRPr/>
          </a:p>
        </p:txBody>
      </p:sp>
      <p:graphicFrame>
        <p:nvGraphicFramePr>
          <p:cNvPr id="432" name="Google Shape;432;p33"/>
          <p:cNvGraphicFramePr/>
          <p:nvPr/>
        </p:nvGraphicFramePr>
        <p:xfrm>
          <a:off x="1158875" y="1608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{72B84CB9-C284-4141-A4D0-9FC55D4407D3}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? </a:t>
                      </a:r>
                      <a:endParaRPr b="0" i="0" sz="20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sng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sng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b="1" i="0" sz="2000" u="sng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33" name="Google Shape;433;p33"/>
          <p:cNvSpPr txBox="1"/>
          <p:nvPr/>
        </p:nvSpPr>
        <p:spPr>
          <a:xfrm>
            <a:off x="4130675" y="1143000"/>
            <a:ext cx="109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users</a:t>
            </a:r>
            <a:endParaRPr/>
          </a:p>
        </p:txBody>
      </p:sp>
      <p:sp>
        <p:nvSpPr>
          <p:cNvPr id="434" name="Google Shape;434;p33"/>
          <p:cNvSpPr txBox="1"/>
          <p:nvPr/>
        </p:nvSpPr>
        <p:spPr>
          <a:xfrm>
            <a:off x="1920875" y="5638800"/>
            <a:ext cx="5546725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Neighbor selection:</a:t>
            </a:r>
            <a:r>
              <a:rPr lang="en-US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Identify movies </a:t>
            </a:r>
            <a:r>
              <a:rPr b="1" lang="en-US" sz="200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most</a:t>
            </a:r>
            <a:r>
              <a:rPr lang="en-US" sz="200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00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similar to movie 1</a:t>
            </a:r>
            <a:r>
              <a:rPr lang="en-US" sz="200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-US" sz="200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rated by user 5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Neighborhood size is 2: pick movies 3 and 6</a:t>
            </a:r>
            <a:endParaRPr/>
          </a:p>
        </p:txBody>
      </p:sp>
      <p:sp>
        <p:nvSpPr>
          <p:cNvPr id="435" name="Google Shape;435;p3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6" name="Google Shape;436;p33"/>
          <p:cNvSpPr txBox="1"/>
          <p:nvPr/>
        </p:nvSpPr>
        <p:spPr>
          <a:xfrm rot="-5400000">
            <a:off x="-283500" y="2921522"/>
            <a:ext cx="21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movies (items)</a:t>
            </a:r>
            <a:endParaRPr/>
          </a:p>
        </p:txBody>
      </p:sp>
      <p:sp>
        <p:nvSpPr>
          <p:cNvPr id="437" name="Google Shape;437;p33"/>
          <p:cNvSpPr txBox="1"/>
          <p:nvPr/>
        </p:nvSpPr>
        <p:spPr>
          <a:xfrm>
            <a:off x="7788275" y="2286000"/>
            <a:ext cx="898525" cy="3293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1.00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-0.18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0.41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-0.10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-0.31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0.59</a:t>
            </a:r>
            <a:endParaRPr/>
          </a:p>
        </p:txBody>
      </p:sp>
      <p:sp>
        <p:nvSpPr>
          <p:cNvPr id="438" name="Google Shape;438;p33"/>
          <p:cNvSpPr/>
          <p:nvPr/>
        </p:nvSpPr>
        <p:spPr>
          <a:xfrm>
            <a:off x="7391400" y="1038750"/>
            <a:ext cx="19050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Similarity (made up for example): </a:t>
            </a:r>
            <a:endParaRPr sz="12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1" baseline="-25000" lang="en-US" sz="18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1,j</a:t>
            </a:r>
            <a:endParaRPr b="1" sz="18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33"/>
          <p:cNvSpPr/>
          <p:nvPr/>
        </p:nvSpPr>
        <p:spPr>
          <a:xfrm>
            <a:off x="930275" y="5779077"/>
            <a:ext cx="990600" cy="3048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4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Item-Item CF (|N|=2)</a:t>
            </a:r>
            <a:endParaRPr/>
          </a:p>
        </p:txBody>
      </p:sp>
      <p:graphicFrame>
        <p:nvGraphicFramePr>
          <p:cNvPr id="445" name="Google Shape;445;p34"/>
          <p:cNvGraphicFramePr/>
          <p:nvPr/>
        </p:nvGraphicFramePr>
        <p:xfrm>
          <a:off x="1158875" y="1608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{72B84CB9-C284-4141-A4D0-9FC55D4407D3}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? </a:t>
                      </a:r>
                      <a:endParaRPr b="0" i="0" sz="20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sng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sng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b="1" i="0" sz="2000" u="sng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46" name="Google Shape;446;p34"/>
          <p:cNvSpPr txBox="1"/>
          <p:nvPr/>
        </p:nvSpPr>
        <p:spPr>
          <a:xfrm>
            <a:off x="4130675" y="1143000"/>
            <a:ext cx="109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users</a:t>
            </a:r>
            <a:endParaRPr/>
          </a:p>
        </p:txBody>
      </p:sp>
      <p:sp>
        <p:nvSpPr>
          <p:cNvPr id="447" name="Google Shape;447;p34"/>
          <p:cNvSpPr txBox="1"/>
          <p:nvPr/>
        </p:nvSpPr>
        <p:spPr>
          <a:xfrm>
            <a:off x="1676400" y="5791200"/>
            <a:ext cx="54675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Similarity weights</a:t>
            </a:r>
            <a:r>
              <a:rPr b="1" lang="en-US" sz="2400">
                <a:solidFill>
                  <a:schemeClr val="dk1"/>
                </a:solidFill>
              </a:rPr>
              <a:t> between items:</a:t>
            </a:r>
            <a:b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1" baseline="-25000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1,3</a:t>
            </a: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=0.41, w</a:t>
            </a:r>
            <a:r>
              <a:rPr b="1" baseline="-25000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1,6</a:t>
            </a: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=0.59</a:t>
            </a:r>
            <a:endParaRPr/>
          </a:p>
        </p:txBody>
      </p:sp>
      <p:sp>
        <p:nvSpPr>
          <p:cNvPr id="448" name="Google Shape;448;p3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9" name="Google Shape;449;p34"/>
          <p:cNvSpPr txBox="1"/>
          <p:nvPr/>
        </p:nvSpPr>
        <p:spPr>
          <a:xfrm rot="-5400000">
            <a:off x="-304175" y="2896227"/>
            <a:ext cx="222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movies/items</a:t>
            </a:r>
            <a:endParaRPr/>
          </a:p>
        </p:txBody>
      </p:sp>
      <p:sp>
        <p:nvSpPr>
          <p:cNvPr id="450" name="Google Shape;450;p34"/>
          <p:cNvSpPr txBox="1"/>
          <p:nvPr/>
        </p:nvSpPr>
        <p:spPr>
          <a:xfrm>
            <a:off x="7788275" y="2286000"/>
            <a:ext cx="898525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1.00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-0.18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0.41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-0.10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-0.31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0.59</a:t>
            </a:r>
            <a:endParaRPr/>
          </a:p>
        </p:txBody>
      </p:sp>
      <p:sp>
        <p:nvSpPr>
          <p:cNvPr id="451" name="Google Shape;451;p34"/>
          <p:cNvSpPr/>
          <p:nvPr/>
        </p:nvSpPr>
        <p:spPr>
          <a:xfrm>
            <a:off x="7669439" y="1066800"/>
            <a:ext cx="155076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Similarity (made up):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1" baseline="-25000" lang="en-US" sz="20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1,j</a:t>
            </a:r>
            <a:endParaRPr b="1" sz="20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5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Item-Item CF (|N|=2)</a:t>
            </a:r>
            <a:endParaRPr/>
          </a:p>
        </p:txBody>
      </p:sp>
      <p:graphicFrame>
        <p:nvGraphicFramePr>
          <p:cNvPr id="457" name="Google Shape;457;p35"/>
          <p:cNvGraphicFramePr/>
          <p:nvPr/>
        </p:nvGraphicFramePr>
        <p:xfrm>
          <a:off x="1143000" y="1608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{72B84CB9-C284-4141-A4D0-9FC55D4407D3}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33400"/>
                <a:gridCol w="482600"/>
                <a:gridCol w="508000"/>
                <a:gridCol w="508000"/>
                <a:gridCol w="508000"/>
                <a:gridCol w="508000"/>
              </a:tblGrid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sng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sng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b="1" i="0" sz="2000" u="sng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58" name="Google Shape;458;p35"/>
          <p:cNvSpPr txBox="1"/>
          <p:nvPr/>
        </p:nvSpPr>
        <p:spPr>
          <a:xfrm>
            <a:off x="4114800" y="1143000"/>
            <a:ext cx="111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users</a:t>
            </a:r>
            <a:endParaRPr/>
          </a:p>
        </p:txBody>
      </p:sp>
      <p:sp>
        <p:nvSpPr>
          <p:cNvPr id="459" name="Google Shape;459;p35"/>
          <p:cNvSpPr txBox="1"/>
          <p:nvPr/>
        </p:nvSpPr>
        <p:spPr>
          <a:xfrm>
            <a:off x="304800" y="5715000"/>
            <a:ext cx="556260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Predict by taking weighted average: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1.5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1" lang="en-US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(0.41*2 + 0.59*3) / (0.41+0.59) = 2.6</a:t>
            </a:r>
            <a:endParaRPr/>
          </a:p>
        </p:txBody>
      </p:sp>
      <p:sp>
        <p:nvSpPr>
          <p:cNvPr id="460" name="Google Shape;460;p3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1" name="Google Shape;461;p35"/>
          <p:cNvSpPr txBox="1"/>
          <p:nvPr/>
        </p:nvSpPr>
        <p:spPr>
          <a:xfrm rot="-5400000">
            <a:off x="136825" y="3337223"/>
            <a:ext cx="134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movies</a:t>
            </a:r>
            <a:endParaRPr/>
          </a:p>
        </p:txBody>
      </p:sp>
      <p:sp>
        <p:nvSpPr>
          <p:cNvPr id="462" name="Google Shape;462;p35"/>
          <p:cNvSpPr txBox="1"/>
          <p:nvPr/>
        </p:nvSpPr>
        <p:spPr>
          <a:xfrm>
            <a:off x="7788275" y="2286000"/>
            <a:ext cx="898525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1.00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-0.18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0.41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-0.10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-0.31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0.59</a:t>
            </a:r>
            <a:endParaRPr/>
          </a:p>
        </p:txBody>
      </p:sp>
      <p:sp>
        <p:nvSpPr>
          <p:cNvPr id="463" name="Google Shape;463;p35"/>
          <p:cNvSpPr/>
          <p:nvPr/>
        </p:nvSpPr>
        <p:spPr>
          <a:xfrm>
            <a:off x="7669439" y="1425714"/>
            <a:ext cx="155076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Similarity: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1" baseline="-25000" lang="en-US" sz="20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1,j</a:t>
            </a:r>
            <a:endParaRPr b="1" sz="20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temBasedPrediction.tiff" id="464" name="Google Shape;46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7400" y="5697336"/>
            <a:ext cx="3154418" cy="12368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6"/>
          <p:cNvSpPr txBox="1"/>
          <p:nvPr>
            <p:ph type="title"/>
          </p:nvPr>
        </p:nvSpPr>
        <p:spPr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Item-to-Item Collaborative Filtering with Pearson Similarity</a:t>
            </a:r>
            <a:endParaRPr/>
          </a:p>
        </p:txBody>
      </p:sp>
      <p:sp>
        <p:nvSpPr>
          <p:cNvPr id="471" name="Google Shape;471;p36"/>
          <p:cNvSpPr txBox="1"/>
          <p:nvPr>
            <p:ph idx="1" type="body"/>
          </p:nvPr>
        </p:nvSpPr>
        <p:spPr>
          <a:xfrm>
            <a:off x="533400" y="3663584"/>
            <a:ext cx="77724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What does set U represent?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800"/>
              <a:buChar char="⮚"/>
            </a:pPr>
            <a:r>
              <a:rPr i="1" lang="en-US" sz="1800"/>
              <a:t>Set of users U who rated both items i, j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What are the members of the set U for </a:t>
            </a:r>
            <a:r>
              <a:rPr i="1" lang="en-US" sz="2000"/>
              <a:t>w</a:t>
            </a:r>
            <a:r>
              <a:rPr baseline="-25000" i="1" lang="en-US" sz="2000"/>
              <a:t>1,2</a:t>
            </a:r>
            <a:r>
              <a:rPr i="1" lang="en-US" sz="2000"/>
              <a:t>?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800"/>
              <a:buChar char="⮚"/>
            </a:pPr>
            <a:r>
              <a:rPr i="1" lang="en-US" sz="1800"/>
              <a:t>U1 and U4 rated items I1 and I2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When calculating average ratings for item i, which ratings do we use? All ratings or just for co-rated items? 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800"/>
              <a:buChar char="⮚"/>
            </a:pPr>
            <a:r>
              <a:rPr i="1" lang="en-US" sz="1800"/>
              <a:t>We will show examples of </a:t>
            </a:r>
            <a:r>
              <a:rPr lang="en-US" sz="1800"/>
              <a:t>co-rated items 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800"/>
              <a:buChar char="⮚"/>
            </a:pPr>
            <a:r>
              <a:rPr i="1" lang="en-US" sz="1800"/>
              <a:t>We can use all ratings as well: based on all ratings: </a:t>
            </a:r>
            <a:br>
              <a:rPr i="1" lang="en-US" sz="1800"/>
            </a:br>
            <a:r>
              <a:rPr i="1" lang="en-US" sz="1800"/>
              <a:t>avg(r</a:t>
            </a:r>
            <a:r>
              <a:rPr baseline="-25000" i="1" lang="en-US" sz="1800"/>
              <a:t>1</a:t>
            </a:r>
            <a:r>
              <a:rPr i="1" lang="en-US" sz="1800"/>
              <a:t>) = </a:t>
            </a:r>
            <a:r>
              <a:rPr lang="en-US" sz="1800"/>
              <a:t>(2+3+5)</a:t>
            </a:r>
            <a:r>
              <a:rPr i="1" lang="en-US" sz="1800"/>
              <a:t>/3, avg(r</a:t>
            </a:r>
            <a:r>
              <a:rPr baseline="-25000" i="1" lang="en-US" sz="1800"/>
              <a:t>2</a:t>
            </a:r>
            <a:r>
              <a:rPr i="1" lang="en-US" sz="1800"/>
              <a:t>) = </a:t>
            </a:r>
            <a:r>
              <a:rPr lang="en-US" sz="1800"/>
              <a:t>(1+4+3)</a:t>
            </a:r>
            <a:r>
              <a:rPr i="1" lang="en-US" sz="1800"/>
              <a:t>/3</a:t>
            </a:r>
            <a:endParaRPr/>
          </a:p>
          <a:p>
            <a:pPr indent="-184150" lvl="1" marL="742950" rtl="0" algn="l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472" name="Google Shape;472;p3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pearsonCorrItem.tiff" id="473" name="Google Shape;47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2743201"/>
            <a:ext cx="4648200" cy="1003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000" y="1359387"/>
            <a:ext cx="8305800" cy="1612413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36"/>
          <p:cNvSpPr/>
          <p:nvPr/>
        </p:nvSpPr>
        <p:spPr>
          <a:xfrm>
            <a:off x="2514600" y="1524000"/>
            <a:ext cx="762000" cy="1219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76" name="Google Shape;476;p36"/>
          <p:cNvSpPr/>
          <p:nvPr/>
        </p:nvSpPr>
        <p:spPr>
          <a:xfrm>
            <a:off x="4152900" y="1524000"/>
            <a:ext cx="762000" cy="1219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7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Item-to-Item Collaborative Filtering with Pearson Similarity</a:t>
            </a:r>
            <a:endParaRPr/>
          </a:p>
        </p:txBody>
      </p:sp>
      <p:sp>
        <p:nvSpPr>
          <p:cNvPr id="482" name="Google Shape;482;p37"/>
          <p:cNvSpPr txBox="1"/>
          <p:nvPr>
            <p:ph idx="1" type="body"/>
          </p:nvPr>
        </p:nvSpPr>
        <p:spPr>
          <a:xfrm>
            <a:off x="152400" y="3886200"/>
            <a:ext cx="89916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i="1" lang="en-US" sz="2000"/>
              <a:t>Based on all ratings: average ratings for items I1, I2:  r</a:t>
            </a:r>
            <a:r>
              <a:rPr baseline="-25000" i="1" lang="en-US" sz="2000"/>
              <a:t>1</a:t>
            </a:r>
            <a:r>
              <a:rPr i="1" lang="en-US" sz="2000"/>
              <a:t> = 10/3, r</a:t>
            </a:r>
            <a:r>
              <a:rPr baseline="-25000" i="1" lang="en-US" sz="2000"/>
              <a:t>2</a:t>
            </a:r>
            <a:r>
              <a:rPr i="1" lang="en-US" sz="2000"/>
              <a:t> = 8/3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en-US" sz="2000">
                <a:solidFill>
                  <a:srgbClr val="FF0066"/>
                </a:solidFill>
              </a:rPr>
              <a:t>Pearson correlation for </a:t>
            </a:r>
            <a:r>
              <a:rPr i="1" lang="en-US" sz="2000">
                <a:solidFill>
                  <a:srgbClr val="FF0066"/>
                </a:solidFill>
              </a:rPr>
              <a:t>w</a:t>
            </a:r>
            <a:r>
              <a:rPr baseline="-25000" i="1" lang="en-US" sz="2000">
                <a:solidFill>
                  <a:srgbClr val="FF0066"/>
                </a:solidFill>
              </a:rPr>
              <a:t>1,2: </a:t>
            </a:r>
            <a:r>
              <a:rPr i="1" lang="en-US" sz="2000">
                <a:solidFill>
                  <a:srgbClr val="FF0000"/>
                </a:solidFill>
              </a:rPr>
              <a:t>Similarity between items 1 and 2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i="1" lang="en-US" sz="2000">
                <a:solidFill>
                  <a:srgbClr val="0000FF"/>
                </a:solidFill>
              </a:rPr>
              <a:t>Set U includes U1 and U4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i="1" lang="en-US" sz="2000"/>
              <a:t>w</a:t>
            </a:r>
            <a:r>
              <a:rPr baseline="-25000" i="1" lang="en-US" sz="2000"/>
              <a:t>1,2 </a:t>
            </a:r>
            <a:r>
              <a:rPr lang="en-US" sz="2000"/>
              <a:t>= ((r</a:t>
            </a:r>
            <a:r>
              <a:rPr baseline="-25000" lang="en-US" sz="2000"/>
              <a:t>U1,I1 </a:t>
            </a:r>
            <a:r>
              <a:rPr lang="en-US" sz="2000"/>
              <a:t>– 10/3)(r</a:t>
            </a:r>
            <a:r>
              <a:rPr baseline="-25000" lang="en-US" sz="2000"/>
              <a:t>U1,I2</a:t>
            </a:r>
            <a:r>
              <a:rPr lang="en-US" sz="2000"/>
              <a:t> – 8/3) + (r</a:t>
            </a:r>
            <a:r>
              <a:rPr baseline="-25000" lang="en-US" sz="2000"/>
              <a:t>U4,I1</a:t>
            </a:r>
            <a:r>
              <a:rPr lang="en-US" sz="2000"/>
              <a:t> – 10/3)(r</a:t>
            </a:r>
            <a:r>
              <a:rPr baseline="-25000" lang="en-US" sz="2000"/>
              <a:t>U4,I2</a:t>
            </a:r>
            <a:r>
              <a:rPr lang="en-US" sz="2000"/>
              <a:t> – 8/3)) / </a:t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	</a:t>
            </a:r>
            <a:r>
              <a:rPr lang="en-US" sz="1800"/>
              <a:t>(sqrt((r</a:t>
            </a:r>
            <a:r>
              <a:rPr baseline="-25000" lang="en-US" sz="1800"/>
              <a:t>U1,I1 </a:t>
            </a:r>
            <a:r>
              <a:rPr lang="en-US" sz="1800"/>
              <a:t>– 10/3)＾2 + (r</a:t>
            </a:r>
            <a:r>
              <a:rPr baseline="-25000" lang="en-US" sz="1800"/>
              <a:t>U4,I1</a:t>
            </a:r>
            <a:r>
              <a:rPr lang="en-US" sz="1800"/>
              <a:t> – 10/3)^2) * sqrt((r</a:t>
            </a:r>
            <a:r>
              <a:rPr baseline="-25000" lang="en-US" sz="1800"/>
              <a:t>U1,I2</a:t>
            </a:r>
            <a:r>
              <a:rPr lang="en-US" sz="1800"/>
              <a:t> – 8/3)^2) + (r</a:t>
            </a:r>
            <a:r>
              <a:rPr baseline="-25000" lang="en-US" sz="1800"/>
              <a:t>U4,I2</a:t>
            </a:r>
            <a:r>
              <a:rPr lang="en-US" sz="1800"/>
              <a:t> – 8/3)^2))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i="1" lang="en-US" sz="2000"/>
              <a:t>w</a:t>
            </a:r>
            <a:r>
              <a:rPr baseline="-25000" i="1" lang="en-US" sz="2000"/>
              <a:t>1,2 </a:t>
            </a:r>
            <a:r>
              <a:rPr lang="en-US" sz="2000"/>
              <a:t>= [(2-10/3)(1-8/3) + (5-10/3)(3-8/3)] /                                                         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	 [sqrt((2-10/3)^2 + (5-10/3)^2) * sqrt((1-8/3)^2 + (3-8/3)^2)]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i="1" lang="en-US" sz="2000"/>
              <a:t>             = 2.778/3.628 = 0.765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483" name="Google Shape;483;p3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pearsonCorrItem.tiff" id="484" name="Google Shape;48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2895600"/>
            <a:ext cx="4953000" cy="1068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Google Shape;485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000" y="1587987"/>
            <a:ext cx="8305800" cy="16124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6" name="Google Shape;486;p37"/>
          <p:cNvCxnSpPr/>
          <p:nvPr/>
        </p:nvCxnSpPr>
        <p:spPr>
          <a:xfrm>
            <a:off x="6019800" y="3962400"/>
            <a:ext cx="30480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7" name="Google Shape;487;p37"/>
          <p:cNvCxnSpPr/>
          <p:nvPr/>
        </p:nvCxnSpPr>
        <p:spPr>
          <a:xfrm>
            <a:off x="7010400" y="3962400"/>
            <a:ext cx="30480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8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Item-to-Item Collaborative Filtering with Pearson Similarity</a:t>
            </a:r>
            <a:endParaRPr/>
          </a:p>
        </p:txBody>
      </p:sp>
      <p:sp>
        <p:nvSpPr>
          <p:cNvPr id="493" name="Google Shape;493;p38"/>
          <p:cNvSpPr txBox="1"/>
          <p:nvPr>
            <p:ph idx="1" type="body"/>
          </p:nvPr>
        </p:nvSpPr>
        <p:spPr>
          <a:xfrm>
            <a:off x="152400" y="3962400"/>
            <a:ext cx="89916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i="1" lang="en-US" sz="2000"/>
              <a:t>Based on co-ratings: average ratings for items I1, I2:  r</a:t>
            </a:r>
            <a:r>
              <a:rPr baseline="-25000" i="1" lang="en-US" sz="2000"/>
              <a:t>1</a:t>
            </a:r>
            <a:r>
              <a:rPr i="1" lang="en-US" sz="2000"/>
              <a:t> = 7/2, r</a:t>
            </a:r>
            <a:r>
              <a:rPr baseline="-25000" i="1" lang="en-US" sz="2000"/>
              <a:t>2</a:t>
            </a:r>
            <a:r>
              <a:rPr i="1" lang="en-US" sz="2000"/>
              <a:t> = 4/2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en-US" sz="2000">
                <a:solidFill>
                  <a:srgbClr val="FF0066"/>
                </a:solidFill>
              </a:rPr>
              <a:t>Pearson correlation for </a:t>
            </a:r>
            <a:r>
              <a:rPr i="1" lang="en-US" sz="2000">
                <a:solidFill>
                  <a:srgbClr val="FF0066"/>
                </a:solidFill>
              </a:rPr>
              <a:t>w</a:t>
            </a:r>
            <a:r>
              <a:rPr baseline="-25000" i="1" lang="en-US" sz="2000">
                <a:solidFill>
                  <a:srgbClr val="FF0066"/>
                </a:solidFill>
              </a:rPr>
              <a:t>1,2: </a:t>
            </a:r>
            <a:r>
              <a:rPr i="1" lang="en-US" sz="2000">
                <a:solidFill>
                  <a:srgbClr val="FF0000"/>
                </a:solidFill>
              </a:rPr>
              <a:t>Similarity between items 1 and 2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i="1" lang="en-US" sz="2000">
                <a:solidFill>
                  <a:srgbClr val="0000FF"/>
                </a:solidFill>
              </a:rPr>
              <a:t>Set U includes U1 and U4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i="1" lang="en-US" sz="2000"/>
              <a:t>w</a:t>
            </a:r>
            <a:r>
              <a:rPr baseline="-25000" i="1" lang="en-US" sz="2000"/>
              <a:t>1,2 </a:t>
            </a:r>
            <a:r>
              <a:rPr lang="en-US" sz="2000"/>
              <a:t>= ((r</a:t>
            </a:r>
            <a:r>
              <a:rPr baseline="-25000" lang="en-US" sz="2000"/>
              <a:t>U1,I1 </a:t>
            </a:r>
            <a:r>
              <a:rPr lang="en-US" sz="2000"/>
              <a:t>– 7/2)(r</a:t>
            </a:r>
            <a:r>
              <a:rPr baseline="-25000" lang="en-US" sz="2000"/>
              <a:t>U1,I2</a:t>
            </a:r>
            <a:r>
              <a:rPr lang="en-US" sz="2000"/>
              <a:t> – 4/2) + (r</a:t>
            </a:r>
            <a:r>
              <a:rPr baseline="-25000" lang="en-US" sz="2000"/>
              <a:t>U4,I1</a:t>
            </a:r>
            <a:r>
              <a:rPr lang="en-US" sz="2000"/>
              <a:t> – 7/2)(r</a:t>
            </a:r>
            <a:r>
              <a:rPr baseline="-25000" lang="en-US" sz="2000"/>
              <a:t>U4,I2</a:t>
            </a:r>
            <a:r>
              <a:rPr lang="en-US" sz="2000"/>
              <a:t> – 4/2)) / </a:t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	</a:t>
            </a:r>
            <a:r>
              <a:rPr lang="en-US" sz="1800"/>
              <a:t>(sqrt((r</a:t>
            </a:r>
            <a:r>
              <a:rPr baseline="-25000" lang="en-US" sz="1800"/>
              <a:t>U1,I1 </a:t>
            </a:r>
            <a:r>
              <a:rPr lang="en-US" sz="1800"/>
              <a:t>– 7/2)＾2 + (r</a:t>
            </a:r>
            <a:r>
              <a:rPr baseline="-25000" lang="en-US" sz="1800"/>
              <a:t>U4,I1</a:t>
            </a:r>
            <a:r>
              <a:rPr lang="en-US" sz="1800"/>
              <a:t> – 7/2)^2) * sqrt((r</a:t>
            </a:r>
            <a:r>
              <a:rPr baseline="-25000" lang="en-US" sz="1800"/>
              <a:t>U1,I2</a:t>
            </a:r>
            <a:r>
              <a:rPr lang="en-US" sz="1800"/>
              <a:t> – 4/2)^2) + (r</a:t>
            </a:r>
            <a:r>
              <a:rPr baseline="-25000" lang="en-US" sz="1800"/>
              <a:t>U4,I2</a:t>
            </a:r>
            <a:r>
              <a:rPr lang="en-US" sz="1800"/>
              <a:t> – 4/2)^2))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i="1" lang="en-US" sz="2000"/>
              <a:t>w</a:t>
            </a:r>
            <a:r>
              <a:rPr baseline="-25000" i="1" lang="en-US" sz="2000"/>
              <a:t>1,2 </a:t>
            </a:r>
            <a:r>
              <a:rPr lang="en-US" sz="2000"/>
              <a:t>= [(2-7/2)(1-4/2) + (5-7/2)(3-4/2)]  /                                                         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	 [sqrt((2-7/2)^2 + (5-7/2)^2) * sqrt((1-4/2)^2 + (3-4/2)^2)]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i="1" lang="en-US" sz="2000"/>
              <a:t>             =3/3=1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494" name="Google Shape;494;p3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pearsonCorrItem.tiff" id="495" name="Google Shape;49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2971800"/>
            <a:ext cx="4953000" cy="1068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000" y="1587987"/>
            <a:ext cx="8305800" cy="1612413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38"/>
          <p:cNvSpPr txBox="1"/>
          <p:nvPr/>
        </p:nvSpPr>
        <p:spPr>
          <a:xfrm>
            <a:off x="7009503" y="3212432"/>
            <a:ext cx="192546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co-rated items only</a:t>
            </a:r>
            <a:endParaRPr/>
          </a:p>
        </p:txBody>
      </p:sp>
      <p:cxnSp>
        <p:nvCxnSpPr>
          <p:cNvPr id="498" name="Google Shape;498;p38"/>
          <p:cNvCxnSpPr/>
          <p:nvPr/>
        </p:nvCxnSpPr>
        <p:spPr>
          <a:xfrm flipH="1">
            <a:off x="7119257" y="3381709"/>
            <a:ext cx="419100" cy="563814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99" name="Google Shape;499;p38"/>
          <p:cNvCxnSpPr/>
          <p:nvPr/>
        </p:nvCxnSpPr>
        <p:spPr>
          <a:xfrm>
            <a:off x="6019800" y="4038600"/>
            <a:ext cx="30480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0" name="Google Shape;500;p38"/>
          <p:cNvCxnSpPr/>
          <p:nvPr/>
        </p:nvCxnSpPr>
        <p:spPr>
          <a:xfrm>
            <a:off x="6934200" y="4038600"/>
            <a:ext cx="30480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9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Item-Based Prediction</a:t>
            </a:r>
            <a:endParaRPr/>
          </a:p>
        </p:txBody>
      </p:sp>
      <p:sp>
        <p:nvSpPr>
          <p:cNvPr id="506" name="Google Shape;506;p39"/>
          <p:cNvSpPr txBox="1"/>
          <p:nvPr>
            <p:ph idx="1" type="body"/>
          </p:nvPr>
        </p:nvSpPr>
        <p:spPr>
          <a:xfrm>
            <a:off x="685800" y="4038600"/>
            <a:ext cx="8001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If we have the following item similarities:  </a:t>
            </a:r>
            <a:br>
              <a:rPr lang="en-US" sz="2000"/>
            </a:br>
            <a:r>
              <a:rPr lang="en-US" sz="2000"/>
              <a:t>		</a:t>
            </a:r>
            <a:r>
              <a:rPr i="1" lang="en-US" sz="2000"/>
              <a:t>w</a:t>
            </a:r>
            <a:r>
              <a:rPr baseline="-25000" i="1" lang="en-US" sz="2000"/>
              <a:t>2,1 </a:t>
            </a:r>
            <a:r>
              <a:rPr i="1" lang="en-US" sz="2000"/>
              <a:t>= 0.5, w</a:t>
            </a:r>
            <a:r>
              <a:rPr baseline="-25000" i="1" lang="en-US" sz="2000"/>
              <a:t>2,3 </a:t>
            </a:r>
            <a:r>
              <a:rPr i="1" lang="en-US" sz="2000"/>
              <a:t>= 0.2, w</a:t>
            </a:r>
            <a:r>
              <a:rPr baseline="-25000" i="1" lang="en-US" sz="2000"/>
              <a:t>2,4 </a:t>
            </a:r>
            <a:r>
              <a:rPr i="1" lang="en-US" sz="2000"/>
              <a:t>= 0.3</a:t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Which items are in the neighborhood N for item 2 if |N| = 2?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Items I1 and I4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/>
              <a:t>Predict the rating of user U2 on I2:  </a:t>
            </a:r>
            <a:r>
              <a:rPr lang="en-US" sz="2000"/>
              <a:t>user = 2, item = 2, |N| = items 1,4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	P</a:t>
            </a:r>
            <a:r>
              <a:rPr baseline="-25000" lang="en-US" sz="2000"/>
              <a:t>2,2 </a:t>
            </a:r>
            <a:r>
              <a:rPr lang="en-US" sz="2000"/>
              <a:t>= [(r</a:t>
            </a:r>
            <a:r>
              <a:rPr baseline="-25000" lang="en-US" sz="2000"/>
              <a:t>2,1 </a:t>
            </a:r>
            <a:r>
              <a:rPr lang="en-US" sz="2000"/>
              <a:t>* w</a:t>
            </a:r>
            <a:r>
              <a:rPr baseline="-25000" lang="en-US" sz="2000"/>
              <a:t>2,1</a:t>
            </a:r>
            <a:r>
              <a:rPr lang="en-US" sz="2000"/>
              <a:t>) + (r</a:t>
            </a:r>
            <a:r>
              <a:rPr baseline="-25000" lang="en-US" sz="2000"/>
              <a:t>2,4 </a:t>
            </a:r>
            <a:r>
              <a:rPr lang="en-US" sz="2000"/>
              <a:t>* w</a:t>
            </a:r>
            <a:r>
              <a:rPr baseline="-25000" lang="en-US" sz="2000"/>
              <a:t>2,4</a:t>
            </a:r>
            <a:r>
              <a:rPr lang="en-US" sz="2000"/>
              <a:t>)] / [0.5 + 0.3]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                       = [3*0.5 + 2*0.3] / 0.8  = 2.625</a:t>
            </a:r>
            <a:endParaRPr/>
          </a:p>
        </p:txBody>
      </p:sp>
      <p:sp>
        <p:nvSpPr>
          <p:cNvPr id="507" name="Google Shape;507;p3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itemBasedPrediction.tiff" id="508" name="Google Shape;50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0400" y="2971800"/>
            <a:ext cx="2590800" cy="1015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000" y="1587987"/>
            <a:ext cx="8305800" cy="1612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Collaborative Filtering: Overview</a:t>
            </a:r>
            <a:endParaRPr/>
          </a:p>
        </p:txBody>
      </p:sp>
      <p:sp>
        <p:nvSpPr>
          <p:cNvPr id="120" name="Google Shape;120;p4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CF works by </a:t>
            </a:r>
            <a:r>
              <a:rPr b="1" lang="en-US" sz="2400"/>
              <a:t>collecting user feedback</a:t>
            </a:r>
            <a:r>
              <a:rPr lang="en-US" sz="2400"/>
              <a:t>: e.g., </a:t>
            </a:r>
            <a:r>
              <a:rPr b="1" lang="en-US" sz="2400">
                <a:solidFill>
                  <a:srgbClr val="FF0066"/>
                </a:solidFill>
              </a:rPr>
              <a:t>ratings for items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Exploit </a:t>
            </a:r>
            <a:r>
              <a:rPr lang="en-US" sz="2000">
                <a:solidFill>
                  <a:srgbClr val="FF0000"/>
                </a:solidFill>
              </a:rPr>
              <a:t>similarities</a:t>
            </a:r>
            <a:r>
              <a:rPr lang="en-US" sz="2000"/>
              <a:t> in </a:t>
            </a:r>
            <a:r>
              <a:rPr lang="en-US" sz="2000">
                <a:solidFill>
                  <a:srgbClr val="FF0000"/>
                </a:solidFill>
              </a:rPr>
              <a:t>rating behavior </a:t>
            </a:r>
            <a:r>
              <a:rPr lang="en-US" sz="2000"/>
              <a:t>among </a:t>
            </a:r>
            <a:r>
              <a:rPr lang="en-US" sz="2000">
                <a:solidFill>
                  <a:srgbClr val="FF0000"/>
                </a:solidFill>
              </a:rPr>
              <a:t>users</a:t>
            </a:r>
            <a:r>
              <a:rPr lang="en-US" sz="2000"/>
              <a:t> in determining </a:t>
            </a:r>
            <a:r>
              <a:rPr lang="en-US" sz="2000">
                <a:solidFill>
                  <a:srgbClr val="FF0000"/>
                </a:solidFill>
              </a:rPr>
              <a:t>recommendations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00FF"/>
                </a:solidFill>
              </a:rPr>
              <a:t>Two classes of CF algorithms:</a:t>
            </a:r>
            <a:endParaRPr/>
          </a:p>
          <a:p>
            <a:pPr indent="-514350" lvl="0" marL="514350" rtl="0" algn="l">
              <a:spcBef>
                <a:spcPts val="480"/>
              </a:spcBef>
              <a:spcAft>
                <a:spcPts val="0"/>
              </a:spcAft>
              <a:buSzPts val="2400"/>
              <a:buFont typeface="Tahoma"/>
              <a:buAutoNum type="arabicPeriod"/>
            </a:pPr>
            <a:r>
              <a:rPr b="1" lang="en-US" sz="2400">
                <a:solidFill>
                  <a:srgbClr val="FF0066"/>
                </a:solidFill>
              </a:rPr>
              <a:t>Neighborhood-based or Memory-based approaches</a:t>
            </a:r>
            <a:endParaRPr/>
          </a:p>
          <a:p>
            <a:pPr indent="-514350" lvl="1" marL="91440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User-based CF</a:t>
            </a:r>
            <a:endParaRPr/>
          </a:p>
          <a:p>
            <a:pPr indent="-514350" lvl="1" marL="91440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Item-based CF</a:t>
            </a:r>
            <a:endParaRPr/>
          </a:p>
          <a:p>
            <a:pPr indent="-514350" lvl="0" marL="514350" rtl="0" algn="l">
              <a:spcBef>
                <a:spcPts val="480"/>
              </a:spcBef>
              <a:spcAft>
                <a:spcPts val="0"/>
              </a:spcAft>
              <a:buSzPts val="2400"/>
              <a:buFont typeface="Tahoma"/>
              <a:buAutoNum type="arabicPeriod"/>
            </a:pPr>
            <a:r>
              <a:rPr b="1" lang="en-US" sz="2400">
                <a:solidFill>
                  <a:srgbClr val="FF0066"/>
                </a:solidFill>
              </a:rPr>
              <a:t>Model-based approaches</a:t>
            </a:r>
            <a:endParaRPr/>
          </a:p>
          <a:p>
            <a:pPr indent="-514350" lvl="1" marL="91440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Estimate parameters of statistical models for user ratings</a:t>
            </a:r>
            <a:endParaRPr/>
          </a:p>
          <a:p>
            <a:pPr indent="-514350" lvl="1" marL="91440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Latent factor and matrix factorization models</a:t>
            </a:r>
            <a:endParaRPr/>
          </a:p>
        </p:txBody>
      </p:sp>
      <p:sp>
        <p:nvSpPr>
          <p:cNvPr id="121" name="Google Shape;121;p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EXTENSIONS TO MEMORY-BASED ALGORITHMS</a:t>
            </a:r>
            <a:endParaRPr/>
          </a:p>
        </p:txBody>
      </p:sp>
      <p:sp>
        <p:nvSpPr>
          <p:cNvPr id="515" name="Google Shape;515;p4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516" name="Google Shape;516;p4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1"/>
          <p:cNvSpPr txBox="1"/>
          <p:nvPr>
            <p:ph type="title"/>
          </p:nvPr>
        </p:nvSpPr>
        <p:spPr>
          <a:xfrm>
            <a:off x="228600" y="163286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Extensions to Memory-Based Algorithms</a:t>
            </a:r>
            <a:endParaRPr/>
          </a:p>
        </p:txBody>
      </p:sp>
      <p:sp>
        <p:nvSpPr>
          <p:cNvPr id="522" name="Google Shape;522;p41"/>
          <p:cNvSpPr txBox="1"/>
          <p:nvPr>
            <p:ph idx="1" type="body"/>
          </p:nvPr>
        </p:nvSpPr>
        <p:spPr>
          <a:xfrm>
            <a:off x="685800" y="12954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A variety of approaches/extensions have been studied to improve the performance of CF predictions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Typically involve </a:t>
            </a:r>
            <a:r>
              <a:rPr b="1" lang="en-US" sz="2400">
                <a:solidFill>
                  <a:srgbClr val="008000"/>
                </a:solidFill>
              </a:rPr>
              <a:t>modifying the similarity weights </a:t>
            </a:r>
            <a:r>
              <a:rPr lang="en-US" sz="2400"/>
              <a:t>or the </a:t>
            </a:r>
            <a:r>
              <a:rPr b="1" lang="en-US" sz="2400">
                <a:solidFill>
                  <a:srgbClr val="008000"/>
                </a:solidFill>
              </a:rPr>
              <a:t>ratings</a:t>
            </a:r>
            <a:r>
              <a:rPr lang="en-US" sz="2400"/>
              <a:t> used in predictions or </a:t>
            </a:r>
            <a:r>
              <a:rPr b="1" lang="en-US" sz="2400">
                <a:solidFill>
                  <a:srgbClr val="008000"/>
                </a:solidFill>
              </a:rPr>
              <a:t>guessing missing ratings</a:t>
            </a:r>
            <a:endParaRPr/>
          </a:p>
          <a:p>
            <a:pPr indent="-266700" lvl="0" marL="342900" rtl="0" algn="l"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00FF"/>
                </a:solidFill>
              </a:rPr>
              <a:t>User-based CF: (User’s Neighbors =&gt; recommend)</a:t>
            </a:r>
            <a:endParaRPr b="1" sz="2400">
              <a:solidFill>
                <a:srgbClr val="0000FF"/>
              </a:solidFill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00FF"/>
                </a:solidFill>
              </a:rPr>
              <a:t>Item-Based CF: (Item’s Neighbors =&gt; recommend)</a:t>
            </a:r>
            <a:endParaRPr b="1" sz="2400">
              <a:solidFill>
                <a:srgbClr val="0000FF"/>
              </a:solidFill>
            </a:endParaRPr>
          </a:p>
        </p:txBody>
      </p:sp>
      <p:sp>
        <p:nvSpPr>
          <p:cNvPr id="523" name="Google Shape;523;p4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pearsonCorrUser.tiff" id="524" name="Google Shape;524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657600"/>
            <a:ext cx="4947208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BasedPrediction.tiff" id="525" name="Google Shape;525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3000" y="3686389"/>
            <a:ext cx="4106610" cy="8856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arsonCorrItem.tiff" id="526" name="Google Shape;526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9600" y="5408227"/>
            <a:ext cx="4724400" cy="10194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temBasedPrediction.tiff" id="527" name="Google Shape;527;p4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15000" y="5334000"/>
            <a:ext cx="2590800" cy="1015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2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Extensions to Memory-Based Algorithms: Default Voting</a:t>
            </a:r>
            <a:endParaRPr/>
          </a:p>
        </p:txBody>
      </p:sp>
      <p:sp>
        <p:nvSpPr>
          <p:cNvPr id="533" name="Google Shape;533;p42"/>
          <p:cNvSpPr txBox="1"/>
          <p:nvPr>
            <p:ph idx="1" type="body"/>
          </p:nvPr>
        </p:nvSpPr>
        <p:spPr>
          <a:xfrm>
            <a:off x="685800" y="16764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In many collaborative filters, </a:t>
            </a:r>
            <a:r>
              <a:rPr b="1" lang="en-US" sz="2400">
                <a:solidFill>
                  <a:srgbClr val="008000"/>
                </a:solidFill>
              </a:rPr>
              <a:t>pairwise similarity is computed only from the ratings in the intersection of the items both users have rated (“co-rated items”)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>
                <a:solidFill>
                  <a:srgbClr val="FF0066"/>
                </a:solidFill>
              </a:rPr>
              <a:t>Not reliable when there are too few votes </a:t>
            </a:r>
            <a:r>
              <a:rPr lang="en-US" sz="2000"/>
              <a:t>to generate similarity values (U is small)</a:t>
            </a:r>
            <a:endParaRPr sz="20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Focusing on co-rated items (“intersection set similarity”) also </a:t>
            </a:r>
            <a:r>
              <a:rPr b="1" lang="en-US" sz="2000">
                <a:solidFill>
                  <a:srgbClr val="FF0066"/>
                </a:solidFill>
              </a:rPr>
              <a:t>neglects </a:t>
            </a:r>
            <a:r>
              <a:rPr b="1" lang="en-US" sz="2000">
                <a:solidFill>
                  <a:srgbClr val="009900"/>
                </a:solidFill>
              </a:rPr>
              <a:t>global rating </a:t>
            </a:r>
            <a:r>
              <a:rPr b="1" lang="en-US" sz="2000">
                <a:solidFill>
                  <a:srgbClr val="FF0066"/>
                </a:solidFill>
              </a:rPr>
              <a:t>behavior reflected in a user’s entire rating history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solidFill>
                  <a:srgbClr val="0000FF"/>
                </a:solidFill>
              </a:rPr>
              <a:t>Assuming some default voting values for the missing ratings: </a:t>
            </a:r>
            <a:r>
              <a:rPr b="1" lang="en-US" sz="2400">
                <a:solidFill>
                  <a:srgbClr val="0000FF"/>
                </a:solidFill>
              </a:rPr>
              <a:t>can improve CF prediction performance</a:t>
            </a:r>
            <a:endParaRPr/>
          </a:p>
        </p:txBody>
      </p:sp>
      <p:sp>
        <p:nvSpPr>
          <p:cNvPr id="534" name="Google Shape;534;p4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3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Extensions to Memory-Based Algorithms: Default Voting (cont.)</a:t>
            </a:r>
            <a:endParaRPr/>
          </a:p>
        </p:txBody>
      </p:sp>
      <p:sp>
        <p:nvSpPr>
          <p:cNvPr id="540" name="Google Shape;540;p43"/>
          <p:cNvSpPr txBox="1"/>
          <p:nvPr>
            <p:ph idx="1" type="body"/>
          </p:nvPr>
        </p:nvSpPr>
        <p:spPr>
          <a:xfrm>
            <a:off x="685800" y="1680281"/>
            <a:ext cx="79248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 sz="2400">
                <a:solidFill>
                  <a:srgbClr val="0000FF"/>
                </a:solidFill>
              </a:rPr>
              <a:t>Approaches to default voting values: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 Herlocker et al. accounts for small intersection sets (small number of co-rated items) by </a:t>
            </a:r>
            <a:r>
              <a:rPr b="1" lang="en-US" sz="2400">
                <a:solidFill>
                  <a:srgbClr val="008000"/>
                </a:solidFill>
              </a:rPr>
              <a:t>reducing the weight of users that have fewer than 50 items in common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00">
              <a:solidFill>
                <a:srgbClr val="008000"/>
              </a:solidFill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00">
              <a:solidFill>
                <a:srgbClr val="008000"/>
              </a:solidFill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 Chee et al. </a:t>
            </a:r>
            <a:r>
              <a:rPr b="1" lang="en-US" sz="2400">
                <a:solidFill>
                  <a:srgbClr val="008000"/>
                </a:solidFill>
              </a:rPr>
              <a:t>use average of the clique (small group of co-rated items) as a default voting </a:t>
            </a:r>
            <a:r>
              <a:rPr lang="en-US" sz="2400"/>
              <a:t>to extend a user’s rating history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Breese et al. </a:t>
            </a:r>
            <a:r>
              <a:rPr b="1" lang="en-US" sz="2400">
                <a:solidFill>
                  <a:srgbClr val="008000"/>
                </a:solidFill>
              </a:rPr>
              <a:t>use a neutral or somewhat negative preference for the unobserved ratings </a:t>
            </a:r>
            <a:r>
              <a:rPr lang="en-US" sz="2400"/>
              <a:t>and then computes similarity between users on the resulting ratings data. </a:t>
            </a:r>
            <a:endParaRPr/>
          </a:p>
        </p:txBody>
      </p:sp>
      <p:sp>
        <p:nvSpPr>
          <p:cNvPr id="541" name="Google Shape;541;p4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itemBasedPrediction.tiff" id="542" name="Google Shape;542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4200" y="3200400"/>
            <a:ext cx="2590800" cy="1015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serBasedPrediction.tiff" id="547" name="Google Shape;547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0338" y="5166127"/>
            <a:ext cx="3343325" cy="721025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44"/>
          <p:cNvSpPr txBox="1"/>
          <p:nvPr>
            <p:ph idx="1" type="body"/>
          </p:nvPr>
        </p:nvSpPr>
        <p:spPr>
          <a:xfrm>
            <a:off x="300775" y="1113754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8000"/>
                </a:solidFill>
              </a:rPr>
              <a:t>Universally liked items are not as useful in capturing similarity as less common items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FF0066"/>
                </a:solidFill>
              </a:rPr>
              <a:t>Inverse frequency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i="1" lang="en-US" sz="2000"/>
              <a:t>f</a:t>
            </a:r>
            <a:r>
              <a:rPr baseline="-25000" i="1" lang="en-US" sz="2000"/>
              <a:t>j</a:t>
            </a:r>
            <a:r>
              <a:rPr i="1" lang="en-US" sz="2000"/>
              <a:t> = log (n/n</a:t>
            </a:r>
            <a:r>
              <a:rPr baseline="-25000" i="1" lang="en-US" sz="2000"/>
              <a:t>j</a:t>
            </a:r>
            <a:r>
              <a:rPr i="1" lang="en-US" sz="2000"/>
              <a:t>)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i="1" lang="en-US" sz="2000"/>
              <a:t>n</a:t>
            </a:r>
            <a:r>
              <a:rPr b="1" baseline="-25000" i="1" lang="en-US" sz="2000"/>
              <a:t>j</a:t>
            </a:r>
            <a:r>
              <a:rPr b="1" lang="en-US" sz="2000"/>
              <a:t> is number of users who have rated item </a:t>
            </a:r>
            <a:r>
              <a:rPr b="1" i="1" lang="en-US" sz="2000"/>
              <a:t>j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i="1" lang="en-US" sz="2000"/>
              <a:t>n </a:t>
            </a:r>
            <a:r>
              <a:rPr b="1" lang="en-US" sz="2000"/>
              <a:t>is total number of users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solidFill>
                  <a:srgbClr val="0000FF"/>
                </a:solidFill>
              </a:rPr>
              <a:t>If everyone has rated item </a:t>
            </a:r>
            <a:r>
              <a:rPr i="1" lang="en-US" sz="2400">
                <a:solidFill>
                  <a:srgbClr val="0000FF"/>
                </a:solidFill>
              </a:rPr>
              <a:t>j</a:t>
            </a:r>
            <a:r>
              <a:rPr lang="en-US" sz="2400">
                <a:solidFill>
                  <a:srgbClr val="0000FF"/>
                </a:solidFill>
              </a:rPr>
              <a:t>, then </a:t>
            </a:r>
            <a:r>
              <a:rPr i="1" lang="en-US" sz="2400">
                <a:solidFill>
                  <a:srgbClr val="0000FF"/>
                </a:solidFill>
              </a:rPr>
              <a:t>f</a:t>
            </a:r>
            <a:r>
              <a:rPr baseline="-25000" i="1" lang="en-US" sz="2400">
                <a:solidFill>
                  <a:srgbClr val="0000FF"/>
                </a:solidFill>
              </a:rPr>
              <a:t>j</a:t>
            </a:r>
            <a:r>
              <a:rPr lang="en-US" sz="2400">
                <a:solidFill>
                  <a:srgbClr val="0000FF"/>
                </a:solidFill>
              </a:rPr>
              <a:t> is zero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(Note: looks a lot like Inverse Document Frequency (IDF</a:t>
            </a:r>
            <a:r>
              <a:rPr lang="en-US"/>
              <a:t>))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00FF"/>
                </a:solidFill>
              </a:rPr>
              <a:t>Approach: transform the ratings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For vector similarity-based CF: </a:t>
            </a:r>
            <a:r>
              <a:rPr b="1" lang="en-US" sz="2000">
                <a:solidFill>
                  <a:srgbClr val="FF0066"/>
                </a:solidFill>
              </a:rPr>
              <a:t>new rating = original rating multiplied by </a:t>
            </a:r>
            <a:r>
              <a:rPr b="1" i="1" lang="en-US" sz="2000">
                <a:solidFill>
                  <a:srgbClr val="FF0066"/>
                </a:solidFill>
              </a:rPr>
              <a:t>f</a:t>
            </a:r>
            <a:r>
              <a:rPr b="1" baseline="-25000" i="1" lang="en-US" sz="2000">
                <a:solidFill>
                  <a:srgbClr val="FF0066"/>
                </a:solidFill>
              </a:rPr>
              <a:t>j</a:t>
            </a:r>
            <a:endParaRPr b="1" baseline="-25000" i="1" sz="2000">
              <a:solidFill>
                <a:srgbClr val="FF0066"/>
              </a:solidFill>
            </a:endParaRPr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baseline="-25000" i="1" sz="2000">
              <a:solidFill>
                <a:srgbClr val="FF0066"/>
              </a:solidFill>
            </a:endParaRPr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baseline="-25000" i="1" sz="2000">
              <a:solidFill>
                <a:srgbClr val="FF0066"/>
              </a:solidFill>
            </a:endParaRPr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baseline="-25000" i="1" sz="2000">
              <a:solidFill>
                <a:srgbClr val="FF0066"/>
              </a:solidFill>
            </a:endParaRPr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800"/>
              <a:buChar char="⮚"/>
            </a:pPr>
            <a:r>
              <a:rPr b="1" lang="en-US" sz="1800">
                <a:solidFill>
                  <a:srgbClr val="008000"/>
                </a:solidFill>
              </a:rPr>
              <a:t>For very popular items, ratings </a:t>
            </a:r>
            <a:r>
              <a:rPr b="1" i="1" lang="en-US" sz="1800">
                <a:solidFill>
                  <a:srgbClr val="008000"/>
                </a:solidFill>
              </a:rPr>
              <a:t>r</a:t>
            </a:r>
            <a:r>
              <a:rPr b="1" baseline="-25000" i="1" lang="en-US" sz="1800">
                <a:solidFill>
                  <a:srgbClr val="008000"/>
                </a:solidFill>
              </a:rPr>
              <a:t>u,i </a:t>
            </a:r>
            <a:r>
              <a:rPr b="1" lang="en-US" sz="1800">
                <a:solidFill>
                  <a:srgbClr val="008000"/>
                </a:solidFill>
              </a:rPr>
              <a:t>will be greatly reduced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800"/>
              <a:buChar char="⮚"/>
            </a:pPr>
            <a:r>
              <a:rPr b="1" lang="en-US" sz="1800">
                <a:solidFill>
                  <a:srgbClr val="008000"/>
                </a:solidFill>
              </a:rPr>
              <a:t>Less popular items will have greater effect on prediction</a:t>
            </a:r>
            <a:endParaRPr/>
          </a:p>
          <a:p>
            <a:pPr indent="-101600" lvl="2" marL="1143000" rtl="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None/>
            </a:pPr>
            <a:r>
              <a:t/>
            </a:r>
            <a:endParaRPr sz="2000"/>
          </a:p>
        </p:txBody>
      </p:sp>
      <p:sp>
        <p:nvSpPr>
          <p:cNvPr id="549" name="Google Shape;549;p44"/>
          <p:cNvSpPr txBox="1"/>
          <p:nvPr>
            <p:ph type="title"/>
          </p:nvPr>
        </p:nvSpPr>
        <p:spPr>
          <a:xfrm>
            <a:off x="647700" y="-76904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Extensions to Memory-Based Algorithms: Inverse User Frequency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5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Extensions to Memory-Based Algorithms: Case Amplification</a:t>
            </a:r>
            <a:endParaRPr/>
          </a:p>
        </p:txBody>
      </p:sp>
      <p:sp>
        <p:nvSpPr>
          <p:cNvPr id="555" name="Google Shape;555;p45"/>
          <p:cNvSpPr txBox="1"/>
          <p:nvPr>
            <p:ph idx="1" type="body"/>
          </p:nvPr>
        </p:nvSpPr>
        <p:spPr>
          <a:xfrm>
            <a:off x="685800" y="1447800"/>
            <a:ext cx="80772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8000"/>
                </a:solidFill>
              </a:rPr>
              <a:t>Transform applied to weights used in CF prediction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Emphasizes high weights and punishes low weights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rgbClr val="0000FF"/>
              </a:solidFill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solidFill>
                  <a:srgbClr val="0000FF"/>
                </a:solidFill>
              </a:rPr>
              <a:t>Transforms original weights</a:t>
            </a:r>
            <a:endParaRPr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FF0066"/>
                </a:solidFill>
              </a:rPr>
              <a:t>Reduces noise in the data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8000"/>
                </a:solidFill>
              </a:rPr>
              <a:t>Favors high weights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solidFill>
                  <a:srgbClr val="0000FF"/>
                </a:solidFill>
              </a:rPr>
              <a:t>Small values raised to a power become negligible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Example: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For w</a:t>
            </a:r>
            <a:r>
              <a:rPr baseline="-25000" lang="en-US" sz="2000"/>
              <a:t>i, j </a:t>
            </a:r>
            <a:r>
              <a:rPr lang="en-US" sz="2000"/>
              <a:t>=  0. 9, weight it remains high (0. 9</a:t>
            </a:r>
            <a:r>
              <a:rPr baseline="30000" lang="en-US" sz="2000"/>
              <a:t>2.5 </a:t>
            </a:r>
            <a:r>
              <a:rPr lang="en-US" sz="2000"/>
              <a:t>≈  0. 8)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For w</a:t>
            </a:r>
            <a:r>
              <a:rPr baseline="-25000" lang="en-US" sz="2000"/>
              <a:t>i, j </a:t>
            </a:r>
            <a:r>
              <a:rPr lang="en-US" sz="2000"/>
              <a:t>=  0. 1, weight becomes negligible (0. 1</a:t>
            </a:r>
            <a:r>
              <a:rPr baseline="30000" lang="en-US" sz="2000"/>
              <a:t>2.5</a:t>
            </a:r>
            <a:r>
              <a:rPr lang="en-US" sz="2000"/>
              <a:t> ≈  0. 003)</a:t>
            </a:r>
            <a:endParaRPr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</p:txBody>
      </p:sp>
      <p:pic>
        <p:nvPicPr>
          <p:cNvPr descr="caseAmplification.tiff" id="556" name="Google Shape;556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3896" y="2362200"/>
            <a:ext cx="7254704" cy="15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45"/>
          <p:cNvSpPr txBox="1"/>
          <p:nvPr/>
        </p:nvSpPr>
        <p:spPr>
          <a:xfrm>
            <a:off x="3200400" y="3657600"/>
            <a:ext cx="5181600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itemBasedPrediction.tiff" id="558" name="Google Shape;558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05400" y="3888432"/>
            <a:ext cx="2286000" cy="896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46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Extensions to Memory-Based Algorithms: Imputation-Boosted CF</a:t>
            </a:r>
            <a:endParaRPr/>
          </a:p>
        </p:txBody>
      </p:sp>
      <p:sp>
        <p:nvSpPr>
          <p:cNvPr id="564" name="Google Shape;564;p46"/>
          <p:cNvSpPr txBox="1"/>
          <p:nvPr>
            <p:ph idx="1" type="body"/>
          </p:nvPr>
        </p:nvSpPr>
        <p:spPr>
          <a:xfrm>
            <a:off x="685800" y="1447800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8000"/>
                </a:solidFill>
              </a:rPr>
              <a:t>When the rating data for CF tasks are </a:t>
            </a:r>
            <a:r>
              <a:rPr b="1" lang="en-US" sz="2400">
                <a:solidFill>
                  <a:srgbClr val="FF0000"/>
                </a:solidFill>
              </a:rPr>
              <a:t>extremely sparse</a:t>
            </a:r>
            <a:r>
              <a:rPr b="1" lang="en-US" sz="2400">
                <a:solidFill>
                  <a:srgbClr val="008000"/>
                </a:solidFill>
              </a:rPr>
              <a:t>: hard to produce accurate predictions using the  Pearson correlation-based CF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Su et al. proposed imputation-boosted collaborative filtering (IBCF)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00FF"/>
                </a:solidFill>
              </a:rPr>
              <a:t>First uses an imputation technique to fill in missing data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8000"/>
                </a:solidFill>
              </a:rPr>
              <a:t>Then use traditional  Pearson correlation-based CF algorithm</a:t>
            </a:r>
            <a:r>
              <a:rPr lang="en-US" sz="2400"/>
              <a:t> on this completed data to predict a user rating for a specified item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>
                <a:solidFill>
                  <a:srgbClr val="0000FF"/>
                </a:solidFill>
              </a:rPr>
              <a:t>Example imputation techniques: </a:t>
            </a:r>
            <a:r>
              <a:rPr lang="en-US" sz="2000"/>
              <a:t>mean imputation, linear regression imputation, predictive mean matching imputation, Bayesian multiple imputation, and machine learning classifiers (including naıve Bayes, SVM, neural network, decision tree, lazy Bayesian rules)</a:t>
            </a:r>
            <a:endParaRPr/>
          </a:p>
        </p:txBody>
      </p:sp>
      <p:sp>
        <p:nvSpPr>
          <p:cNvPr id="565" name="Google Shape;565;p4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7"/>
          <p:cNvSpPr txBox="1"/>
          <p:nvPr>
            <p:ph type="title"/>
          </p:nvPr>
        </p:nvSpPr>
        <p:spPr>
          <a:xfrm>
            <a:off x="685810" y="178639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Extensions to Memory-Based Algorithms: Imputation-Boosted CF (Cont’d)</a:t>
            </a:r>
            <a:endParaRPr/>
          </a:p>
        </p:txBody>
      </p:sp>
      <p:pic>
        <p:nvPicPr>
          <p:cNvPr id="571" name="Google Shape;571;p4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497"/>
          <a:stretch/>
        </p:blipFill>
        <p:spPr>
          <a:xfrm>
            <a:off x="762000" y="1602425"/>
            <a:ext cx="7772400" cy="4365188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4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3" name="Google Shape;573;p47"/>
          <p:cNvSpPr txBox="1"/>
          <p:nvPr/>
        </p:nvSpPr>
        <p:spPr>
          <a:xfrm>
            <a:off x="152400" y="5965388"/>
            <a:ext cx="7139439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Source: http://missingdata.lshtm.ac.uk/index.php?option=com_content&amp;view=article&amp;id=68:simple-mean-imputation&amp;catid=39:simple-ad-hoc-methods-for-coping-with-missing-data&amp;Itemid=96</a:t>
            </a:r>
            <a:endParaRPr/>
          </a:p>
        </p:txBody>
      </p:sp>
      <p:sp>
        <p:nvSpPr>
          <p:cNvPr id="574" name="Google Shape;574;p47"/>
          <p:cNvSpPr txBox="1"/>
          <p:nvPr/>
        </p:nvSpPr>
        <p:spPr>
          <a:xfrm>
            <a:off x="4191000" y="3124200"/>
            <a:ext cx="291817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Imputation Example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NEIGHBORHOOD-BASED OR MEMORY-BASED COLLABORATIVE FILTERING</a:t>
            </a:r>
            <a:endParaRPr/>
          </a:p>
        </p:txBody>
      </p:sp>
      <p:sp>
        <p:nvSpPr>
          <p:cNvPr id="127" name="Google Shape;127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USER-BASED CF</a:t>
            </a:r>
            <a:endParaRPr/>
          </a:p>
        </p:txBody>
      </p:sp>
      <p:sp>
        <p:nvSpPr>
          <p:cNvPr id="133" name="Google Shape;133;p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1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Identify </a:t>
            </a:r>
            <a:r>
              <a:rPr lang="en-US" sz="2000"/>
              <a:t>User’s Neighbors =&gt; Recommendation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Neighborhood-based / Memory-based Collaborative Filtering</a:t>
            </a:r>
            <a:endParaRPr/>
          </a:p>
        </p:txBody>
      </p:sp>
      <p:sp>
        <p:nvSpPr>
          <p:cNvPr id="140" name="Google Shape;140;p7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Active user: the user we want to make predictions for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User-based CF: </a:t>
            </a:r>
            <a:r>
              <a:rPr lang="en-US" sz="2400">
                <a:solidFill>
                  <a:srgbClr val="0000FF"/>
                </a:solidFill>
              </a:rPr>
              <a:t>A </a:t>
            </a:r>
            <a:r>
              <a:rPr lang="en-US" sz="2400">
                <a:solidFill>
                  <a:srgbClr val="FF0000"/>
                </a:solidFill>
              </a:rPr>
              <a:t>subset</a:t>
            </a:r>
            <a:r>
              <a:rPr lang="en-US" sz="2400">
                <a:solidFill>
                  <a:srgbClr val="0000FF"/>
                </a:solidFill>
              </a:rPr>
              <a:t> of </a:t>
            </a:r>
            <a:r>
              <a:rPr lang="en-US" sz="2400">
                <a:solidFill>
                  <a:srgbClr val="FF0000"/>
                </a:solidFill>
              </a:rPr>
              <a:t>other users (</a:t>
            </a:r>
            <a:r>
              <a:rPr b="1" lang="en-US" sz="2400">
                <a:solidFill>
                  <a:srgbClr val="FF0000"/>
                </a:solidFill>
              </a:rPr>
              <a:t>neighborhood</a:t>
            </a:r>
            <a:r>
              <a:rPr lang="en-US" sz="2400">
                <a:solidFill>
                  <a:srgbClr val="FF0000"/>
                </a:solidFill>
              </a:rPr>
              <a:t>) </a:t>
            </a:r>
            <a:br>
              <a:rPr lang="en-US" sz="2400">
                <a:solidFill>
                  <a:srgbClr val="FF0000"/>
                </a:solidFill>
              </a:rPr>
            </a:br>
            <a:r>
              <a:rPr lang="en-US" sz="2400">
                <a:solidFill>
                  <a:srgbClr val="0000FF"/>
                </a:solidFill>
              </a:rPr>
              <a:t>is chosen based on their </a:t>
            </a:r>
            <a:r>
              <a:rPr lang="en-US" sz="2400">
                <a:solidFill>
                  <a:srgbClr val="FF0000"/>
                </a:solidFill>
              </a:rPr>
              <a:t>similarity</a:t>
            </a:r>
            <a:r>
              <a:rPr lang="en-US" sz="2400">
                <a:solidFill>
                  <a:srgbClr val="0000FF"/>
                </a:solidFill>
              </a:rPr>
              <a:t> to </a:t>
            </a:r>
            <a:r>
              <a:rPr lang="en-US" sz="2400">
                <a:solidFill>
                  <a:srgbClr val="FF0000"/>
                </a:solidFill>
              </a:rPr>
              <a:t>the active user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A </a:t>
            </a:r>
            <a:r>
              <a:rPr lang="en-US" sz="2400">
                <a:solidFill>
                  <a:srgbClr val="FF0000"/>
                </a:solidFill>
              </a:rPr>
              <a:t>weighted combination </a:t>
            </a:r>
            <a:r>
              <a:rPr lang="en-US" sz="2400"/>
              <a:t>of </a:t>
            </a:r>
            <a:r>
              <a:rPr lang="en-US" sz="2400">
                <a:solidFill>
                  <a:srgbClr val="FF0000"/>
                </a:solidFill>
              </a:rPr>
              <a:t>the ratings of neighbors</a:t>
            </a:r>
            <a:br>
              <a:rPr lang="en-US" sz="2400">
                <a:solidFill>
                  <a:srgbClr val="FF0000"/>
                </a:solidFill>
              </a:rPr>
            </a:br>
            <a:r>
              <a:rPr lang="en-US" sz="2400"/>
              <a:t>is used to make predictions for the active user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Steps:</a:t>
            </a:r>
            <a:endParaRPr/>
          </a:p>
          <a:p>
            <a:pPr indent="-514350" lvl="0" marL="514350" rtl="0" algn="l">
              <a:spcBef>
                <a:spcPts val="480"/>
              </a:spcBef>
              <a:spcAft>
                <a:spcPts val="0"/>
              </a:spcAft>
              <a:buSzPts val="2400"/>
              <a:buFont typeface="Tahoma"/>
              <a:buAutoNum type="arabicPeriod"/>
            </a:pPr>
            <a:r>
              <a:rPr lang="en-US" sz="2400"/>
              <a:t>Assign a weight to all users w.r.t. </a:t>
            </a:r>
            <a:r>
              <a:rPr b="1" lang="en-US" sz="2400">
                <a:solidFill>
                  <a:srgbClr val="FF0000"/>
                </a:solidFill>
              </a:rPr>
              <a:t>similarity</a:t>
            </a:r>
            <a:r>
              <a:rPr b="1" lang="en-US" sz="2400"/>
              <a:t> with the </a:t>
            </a:r>
            <a:r>
              <a:rPr b="1" lang="en-US" sz="2400">
                <a:solidFill>
                  <a:srgbClr val="FF0000"/>
                </a:solidFill>
              </a:rPr>
              <a:t>active user</a:t>
            </a:r>
            <a:endParaRPr/>
          </a:p>
          <a:p>
            <a:pPr indent="-514350" lvl="0" marL="514350" rtl="0" algn="l">
              <a:spcBef>
                <a:spcPts val="480"/>
              </a:spcBef>
              <a:spcAft>
                <a:spcPts val="0"/>
              </a:spcAft>
              <a:buSzPts val="2400"/>
              <a:buFont typeface="Tahoma"/>
              <a:buAutoNum type="arabicPeriod"/>
            </a:pPr>
            <a:r>
              <a:rPr b="1" lang="en-US" sz="2400"/>
              <a:t>Select </a:t>
            </a:r>
            <a:r>
              <a:rPr b="1" lang="en-US" sz="2400">
                <a:solidFill>
                  <a:srgbClr val="FF0000"/>
                </a:solidFill>
              </a:rPr>
              <a:t>k</a:t>
            </a:r>
            <a:r>
              <a:rPr b="1" lang="en-US" sz="2400"/>
              <a:t> neighbor users that have the </a:t>
            </a:r>
            <a:r>
              <a:rPr b="1" lang="en-US" sz="2400">
                <a:solidFill>
                  <a:srgbClr val="FF0000"/>
                </a:solidFill>
              </a:rPr>
              <a:t>highest similarity</a:t>
            </a:r>
            <a:r>
              <a:rPr lang="en-US" sz="2400">
                <a:solidFill>
                  <a:srgbClr val="FF0000"/>
                </a:solidFill>
              </a:rPr>
              <a:t> </a:t>
            </a:r>
            <a:r>
              <a:rPr lang="en-US" sz="2400"/>
              <a:t>with active user (</a:t>
            </a:r>
            <a:r>
              <a:rPr lang="en-US" sz="2400" u="sng"/>
              <a:t>the neighborhood</a:t>
            </a:r>
            <a:r>
              <a:rPr lang="en-US" sz="2400"/>
              <a:t>)</a:t>
            </a:r>
            <a:endParaRPr/>
          </a:p>
          <a:p>
            <a:pPr indent="-514350" lvl="0" marL="514350" rtl="0" algn="l">
              <a:spcBef>
                <a:spcPts val="480"/>
              </a:spcBef>
              <a:spcAft>
                <a:spcPts val="0"/>
              </a:spcAft>
              <a:buSzPts val="2400"/>
              <a:buFont typeface="Tahoma"/>
              <a:buAutoNum type="arabicPeriod"/>
            </a:pPr>
            <a:r>
              <a:rPr b="1" lang="en-US" sz="2400"/>
              <a:t>Compute a prediction from </a:t>
            </a:r>
            <a:r>
              <a:rPr b="1" lang="en-US" sz="2400">
                <a:solidFill>
                  <a:srgbClr val="FF0000"/>
                </a:solidFill>
              </a:rPr>
              <a:t>a weighted combination of the selected neighbors’ ratings</a:t>
            </a:r>
            <a:endParaRPr/>
          </a:p>
        </p:txBody>
      </p:sp>
      <p:sp>
        <p:nvSpPr>
          <p:cNvPr id="141" name="Google Shape;141;p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sinesimilarity.tiff" id="146" name="Google Shape;14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4775" y="5486400"/>
            <a:ext cx="5316025" cy="1121888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8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Similarity between users: </a:t>
            </a:r>
            <a:br>
              <a:rPr lang="en-US"/>
            </a:br>
            <a:r>
              <a:rPr lang="en-US"/>
              <a:t>by what measure?</a:t>
            </a:r>
            <a:endParaRPr/>
          </a:p>
        </p:txBody>
      </p:sp>
      <p:sp>
        <p:nvSpPr>
          <p:cNvPr id="148" name="Google Shape;148;p8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Weight </a:t>
            </a:r>
            <a:r>
              <a:rPr b="1" i="1" lang="en-US" sz="2400"/>
              <a:t>w</a:t>
            </a:r>
            <a:r>
              <a:rPr b="1" baseline="-25000" i="1" lang="en-US" sz="2400"/>
              <a:t>x,y </a:t>
            </a:r>
            <a:r>
              <a:rPr b="1" lang="en-US" sz="2400"/>
              <a:t>is measure of similarity between user </a:t>
            </a:r>
            <a:r>
              <a:rPr b="1" i="1" lang="en-US" sz="2400"/>
              <a:t>x</a:t>
            </a:r>
            <a:r>
              <a:rPr b="1" lang="en-US" sz="2400"/>
              <a:t> and active user </a:t>
            </a:r>
            <a:r>
              <a:rPr b="1" i="1" lang="en-US" sz="2400"/>
              <a:t>y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Let </a:t>
            </a:r>
            <a:r>
              <a:rPr b="1" i="1" lang="en-US" sz="2400"/>
              <a:t>r</a:t>
            </a:r>
            <a:r>
              <a:rPr b="1" baseline="-25000" i="1" lang="en-US" sz="2400"/>
              <a:t>x</a:t>
            </a:r>
            <a:r>
              <a:rPr lang="en-US" sz="2400"/>
              <a:t> be the vector of user </a:t>
            </a:r>
            <a:r>
              <a:rPr b="1" i="1" lang="en-US" sz="2400"/>
              <a:t>x</a:t>
            </a:r>
            <a:r>
              <a:rPr lang="en-US" sz="2400"/>
              <a:t>’s ratings</a:t>
            </a:r>
            <a:endParaRPr b="1" i="1"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1" lang="en-US" sz="2400">
                <a:solidFill>
                  <a:srgbClr val="FF0066"/>
                </a:solidFill>
              </a:rPr>
              <a:t>Possible similarity metrics: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00FF"/>
                </a:solidFill>
              </a:rPr>
              <a:t>Jaccard similarity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(Intersection / union) of two sets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Doesn’t use non-boolean values: e.g., ratings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00FF"/>
                </a:solidFill>
              </a:rPr>
              <a:t>Cosine similarity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Treat ratings as vectors to points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Cosine similarity between points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149" name="Google Shape;149;p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0" name="Google Shape;150;p8"/>
          <p:cNvSpPr txBox="1"/>
          <p:nvPr/>
        </p:nvSpPr>
        <p:spPr>
          <a:xfrm>
            <a:off x="6248400" y="2466201"/>
            <a:ext cx="2514600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1" baseline="-25000" i="1" lang="en-US" sz="24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i="1" lang="en-US" sz="24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, r</a:t>
            </a:r>
            <a:r>
              <a:rPr b="1" baseline="-25000" i="1" lang="en-US" sz="24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1" i="1" lang="en-US" sz="24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as sets: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1" baseline="-25000" i="1" lang="en-US" sz="2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= {1, 4, 5}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1" baseline="-25000" i="1" lang="en-US" sz="2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US" sz="2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= {1, 3, 4}</a:t>
            </a:r>
            <a:endParaRPr/>
          </a:p>
        </p:txBody>
      </p:sp>
      <p:sp>
        <p:nvSpPr>
          <p:cNvPr id="151" name="Google Shape;151;p8"/>
          <p:cNvSpPr txBox="1"/>
          <p:nvPr/>
        </p:nvSpPr>
        <p:spPr>
          <a:xfrm>
            <a:off x="6236164" y="4255387"/>
            <a:ext cx="2510624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1" baseline="-25000" i="1" lang="en-US" sz="2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i="1" lang="en-US" sz="2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, r</a:t>
            </a:r>
            <a:r>
              <a:rPr b="1" baseline="-25000" i="1" lang="en-US" sz="2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1" i="1" lang="en-US" sz="2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as points: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1" baseline="-25000" i="1" lang="en-US" sz="2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= {1, 0, 0, 1, 3}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1" baseline="-25000" i="1" lang="en-US" sz="2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US" sz="2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= {1, 0, 2, 2, 0}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JACCARD SIMILARITY</a:t>
            </a:r>
            <a:endParaRPr/>
          </a:p>
        </p:txBody>
      </p:sp>
      <p:sp>
        <p:nvSpPr>
          <p:cNvPr id="157" name="Google Shape;157;p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Similarity between users: </a:t>
            </a:r>
            <a:br>
              <a:rPr lang="en-US"/>
            </a:br>
            <a:r>
              <a:rPr lang="en-US"/>
              <a:t>by what measure?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ydataMining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2002-03-23T20:14:09Z</dcterms:created>
  <dc:creator>Jeff Ullman</dc:creator>
</cp:coreProperties>
</file>