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9144000"/>
  <p:notesSz cx="6858000" cy="9144000"/>
  <p:embeddedFontLst>
    <p:embeddedFont>
      <p:font typeface="Tahoma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9" roundtripDataSignature="AMtx7mgIXsq5UFNbuhzYjVZHRCrOSeOl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42DF7A-B411-4373-9AEE-6B1142F95E42}">
  <a:tblStyle styleId="{E242DF7A-B411-4373-9AEE-6B1142F95E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Tahoma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customschemas.google.com/relationships/presentationmetadata" Target="metadata"/><Relationship Id="rId34" Type="http://schemas.openxmlformats.org/officeDocument/2006/relationships/slide" Target="slides/slide28.xml"/><Relationship Id="rId78" Type="http://schemas.openxmlformats.org/officeDocument/2006/relationships/font" Target="fonts/Tahoma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spring 0201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 Spring 0201</a:t>
            </a:r>
            <a:endParaRPr/>
          </a:p>
        </p:txBody>
      </p:sp>
      <p:sp>
        <p:nvSpPr>
          <p:cNvPr id="297" name="Google Shape;297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201603w1.1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6" name="Google Shape;85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7" name="Google Shape;857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201603.2 w2.1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201802 w1.1</a:t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2016.3 w2.1</a:t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6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76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7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7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7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en.wikipedia.org/wiki/Linear_predictor_function" TargetMode="External"/><Relationship Id="rId4" Type="http://schemas.openxmlformats.org/officeDocument/2006/relationships/hyperlink" Target="http://en.wikipedia.org/wiki/Parameters" TargetMode="External"/><Relationship Id="rId5" Type="http://schemas.openxmlformats.org/officeDocument/2006/relationships/hyperlink" Target="http://en.wikipedia.org/wiki/Estimation_theory" TargetMode="External"/><Relationship Id="rId6" Type="http://schemas.openxmlformats.org/officeDocument/2006/relationships/hyperlink" Target="http://en.wikipedia.org/wiki/Linear_mode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jpg"/><Relationship Id="rId4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Relationship Id="rId4" Type="http://schemas.openxmlformats.org/officeDocument/2006/relationships/image" Target="../media/image2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10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51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Relationship Id="rId5" Type="http://schemas.openxmlformats.org/officeDocument/2006/relationships/image" Target="../media/image38.png"/><Relationship Id="rId6" Type="http://schemas.openxmlformats.org/officeDocument/2006/relationships/image" Target="../media/image43.png"/><Relationship Id="rId7" Type="http://schemas.openxmlformats.org/officeDocument/2006/relationships/image" Target="../media/image4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1981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Collaborative Filtering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Hybrid Systems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260046" y="3941455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685799" y="5105400"/>
            <a:ext cx="822544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Sum over set of </a:t>
            </a:r>
            <a:r>
              <a:rPr b="1" lang="en-US" sz="2400" u="sng">
                <a:solidFill>
                  <a:srgbClr val="FF0066"/>
                </a:solidFill>
              </a:rPr>
              <a:t>co-users</a:t>
            </a:r>
            <a:r>
              <a:rPr b="1" lang="en-US" sz="2400">
                <a:solidFill>
                  <a:srgbClr val="FF0066"/>
                </a:solidFill>
              </a:rPr>
              <a:t> </a:t>
            </a:r>
            <a:r>
              <a:rPr b="1" i="1" lang="en-US" sz="2400">
                <a:solidFill>
                  <a:srgbClr val="FF0066"/>
                </a:solidFill>
              </a:rPr>
              <a:t>U</a:t>
            </a:r>
            <a:r>
              <a:rPr b="1" lang="en-US" sz="2400">
                <a:solidFill>
                  <a:srgbClr val="FF0066"/>
                </a:solidFill>
              </a:rPr>
              <a:t> who rated both items</a:t>
            </a:r>
            <a:r>
              <a:rPr b="1" i="1" lang="en-US" sz="2400">
                <a:solidFill>
                  <a:srgbClr val="FF0066"/>
                </a:solidFill>
              </a:rPr>
              <a:t> i, j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u,i </a:t>
            </a:r>
            <a:r>
              <a:rPr lang="en-US" sz="2400"/>
              <a:t>is rating of user</a:t>
            </a:r>
            <a:r>
              <a:rPr i="1" lang="en-US" sz="2400"/>
              <a:t> u </a:t>
            </a:r>
            <a:r>
              <a:rPr lang="en-US" sz="2400"/>
              <a:t>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is average rating of </a:t>
            </a:r>
            <a:r>
              <a:rPr i="1" lang="en-US" sz="2400"/>
              <a:t>i</a:t>
            </a:r>
            <a:r>
              <a:rPr baseline="30000" i="1" lang="en-US" sz="2400"/>
              <a:t>th</a:t>
            </a:r>
            <a:r>
              <a:rPr lang="en-US" sz="2400"/>
              <a:t> item by those co-users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990600" y="2052935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_</a:t>
            </a:r>
            <a:endParaRPr/>
          </a:p>
        </p:txBody>
      </p:sp>
      <p:pic>
        <p:nvPicPr>
          <p:cNvPr descr="pearsonCorrItemExpl.tiff"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51" y="1176222"/>
            <a:ext cx="8678498" cy="3748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0"/>
          <p:cNvCxnSpPr/>
          <p:nvPr/>
        </p:nvCxnSpPr>
        <p:spPr>
          <a:xfrm>
            <a:off x="1066800" y="6096000"/>
            <a:ext cx="27432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0"/>
          <p:cNvSpPr txBox="1"/>
          <p:nvPr/>
        </p:nvSpPr>
        <p:spPr>
          <a:xfrm>
            <a:off x="381000" y="2207567"/>
            <a:ext cx="85507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cosine similarity of the rate of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averaged by the co-users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</a:t>
            </a:r>
            <a:endParaRPr/>
          </a:p>
        </p:txBody>
      </p:sp>
      <p:pic>
        <p:nvPicPr>
          <p:cNvPr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119" y="1371600"/>
            <a:ext cx="699531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457200" y="5989737"/>
            <a:ext cx="6927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Su, X., &amp; Khoshgoftaar, T. M. (2009). A survey of collaborative filtering techniques.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Advances in artificial intelligence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2009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4.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2514600" y="2362200"/>
            <a:ext cx="4870057" cy="3459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2514601" y="3356706"/>
            <a:ext cx="4673770" cy="27977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1085231" y="3257103"/>
            <a:ext cx="934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4267200" y="1406633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7188376" y="3105825"/>
            <a:ext cx="2092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Who are the </a:t>
            </a:r>
            <a:b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co-users of {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}?</a:t>
            </a: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2419827" y="4500238"/>
            <a:ext cx="4870057" cy="3459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weight between items</a:t>
            </a:r>
            <a:r>
              <a:rPr i="1" lang="en-US" sz="2400"/>
              <a:t> i and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518945"/>
            <a:ext cx="3216234" cy="1261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PredictionExpl.tiff"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753509"/>
            <a:ext cx="7497088" cy="111389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673572" y="5869963"/>
            <a:ext cx="7022628" cy="7568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1660" l="-179" r="0" t="-8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weight between items</a:t>
            </a:r>
            <a:r>
              <a:rPr i="1" lang="en-US" sz="2400"/>
              <a:t> i and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1060686" y="3581400"/>
            <a:ext cx="7022628" cy="756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1660" l="-180" r="0" t="-8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863399" y="5065425"/>
            <a:ext cx="1408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item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’s rate</a:t>
            </a:r>
            <a:endParaRPr/>
          </a:p>
        </p:txBody>
      </p:sp>
      <p:cxnSp>
        <p:nvCxnSpPr>
          <p:cNvPr id="224" name="Google Shape;224;p13"/>
          <p:cNvCxnSpPr>
            <a:stCxn id="223" idx="0"/>
          </p:cNvCxnSpPr>
          <p:nvPr/>
        </p:nvCxnSpPr>
        <p:spPr>
          <a:xfrm rot="10800000">
            <a:off x="2291499" y="4264125"/>
            <a:ext cx="2763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13"/>
          <p:cNvSpPr txBox="1"/>
          <p:nvPr/>
        </p:nvSpPr>
        <p:spPr>
          <a:xfrm>
            <a:off x="5510632" y="5065426"/>
            <a:ext cx="9973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226" name="Google Shape;226;p13"/>
          <p:cNvCxnSpPr>
            <a:stCxn id="225" idx="0"/>
          </p:cNvCxnSpPr>
          <p:nvPr/>
        </p:nvCxnSpPr>
        <p:spPr>
          <a:xfrm rot="10800000">
            <a:off x="5839227" y="4264126"/>
            <a:ext cx="17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13"/>
          <p:cNvSpPr txBox="1"/>
          <p:nvPr/>
        </p:nvSpPr>
        <p:spPr>
          <a:xfrm>
            <a:off x="3451327" y="5219664"/>
            <a:ext cx="1572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228" name="Google Shape;228;p13"/>
          <p:cNvCxnSpPr>
            <a:stCxn id="227" idx="0"/>
          </p:cNvCxnSpPr>
          <p:nvPr/>
        </p:nvCxnSpPr>
        <p:spPr>
          <a:xfrm rot="10800000">
            <a:off x="3779660" y="4418364"/>
            <a:ext cx="458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13"/>
          <p:cNvSpPr txBox="1"/>
          <p:nvPr/>
        </p:nvSpPr>
        <p:spPr>
          <a:xfrm>
            <a:off x="6901960" y="5148590"/>
            <a:ext cx="1595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r>
              <a:rPr baseline="-2500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aseline="-25000"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0" name="Google Shape;230;p13"/>
          <p:cNvCxnSpPr>
            <a:stCxn id="229" idx="0"/>
          </p:cNvCxnSpPr>
          <p:nvPr/>
        </p:nvCxnSpPr>
        <p:spPr>
          <a:xfrm rot="10800000">
            <a:off x="7230415" y="4347290"/>
            <a:ext cx="4692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3"/>
          <p:cNvSpPr txBox="1"/>
          <p:nvPr/>
        </p:nvSpPr>
        <p:spPr>
          <a:xfrm>
            <a:off x="530461" y="5992269"/>
            <a:ext cx="5483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neighbors of item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are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{n</a:t>
            </a:r>
            <a:r>
              <a:rPr baseline="-25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n</a:t>
            </a:r>
            <a:r>
              <a:rPr baseline="-25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37" name="Google Shape;237;p14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{E242DF7A-B411-4373-9AEE-6B1142F95E42}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14"/>
          <p:cNvSpPr txBox="1"/>
          <p:nvPr/>
        </p:nvSpPr>
        <p:spPr>
          <a:xfrm>
            <a:off x="4130675" y="1143000"/>
            <a:ext cx="12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 rot="-5400000">
            <a:off x="108900" y="3313930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grpSp>
        <p:nvGrpSpPr>
          <p:cNvPr id="240" name="Google Shape;240;p14"/>
          <p:cNvGrpSpPr/>
          <p:nvPr/>
        </p:nvGrpSpPr>
        <p:grpSpPr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241" name="Google Shape;241;p14"/>
            <p:cNvSpPr/>
            <p:nvPr/>
          </p:nvSpPr>
          <p:spPr>
            <a:xfrm>
              <a:off x="1392" y="3744"/>
              <a:ext cx="336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" name="Google Shape;243;p14"/>
            <p:cNvSpPr txBox="1"/>
            <p:nvPr/>
          </p:nvSpPr>
          <p:spPr>
            <a:xfrm>
              <a:off x="1728" y="3792"/>
              <a:ext cx="12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unknown rating</a:t>
              </a:r>
              <a:endParaRPr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3408" y="3792"/>
              <a:ext cx="168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rating between 1 to 5</a:t>
              </a:r>
              <a:endParaRPr/>
            </a:p>
          </p:txBody>
        </p:sp>
      </p:grpSp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51" name="Google Shape;251;p15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{E242DF7A-B411-4373-9AEE-6B1142F95E42}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15"/>
          <p:cNvSpPr txBox="1"/>
          <p:nvPr/>
        </p:nvSpPr>
        <p:spPr>
          <a:xfrm>
            <a:off x="4130675" y="1143000"/>
            <a:ext cx="12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2530475" y="5969004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estimate rating of movie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user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5"/>
          <p:cNvSpPr txBox="1"/>
          <p:nvPr/>
        </p:nvSpPr>
        <p:spPr>
          <a:xfrm rot="-5400000">
            <a:off x="191400" y="3396428"/>
            <a:ext cx="12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br>
              <a:rPr lang="en-US"/>
            </a:br>
            <a:r>
              <a:rPr lang="en-US"/>
              <a:t>First: what is similarity between items?</a:t>
            </a:r>
            <a:endParaRPr/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{E242DF7A-B411-4373-9AEE-6B1142F95E42}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16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528763" y="5663624"/>
            <a:ext cx="608647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Neighbor selection: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Identify movies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similar to movie 1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rated by user 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Neighborhood size is 2: pick movies 3 and 6</a:t>
            </a:r>
            <a:endParaRPr/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6"/>
          <p:cNvSpPr txBox="1"/>
          <p:nvPr/>
        </p:nvSpPr>
        <p:spPr>
          <a:xfrm rot="-5400000">
            <a:off x="169350" y="3374379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7788275" y="2286000"/>
            <a:ext cx="89852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7467600" y="1038761"/>
            <a:ext cx="1828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 for example):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74" name="Google Shape;274;p17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{E242DF7A-B411-4373-9AEE-6B1142F95E42}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17"/>
          <p:cNvSpPr txBox="1"/>
          <p:nvPr/>
        </p:nvSpPr>
        <p:spPr>
          <a:xfrm>
            <a:off x="4130675" y="1143000"/>
            <a:ext cx="12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1676400" y="5791200"/>
            <a:ext cx="4267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weights: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=0.41, 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1,6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=0.59</a:t>
            </a:r>
            <a:endParaRPr/>
          </a:p>
        </p:txBody>
      </p:sp>
      <p:sp>
        <p:nvSpPr>
          <p:cNvPr id="277" name="Google Shape;277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7"/>
          <p:cNvSpPr txBox="1"/>
          <p:nvPr/>
        </p:nvSpPr>
        <p:spPr>
          <a:xfrm rot="-5400000">
            <a:off x="160675" y="3361073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7669439" y="1066800"/>
            <a:ext cx="15507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286" name="Google Shape;286;p18"/>
          <p:cNvGraphicFramePr/>
          <p:nvPr/>
        </p:nvGraphicFramePr>
        <p:xfrm>
          <a:off x="1143000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{E242DF7A-B411-4373-9AEE-6B1142F95E42}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18"/>
          <p:cNvSpPr txBox="1"/>
          <p:nvPr/>
        </p:nvSpPr>
        <p:spPr>
          <a:xfrm>
            <a:off x="4114800" y="1143000"/>
            <a:ext cx="13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304800" y="5715000"/>
            <a:ext cx="55626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by taking weighted average: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5,1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(0.41*2 + 0.59*3) / (0.41+0.59) = 2.6</a:t>
            </a:r>
            <a:endParaRPr/>
          </a:p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8"/>
          <p:cNvSpPr txBox="1"/>
          <p:nvPr/>
        </p:nvSpPr>
        <p:spPr>
          <a:xfrm rot="-5400000">
            <a:off x="112375" y="3312772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7669439" y="1425714"/>
            <a:ext cx="1550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emBasedPrediction.tiff" id="293" name="Google Shape;2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697336"/>
            <a:ext cx="3154418" cy="123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00" name="Google Shape;300;p19"/>
          <p:cNvSpPr txBox="1"/>
          <p:nvPr>
            <p:ph idx="1" type="body"/>
          </p:nvPr>
        </p:nvSpPr>
        <p:spPr>
          <a:xfrm>
            <a:off x="533400" y="3663584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does set U represent?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Set of users U who rated both items i, j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members of the set U for </a:t>
            </a:r>
            <a:r>
              <a:rPr i="1" lang="en-US" sz="2000"/>
              <a:t>w</a:t>
            </a:r>
            <a:r>
              <a:rPr baseline="-25000" i="1" lang="en-US" sz="2000"/>
              <a:t>1,2</a:t>
            </a:r>
            <a:r>
              <a:rPr i="1" lang="en-US" sz="2000"/>
              <a:t>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U1 and U4 rated items I1 and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When calculating average ratings for item i, which ratings do we use? All ratings or just for co-rated items?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will show examples of </a:t>
            </a:r>
            <a:r>
              <a:rPr lang="en-US" sz="1800"/>
              <a:t>co-rated items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can use all ratings as well: based on all ratings: </a:t>
            </a:r>
            <a:br>
              <a:rPr i="1" lang="en-US" sz="1800"/>
            </a:br>
            <a:r>
              <a:rPr i="1" lang="en-US" sz="1800"/>
              <a:t>avg(r</a:t>
            </a:r>
            <a:r>
              <a:rPr baseline="-25000" i="1" lang="en-US" sz="1800"/>
              <a:t>1</a:t>
            </a:r>
            <a:r>
              <a:rPr i="1" lang="en-US" sz="1800"/>
              <a:t>) = </a:t>
            </a:r>
            <a:r>
              <a:rPr lang="en-US" sz="1800"/>
              <a:t>(2+3+5)</a:t>
            </a:r>
            <a:r>
              <a:rPr i="1" lang="en-US" sz="1800"/>
              <a:t>/3, avg(r</a:t>
            </a:r>
            <a:r>
              <a:rPr baseline="-25000" i="1" lang="en-US" sz="1800"/>
              <a:t>2</a:t>
            </a:r>
            <a:r>
              <a:rPr i="1" lang="en-US" sz="1800"/>
              <a:t>) = </a:t>
            </a:r>
            <a:r>
              <a:rPr lang="en-US" sz="1800"/>
              <a:t>(1+4+3)</a:t>
            </a:r>
            <a:r>
              <a:rPr i="1" lang="en-US" sz="1800"/>
              <a:t>/3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01" name="Google Shape;30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02" name="Google Shape;3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1"/>
            <a:ext cx="4648200" cy="100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593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/>
          <p:nvPr/>
        </p:nvSpPr>
        <p:spPr>
          <a:xfrm>
            <a:off x="25146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1529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52400" y="129540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</a:rPr>
              <a:t>1) Content-based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characteristics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have similar content to items user liked in the past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items that match predefined attributes 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00"/>
                </a:solidFill>
              </a:rPr>
              <a:t>2)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a user's past behavior (items previously purchased or rated) and similar decisions made by other users (“neighbors”)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suggestions made to a user utilize information across the entire user base (‘neighbors”)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00"/>
                </a:solidFill>
              </a:rPr>
              <a:t>User-Neighbors vs. Item-Neighbors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152400" y="3886200"/>
            <a:ext cx="8991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all 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10/3, r</a:t>
            </a:r>
            <a:r>
              <a:rPr baseline="-25000" i="1" lang="en-US" sz="2000"/>
              <a:t>2</a:t>
            </a:r>
            <a:r>
              <a:rPr i="1" lang="en-US" sz="2000"/>
              <a:t> = 8/3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10/3)(r</a:t>
            </a:r>
            <a:r>
              <a:rPr baseline="-25000" lang="en-US" sz="2000"/>
              <a:t>U1,I2</a:t>
            </a:r>
            <a:r>
              <a:rPr lang="en-US" sz="2000"/>
              <a:t> – 8/3) + (r</a:t>
            </a:r>
            <a:r>
              <a:rPr baseline="-25000" lang="en-US" sz="2000"/>
              <a:t>U4,I1</a:t>
            </a:r>
            <a:r>
              <a:rPr lang="en-US" sz="2000"/>
              <a:t> – 10/3)(r</a:t>
            </a:r>
            <a:r>
              <a:rPr baseline="-25000" lang="en-US" sz="2000"/>
              <a:t>U4,I2</a:t>
            </a:r>
            <a:r>
              <a:rPr lang="en-US" sz="2000"/>
              <a:t> – 8/3))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10/3)＾2 + (r</a:t>
            </a:r>
            <a:r>
              <a:rPr baseline="-25000" lang="en-US" sz="1800"/>
              <a:t>U4,I1</a:t>
            </a:r>
            <a:r>
              <a:rPr lang="en-US" sz="1800"/>
              <a:t> – 10/3)^2) * sqrt((r</a:t>
            </a:r>
            <a:r>
              <a:rPr baseline="-25000" lang="en-US" sz="1800"/>
              <a:t>U1,I2</a:t>
            </a:r>
            <a:r>
              <a:rPr lang="en-US" sz="1800"/>
              <a:t> – 8/3)^2) + (r</a:t>
            </a:r>
            <a:r>
              <a:rPr baseline="-25000" lang="en-US" sz="1800"/>
              <a:t>U4,I2</a:t>
            </a:r>
            <a:r>
              <a:rPr lang="en-US" sz="1800"/>
              <a:t> – 8/3)^2))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[(2-10/3)(1-8/3) + (5-10/3)(3-8/3)]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[sqrt((2-10/3)^2 + (5-10/3)^2) * sqrt((1-8/3)^2 + (3-8/3)^2)]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 2.778/3.628 = 0.765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13" name="Google Shape;3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956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0"/>
          <p:cNvCxnSpPr/>
          <p:nvPr/>
        </p:nvCxnSpPr>
        <p:spPr>
          <a:xfrm>
            <a:off x="60198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70104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52400" y="3962400"/>
            <a:ext cx="8991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co-ratings: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7/2, r</a:t>
            </a:r>
            <a:r>
              <a:rPr baseline="-25000" i="1" lang="en-US" sz="2000"/>
              <a:t>2</a:t>
            </a:r>
            <a:r>
              <a:rPr i="1" lang="en-US" sz="2000"/>
              <a:t> = 4/2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7/2)(r</a:t>
            </a:r>
            <a:r>
              <a:rPr baseline="-25000" lang="en-US" sz="2000"/>
              <a:t>U1,I2</a:t>
            </a:r>
            <a:r>
              <a:rPr lang="en-US" sz="2000"/>
              <a:t> – 4/2) + (r</a:t>
            </a:r>
            <a:r>
              <a:rPr baseline="-25000" lang="en-US" sz="2000"/>
              <a:t>U4,I1</a:t>
            </a:r>
            <a:r>
              <a:rPr lang="en-US" sz="2000"/>
              <a:t> – 7/2)(r</a:t>
            </a:r>
            <a:r>
              <a:rPr baseline="-25000" lang="en-US" sz="2000"/>
              <a:t>U4,I2</a:t>
            </a:r>
            <a:r>
              <a:rPr lang="en-US" sz="2000"/>
              <a:t> – 4/2))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7/2)＾2 + (r</a:t>
            </a:r>
            <a:r>
              <a:rPr baseline="-25000" lang="en-US" sz="1800"/>
              <a:t>U4,I1</a:t>
            </a:r>
            <a:r>
              <a:rPr lang="en-US" sz="1800"/>
              <a:t> – 7/2)^2) * sqrt((r</a:t>
            </a:r>
            <a:r>
              <a:rPr baseline="-25000" lang="en-US" sz="1800"/>
              <a:t>U1,I2</a:t>
            </a:r>
            <a:r>
              <a:rPr lang="en-US" sz="1800"/>
              <a:t> – 4/2)^2) + (r</a:t>
            </a:r>
            <a:r>
              <a:rPr baseline="-25000" lang="en-US" sz="1800"/>
              <a:t>U4,I2</a:t>
            </a:r>
            <a:r>
              <a:rPr lang="en-US" sz="1800"/>
              <a:t> – 4/2)^2))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[(2-7/2)(1-4/2) + (5-7/2)(3-4/2)] 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[sqrt((2-7/2)^2 + (5-7/2)^2) * sqrt((1-4/2)^2 + (3-4/2)^2)]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=3/3=1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324" name="Google Shape;3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9718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7009503" y="3212432"/>
            <a:ext cx="1925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co-rated items only</a:t>
            </a:r>
            <a:endParaRPr/>
          </a:p>
        </p:txBody>
      </p:sp>
      <p:cxnSp>
        <p:nvCxnSpPr>
          <p:cNvPr id="327" name="Google Shape;327;p21"/>
          <p:cNvCxnSpPr/>
          <p:nvPr/>
        </p:nvCxnSpPr>
        <p:spPr>
          <a:xfrm flipH="1">
            <a:off x="7119257" y="3381709"/>
            <a:ext cx="419100" cy="56381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69342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Prediction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685800" y="403860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we have the following item similarities:  </a:t>
            </a:r>
            <a:br>
              <a:rPr lang="en-US" sz="2000"/>
            </a:br>
            <a:r>
              <a:rPr lang="en-US" sz="2000"/>
              <a:t>	</a:t>
            </a:r>
            <a:r>
              <a:rPr i="1" lang="en-US" sz="2000"/>
              <a:t>w</a:t>
            </a:r>
            <a:r>
              <a:rPr baseline="-25000" i="1" lang="en-US" sz="2000"/>
              <a:t>2,1 </a:t>
            </a:r>
            <a:r>
              <a:rPr i="1" lang="en-US" sz="2000"/>
              <a:t>= 0.5, w</a:t>
            </a:r>
            <a:r>
              <a:rPr baseline="-25000" i="1" lang="en-US" sz="2000"/>
              <a:t>2,3 </a:t>
            </a:r>
            <a:r>
              <a:rPr i="1" lang="en-US" sz="2000"/>
              <a:t>= 0.2, w</a:t>
            </a:r>
            <a:r>
              <a:rPr baseline="-25000" i="1" lang="en-US" sz="2000"/>
              <a:t>2,4 </a:t>
            </a:r>
            <a:r>
              <a:rPr i="1" lang="en-US" sz="2000"/>
              <a:t>= 0.3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items are in the neighborhood N for item 2 if |N| = 2?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Items I1 and I4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Predict the rating of user U2 on I2:  </a:t>
            </a:r>
            <a:r>
              <a:rPr lang="en-US" sz="2000"/>
              <a:t>user = 2, item = 2, |N| = items 1,4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P</a:t>
            </a:r>
            <a:r>
              <a:rPr baseline="-25000" lang="en-US" sz="2000"/>
              <a:t>2,2 </a:t>
            </a:r>
            <a:r>
              <a:rPr lang="en-US" sz="2000"/>
              <a:t>= [(r</a:t>
            </a:r>
            <a:r>
              <a:rPr baseline="-25000" lang="en-US" sz="2000"/>
              <a:t>2,1 </a:t>
            </a:r>
            <a:r>
              <a:rPr lang="en-US" sz="2000"/>
              <a:t>* w</a:t>
            </a:r>
            <a:r>
              <a:rPr baseline="-25000" lang="en-US" sz="2000"/>
              <a:t>2,1</a:t>
            </a:r>
            <a:r>
              <a:rPr lang="en-US" sz="2000"/>
              <a:t>) + (r</a:t>
            </a:r>
            <a:r>
              <a:rPr baseline="-25000" lang="en-US" sz="2000"/>
              <a:t>2,4 </a:t>
            </a:r>
            <a:r>
              <a:rPr lang="en-US" sz="2000"/>
              <a:t>* w</a:t>
            </a:r>
            <a:r>
              <a:rPr baseline="-25000" lang="en-US" sz="2000"/>
              <a:t>2,4</a:t>
            </a:r>
            <a:r>
              <a:rPr lang="en-US" sz="2000"/>
              <a:t>)] / [0.5 + 0.3]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= [3*0.5 + 2*0.3] / 0.8  = 2.625</a:t>
            </a:r>
            <a:endParaRPr/>
          </a:p>
        </p:txBody>
      </p:sp>
      <p:sp>
        <p:nvSpPr>
          <p:cNvPr id="336" name="Google Shape;33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971800"/>
            <a:ext cx="2590800" cy="10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3048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Default Voting (fill in the blanks)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Inverse User Frequency (weed out useless items)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Case Amplifications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Imputation-Boosted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345" name="Google Shape;34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many collaborative filters, </a:t>
            </a:r>
            <a:r>
              <a:rPr b="1" lang="en-US" sz="2400">
                <a:solidFill>
                  <a:srgbClr val="008000"/>
                </a:solidFill>
              </a:rPr>
              <a:t>pairwise similarity is computed only from the ratings in the intersection of the items both users have rated (“co-rated items”)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Not reliable when there are too few votes </a:t>
            </a:r>
            <a:r>
              <a:rPr lang="en-US" sz="2000"/>
              <a:t>to generate similarity values (U is small)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Focusing on co-rated items (“intersection set similarity”) also </a:t>
            </a:r>
            <a:r>
              <a:rPr b="1" lang="en-US" sz="2000">
                <a:solidFill>
                  <a:srgbClr val="FF0066"/>
                </a:solidFill>
              </a:rPr>
              <a:t>neglects </a:t>
            </a:r>
            <a:r>
              <a:rPr b="1" lang="en-US" sz="2000">
                <a:solidFill>
                  <a:srgbClr val="009900"/>
                </a:solidFill>
              </a:rPr>
              <a:t>global rating </a:t>
            </a:r>
            <a:r>
              <a:rPr b="1" lang="en-US" sz="2000">
                <a:solidFill>
                  <a:srgbClr val="FF0066"/>
                </a:solidFill>
              </a:rPr>
              <a:t>behavior reflected in a user’s entire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Assuming some </a:t>
            </a:r>
            <a:r>
              <a:rPr lang="en-US" sz="2400" u="sng">
                <a:solidFill>
                  <a:srgbClr val="0000FF"/>
                </a:solidFill>
              </a:rPr>
              <a:t>default voting </a:t>
            </a:r>
            <a:r>
              <a:rPr lang="en-US" sz="2400">
                <a:solidFill>
                  <a:srgbClr val="0000FF"/>
                </a:solidFill>
              </a:rPr>
              <a:t>values for the missing ratings: </a:t>
            </a:r>
            <a:r>
              <a:rPr b="1" lang="en-US" sz="2400">
                <a:solidFill>
                  <a:srgbClr val="0000FF"/>
                </a:solidFill>
              </a:rPr>
              <a:t>can improve CF prediction performance</a:t>
            </a:r>
            <a:endParaRPr/>
          </a:p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 (cont.)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685800" y="16764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Approaches to default voting values: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Herlocker et al. accounts for small intersection sets (small number of co-rated items) by </a:t>
            </a:r>
            <a:r>
              <a:rPr b="1" lang="en-US" sz="2400">
                <a:solidFill>
                  <a:srgbClr val="008000"/>
                </a:solidFill>
              </a:rPr>
              <a:t>reducing the weight of users that have fewer than 50 items in common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Chee et al. </a:t>
            </a:r>
            <a:r>
              <a:rPr b="1" lang="en-US" sz="2400">
                <a:solidFill>
                  <a:srgbClr val="008000"/>
                </a:solidFill>
              </a:rPr>
              <a:t>use average of the clique (small group of co-rated items) as a default voting </a:t>
            </a:r>
            <a:r>
              <a:rPr lang="en-US" sz="2400"/>
              <a:t>to extend a user’s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Breese et al. </a:t>
            </a:r>
            <a:r>
              <a:rPr b="1" lang="en-US" sz="2400">
                <a:solidFill>
                  <a:srgbClr val="008000"/>
                </a:solidFill>
              </a:rPr>
              <a:t>use a neutral or somewhat negative preference for the unobserved ratings </a:t>
            </a:r>
            <a:r>
              <a:rPr lang="en-US" sz="2400"/>
              <a:t>and then computes similarity between users on the resulting ratings data. </a:t>
            </a:r>
            <a:endParaRPr/>
          </a:p>
        </p:txBody>
      </p:sp>
      <p:sp>
        <p:nvSpPr>
          <p:cNvPr id="359" name="Google Shape;359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60" name="Google Shape;3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004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BasedPrediction.tiff" id="365" name="Google Shape;3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486400"/>
            <a:ext cx="3276600" cy="70661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3048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Universally liked items are not as useful in capturing similarity as less common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Inverse frequency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i="1" lang="en-US" sz="2000"/>
              <a:t>f</a:t>
            </a:r>
            <a:r>
              <a:rPr baseline="-25000" i="1" lang="en-US" sz="2000"/>
              <a:t>j</a:t>
            </a:r>
            <a:r>
              <a:rPr i="1" lang="en-US" sz="2000"/>
              <a:t> = log (n/n</a:t>
            </a:r>
            <a:r>
              <a:rPr baseline="-25000" i="1" lang="en-US" sz="2000"/>
              <a:t>j</a:t>
            </a:r>
            <a:r>
              <a:rPr i="1"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</a:t>
            </a:r>
            <a:r>
              <a:rPr b="1" baseline="-25000" i="1" lang="en-US" sz="2000"/>
              <a:t>j</a:t>
            </a:r>
            <a:r>
              <a:rPr b="1" lang="en-US" sz="2000"/>
              <a:t> is number of users who have rated item </a:t>
            </a:r>
            <a:r>
              <a:rPr b="1" i="1" lang="en-US" sz="2000"/>
              <a:t>j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 </a:t>
            </a:r>
            <a:r>
              <a:rPr b="1" lang="en-US" sz="2000"/>
              <a:t>is total number of users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If everyone has rated item </a:t>
            </a:r>
            <a:r>
              <a:rPr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, then </a:t>
            </a:r>
            <a:r>
              <a:rPr i="1" lang="en-US" sz="2400">
                <a:solidFill>
                  <a:srgbClr val="0000FF"/>
                </a:solidFill>
              </a:rPr>
              <a:t>f</a:t>
            </a:r>
            <a:r>
              <a:rPr baseline="-25000"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is zero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(Note: looks a lot like Inverse Document Frequency (IDF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Approach: transform the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vector similarity-based CF: </a:t>
            </a:r>
            <a:r>
              <a:rPr b="1" lang="en-US" sz="2000">
                <a:solidFill>
                  <a:srgbClr val="FF0066"/>
                </a:solidFill>
              </a:rPr>
              <a:t>new rating = original rating multiplied by </a:t>
            </a:r>
            <a:r>
              <a:rPr b="1" i="1" lang="en-US" sz="2000">
                <a:solidFill>
                  <a:srgbClr val="FF0066"/>
                </a:solidFill>
              </a:rPr>
              <a:t>f</a:t>
            </a:r>
            <a:r>
              <a:rPr b="1" baseline="-25000" i="1" lang="en-US" sz="2000">
                <a:solidFill>
                  <a:srgbClr val="FF0066"/>
                </a:solidFill>
              </a:rPr>
              <a:t>j</a:t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For very popular items, ratings </a:t>
            </a:r>
            <a:r>
              <a:rPr b="1" i="1" lang="en-US" sz="1800">
                <a:solidFill>
                  <a:srgbClr val="008000"/>
                </a:solidFill>
              </a:rPr>
              <a:t>r</a:t>
            </a:r>
            <a:r>
              <a:rPr b="1" baseline="-25000" i="1" lang="en-US" sz="1800">
                <a:solidFill>
                  <a:srgbClr val="008000"/>
                </a:solidFill>
              </a:rPr>
              <a:t>u,i </a:t>
            </a:r>
            <a:r>
              <a:rPr b="1" lang="en-US" sz="1800">
                <a:solidFill>
                  <a:srgbClr val="008000"/>
                </a:solidFill>
              </a:rPr>
              <a:t>will be greatly reduced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Less popular items will have greater effect on prediction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367" name="Google Shape;367;p2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Inverse User Frequency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Case Amplification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685800" y="14478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Transform applied to weights used in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Emphasizes high weights and punishes low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Transforms original weights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Reduces noise in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Favors high weights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Small values raised to a power become negligible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9, weight it remains high (0. 9</a:t>
            </a:r>
            <a:r>
              <a:rPr baseline="30000" lang="en-US" sz="2000"/>
              <a:t>2.5 </a:t>
            </a:r>
            <a:r>
              <a:rPr lang="en-US" sz="2000"/>
              <a:t>≈  0. 8)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1, weight becomes negligible (0. 1</a:t>
            </a:r>
            <a:r>
              <a:rPr baseline="30000" lang="en-US" sz="2000"/>
              <a:t>2.5</a:t>
            </a:r>
            <a:r>
              <a:rPr lang="en-US" sz="2000"/>
              <a:t> ≈  0. 003)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caseAmplification.tiff" id="374" name="Google Shape;3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96" y="2438400"/>
            <a:ext cx="7254704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/>
        </p:nvSpPr>
        <p:spPr>
          <a:xfrm>
            <a:off x="3200400" y="3657600"/>
            <a:ext cx="5181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temBasedPrediction.tiff" id="376" name="Google Shape;3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888432"/>
            <a:ext cx="2286000" cy="89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Imputation-Boosted CF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304800" y="1828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When the rating data for CF tasks are </a:t>
            </a:r>
            <a:r>
              <a:rPr b="1" lang="en-US" sz="2400">
                <a:solidFill>
                  <a:srgbClr val="FF0000"/>
                </a:solidFill>
              </a:rPr>
              <a:t>extremely sparse</a:t>
            </a:r>
            <a:r>
              <a:rPr b="1" lang="en-US" sz="2400">
                <a:solidFill>
                  <a:srgbClr val="008000"/>
                </a:solidFill>
              </a:rPr>
              <a:t>: hard to produce accurate predictions using the  Pearson correlation-based CF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 et al. uses imputation-boosted collaborative filtering (IBCF)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First uses an imputation technique to fill in missing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use traditional Pearson correlation-based CF algorithm</a:t>
            </a:r>
            <a:r>
              <a:rPr lang="en-US" sz="2400"/>
              <a:t> on this completed data to predict a user rating for a specified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Example imputation techniques: </a:t>
            </a:r>
            <a:r>
              <a:rPr lang="en-US" sz="2000"/>
              <a:t>mean imputation, linear regression imputation, predictive mean matching imputation, Bayesian multiple imputation, and machine learning classifiers (including naıve Bayes, SVM, neural network, decision tree, lazy Bayesian rules)</a:t>
            </a:r>
            <a:endParaRPr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Extensions to Memory-Based Algorithms: Imputation-Boosted CF (Cont’d)</a:t>
            </a:r>
            <a:endParaRPr/>
          </a:p>
        </p:txBody>
      </p:sp>
      <p:pic>
        <p:nvPicPr>
          <p:cNvPr id="389" name="Google Shape;38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762000" y="1602425"/>
            <a:ext cx="7772400" cy="43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152400" y="5965388"/>
            <a:ext cx="71394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http://missingdata.lshtm.ac.uk/index.php?option=com_content&amp;view=article&amp;id=68:simple-mean-imputation&amp;catid=39:simple-ad-hoc-methods-for-coping-with-missing-data&amp;Itemid=96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4191000" y="3124200"/>
            <a:ext cx="2918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Imputation Example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85800" y="1602425"/>
            <a:ext cx="2590800" cy="302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Filtering: Overview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858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e.g., </a:t>
            </a:r>
            <a:r>
              <a:rPr b="1" lang="en-US" sz="2400">
                <a:solidFill>
                  <a:srgbClr val="FF0066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</a:t>
            </a:r>
            <a:r>
              <a:rPr lang="en-US" sz="2000">
                <a:solidFill>
                  <a:srgbClr val="FF0000"/>
                </a:solidFill>
              </a:rPr>
              <a:t>similarities</a:t>
            </a:r>
            <a:r>
              <a:rPr lang="en-US" sz="2000"/>
              <a:t> in </a:t>
            </a:r>
            <a:r>
              <a:rPr lang="en-US" sz="2000">
                <a:solidFill>
                  <a:srgbClr val="FF0000"/>
                </a:solidFill>
              </a:rPr>
              <a:t>rating behavior </a:t>
            </a:r>
            <a:r>
              <a:rPr lang="en-US" sz="2000"/>
              <a:t>among </a:t>
            </a:r>
            <a:r>
              <a:rPr lang="en-US" sz="2000">
                <a:solidFill>
                  <a:srgbClr val="FF0000"/>
                </a:solidFill>
              </a:rPr>
              <a:t>users</a:t>
            </a:r>
            <a:r>
              <a:rPr lang="en-US" sz="2000"/>
              <a:t> in determining </a:t>
            </a:r>
            <a:r>
              <a:rPr lang="en-US" sz="2000">
                <a:solidFill>
                  <a:srgbClr val="FF0000"/>
                </a:solidFill>
              </a:rPr>
              <a:t>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  (</a:t>
            </a:r>
            <a:r>
              <a:rPr lang="en-US" sz="2000" u="sng"/>
              <a:t>User’s</a:t>
            </a:r>
            <a:r>
              <a:rPr lang="en-US" sz="2000"/>
              <a:t> neighbors)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  (</a:t>
            </a:r>
            <a:r>
              <a:rPr lang="en-US" sz="2000" u="sng"/>
              <a:t>Item’s </a:t>
            </a:r>
            <a:r>
              <a:rPr lang="en-US" sz="2000"/>
              <a:t>neighbors)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of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CF</a:t>
            </a:r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 Overview</a:t>
            </a:r>
            <a:endParaRPr/>
          </a:p>
        </p:txBody>
      </p:sp>
      <p:sp>
        <p:nvSpPr>
          <p:cNvPr id="405" name="Google Shape;405;p3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</a:t>
            </a:r>
            <a:r>
              <a:rPr b="1" lang="en-US" sz="2400">
                <a:solidFill>
                  <a:srgbClr val="002060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similarities in rating behavior among users in determining recommendations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002060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for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Collaborative Filtering</a:t>
            </a:r>
            <a:endParaRPr/>
          </a:p>
        </p:txBody>
      </p:sp>
      <p:sp>
        <p:nvSpPr>
          <p:cNvPr id="412" name="Google Shape;412;p32"/>
          <p:cNvSpPr txBox="1"/>
          <p:nvPr>
            <p:ph idx="1" type="body"/>
          </p:nvPr>
        </p:nvSpPr>
        <p:spPr>
          <a:xfrm>
            <a:off x="228600" y="14478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08000"/>
                </a:solidFill>
              </a:rPr>
              <a:t>Provide recommendations by estimating </a:t>
            </a:r>
            <a:r>
              <a:rPr lang="en-US" sz="2400">
                <a:solidFill>
                  <a:srgbClr val="FF0000"/>
                </a:solidFill>
              </a:rPr>
              <a:t>parameters</a:t>
            </a:r>
            <a:r>
              <a:rPr lang="en-US" sz="2400">
                <a:solidFill>
                  <a:srgbClr val="008000"/>
                </a:solidFill>
              </a:rPr>
              <a:t> of </a:t>
            </a:r>
            <a:r>
              <a:rPr lang="en-US" sz="2400">
                <a:solidFill>
                  <a:srgbClr val="FF0000"/>
                </a:solidFill>
              </a:rPr>
              <a:t>statistical models </a:t>
            </a:r>
            <a:r>
              <a:rPr lang="en-US" sz="2400">
                <a:solidFill>
                  <a:srgbClr val="008000"/>
                </a:solidFill>
              </a:rPr>
              <a:t>for user ratings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</a:rPr>
              <a:t>Design and development of models can allow system to learn to recognize complex patterns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Based on training set – </a:t>
            </a:r>
            <a:r>
              <a:rPr lang="en-US" sz="2000" u="sng">
                <a:solidFill>
                  <a:srgbClr val="0000FF"/>
                </a:solidFill>
              </a:rPr>
              <a:t>supervised learning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FF0066"/>
                </a:solidFill>
              </a:rPr>
              <a:t>Then make intelligent predictions for CF tasks based on </a:t>
            </a:r>
            <a:br>
              <a:rPr lang="en-US" sz="2400">
                <a:solidFill>
                  <a:srgbClr val="FF0066"/>
                </a:solidFill>
              </a:rPr>
            </a:br>
            <a:r>
              <a:rPr lang="en-US" sz="2400">
                <a:solidFill>
                  <a:srgbClr val="FF0066"/>
                </a:solidFill>
              </a:rPr>
              <a:t>the </a:t>
            </a:r>
            <a:r>
              <a:rPr b="1" lang="en-US" sz="2400" u="sng">
                <a:solidFill>
                  <a:srgbClr val="FF0066"/>
                </a:solidFill>
              </a:rPr>
              <a:t>learned models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Example models: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Bayesian models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 u="sng"/>
              <a:t>Clustering models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Dependency networks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Classification algorithms (if users ratings are in categories)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lang="en-US" sz="1800"/>
              <a:t>Regression models and SVD (singular value decomposition ) methods for numerical ratings</a:t>
            </a:r>
            <a:endParaRPr/>
          </a:p>
        </p:txBody>
      </p:sp>
      <p:sp>
        <p:nvSpPr>
          <p:cNvPr id="413" name="Google Shape;413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 Algorithms</a:t>
            </a:r>
            <a:endParaRPr/>
          </a:p>
        </p:txBody>
      </p:sp>
      <p:sp>
        <p:nvSpPr>
          <p:cNvPr id="425" name="Google Shape;425;p34"/>
          <p:cNvSpPr txBox="1"/>
          <p:nvPr>
            <p:ph idx="1" type="body"/>
          </p:nvPr>
        </p:nvSpPr>
        <p:spPr>
          <a:xfrm>
            <a:off x="228600" y="14478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Cluster = collection of data objects that are: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Similar to one another within the same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Dissimilar to objects in other clusters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Measurements of similarity between objects include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Pearson correlation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Cosine similarity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(it’s important to study your data! E.g., </a:t>
            </a:r>
            <a:r>
              <a:rPr lang="en-US" sz="1600"/>
              <a:t>http://grouplens.org/blog/similarity-functions-for-user-user-collaborative-filtering/</a:t>
            </a:r>
            <a:r>
              <a:rPr lang="en-US" sz="18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Minkowski distance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Two objects X = (x</a:t>
            </a:r>
            <a:r>
              <a:rPr baseline="-25000" lang="en-US" sz="2000"/>
              <a:t>1</a:t>
            </a:r>
            <a:r>
              <a:rPr lang="en-US" sz="2000"/>
              <a:t>, x</a:t>
            </a:r>
            <a:r>
              <a:rPr baseline="-25000" lang="en-US" sz="2000"/>
              <a:t>2</a:t>
            </a:r>
            <a:r>
              <a:rPr lang="en-US" sz="2000"/>
              <a:t>, …, x</a:t>
            </a:r>
            <a:r>
              <a:rPr baseline="-25000" lang="en-US" sz="2000"/>
              <a:t>n</a:t>
            </a:r>
            <a:r>
              <a:rPr lang="en-US" sz="2000"/>
              <a:t>), Y = (y</a:t>
            </a:r>
            <a:r>
              <a:rPr baseline="-25000" lang="en-US" sz="2000"/>
              <a:t>1</a:t>
            </a:r>
            <a:r>
              <a:rPr lang="en-US" sz="2000"/>
              <a:t>, y</a:t>
            </a:r>
            <a:r>
              <a:rPr baseline="-25000" lang="en-US" sz="2000"/>
              <a:t>2</a:t>
            </a:r>
            <a:r>
              <a:rPr lang="en-US" sz="2000"/>
              <a:t>, …, y</a:t>
            </a:r>
            <a:r>
              <a:rPr baseline="-25000" lang="en-US" sz="2000"/>
              <a:t>n</a:t>
            </a:r>
            <a:r>
              <a:rPr lang="en-US" sz="2000"/>
              <a:t>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Where q is a positive integer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</a:rPr>
              <a:t>If q=2: Euclidean distance</a:t>
            </a:r>
            <a:endParaRPr/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ikowski.tiff" id="427" name="Google Shape;4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00" y="5232400"/>
            <a:ext cx="3678891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Common clustering method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K-Means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Hierarchical Clustering</a:t>
            </a:r>
            <a:endParaRPr/>
          </a:p>
        </p:txBody>
      </p:sp>
      <p:sp>
        <p:nvSpPr>
          <p:cNvPr id="434" name="Google Shape;434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 (Cont’d)</a:t>
            </a:r>
            <a:endParaRPr/>
          </a:p>
        </p:txBody>
      </p:sp>
      <p:sp>
        <p:nvSpPr>
          <p:cNvPr id="440" name="Google Shape;440;p36"/>
          <p:cNvSpPr txBox="1"/>
          <p:nvPr>
            <p:ph idx="1" type="body"/>
          </p:nvPr>
        </p:nvSpPr>
        <p:spPr>
          <a:xfrm>
            <a:off x="457200" y="1295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D60093"/>
                </a:solidFill>
              </a:rPr>
              <a:t>Key operation: </a:t>
            </a:r>
            <a:r>
              <a:rPr b="1" lang="en-US"/>
              <a:t>Repeatedly combine two nearest clusters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(1) How to represent a cluster of many points?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Key problem: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/>
              <a:t>As you merge clusters, how do you represent the “location” of each cluster, to tell which pair of clusters is closest?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Euclidean case: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each cluster has a </a:t>
            </a:r>
            <a:br>
              <a:rPr lang="en-US"/>
            </a:br>
            <a:r>
              <a:rPr b="1" i="1" lang="en-US">
                <a:solidFill>
                  <a:srgbClr val="FF0066"/>
                </a:solidFill>
              </a:rPr>
              <a:t>centroid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= average of its (data)points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(2) How to determine “nearness” of clusters?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Measure cluster distances by distances of centroids</a:t>
            </a:r>
            <a:endParaRPr/>
          </a:p>
        </p:txBody>
      </p:sp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K</a:t>
            </a:r>
            <a:r>
              <a:rPr lang="en-US"/>
              <a:t>–Means Algorithm(s)</a:t>
            </a:r>
            <a:endParaRPr/>
          </a:p>
        </p:txBody>
      </p:sp>
      <p:sp>
        <p:nvSpPr>
          <p:cNvPr id="447" name="Google Shape;447;p3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Assumes Euclidean space/distance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Start by picking </a:t>
            </a:r>
            <a:r>
              <a:rPr b="1" i="1" lang="en-US"/>
              <a:t>k</a:t>
            </a:r>
            <a:r>
              <a:rPr lang="en-US"/>
              <a:t>, the number of clusters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Initialize clusters by picking one point per cluster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Example:</a:t>
            </a:r>
            <a:r>
              <a:rPr lang="en-US"/>
              <a:t> Pick one point at random, then  </a:t>
            </a:r>
            <a:r>
              <a:rPr b="1" i="1" lang="en-US"/>
              <a:t>k</a:t>
            </a:r>
            <a:r>
              <a:rPr b="1" lang="en-US"/>
              <a:t>-1 </a:t>
            </a:r>
            <a:r>
              <a:rPr lang="en-US"/>
              <a:t>other points, each as far away as possible from </a:t>
            </a:r>
            <a:br>
              <a:rPr lang="en-US"/>
            </a:br>
            <a:r>
              <a:rPr lang="en-US"/>
              <a:t>the previous points</a:t>
            </a:r>
            <a:endParaRPr/>
          </a:p>
        </p:txBody>
      </p:sp>
      <p:sp>
        <p:nvSpPr>
          <p:cNvPr id="448" name="Google Shape;448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Populating Clusters</a:t>
            </a:r>
            <a:endParaRPr/>
          </a:p>
        </p:txBody>
      </p:sp>
      <p:sp>
        <p:nvSpPr>
          <p:cNvPr id="454" name="Google Shape;454;p38"/>
          <p:cNvSpPr txBox="1"/>
          <p:nvPr>
            <p:ph idx="1" type="body"/>
          </p:nvPr>
        </p:nvSpPr>
        <p:spPr>
          <a:xfrm>
            <a:off x="457200" y="12954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1) </a:t>
            </a:r>
            <a:r>
              <a:rPr lang="en-US" sz="2400"/>
              <a:t>For each point, place it in the cluster whose current centroid it is nearest</a:t>
            </a:r>
            <a:endParaRPr/>
          </a:p>
          <a:p>
            <a:pPr indent="0" lvl="8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2)</a:t>
            </a:r>
            <a:r>
              <a:rPr lang="en-US" sz="2400"/>
              <a:t> After all points are assigned, update the locations of centroids of the </a:t>
            </a:r>
            <a:r>
              <a:rPr b="1" i="1" lang="en-US" sz="2400"/>
              <a:t>k</a:t>
            </a:r>
            <a:r>
              <a:rPr lang="en-US" sz="2400"/>
              <a:t> clusters</a:t>
            </a:r>
            <a:endParaRPr/>
          </a:p>
          <a:p>
            <a:pPr indent="0" lvl="8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3) </a:t>
            </a:r>
            <a:r>
              <a:rPr lang="en-US" sz="2400"/>
              <a:t>Reassign all points to their closest centroid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Sometimes moves points between clusters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Repeat 2 and 3 until convergence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Convergence:</a:t>
            </a:r>
            <a:r>
              <a:rPr lang="en-US" sz="2000"/>
              <a:t> Points don’t move between clusters and centroids stabilize</a:t>
            </a:r>
            <a:endParaRPr/>
          </a:p>
        </p:txBody>
      </p:sp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Standard K-Means</a:t>
            </a:r>
            <a:endParaRPr/>
          </a:p>
        </p:txBody>
      </p:sp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2" name="Google Shape;4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9144000" cy="355223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 txBox="1"/>
          <p:nvPr/>
        </p:nvSpPr>
        <p:spPr>
          <a:xfrm>
            <a:off x="192505" y="5694947"/>
            <a:ext cx="53684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https://en.wikipedia.org/wiki/K-means_clustering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228600" y="163286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Neighbor-Based Memory-Based Algorithms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Key Ideas of </a:t>
            </a:r>
            <a:r>
              <a:rPr b="1" lang="en-US" sz="2400"/>
              <a:t>Collaborative Filtering </a:t>
            </a:r>
            <a:r>
              <a:rPr lang="en-US" sz="2400"/>
              <a:t>(CF)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Find neighbors by similarity on “averaged rates” 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Listen to neighbors with weights (similarity) 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 recommendations	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User-based CF: (“User” Neighbors)</a:t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Item-Based CF: (“Item” Neighbors)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User.tiff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2800"/>
            <a:ext cx="494720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BasedPrediction.tiff"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381589"/>
            <a:ext cx="4106610" cy="885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Item.tiff"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103427"/>
            <a:ext cx="4724400" cy="1019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BasedPrediction.tiff" id="117" name="Google Shape;11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50292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Hierarchical clustering</a:t>
            </a:r>
            <a:endParaRPr/>
          </a:p>
        </p:txBody>
      </p:sp>
      <p:sp>
        <p:nvSpPr>
          <p:cNvPr id="470" name="Google Shape;470;p40"/>
          <p:cNvSpPr txBox="1"/>
          <p:nvPr/>
        </p:nvSpPr>
        <p:spPr>
          <a:xfrm>
            <a:off x="2271001" y="1834225"/>
            <a:ext cx="40536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</a:t>
            </a:r>
            <a:r>
              <a:rPr lang="en-US" sz="1800">
                <a:solidFill>
                  <a:srgbClr val="76923C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			 			</a:t>
            </a: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(5,3)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(4,1)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(5,0)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18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1316515" y="2263966"/>
            <a:ext cx="1676400" cy="1676400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1944882" y="2863468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(1.5,1.5)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4114800" y="2971800"/>
            <a:ext cx="1676400" cy="1676400"/>
          </a:xfrm>
          <a:prstGeom prst="ellipse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4762315" y="3471169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(4.5,0.5)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457200" y="2133600"/>
            <a:ext cx="3032100" cy="260310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(1,2)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</a:t>
            </a: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(2,1)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(0,0)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1631249" y="3128125"/>
            <a:ext cx="80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(1,1)</a:t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4038600" y="1447800"/>
            <a:ext cx="2286000" cy="3581400"/>
          </a:xfrm>
          <a:prstGeom prst="ellipse">
            <a:avLst/>
          </a:prstGeom>
          <a:noFill/>
          <a:ln cap="flat" cmpd="sng" w="9525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4998353" y="2917567"/>
            <a:ext cx="115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(4.7,1.3)</a:t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85" name="Google Shape;485;p40"/>
          <p:cNvCxnSpPr>
            <a:stCxn id="481" idx="0"/>
          </p:cNvCxnSpPr>
          <p:nvPr/>
        </p:nvCxnSpPr>
        <p:spPr>
          <a:xfrm rot="-5400000">
            <a:off x="6324600" y="5334001"/>
            <a:ext cx="838200" cy="533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40"/>
          <p:cNvCxnSpPr>
            <a:stCxn id="479" idx="0"/>
          </p:cNvCxnSpPr>
          <p:nvPr/>
        </p:nvCxnSpPr>
        <p:spPr>
          <a:xfrm rot="-5400000">
            <a:off x="6705600" y="5715001"/>
            <a:ext cx="457200" cy="152400"/>
          </a:xfrm>
          <a:prstGeom prst="bentConnector3">
            <a:avLst>
              <a:gd fmla="val 42771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40"/>
          <p:cNvCxnSpPr>
            <a:stCxn id="480" idx="0"/>
          </p:cNvCxnSpPr>
          <p:nvPr/>
        </p:nvCxnSpPr>
        <p:spPr>
          <a:xfrm flipH="1" rot="5400000">
            <a:off x="6961216" y="5687851"/>
            <a:ext cx="381000" cy="2829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40"/>
          <p:cNvCxnSpPr>
            <a:stCxn id="484" idx="0"/>
          </p:cNvCxnSpPr>
          <p:nvPr/>
        </p:nvCxnSpPr>
        <p:spPr>
          <a:xfrm rot="-5400000">
            <a:off x="7669184" y="5764051"/>
            <a:ext cx="381000" cy="130500"/>
          </a:xfrm>
          <a:prstGeom prst="bentConnector3">
            <a:avLst>
              <a:gd fmla="val 7602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40"/>
          <p:cNvCxnSpPr>
            <a:stCxn id="482" idx="0"/>
          </p:cNvCxnSpPr>
          <p:nvPr/>
        </p:nvCxnSpPr>
        <p:spPr>
          <a:xfrm flipH="1" rot="5400000">
            <a:off x="7745384" y="5589751"/>
            <a:ext cx="609600" cy="250500"/>
          </a:xfrm>
          <a:prstGeom prst="bentConnector3">
            <a:avLst>
              <a:gd fmla="val 4819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40"/>
          <p:cNvCxnSpPr>
            <a:stCxn id="483" idx="0"/>
          </p:cNvCxnSpPr>
          <p:nvPr/>
        </p:nvCxnSpPr>
        <p:spPr>
          <a:xfrm flipH="1" rot="5400000">
            <a:off x="7810500" y="5219701"/>
            <a:ext cx="914400" cy="685800"/>
          </a:xfrm>
          <a:prstGeom prst="bentConnector3">
            <a:avLst>
              <a:gd fmla="val 6325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40"/>
          <p:cNvCxnSpPr/>
          <p:nvPr/>
        </p:nvCxnSpPr>
        <p:spPr>
          <a:xfrm rot="-5400000">
            <a:off x="6858000" y="4876801"/>
            <a:ext cx="762000" cy="457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40"/>
          <p:cNvCxnSpPr/>
          <p:nvPr/>
        </p:nvCxnSpPr>
        <p:spPr>
          <a:xfrm flipH="1" rot="5400000">
            <a:off x="7391400" y="4800601"/>
            <a:ext cx="609600" cy="457200"/>
          </a:xfrm>
          <a:prstGeom prst="bentConnector3">
            <a:avLst>
              <a:gd fmla="val 3734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40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… data point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… centroid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6685872" y="6303994"/>
            <a:ext cx="1710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40"/>
          <p:cNvCxnSpPr/>
          <p:nvPr/>
        </p:nvCxnSpPr>
        <p:spPr>
          <a:xfrm>
            <a:off x="1676400" y="2819400"/>
            <a:ext cx="914400" cy="565666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6" name="Google Shape;496;p40"/>
          <p:cNvCxnSpPr/>
          <p:nvPr/>
        </p:nvCxnSpPr>
        <p:spPr>
          <a:xfrm>
            <a:off x="4434838" y="3392758"/>
            <a:ext cx="822962" cy="493442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7" name="Google Shape;497;p40"/>
          <p:cNvCxnSpPr/>
          <p:nvPr/>
        </p:nvCxnSpPr>
        <p:spPr>
          <a:xfrm>
            <a:off x="1676400" y="2863468"/>
            <a:ext cx="76200" cy="52929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8" name="Google Shape;498;p40"/>
          <p:cNvCxnSpPr/>
          <p:nvPr/>
        </p:nvCxnSpPr>
        <p:spPr>
          <a:xfrm rot="10800000">
            <a:off x="1752600" y="3392758"/>
            <a:ext cx="765516" cy="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9" name="Google Shape;499;p40"/>
          <p:cNvCxnSpPr/>
          <p:nvPr/>
        </p:nvCxnSpPr>
        <p:spPr>
          <a:xfrm flipH="1">
            <a:off x="1143000" y="3392758"/>
            <a:ext cx="609600" cy="493442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0" name="Google Shape;500;p40"/>
          <p:cNvCxnSpPr/>
          <p:nvPr/>
        </p:nvCxnSpPr>
        <p:spPr>
          <a:xfrm flipH="1">
            <a:off x="5152398" y="2329739"/>
            <a:ext cx="150755" cy="780316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1" name="Google Shape;501;p40"/>
          <p:cNvCxnSpPr/>
          <p:nvPr/>
        </p:nvCxnSpPr>
        <p:spPr>
          <a:xfrm flipH="1" rot="10800000">
            <a:off x="4434838" y="3128113"/>
            <a:ext cx="717560" cy="22468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2" name="Google Shape;502;p40"/>
          <p:cNvCxnSpPr/>
          <p:nvPr/>
        </p:nvCxnSpPr>
        <p:spPr>
          <a:xfrm rot="10800000">
            <a:off x="5152398" y="3128113"/>
            <a:ext cx="183151" cy="71238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CF Algorithms</a:t>
            </a:r>
            <a:endParaRPr/>
          </a:p>
        </p:txBody>
      </p:sp>
      <p:sp>
        <p:nvSpPr>
          <p:cNvPr id="508" name="Google Shape;508;p41"/>
          <p:cNvSpPr txBox="1"/>
          <p:nvPr>
            <p:ph idx="1" type="body"/>
          </p:nvPr>
        </p:nvSpPr>
        <p:spPr>
          <a:xfrm>
            <a:off x="685800" y="12954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Clustering is an intermediate step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Resulting clusters used for further analysis or processing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For classification and other tasks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Example: </a:t>
            </a:r>
            <a:r>
              <a:rPr b="1" lang="en-US" sz="2000">
                <a:solidFill>
                  <a:srgbClr val="008000"/>
                </a:solidFill>
              </a:rPr>
              <a:t>partition data into clusters; then use memory-based CF algorithm like Pearson correlation to make predictions </a:t>
            </a:r>
            <a:r>
              <a:rPr b="1" lang="en-US" sz="2000" u="sng">
                <a:solidFill>
                  <a:srgbClr val="008000"/>
                </a:solidFill>
              </a:rPr>
              <a:t>within each cluster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Clustering algorithms have </a:t>
            </a:r>
            <a:r>
              <a:rPr b="1" lang="en-US" sz="2400">
                <a:solidFill>
                  <a:srgbClr val="FF0000"/>
                </a:solidFill>
              </a:rPr>
              <a:t>better scalability than typical CF methods</a:t>
            </a:r>
            <a:r>
              <a:rPr lang="en-US" sz="2400"/>
              <a:t> because they </a:t>
            </a:r>
            <a:r>
              <a:rPr b="1" lang="en-US" sz="2400">
                <a:solidFill>
                  <a:srgbClr val="0000FF"/>
                </a:solidFill>
              </a:rPr>
              <a:t>make predictions on smaller clusters rather than whole customer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Complex and expensive clustering computation run </a:t>
            </a:r>
            <a:r>
              <a:rPr b="1" lang="en-US" sz="2400" u="sng"/>
              <a:t>offline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Recommendation quality is generally low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Optimal clustering over large data sets is impractical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applications use greedy cluster generation techniques</a:t>
            </a:r>
            <a:endParaRPr/>
          </a:p>
        </p:txBody>
      </p:sp>
      <p:sp>
        <p:nvSpPr>
          <p:cNvPr id="509" name="Google Shape;50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REGRESSION-BASED CF</a:t>
            </a:r>
            <a:endParaRPr/>
          </a:p>
        </p:txBody>
      </p:sp>
      <p:sp>
        <p:nvSpPr>
          <p:cNvPr id="515" name="Google Shape;515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Regression-based CF Algorithms</a:t>
            </a:r>
            <a:endParaRPr/>
          </a:p>
        </p:txBody>
      </p:sp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Numerical ratings are common in real recommender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Regression methods: good at making predictions for numerical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Uses an approximation of the ratings to make predictions based on a regression model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22" name="Google Shape;522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528" name="Google Shape;528;p4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are modeled using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linear predictor functions</a:t>
            </a:r>
            <a:r>
              <a:rPr lang="en-US" sz="2400"/>
              <a:t>, and unknown model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parameters</a:t>
            </a:r>
            <a:r>
              <a:rPr lang="en-US" sz="2400"/>
              <a:t> are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estimated</a:t>
            </a:r>
            <a:r>
              <a:rPr lang="en-US" sz="2400"/>
              <a:t> from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Such models are called </a:t>
            </a:r>
            <a:r>
              <a:rPr i="1" lang="en-US" sz="2400" u="sng">
                <a:solidFill>
                  <a:schemeClr val="hlink"/>
                </a:solidFill>
                <a:hlinkClick r:id="rId6"/>
              </a:rPr>
              <a:t>linear models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the goal is prediction, forecasting, or reduction, linear regression can be used to </a:t>
            </a:r>
            <a:r>
              <a:rPr b="1" lang="en-US" sz="2400">
                <a:solidFill>
                  <a:srgbClr val="FF0066"/>
                </a:solidFill>
              </a:rPr>
              <a:t>fit a predictive model to an observed data set of </a:t>
            </a:r>
            <a:r>
              <a:rPr b="1" i="1" lang="en-US" sz="2400">
                <a:solidFill>
                  <a:srgbClr val="FF0066"/>
                </a:solidFill>
              </a:rPr>
              <a:t>y</a:t>
            </a:r>
            <a:r>
              <a:rPr b="1" lang="en-US" sz="2400">
                <a:solidFill>
                  <a:srgbClr val="FF0066"/>
                </a:solidFill>
              </a:rPr>
              <a:t> and </a:t>
            </a:r>
            <a:r>
              <a:rPr b="1" i="1" lang="en-US" sz="2400">
                <a:solidFill>
                  <a:srgbClr val="FF0066"/>
                </a:solidFill>
              </a:rPr>
              <a:t>X</a:t>
            </a:r>
            <a:r>
              <a:rPr b="1" lang="en-US" sz="2400">
                <a:solidFill>
                  <a:srgbClr val="FF0066"/>
                </a:solidFill>
              </a:rPr>
              <a:t>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After developing such a model, if an additional value of </a:t>
            </a:r>
            <a:r>
              <a:rPr i="1" lang="en-US" sz="2400"/>
              <a:t>X</a:t>
            </a:r>
            <a:r>
              <a:rPr lang="en-US" sz="2400"/>
              <a:t> is then given without its accompanying value of </a:t>
            </a:r>
            <a:r>
              <a:rPr i="1" lang="en-US" sz="2400"/>
              <a:t>y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fitted model can be used to </a:t>
            </a:r>
            <a:r>
              <a:rPr b="1" lang="en-US">
                <a:solidFill>
                  <a:srgbClr val="FF0066"/>
                </a:solidFill>
              </a:rPr>
              <a:t>make a prediction of the value of </a:t>
            </a:r>
            <a:r>
              <a:rPr b="1" i="1" lang="en-US">
                <a:solidFill>
                  <a:srgbClr val="FF0066"/>
                </a:solidFill>
              </a:rPr>
              <a:t>y</a:t>
            </a:r>
            <a:endParaRPr b="1">
              <a:solidFill>
                <a:srgbClr val="FF0066"/>
              </a:solidFill>
            </a:endParaRPr>
          </a:p>
        </p:txBody>
      </p:sp>
      <p:sp>
        <p:nvSpPr>
          <p:cNvPr id="529" name="Google Shape;529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method</a:t>
            </a:r>
            <a:endParaRPr/>
          </a:p>
        </p:txBody>
      </p:sp>
      <p:sp>
        <p:nvSpPr>
          <p:cNvPr id="535" name="Google Shape;535;p4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8000"/>
                </a:solidFill>
              </a:rPr>
              <a:t>Let X = (X1, X2, …, XN) be a random variable representing user’s preference on different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Linear regression method: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Y = </a:t>
            </a:r>
            <a:r>
              <a:rPr b="1" lang="en-US" sz="2000">
                <a:solidFill>
                  <a:srgbClr val="002060"/>
                </a:solidFill>
              </a:rPr>
              <a:t>M</a:t>
            </a:r>
            <a:r>
              <a:rPr b="1" lang="en-US" sz="2000">
                <a:solidFill>
                  <a:srgbClr val="FF0066"/>
                </a:solidFill>
              </a:rPr>
              <a:t>X + </a:t>
            </a:r>
            <a:r>
              <a:rPr b="1" lang="en-US" sz="2000">
                <a:solidFill>
                  <a:srgbClr val="002060"/>
                </a:solidFill>
              </a:rPr>
              <a:t>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Where </a:t>
            </a:r>
            <a:r>
              <a:rPr b="1" lang="en-US" sz="2000"/>
              <a:t>M is an n x k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N = (N</a:t>
            </a:r>
            <a:r>
              <a:rPr b="1" baseline="-25000" lang="en-US" sz="2000"/>
              <a:t>1</a:t>
            </a:r>
            <a:r>
              <a:rPr b="1" lang="en-US" sz="2000"/>
              <a:t>, …., N</a:t>
            </a:r>
            <a:r>
              <a:rPr b="1" baseline="-25000" lang="en-US" sz="2000"/>
              <a:t>n</a:t>
            </a:r>
            <a:r>
              <a:rPr b="1" lang="en-US" sz="2000"/>
              <a:t>) is a random variable representing noise</a:t>
            </a:r>
            <a:r>
              <a:rPr lang="en-US" sz="2000"/>
              <a:t> in user choices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Y is an n x m matrix where Y</a:t>
            </a:r>
            <a:r>
              <a:rPr b="1" baseline="-25000" lang="en-US" sz="2000"/>
              <a:t>ij</a:t>
            </a:r>
            <a:r>
              <a:rPr b="1" lang="en-US" sz="2000"/>
              <a:t> is rating of user i on item </a:t>
            </a:r>
            <a:r>
              <a:rPr lang="en-US" sz="2000"/>
              <a:t>j	(typically very sparse)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X is a k x m matrix with each column as estimate of the value of the random variable X</a:t>
            </a:r>
            <a:r>
              <a:rPr lang="en-US" sz="2000"/>
              <a:t> (user’s rating in k-dimensional rating space for one user)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36" name="Google Shape;536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Linear Regression</a:t>
            </a:r>
            <a:endParaRPr/>
          </a:p>
        </p:txBody>
      </p:sp>
      <p:sp>
        <p:nvSpPr>
          <p:cNvPr id="542" name="Google Shape;542;p4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7697"/>
            <a:ext cx="55626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713268" y="5577997"/>
            <a:ext cx="5839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https://en.wikipedia.org/wiki/Linear_regression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551" name="Google Shape;551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type="ctrTitle"/>
          </p:nvPr>
        </p:nvSpPr>
        <p:spPr>
          <a:xfrm>
            <a:off x="76200" y="762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Matrix Decomposition Techniques </a:t>
            </a:r>
            <a:br>
              <a:rPr lang="en-US"/>
            </a:br>
            <a:r>
              <a:rPr lang="en-US"/>
              <a:t>             in </a:t>
            </a:r>
            <a:r>
              <a:rPr lang="en-US">
                <a:solidFill>
                  <a:srgbClr val="FF3300"/>
                </a:solidFill>
              </a:rPr>
              <a:t>Machine Learning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     and </a:t>
            </a:r>
            <a:r>
              <a:rPr lang="en-US">
                <a:solidFill>
                  <a:srgbClr val="0033CC"/>
                </a:solidFill>
              </a:rPr>
              <a:t>Information Retrieval</a:t>
            </a:r>
            <a:endParaRPr>
              <a:solidFill>
                <a:srgbClr val="0033CC"/>
              </a:solidFill>
            </a:endParaRPr>
          </a:p>
        </p:txBody>
      </p:sp>
      <p:sp>
        <p:nvSpPr>
          <p:cNvPr id="558" name="Google Shape;558;p48"/>
          <p:cNvSpPr txBox="1"/>
          <p:nvPr>
            <p:ph idx="1" type="subTitle"/>
          </p:nvPr>
        </p:nvSpPr>
        <p:spPr>
          <a:xfrm>
            <a:off x="4114800" y="3581400"/>
            <a:ext cx="4953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Thomas Hofmann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Associate Professor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800">
                <a:solidFill>
                  <a:schemeClr val="dk1"/>
                </a:solidFill>
              </a:rPr>
              <a:t>Brown University</a:t>
            </a:r>
            <a:endParaRPr/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th@cs.brown.edu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4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www.cs.brown.edu/~th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4191000" y="5029200"/>
            <a:ext cx="4953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3962400" y="5029200"/>
            <a:ext cx="4953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34" id="561" name="Google Shape;561;p48"/>
          <p:cNvPicPr preferRelativeResize="0"/>
          <p:nvPr/>
        </p:nvPicPr>
        <p:blipFill rotWithShape="1">
          <a:blip r:embed="rId3">
            <a:alphaModFix/>
          </a:blip>
          <a:srcRect b="59225" l="2025" r="81400" t="-131"/>
          <a:stretch/>
        </p:blipFill>
        <p:spPr>
          <a:xfrm>
            <a:off x="677863" y="3733800"/>
            <a:ext cx="2446337" cy="1319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ole" id="562" name="Google Shape;5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562600"/>
            <a:ext cx="2057400" cy="7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568" name="Google Shape;568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2.tiff" id="569" name="Google Shape;5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43000"/>
            <a:ext cx="6705600" cy="5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Neighbors Ratings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685800" y="16002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Find neighbors </a:t>
            </a:r>
            <a:r>
              <a:rPr b="1" i="1" lang="en-US" sz="2400"/>
              <a:t>U</a:t>
            </a:r>
            <a:r>
              <a:rPr b="1" lang="en-US" sz="2400"/>
              <a:t> of an active user </a:t>
            </a:r>
            <a:r>
              <a:rPr b="1" i="1" lang="en-US" sz="2400"/>
              <a:t>a </a:t>
            </a:r>
            <a:r>
              <a:rPr b="1" lang="en-US" sz="2400"/>
              <a:t>based co-rated items </a:t>
            </a:r>
            <a:r>
              <a:rPr b="1" i="1" lang="en-US" sz="2400"/>
              <a:t>I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FF006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Making predictions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Summarize the neighbor </a:t>
            </a:r>
            <a:r>
              <a:rPr b="1" i="1" lang="en-US" sz="2000"/>
              <a:t>U’s</a:t>
            </a:r>
            <a:r>
              <a:rPr b="1" lang="en-US" sz="2000"/>
              <a:t> weighted ratings for item </a:t>
            </a:r>
            <a:r>
              <a:rPr b="1" i="1" lang="en-US" sz="2000"/>
              <a:t>i</a:t>
            </a:r>
            <a:endParaRPr b="1" i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serBasedPrediction.tiff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4358798"/>
            <a:ext cx="6642100" cy="1432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927" y="2160889"/>
            <a:ext cx="6234145" cy="134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50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Structure</a:t>
            </a:r>
            <a:endParaRPr/>
          </a:p>
        </p:txBody>
      </p:sp>
      <p:sp>
        <p:nvSpPr>
          <p:cNvPr id="576" name="Google Shape;576;p50"/>
          <p:cNvSpPr txBox="1"/>
          <p:nvPr>
            <p:ph idx="1" type="body"/>
          </p:nvPr>
        </p:nvSpPr>
        <p:spPr>
          <a:xfrm>
            <a:off x="685800" y="990600"/>
            <a:ext cx="8153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Given a matrix that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encodes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data 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Potential problems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too large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too complicated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missing entries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noisy entries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lack of structure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Is there a </a:t>
            </a:r>
            <a:r>
              <a:rPr b="1" lang="en-US">
                <a:solidFill>
                  <a:srgbClr val="FF3300"/>
                </a:solidFill>
              </a:rPr>
              <a:t>simpler</a:t>
            </a:r>
            <a:r>
              <a:rPr lang="en-US"/>
              <a:t> way to </a:t>
            </a:r>
            <a:r>
              <a:rPr b="1" lang="en-US">
                <a:solidFill>
                  <a:srgbClr val="FF3300"/>
                </a:solidFill>
              </a:rPr>
              <a:t>explain</a:t>
            </a:r>
            <a:r>
              <a:rPr lang="en-US"/>
              <a:t> entries?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There might be a </a:t>
            </a:r>
            <a:r>
              <a:rPr b="1" lang="en-US">
                <a:solidFill>
                  <a:srgbClr val="FF3300"/>
                </a:solidFill>
              </a:rPr>
              <a:t>latent</a:t>
            </a:r>
            <a:r>
              <a:rPr lang="en-US"/>
              <a:t> </a:t>
            </a:r>
            <a:r>
              <a:rPr b="1" lang="en-US">
                <a:solidFill>
                  <a:srgbClr val="FF3300"/>
                </a:solidFill>
              </a:rPr>
              <a:t>structure</a:t>
            </a:r>
            <a:r>
              <a:rPr lang="en-US"/>
              <a:t> underlying the data.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can we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find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or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reveal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this structure?</a:t>
            </a:r>
            <a:endParaRPr/>
          </a:p>
        </p:txBody>
      </p:sp>
      <p:pic>
        <p:nvPicPr>
          <p:cNvPr descr="txp_fig" id="577" name="Google Shape;5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874838"/>
            <a:ext cx="4572000" cy="1858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_imax_small" id="578" name="Google Shape;578;p50"/>
          <p:cNvPicPr preferRelativeResize="0"/>
          <p:nvPr/>
        </p:nvPicPr>
        <p:blipFill rotWithShape="1">
          <a:blip r:embed="rId4">
            <a:alphaModFix/>
          </a:blip>
          <a:srcRect b="42793" l="0" r="46667" t="37387"/>
          <a:stretch/>
        </p:blipFill>
        <p:spPr>
          <a:xfrm>
            <a:off x="7634288" y="0"/>
            <a:ext cx="1524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pic>
        <p:nvPicPr>
          <p:cNvPr descr="latent1.tiff" id="584" name="Google Shape;584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006" r="3005" t="0"/>
          <a:stretch/>
        </p:blipFill>
        <p:spPr>
          <a:xfrm>
            <a:off x="228600" y="1066800"/>
            <a:ext cx="8664314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52"/>
          <p:cNvSpPr txBox="1"/>
          <p:nvPr>
            <p:ph idx="1" type="body"/>
          </p:nvPr>
        </p:nvSpPr>
        <p:spPr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Common approach: approximately </a:t>
            </a:r>
            <a:r>
              <a:rPr b="1" lang="en-US">
                <a:solidFill>
                  <a:srgbClr val="FF3300"/>
                </a:solidFill>
              </a:rPr>
              <a:t>factorize</a:t>
            </a:r>
            <a:r>
              <a:rPr lang="en-US"/>
              <a:t> matrix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Factors are typically constrained to be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/>
              <a:t>thin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592" name="Google Shape;592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Decomposition</a:t>
            </a:r>
            <a:endParaRPr/>
          </a:p>
        </p:txBody>
      </p:sp>
      <p:grpSp>
        <p:nvGrpSpPr>
          <p:cNvPr id="593" name="Google Shape;593;p52"/>
          <p:cNvGrpSpPr/>
          <p:nvPr/>
        </p:nvGrpSpPr>
        <p:grpSpPr>
          <a:xfrm>
            <a:off x="2514600" y="1779588"/>
            <a:ext cx="4422775" cy="1330325"/>
            <a:chOff x="1584" y="1121"/>
            <a:chExt cx="2786" cy="838"/>
          </a:xfrm>
        </p:grpSpPr>
        <p:sp>
          <p:nvSpPr>
            <p:cNvPr id="594" name="Google Shape;594;p52"/>
            <p:cNvSpPr/>
            <p:nvPr/>
          </p:nvSpPr>
          <p:spPr>
            <a:xfrm>
              <a:off x="2016" y="1121"/>
              <a:ext cx="1440" cy="415"/>
            </a:xfrm>
            <a:prstGeom prst="rect">
              <a:avLst/>
            </a:prstGeom>
            <a:solidFill>
              <a:srgbClr val="C0C0C0">
                <a:alpha val="49803"/>
              </a:srgbClr>
            </a:solidFill>
            <a:ln cap="flat" cmpd="sng" w="9525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595" name="Google Shape;59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09" y="1217"/>
              <a:ext cx="1286" cy="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52"/>
            <p:cNvSpPr txBox="1"/>
            <p:nvPr/>
          </p:nvSpPr>
          <p:spPr>
            <a:xfrm>
              <a:off x="1584" y="1728"/>
              <a:ext cx="10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approximation</a:t>
              </a:r>
              <a:endParaRPr/>
            </a:p>
          </p:txBody>
        </p:sp>
        <p:cxnSp>
          <p:nvCxnSpPr>
            <p:cNvPr id="597" name="Google Shape;597;p52"/>
            <p:cNvCxnSpPr>
              <a:stCxn id="596" idx="0"/>
            </p:cNvCxnSpPr>
            <p:nvPr/>
          </p:nvCxnSpPr>
          <p:spPr>
            <a:xfrm flipH="1" rot="10800000">
              <a:off x="2108" y="142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8" name="Google Shape;598;p52"/>
            <p:cNvSpPr/>
            <p:nvPr/>
          </p:nvSpPr>
          <p:spPr>
            <a:xfrm>
              <a:off x="2688" y="1728"/>
              <a:ext cx="7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left </a:t>
              </a: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</a:t>
              </a:r>
              <a:endParaRPr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3516" y="1728"/>
              <a:ext cx="85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33CC"/>
                  </a:solidFill>
                  <a:latin typeface="Tahoma"/>
                  <a:ea typeface="Tahoma"/>
                  <a:cs typeface="Tahoma"/>
                  <a:sym typeface="Tahoma"/>
                </a:rPr>
                <a:t>right </a:t>
              </a:r>
              <a:r>
                <a:rPr b="0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</a:t>
              </a:r>
              <a:endParaRPr/>
            </a:p>
          </p:txBody>
        </p:sp>
        <p:cxnSp>
          <p:nvCxnSpPr>
            <p:cNvPr id="600" name="Google Shape;600;p52"/>
            <p:cNvCxnSpPr>
              <a:stCxn id="598" idx="0"/>
            </p:cNvCxnSpPr>
            <p:nvPr/>
          </p:nvCxnSpPr>
          <p:spPr>
            <a:xfrm rot="10800000">
              <a:off x="3078" y="142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52"/>
            <p:cNvCxnSpPr>
              <a:stCxn id="599" idx="0"/>
            </p:cNvCxnSpPr>
            <p:nvPr/>
          </p:nvCxnSpPr>
          <p:spPr>
            <a:xfrm rot="10800000">
              <a:off x="3343" y="142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2" name="Google Shape;602;p52"/>
          <p:cNvGrpSpPr/>
          <p:nvPr/>
        </p:nvGrpSpPr>
        <p:grpSpPr>
          <a:xfrm>
            <a:off x="1066800" y="4572000"/>
            <a:ext cx="7678738" cy="2000250"/>
            <a:chOff x="672" y="2880"/>
            <a:chExt cx="4837" cy="1260"/>
          </a:xfrm>
        </p:grpSpPr>
        <p:sp>
          <p:nvSpPr>
            <p:cNvPr id="603" name="Google Shape;603;p52"/>
            <p:cNvSpPr/>
            <p:nvPr/>
          </p:nvSpPr>
          <p:spPr>
            <a:xfrm>
              <a:off x="864" y="3024"/>
              <a:ext cx="1392" cy="100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04" name="Google Shape;604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73" y="3451"/>
              <a:ext cx="173" cy="1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5" name="Google Shape;605;p52"/>
            <p:cNvGrpSpPr/>
            <p:nvPr/>
          </p:nvGrpSpPr>
          <p:grpSpPr>
            <a:xfrm>
              <a:off x="672" y="3036"/>
              <a:ext cx="135" cy="996"/>
              <a:chOff x="672" y="3036"/>
              <a:chExt cx="135" cy="996"/>
            </a:xfrm>
          </p:grpSpPr>
          <p:pic>
            <p:nvPicPr>
              <p:cNvPr descr="txp_fig" id="606" name="Google Shape;606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72" y="3456"/>
                <a:ext cx="135" cy="9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07" name="Google Shape;607;p52"/>
              <p:cNvCxnSpPr/>
              <p:nvPr/>
            </p:nvCxnSpPr>
            <p:spPr>
              <a:xfrm>
                <a:off x="747" y="3036"/>
                <a:ext cx="0" cy="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52"/>
              <p:cNvCxnSpPr/>
              <p:nvPr/>
            </p:nvCxnSpPr>
            <p:spPr>
              <a:xfrm>
                <a:off x="743" y="3627"/>
                <a:ext cx="0" cy="4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txp_fig" id="609" name="Google Shape;60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06" y="2880"/>
              <a:ext cx="174" cy="9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0" name="Google Shape;610;p52"/>
            <p:cNvCxnSpPr/>
            <p:nvPr/>
          </p:nvCxnSpPr>
          <p:spPr>
            <a:xfrm>
              <a:off x="887" y="292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52"/>
            <p:cNvCxnSpPr/>
            <p:nvPr/>
          </p:nvCxnSpPr>
          <p:spPr>
            <a:xfrm>
              <a:off x="1728" y="292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2" name="Google Shape;612;p52"/>
            <p:cNvSpPr txBox="1"/>
            <p:nvPr/>
          </p:nvSpPr>
          <p:spPr>
            <a:xfrm>
              <a:off x="2383" y="3320"/>
              <a:ext cx="257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≈</a:t>
              </a:r>
              <a:endParaRPr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3024" y="3024"/>
              <a:ext cx="336" cy="1008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14" name="Google Shape;614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29" y="3451"/>
              <a:ext cx="135" cy="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52"/>
            <p:cNvSpPr/>
            <p:nvPr/>
          </p:nvSpPr>
          <p:spPr>
            <a:xfrm rot="5400000">
              <a:off x="4089" y="2447"/>
              <a:ext cx="240" cy="1378"/>
            </a:xfrm>
            <a:prstGeom prst="rect">
              <a:avLst/>
            </a:prstGeom>
            <a:solidFill>
              <a:srgbClr val="3399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16" name="Google Shape;616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22" y="3059"/>
              <a:ext cx="174" cy="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52"/>
            <p:cNvSpPr txBox="1"/>
            <p:nvPr/>
          </p:nvSpPr>
          <p:spPr>
            <a:xfrm>
              <a:off x="3351" y="2928"/>
              <a:ext cx="18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⋅</a:t>
              </a:r>
              <a:endParaRPr/>
            </a:p>
          </p:txBody>
        </p:sp>
        <p:grpSp>
          <p:nvGrpSpPr>
            <p:cNvPr id="618" name="Google Shape;618;p52"/>
            <p:cNvGrpSpPr/>
            <p:nvPr/>
          </p:nvGrpSpPr>
          <p:grpSpPr>
            <a:xfrm>
              <a:off x="2832" y="3024"/>
              <a:ext cx="135" cy="996"/>
              <a:chOff x="672" y="3036"/>
              <a:chExt cx="135" cy="996"/>
            </a:xfrm>
          </p:grpSpPr>
          <p:pic>
            <p:nvPicPr>
              <p:cNvPr descr="txp_fig" id="619" name="Google Shape;619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72" y="3456"/>
                <a:ext cx="135" cy="9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0" name="Google Shape;620;p52"/>
              <p:cNvCxnSpPr/>
              <p:nvPr/>
            </p:nvCxnSpPr>
            <p:spPr>
              <a:xfrm>
                <a:off x="747" y="3036"/>
                <a:ext cx="0" cy="3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52"/>
              <p:cNvCxnSpPr/>
              <p:nvPr/>
            </p:nvCxnSpPr>
            <p:spPr>
              <a:xfrm>
                <a:off x="743" y="3627"/>
                <a:ext cx="0" cy="4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2" name="Google Shape;622;p52"/>
            <p:cNvGrpSpPr/>
            <p:nvPr/>
          </p:nvGrpSpPr>
          <p:grpSpPr>
            <a:xfrm>
              <a:off x="3527" y="2880"/>
              <a:ext cx="1369" cy="97"/>
              <a:chOff x="887" y="2880"/>
              <a:chExt cx="1369" cy="97"/>
            </a:xfrm>
          </p:grpSpPr>
          <p:pic>
            <p:nvPicPr>
              <p:cNvPr descr="txp_fig" id="623" name="Google Shape;623;p5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06" y="2880"/>
                <a:ext cx="174" cy="9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4" name="Google Shape;624;p52"/>
              <p:cNvCxnSpPr/>
              <p:nvPr/>
            </p:nvCxnSpPr>
            <p:spPr>
              <a:xfrm>
                <a:off x="887" y="2928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52"/>
              <p:cNvCxnSpPr/>
              <p:nvPr/>
            </p:nvCxnSpPr>
            <p:spPr>
              <a:xfrm>
                <a:off x="1728" y="2928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txp_fig" id="626" name="Google Shape;626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140" y="2880"/>
              <a:ext cx="97" cy="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7" name="Google Shape;627;p52"/>
            <p:cNvCxnSpPr/>
            <p:nvPr/>
          </p:nvCxnSpPr>
          <p:spPr>
            <a:xfrm>
              <a:off x="3024" y="2928"/>
              <a:ext cx="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52"/>
            <p:cNvCxnSpPr/>
            <p:nvPr/>
          </p:nvCxnSpPr>
          <p:spPr>
            <a:xfrm>
              <a:off x="3264" y="2928"/>
              <a:ext cx="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629" name="Google Shape;629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37" y="3074"/>
              <a:ext cx="97" cy="1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0" name="Google Shape;630;p52"/>
            <p:cNvCxnSpPr/>
            <p:nvPr/>
          </p:nvCxnSpPr>
          <p:spPr>
            <a:xfrm>
              <a:off x="4990" y="3018"/>
              <a:ext cx="0" cy="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52"/>
            <p:cNvCxnSpPr/>
            <p:nvPr/>
          </p:nvCxnSpPr>
          <p:spPr>
            <a:xfrm>
              <a:off x="4990" y="3230"/>
              <a:ext cx="0" cy="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2" name="Google Shape;632;p52"/>
            <p:cNvSpPr txBox="1"/>
            <p:nvPr/>
          </p:nvSpPr>
          <p:spPr>
            <a:xfrm>
              <a:off x="3600" y="3426"/>
              <a:ext cx="8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reduction</a:t>
              </a:r>
              <a:endParaRPr b="0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descr="txp_fig" id="633" name="Google Shape;633;p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648" y="3666"/>
              <a:ext cx="1721" cy="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52"/>
            <p:cNvSpPr txBox="1"/>
            <p:nvPr/>
          </p:nvSpPr>
          <p:spPr>
            <a:xfrm>
              <a:off x="3600" y="3888"/>
              <a:ext cx="190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factors = latent structure</a:t>
              </a:r>
              <a:endParaRPr b="0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640" name="Google Shape;640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3.tiff" id="641" name="Google Shape;6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25" y="1282700"/>
            <a:ext cx="8991638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Factor Models</a:t>
            </a:r>
            <a:endParaRPr/>
          </a:p>
        </p:txBody>
      </p:sp>
      <p:sp>
        <p:nvSpPr>
          <p:cNvPr id="647" name="Google Shape;647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atent4.tiff" id="648" name="Google Shape;6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75" y="1079500"/>
            <a:ext cx="8920652" cy="5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55"/>
          <p:cNvSpPr txBox="1"/>
          <p:nvPr>
            <p:ph idx="1" type="body"/>
          </p:nvPr>
        </p:nvSpPr>
        <p:spPr>
          <a:xfrm>
            <a:off x="685800" y="1143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Structural modeling assumption (</a:t>
            </a:r>
            <a:r>
              <a:rPr lang="en-US">
                <a:solidFill>
                  <a:srgbClr val="FF3300"/>
                </a:solidFill>
              </a:rPr>
              <a:t>mixture</a:t>
            </a:r>
            <a:r>
              <a:rPr lang="en-US"/>
              <a:t> model)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[Hofmann, Proceedings ACM SIGIR, 1999]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56" name="Google Shape;656;p55"/>
          <p:cNvSpPr/>
          <p:nvPr/>
        </p:nvSpPr>
        <p:spPr>
          <a:xfrm>
            <a:off x="762000" y="2057400"/>
            <a:ext cx="6172200" cy="1100138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 – Latent Variable Model</a:t>
            </a:r>
            <a:endParaRPr/>
          </a:p>
        </p:txBody>
      </p:sp>
      <p:grpSp>
        <p:nvGrpSpPr>
          <p:cNvPr id="658" name="Google Shape;658;p55"/>
          <p:cNvGrpSpPr/>
          <p:nvPr/>
        </p:nvGrpSpPr>
        <p:grpSpPr>
          <a:xfrm>
            <a:off x="685800" y="2705100"/>
            <a:ext cx="1804194" cy="1066800"/>
            <a:chOff x="432" y="1704"/>
            <a:chExt cx="1137" cy="672"/>
          </a:xfrm>
        </p:grpSpPr>
        <p:sp>
          <p:nvSpPr>
            <p:cNvPr id="659" name="Google Shape;659;p55"/>
            <p:cNvSpPr txBox="1"/>
            <p:nvPr/>
          </p:nvSpPr>
          <p:spPr>
            <a:xfrm>
              <a:off x="432" y="2004"/>
              <a:ext cx="1073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Document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language model</a:t>
              </a:r>
              <a:endParaRPr b="0"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0" name="Google Shape;660;p55"/>
            <p:cNvCxnSpPr>
              <a:stCxn id="659" idx="0"/>
            </p:cNvCxnSpPr>
            <p:nvPr/>
          </p:nvCxnSpPr>
          <p:spPr>
            <a:xfrm flipH="1" rot="10800000">
              <a:off x="969" y="1704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1" name="Google Shape;661;p55"/>
          <p:cNvGrpSpPr/>
          <p:nvPr/>
        </p:nvGrpSpPr>
        <p:grpSpPr>
          <a:xfrm>
            <a:off x="2286000" y="3009901"/>
            <a:ext cx="1798638" cy="1543049"/>
            <a:chOff x="1440" y="1896"/>
            <a:chExt cx="1133" cy="972"/>
          </a:xfrm>
        </p:grpSpPr>
        <p:sp>
          <p:nvSpPr>
            <p:cNvPr id="662" name="Google Shape;662;p55"/>
            <p:cNvSpPr txBox="1"/>
            <p:nvPr/>
          </p:nvSpPr>
          <p:spPr>
            <a:xfrm>
              <a:off x="1440" y="2496"/>
              <a:ext cx="1133" cy="3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Latent concepts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or topics</a:t>
              </a:r>
              <a:endParaRPr b="0"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3" name="Google Shape;663;p55"/>
            <p:cNvCxnSpPr>
              <a:stCxn id="662" idx="0"/>
            </p:cNvCxnSpPr>
            <p:nvPr/>
          </p:nvCxnSpPr>
          <p:spPr>
            <a:xfrm rot="10800000">
              <a:off x="2007" y="1896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4" name="Google Shape;664;p55"/>
          <p:cNvGrpSpPr/>
          <p:nvPr/>
        </p:nvGrpSpPr>
        <p:grpSpPr>
          <a:xfrm>
            <a:off x="4697413" y="2952750"/>
            <a:ext cx="2465387" cy="1543050"/>
            <a:chOff x="2959" y="1860"/>
            <a:chExt cx="1553" cy="972"/>
          </a:xfrm>
        </p:grpSpPr>
        <p:sp>
          <p:nvSpPr>
            <p:cNvPr id="665" name="Google Shape;665;p55"/>
            <p:cNvSpPr txBox="1"/>
            <p:nvPr/>
          </p:nvSpPr>
          <p:spPr>
            <a:xfrm>
              <a:off x="3206" y="2460"/>
              <a:ext cx="1306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Concept expression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probabilities</a:t>
              </a:r>
              <a:endParaRPr i="1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6" name="Google Shape;666;p55"/>
            <p:cNvCxnSpPr>
              <a:stCxn id="665" idx="0"/>
            </p:cNvCxnSpPr>
            <p:nvPr/>
          </p:nvCxnSpPr>
          <p:spPr>
            <a:xfrm rot="10800000">
              <a:off x="2959" y="1860"/>
              <a:ext cx="9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7" name="Google Shape;667;p55"/>
          <p:cNvGrpSpPr/>
          <p:nvPr/>
        </p:nvGrpSpPr>
        <p:grpSpPr>
          <a:xfrm>
            <a:off x="6062663" y="2667000"/>
            <a:ext cx="2979737" cy="1066800"/>
            <a:chOff x="3819" y="1680"/>
            <a:chExt cx="1877" cy="672"/>
          </a:xfrm>
        </p:grpSpPr>
        <p:sp>
          <p:nvSpPr>
            <p:cNvPr id="668" name="Google Shape;668;p55"/>
            <p:cNvSpPr txBox="1"/>
            <p:nvPr/>
          </p:nvSpPr>
          <p:spPr>
            <a:xfrm>
              <a:off x="4342" y="1980"/>
              <a:ext cx="1354" cy="3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Document-specific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mixture proportions</a:t>
              </a:r>
              <a:endParaRPr/>
            </a:p>
          </p:txBody>
        </p:sp>
        <p:cxnSp>
          <p:nvCxnSpPr>
            <p:cNvPr id="669" name="Google Shape;669;p55"/>
            <p:cNvCxnSpPr>
              <a:stCxn id="668" idx="0"/>
            </p:cNvCxnSpPr>
            <p:nvPr/>
          </p:nvCxnSpPr>
          <p:spPr>
            <a:xfrm rot="10800000">
              <a:off x="3819" y="1680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txp_fig" id="670" name="Google Shape;6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2282825"/>
            <a:ext cx="5538788" cy="846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1" name="Google Shape;671;p55"/>
          <p:cNvGrpSpPr/>
          <p:nvPr/>
        </p:nvGrpSpPr>
        <p:grpSpPr>
          <a:xfrm>
            <a:off x="3581400" y="2093913"/>
            <a:ext cx="4035425" cy="3028949"/>
            <a:chOff x="2256" y="1319"/>
            <a:chExt cx="2542" cy="1908"/>
          </a:xfrm>
        </p:grpSpPr>
        <p:sp>
          <p:nvSpPr>
            <p:cNvPr id="672" name="Google Shape;672;p55"/>
            <p:cNvSpPr/>
            <p:nvPr/>
          </p:nvSpPr>
          <p:spPr>
            <a:xfrm>
              <a:off x="2256" y="1319"/>
              <a:ext cx="2064" cy="571"/>
            </a:xfrm>
            <a:prstGeom prst="ellipse">
              <a:avLst/>
            </a:pr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3" name="Google Shape;673;p55"/>
            <p:cNvSpPr/>
            <p:nvPr/>
          </p:nvSpPr>
          <p:spPr>
            <a:xfrm>
              <a:off x="2920" y="1890"/>
              <a:ext cx="680" cy="1193"/>
            </a:xfrm>
            <a:custGeom>
              <a:rect b="b" l="l" r="r" t="t"/>
              <a:pathLst>
                <a:path extrusionOk="0" h="1104" w="680">
                  <a:moveTo>
                    <a:pt x="344" y="0"/>
                  </a:moveTo>
                  <a:cubicBezTo>
                    <a:pt x="172" y="340"/>
                    <a:pt x="0" y="680"/>
                    <a:pt x="56" y="864"/>
                  </a:cubicBezTo>
                  <a:cubicBezTo>
                    <a:pt x="112" y="1048"/>
                    <a:pt x="576" y="1064"/>
                    <a:pt x="680" y="1104"/>
                  </a:cubicBezTo>
                </a:path>
              </a:pathLst>
            </a:custGeom>
            <a:noFill/>
            <a:ln cap="flat" cmpd="sng" w="381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55"/>
            <p:cNvSpPr txBox="1"/>
            <p:nvPr/>
          </p:nvSpPr>
          <p:spPr>
            <a:xfrm>
              <a:off x="3598" y="2927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Model fitting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5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pLSA: Matrix Decomposition</a:t>
            </a:r>
            <a:endParaRPr/>
          </a:p>
        </p:txBody>
      </p:sp>
      <p:sp>
        <p:nvSpPr>
          <p:cNvPr id="681" name="Google Shape;681;p56"/>
          <p:cNvSpPr txBox="1"/>
          <p:nvPr>
            <p:ph idx="1" type="body"/>
          </p:nvPr>
        </p:nvSpPr>
        <p:spPr>
          <a:xfrm>
            <a:off x="685800" y="1066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Mixture model can be written as a </a:t>
            </a:r>
            <a:r>
              <a:rPr b="1" lang="en-US">
                <a:solidFill>
                  <a:srgbClr val="0033CC"/>
                </a:solidFill>
              </a:rPr>
              <a:t>matrix factorization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Equivalent symmetric (joint) model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Contrast to LSA/SVD: </a:t>
            </a:r>
            <a:r>
              <a:rPr b="1" lang="en-US">
                <a:solidFill>
                  <a:srgbClr val="FF3300"/>
                </a:solidFill>
              </a:rPr>
              <a:t>non-negativity</a:t>
            </a:r>
            <a:r>
              <a:rPr lang="en-US"/>
              <a:t> and </a:t>
            </a:r>
            <a:r>
              <a:rPr b="1" lang="en-US">
                <a:solidFill>
                  <a:srgbClr val="FF3300"/>
                </a:solidFill>
              </a:rPr>
              <a:t>normalization</a:t>
            </a:r>
            <a:r>
              <a:rPr lang="en-US"/>
              <a:t> </a:t>
            </a:r>
            <a:r>
              <a:rPr lang="en-US" sz="2000"/>
              <a:t>(intimate relation to non-negative matrix factorization)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82" name="Google Shape;682;p56"/>
          <p:cNvSpPr/>
          <p:nvPr/>
        </p:nvSpPr>
        <p:spPr>
          <a:xfrm>
            <a:off x="1752600" y="3276600"/>
            <a:ext cx="1270000" cy="919163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56"/>
          <p:cNvSpPr txBox="1"/>
          <p:nvPr/>
        </p:nvSpPr>
        <p:spPr>
          <a:xfrm>
            <a:off x="3124200" y="3409950"/>
            <a:ext cx="4222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sp>
        <p:nvSpPr>
          <p:cNvPr id="684" name="Google Shape;684;p56"/>
          <p:cNvSpPr/>
          <p:nvPr/>
        </p:nvSpPr>
        <p:spPr>
          <a:xfrm>
            <a:off x="4241800" y="4343400"/>
            <a:ext cx="406400" cy="7461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5" name="Google Shape;685;p56"/>
          <p:cNvSpPr txBox="1"/>
          <p:nvPr/>
        </p:nvSpPr>
        <p:spPr>
          <a:xfrm>
            <a:off x="4191000" y="4456113"/>
            <a:ext cx="465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686" name="Google Shape;686;p56"/>
          <p:cNvSpPr/>
          <p:nvPr/>
        </p:nvSpPr>
        <p:spPr>
          <a:xfrm>
            <a:off x="5824538" y="3276600"/>
            <a:ext cx="127635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7" name="Google Shape;687;p56"/>
          <p:cNvSpPr/>
          <p:nvPr/>
        </p:nvSpPr>
        <p:spPr>
          <a:xfrm>
            <a:off x="4213225" y="3289300"/>
            <a:ext cx="434975" cy="91916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8" name="Google Shape;688;p56"/>
          <p:cNvSpPr/>
          <p:nvPr/>
        </p:nvSpPr>
        <p:spPr>
          <a:xfrm>
            <a:off x="5138738" y="3276600"/>
            <a:ext cx="3810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89" name="Google Shape;689;p56"/>
          <p:cNvCxnSpPr/>
          <p:nvPr/>
        </p:nvCxnSpPr>
        <p:spPr>
          <a:xfrm>
            <a:off x="5138738" y="3276600"/>
            <a:ext cx="357187" cy="368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6"/>
          <p:cNvSpPr/>
          <p:nvPr/>
        </p:nvSpPr>
        <p:spPr>
          <a:xfrm>
            <a:off x="4241800" y="4495800"/>
            <a:ext cx="406400" cy="74613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56"/>
          <p:cNvSpPr/>
          <p:nvPr/>
        </p:nvSpPr>
        <p:spPr>
          <a:xfrm>
            <a:off x="4241800" y="4878388"/>
            <a:ext cx="406400" cy="74612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2" name="Google Shape;692;p56"/>
          <p:cNvCxnSpPr/>
          <p:nvPr/>
        </p:nvCxnSpPr>
        <p:spPr>
          <a:xfrm rot="5400000">
            <a:off x="4547394" y="4647406"/>
            <a:ext cx="457200" cy="158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56"/>
          <p:cNvSpPr/>
          <p:nvPr/>
        </p:nvSpPr>
        <p:spPr>
          <a:xfrm>
            <a:off x="71961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56"/>
          <p:cNvSpPr/>
          <p:nvPr/>
        </p:nvSpPr>
        <p:spPr>
          <a:xfrm>
            <a:off x="73485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7805738" y="3276600"/>
            <a:ext cx="76200" cy="381000"/>
          </a:xfrm>
          <a:prstGeom prst="rect">
            <a:avLst/>
          </a:pr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6" name="Google Shape;696;p56"/>
          <p:cNvSpPr txBox="1"/>
          <p:nvPr/>
        </p:nvSpPr>
        <p:spPr>
          <a:xfrm>
            <a:off x="7350125" y="3200400"/>
            <a:ext cx="465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697" name="Google Shape;697;p56"/>
          <p:cNvSpPr txBox="1"/>
          <p:nvPr/>
        </p:nvSpPr>
        <p:spPr>
          <a:xfrm>
            <a:off x="6286500" y="3810000"/>
            <a:ext cx="1466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rPr>
              <a:t>pLSA term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33CC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cxnSp>
        <p:nvCxnSpPr>
          <p:cNvPr id="698" name="Google Shape;698;p56"/>
          <p:cNvCxnSpPr/>
          <p:nvPr/>
        </p:nvCxnSpPr>
        <p:spPr>
          <a:xfrm>
            <a:off x="7577138" y="3733800"/>
            <a:ext cx="382587" cy="1588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699" name="Google Shape;6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300" y="3633788"/>
            <a:ext cx="284163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0" name="Google Shape;70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325" y="3343275"/>
            <a:ext cx="306388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1" name="Google Shape;70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350" y="3357563"/>
            <a:ext cx="284163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6"/>
          <p:cNvSpPr txBox="1"/>
          <p:nvPr/>
        </p:nvSpPr>
        <p:spPr>
          <a:xfrm>
            <a:off x="4808538" y="4419600"/>
            <a:ext cx="175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pLSA document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sp>
        <p:nvSpPr>
          <p:cNvPr id="703" name="Google Shape;703;p56"/>
          <p:cNvSpPr txBox="1"/>
          <p:nvPr/>
        </p:nvSpPr>
        <p:spPr>
          <a:xfrm>
            <a:off x="4779963" y="3657600"/>
            <a:ext cx="12223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probabilities</a:t>
            </a:r>
            <a:endParaRPr/>
          </a:p>
        </p:txBody>
      </p:sp>
      <p:pic>
        <p:nvPicPr>
          <p:cNvPr descr="txp_fig" id="704" name="Google Shape;704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90763" y="3630613"/>
            <a:ext cx="1968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5" name="Google Shape;705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6263" y="2489200"/>
            <a:ext cx="4784725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7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5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 Matrix</a:t>
            </a:r>
            <a:endParaRPr/>
          </a:p>
        </p:txBody>
      </p:sp>
      <p:sp>
        <p:nvSpPr>
          <p:cNvPr id="712" name="Google Shape;712;p5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Rating matrix is typically a large matrix with many (mostly) </a:t>
            </a:r>
            <a:r>
              <a:rPr b="1" lang="en-US">
                <a:solidFill>
                  <a:srgbClr val="FF3300"/>
                </a:solidFill>
              </a:rPr>
              <a:t>missing values</a:t>
            </a:r>
            <a:endParaRPr/>
          </a:p>
        </p:txBody>
      </p:sp>
      <p:sp>
        <p:nvSpPr>
          <p:cNvPr id="713" name="Google Shape;713;p57"/>
          <p:cNvSpPr/>
          <p:nvPr/>
        </p:nvSpPr>
        <p:spPr>
          <a:xfrm>
            <a:off x="2798763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2798763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57"/>
          <p:cNvSpPr/>
          <p:nvPr/>
        </p:nvSpPr>
        <p:spPr>
          <a:xfrm>
            <a:off x="2798763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6" name="Google Shape;716;p57"/>
          <p:cNvSpPr/>
          <p:nvPr/>
        </p:nvSpPr>
        <p:spPr>
          <a:xfrm>
            <a:off x="2798763" y="5029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17" name="Google Shape;717;p57"/>
          <p:cNvSpPr/>
          <p:nvPr/>
        </p:nvSpPr>
        <p:spPr>
          <a:xfrm>
            <a:off x="2798763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57"/>
          <p:cNvSpPr txBox="1"/>
          <p:nvPr/>
        </p:nvSpPr>
        <p:spPr>
          <a:xfrm>
            <a:off x="27765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19" name="Google Shape;719;p57"/>
          <p:cNvSpPr/>
          <p:nvPr/>
        </p:nvSpPr>
        <p:spPr>
          <a:xfrm>
            <a:off x="3255963" y="30480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20" name="Google Shape;720;p57"/>
          <p:cNvSpPr/>
          <p:nvPr/>
        </p:nvSpPr>
        <p:spPr>
          <a:xfrm>
            <a:off x="3255963" y="3505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21" name="Google Shape;721;p57"/>
          <p:cNvSpPr/>
          <p:nvPr/>
        </p:nvSpPr>
        <p:spPr>
          <a:xfrm>
            <a:off x="3255963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2" name="Google Shape;722;p57"/>
          <p:cNvSpPr/>
          <p:nvPr/>
        </p:nvSpPr>
        <p:spPr>
          <a:xfrm>
            <a:off x="3255963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3255963" y="5486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24" name="Google Shape;724;p57"/>
          <p:cNvSpPr txBox="1"/>
          <p:nvPr/>
        </p:nvSpPr>
        <p:spPr>
          <a:xfrm>
            <a:off x="32337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25" name="Google Shape;725;p57"/>
          <p:cNvSpPr/>
          <p:nvPr/>
        </p:nvSpPr>
        <p:spPr>
          <a:xfrm>
            <a:off x="3713163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6" name="Google Shape;726;p57"/>
          <p:cNvSpPr/>
          <p:nvPr/>
        </p:nvSpPr>
        <p:spPr>
          <a:xfrm>
            <a:off x="3713163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3713163" y="3962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28" name="Google Shape;728;p57"/>
          <p:cNvSpPr/>
          <p:nvPr/>
        </p:nvSpPr>
        <p:spPr>
          <a:xfrm>
            <a:off x="3713163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9" name="Google Shape;729;p57"/>
          <p:cNvSpPr/>
          <p:nvPr/>
        </p:nvSpPr>
        <p:spPr>
          <a:xfrm>
            <a:off x="3713163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57"/>
          <p:cNvSpPr txBox="1"/>
          <p:nvPr/>
        </p:nvSpPr>
        <p:spPr>
          <a:xfrm>
            <a:off x="3690938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31" name="Google Shape;731;p57"/>
          <p:cNvSpPr/>
          <p:nvPr/>
        </p:nvSpPr>
        <p:spPr>
          <a:xfrm>
            <a:off x="46053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4605338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57"/>
          <p:cNvSpPr/>
          <p:nvPr/>
        </p:nvSpPr>
        <p:spPr>
          <a:xfrm>
            <a:off x="4605338" y="3962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4" name="Google Shape;734;p57"/>
          <p:cNvSpPr/>
          <p:nvPr/>
        </p:nvSpPr>
        <p:spPr>
          <a:xfrm>
            <a:off x="4605338" y="5029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5" name="Google Shape;735;p57"/>
          <p:cNvSpPr/>
          <p:nvPr/>
        </p:nvSpPr>
        <p:spPr>
          <a:xfrm>
            <a:off x="4605338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57"/>
          <p:cNvSpPr txBox="1"/>
          <p:nvPr/>
        </p:nvSpPr>
        <p:spPr>
          <a:xfrm>
            <a:off x="45831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37" name="Google Shape;737;p57"/>
          <p:cNvSpPr/>
          <p:nvPr/>
        </p:nvSpPr>
        <p:spPr>
          <a:xfrm>
            <a:off x="50625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57"/>
          <p:cNvSpPr/>
          <p:nvPr/>
        </p:nvSpPr>
        <p:spPr>
          <a:xfrm>
            <a:off x="5062538" y="3505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57"/>
          <p:cNvSpPr/>
          <p:nvPr/>
        </p:nvSpPr>
        <p:spPr>
          <a:xfrm>
            <a:off x="5062538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57"/>
          <p:cNvSpPr/>
          <p:nvPr/>
        </p:nvSpPr>
        <p:spPr>
          <a:xfrm>
            <a:off x="5062538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57"/>
          <p:cNvSpPr/>
          <p:nvPr/>
        </p:nvSpPr>
        <p:spPr>
          <a:xfrm>
            <a:off x="5062538" y="54864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42" name="Google Shape;742;p57"/>
          <p:cNvSpPr txBox="1"/>
          <p:nvPr/>
        </p:nvSpPr>
        <p:spPr>
          <a:xfrm>
            <a:off x="50403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43" name="Google Shape;743;p57"/>
          <p:cNvSpPr/>
          <p:nvPr/>
        </p:nvSpPr>
        <p:spPr>
          <a:xfrm>
            <a:off x="5519738" y="30480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57"/>
          <p:cNvSpPr/>
          <p:nvPr/>
        </p:nvSpPr>
        <p:spPr>
          <a:xfrm>
            <a:off x="5519738" y="3505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45" name="Google Shape;745;p57"/>
          <p:cNvSpPr/>
          <p:nvPr/>
        </p:nvSpPr>
        <p:spPr>
          <a:xfrm>
            <a:off x="5519738" y="3962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57"/>
          <p:cNvSpPr/>
          <p:nvPr/>
        </p:nvSpPr>
        <p:spPr>
          <a:xfrm>
            <a:off x="5519738" y="50292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57"/>
          <p:cNvSpPr/>
          <p:nvPr/>
        </p:nvSpPr>
        <p:spPr>
          <a:xfrm>
            <a:off x="5519738" y="5486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8" name="Google Shape;748;p57"/>
          <p:cNvSpPr txBox="1"/>
          <p:nvPr/>
        </p:nvSpPr>
        <p:spPr>
          <a:xfrm>
            <a:off x="5497513" y="4459288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49" name="Google Shape;749;p57"/>
          <p:cNvSpPr txBox="1"/>
          <p:nvPr/>
        </p:nvSpPr>
        <p:spPr>
          <a:xfrm rot="5400000">
            <a:off x="4214019" y="30805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0" name="Google Shape;750;p57"/>
          <p:cNvSpPr txBox="1"/>
          <p:nvPr/>
        </p:nvSpPr>
        <p:spPr>
          <a:xfrm rot="5400000">
            <a:off x="4214019" y="36139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 rot="5400000">
            <a:off x="4214019" y="40711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2" name="Google Shape;752;p57"/>
          <p:cNvSpPr txBox="1"/>
          <p:nvPr/>
        </p:nvSpPr>
        <p:spPr>
          <a:xfrm rot="5400000">
            <a:off x="4214019" y="5023644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sp>
        <p:nvSpPr>
          <p:cNvPr id="753" name="Google Shape;753;p57"/>
          <p:cNvSpPr txBox="1"/>
          <p:nvPr/>
        </p:nvSpPr>
        <p:spPr>
          <a:xfrm rot="5400000">
            <a:off x="4214019" y="5530057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</p:txBody>
      </p:sp>
      <p:cxnSp>
        <p:nvCxnSpPr>
          <p:cNvPr id="754" name="Google Shape;754;p57"/>
          <p:cNvCxnSpPr/>
          <p:nvPr/>
        </p:nvCxnSpPr>
        <p:spPr>
          <a:xfrm>
            <a:off x="2286000" y="3048000"/>
            <a:ext cx="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57"/>
          <p:cNvSpPr txBox="1"/>
          <p:nvPr/>
        </p:nvSpPr>
        <p:spPr>
          <a:xfrm>
            <a:off x="1447800" y="4267200"/>
            <a:ext cx="76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endParaRPr/>
          </a:p>
        </p:txBody>
      </p:sp>
      <p:cxnSp>
        <p:nvCxnSpPr>
          <p:cNvPr id="756" name="Google Shape;756;p57"/>
          <p:cNvCxnSpPr/>
          <p:nvPr/>
        </p:nvCxnSpPr>
        <p:spPr>
          <a:xfrm>
            <a:off x="2514600" y="2743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57"/>
          <p:cNvSpPr txBox="1"/>
          <p:nvPr/>
        </p:nvSpPr>
        <p:spPr>
          <a:xfrm>
            <a:off x="3862388" y="2209800"/>
            <a:ext cx="811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>
            <a:off x="7467600" y="5105400"/>
            <a:ext cx="4572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57"/>
          <p:cNvSpPr txBox="1"/>
          <p:nvPr/>
        </p:nvSpPr>
        <p:spPr>
          <a:xfrm>
            <a:off x="6767513" y="4648200"/>
            <a:ext cx="1890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missing ratings</a:t>
            </a:r>
            <a:endParaRPr/>
          </a:p>
        </p:txBody>
      </p:sp>
      <p:sp>
        <p:nvSpPr>
          <p:cNvPr id="760" name="Google Shape;760;p57"/>
          <p:cNvSpPr/>
          <p:nvPr/>
        </p:nvSpPr>
        <p:spPr>
          <a:xfrm>
            <a:off x="2782888" y="3962400"/>
            <a:ext cx="3186112" cy="465138"/>
          </a:xfrm>
          <a:prstGeom prst="rect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57"/>
          <p:cNvSpPr/>
          <p:nvPr/>
        </p:nvSpPr>
        <p:spPr>
          <a:xfrm>
            <a:off x="3276600" y="3048000"/>
            <a:ext cx="446088" cy="2895600"/>
          </a:xfrm>
          <a:prstGeom prst="rect">
            <a:avLst/>
          </a:prstGeom>
          <a:noFill/>
          <a:ln cap="flat" cmpd="sng" w="38100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8"/>
          <p:cNvSpPr txBox="1"/>
          <p:nvPr>
            <p:ph idx="12" type="sldNum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5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pLSA-like Decomposition</a:t>
            </a:r>
            <a:endParaRPr/>
          </a:p>
        </p:txBody>
      </p:sp>
      <p:sp>
        <p:nvSpPr>
          <p:cNvPr id="768" name="Google Shape;768;p58"/>
          <p:cNvSpPr txBox="1"/>
          <p:nvPr>
            <p:ph idx="1" type="body"/>
          </p:nvPr>
        </p:nvSpPr>
        <p:spPr>
          <a:xfrm>
            <a:off x="685800" y="1204912"/>
            <a:ext cx="82296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Generalization of pLSA (additional </a:t>
            </a:r>
            <a:r>
              <a:rPr lang="en-US" sz="2400">
                <a:solidFill>
                  <a:srgbClr val="FF3300"/>
                </a:solidFill>
              </a:rPr>
              <a:t>rating variable</a:t>
            </a:r>
            <a:r>
              <a:rPr lang="en-US" sz="2400"/>
              <a:t>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Explicit decomposition of user preferences (each user can have </a:t>
            </a:r>
            <a:r>
              <a:rPr b="1" lang="en-US" sz="2000">
                <a:solidFill>
                  <a:srgbClr val="0033CC"/>
                </a:solidFill>
              </a:rPr>
              <a:t>multiple interests</a:t>
            </a:r>
            <a:r>
              <a:rPr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Probabilistic model can be used to optimize specific </a:t>
            </a:r>
            <a:r>
              <a:rPr b="1" lang="en-US" sz="2000">
                <a:solidFill>
                  <a:srgbClr val="0033CC"/>
                </a:solidFill>
              </a:rPr>
              <a:t>objectives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Data </a:t>
            </a:r>
            <a:r>
              <a:rPr b="1" lang="en-US" sz="2000">
                <a:solidFill>
                  <a:srgbClr val="0033CC"/>
                </a:solidFill>
              </a:rPr>
              <a:t>compression</a:t>
            </a:r>
            <a:r>
              <a:rPr lang="en-US" sz="2000"/>
              <a:t> and </a:t>
            </a:r>
            <a:r>
              <a:rPr b="1" lang="en-US" sz="2000">
                <a:solidFill>
                  <a:srgbClr val="0033CC"/>
                </a:solidFill>
              </a:rPr>
              <a:t>privacy</a:t>
            </a:r>
            <a:r>
              <a:rPr lang="en-US" sz="2000"/>
              <a:t> preservation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Details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multinomial or Gaussian sampling model for rating variable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EM algorithm for (approximate) model fitting</a:t>
            </a:r>
            <a:endParaRPr/>
          </a:p>
        </p:txBody>
      </p:sp>
      <p:sp>
        <p:nvSpPr>
          <p:cNvPr id="769" name="Google Shape;769;p58"/>
          <p:cNvSpPr/>
          <p:nvPr/>
        </p:nvSpPr>
        <p:spPr>
          <a:xfrm>
            <a:off x="1057275" y="1724025"/>
            <a:ext cx="6888163" cy="790575"/>
          </a:xfrm>
          <a:prstGeom prst="rect">
            <a:avLst/>
          </a:prstGeom>
          <a:solidFill>
            <a:srgbClr val="C0C0C0">
              <a:alpha val="49803"/>
            </a:srgbClr>
          </a:solidFill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0" name="Google Shape;770;p58"/>
          <p:cNvSpPr/>
          <p:nvPr/>
        </p:nvSpPr>
        <p:spPr>
          <a:xfrm rot="-5400000">
            <a:off x="6400800" y="1244600"/>
            <a:ext cx="228600" cy="2362200"/>
          </a:xfrm>
          <a:prstGeom prst="leftBrace">
            <a:avLst>
              <a:gd fmla="val 8611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58"/>
          <p:cNvSpPr/>
          <p:nvPr/>
        </p:nvSpPr>
        <p:spPr>
          <a:xfrm>
            <a:off x="5521325" y="2652712"/>
            <a:ext cx="33178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 pLSA model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</a:t>
            </a:r>
            <a:r>
              <a:rPr lang="en-US" sz="2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sparseness pattern</a:t>
            </a:r>
            <a:endParaRPr/>
          </a:p>
        </p:txBody>
      </p:sp>
      <p:sp>
        <p:nvSpPr>
          <p:cNvPr id="772" name="Google Shape;772;p58"/>
          <p:cNvSpPr/>
          <p:nvPr/>
        </p:nvSpPr>
        <p:spPr>
          <a:xfrm rot="-5400000">
            <a:off x="4457700" y="1739900"/>
            <a:ext cx="228600" cy="137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58"/>
          <p:cNvSpPr/>
          <p:nvPr/>
        </p:nvSpPr>
        <p:spPr>
          <a:xfrm>
            <a:off x="3352800" y="2652712"/>
            <a:ext cx="18827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extension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 </a:t>
            </a:r>
            <a:r>
              <a:rPr lang="en-US" sz="2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ratings</a:t>
            </a:r>
            <a:endParaRPr/>
          </a:p>
        </p:txBody>
      </p:sp>
      <p:pic>
        <p:nvPicPr>
          <p:cNvPr descr="txp_fig" id="774" name="Google Shape;77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66887"/>
            <a:ext cx="66294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8"/>
          <p:cNvSpPr/>
          <p:nvPr/>
        </p:nvSpPr>
        <p:spPr>
          <a:xfrm>
            <a:off x="533400" y="6267450"/>
            <a:ext cx="8610600" cy="590550"/>
          </a:xfrm>
          <a:prstGeom prst="rect">
            <a:avLst/>
          </a:prstGeom>
          <a:solidFill>
            <a:srgbClr val="C0C0C0">
              <a:alpha val="69803"/>
            </a:srgbClr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T. Hofmann, </a:t>
            </a:r>
            <a:r>
              <a:rPr b="0" i="1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Latent Semantic Models for Collaborative Filtering</a:t>
            </a:r>
            <a:r>
              <a:rPr b="0" lang="en-US"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ACM Transactions on Information Systems, 2004, Vol 22(1), pp. 89-115.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781" name="Google Shape;781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82" name="Google Shape;782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Neighbors Ratings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81000" y="1524000"/>
            <a:ext cx="8458200" cy="3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952" l="-900" r="0" t="-1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2490952" y="5297214"/>
            <a:ext cx="10282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1’s opinion</a:t>
            </a:r>
            <a:endParaRPr/>
          </a:p>
        </p:txBody>
      </p:sp>
      <p:cxnSp>
        <p:nvCxnSpPr>
          <p:cNvPr id="135" name="Google Shape;135;p6"/>
          <p:cNvCxnSpPr>
            <a:stCxn id="134" idx="0"/>
          </p:cNvCxnSpPr>
          <p:nvPr/>
        </p:nvCxnSpPr>
        <p:spPr>
          <a:xfrm rot="10800000">
            <a:off x="2819400" y="4495914"/>
            <a:ext cx="1857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6"/>
          <p:cNvSpPr txBox="1"/>
          <p:nvPr/>
        </p:nvSpPr>
        <p:spPr>
          <a:xfrm>
            <a:off x="6136512" y="5278821"/>
            <a:ext cx="9573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Neighbor 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opinion</a:t>
            </a:r>
            <a:endParaRPr/>
          </a:p>
        </p:txBody>
      </p:sp>
      <p:cxnSp>
        <p:nvCxnSpPr>
          <p:cNvPr id="137" name="Google Shape;137;p6"/>
          <p:cNvCxnSpPr>
            <a:stCxn id="136" idx="0"/>
          </p:cNvCxnSpPr>
          <p:nvPr/>
        </p:nvCxnSpPr>
        <p:spPr>
          <a:xfrm rot="10800000">
            <a:off x="6464869" y="4477521"/>
            <a:ext cx="1503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6"/>
          <p:cNvSpPr txBox="1"/>
          <p:nvPr/>
        </p:nvSpPr>
        <p:spPr>
          <a:xfrm>
            <a:off x="3985275" y="5449625"/>
            <a:ext cx="1417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</a:t>
            </a: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cxnSp>
        <p:nvCxnSpPr>
          <p:cNvPr id="139" name="Google Shape;139;p6"/>
          <p:cNvCxnSpPr>
            <a:stCxn id="138" idx="0"/>
          </p:cNvCxnSpPr>
          <p:nvPr/>
        </p:nvCxnSpPr>
        <p:spPr>
          <a:xfrm rot="10800000">
            <a:off x="4313925" y="4648325"/>
            <a:ext cx="38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6"/>
          <p:cNvSpPr txBox="1"/>
          <p:nvPr/>
        </p:nvSpPr>
        <p:spPr>
          <a:xfrm>
            <a:off x="1048085" y="5251397"/>
            <a:ext cx="10374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own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averaged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141" name="Google Shape;141;p6"/>
          <p:cNvCxnSpPr>
            <a:stCxn id="140" idx="0"/>
          </p:cNvCxnSpPr>
          <p:nvPr/>
        </p:nvCxnSpPr>
        <p:spPr>
          <a:xfrm flipH="1" rot="10800000">
            <a:off x="1566817" y="4424597"/>
            <a:ext cx="138900" cy="826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6"/>
          <p:cNvSpPr txBox="1"/>
          <p:nvPr/>
        </p:nvSpPr>
        <p:spPr>
          <a:xfrm>
            <a:off x="7485898" y="5362902"/>
            <a:ext cx="1658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you</a:t>
            </a:r>
            <a:b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trust Neighbor n</a:t>
            </a:r>
            <a:endParaRPr/>
          </a:p>
        </p:txBody>
      </p:sp>
      <p:cxnSp>
        <p:nvCxnSpPr>
          <p:cNvPr id="143" name="Google Shape;143;p6"/>
          <p:cNvCxnSpPr>
            <a:stCxn id="142" idx="0"/>
          </p:cNvCxnSpPr>
          <p:nvPr/>
        </p:nvCxnSpPr>
        <p:spPr>
          <a:xfrm rot="10800000">
            <a:off x="7934848" y="4561602"/>
            <a:ext cx="380100" cy="80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of CF </a:t>
            </a:r>
            <a:endParaRPr/>
          </a:p>
        </p:txBody>
      </p:sp>
      <p:sp>
        <p:nvSpPr>
          <p:cNvPr id="788" name="Google Shape;788;p6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Data Sparsity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Cold Start Problem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Synonyms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Scalability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Gray Sheep and Black Sheep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Shilling attacks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89" name="Google Shape;789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795" name="Google Shape;795;p61"/>
          <p:cNvSpPr txBox="1"/>
          <p:nvPr>
            <p:ph idx="1" type="body"/>
          </p:nvPr>
        </p:nvSpPr>
        <p:spPr>
          <a:xfrm>
            <a:off x="6858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Data Sparsity</a:t>
            </a:r>
            <a:endParaRPr b="1" sz="2400">
              <a:solidFill>
                <a:srgbClr val="0000FF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Many commercial recommender systems are used with very large product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users do not rate most items: </a:t>
            </a:r>
            <a:r>
              <a:rPr lang="en-US" sz="2000">
                <a:solidFill>
                  <a:srgbClr val="008000"/>
                </a:solidFill>
              </a:rPr>
              <a:t>User-item matrix is extremely sparse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rgbClr val="FF0066"/>
                </a:solidFill>
              </a:rPr>
              <a:t>For CF: reduces probability of finding set of users with similar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Approaches: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Dimensionality reduction techniques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Singular Value Decomposition (SVD): </a:t>
            </a:r>
            <a:r>
              <a:rPr lang="en-US" sz="2400"/>
              <a:t>remove </a:t>
            </a:r>
            <a:r>
              <a:rPr lang="en-US" sz="2400">
                <a:solidFill>
                  <a:srgbClr val="FF0000"/>
                </a:solidFill>
              </a:rPr>
              <a:t>unrepresentative or insignificant users or items </a:t>
            </a:r>
            <a:r>
              <a:rPr lang="en-US" sz="2400"/>
              <a:t>to reduce size of user-item matrix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Latent semantic Indexing: </a:t>
            </a:r>
            <a:r>
              <a:rPr lang="en-US" sz="2400"/>
              <a:t>similarity between users is determined by </a:t>
            </a:r>
            <a:r>
              <a:rPr lang="en-US" sz="2400">
                <a:solidFill>
                  <a:srgbClr val="009900"/>
                </a:solidFill>
              </a:rPr>
              <a:t>representation of users </a:t>
            </a:r>
            <a:r>
              <a:rPr lang="en-US" sz="2400"/>
              <a:t>in reduced space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Principle Component Analysis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and Challenges of Collaborative Filtering</a:t>
            </a:r>
            <a:endParaRPr/>
          </a:p>
        </p:txBody>
      </p:sp>
      <p:sp>
        <p:nvSpPr>
          <p:cNvPr id="801" name="Google Shape;801;p62"/>
          <p:cNvSpPr txBox="1"/>
          <p:nvPr>
            <p:ph idx="1" type="body"/>
          </p:nvPr>
        </p:nvSpPr>
        <p:spPr>
          <a:xfrm>
            <a:off x="6858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Data Sparsity (cont.)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00FF"/>
                </a:solidFill>
              </a:rPr>
              <a:t>Dimensionality reduction techniques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solidFill>
                  <a:srgbClr val="008000"/>
                </a:solidFill>
              </a:rPr>
              <a:t>When users or items are discarded: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Useful information for recommendations may be lost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Recommendation quality may be degraded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07" name="Google Shape;807;p63"/>
          <p:cNvSpPr txBox="1"/>
          <p:nvPr>
            <p:ph idx="1" type="body"/>
          </p:nvPr>
        </p:nvSpPr>
        <p:spPr>
          <a:xfrm>
            <a:off x="685800" y="12192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Cold start problem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When a new user or item has just entered the system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Hard to find similarities: not enough </a:t>
            </a:r>
            <a:r>
              <a:rPr lang="en-US" sz="2000">
                <a:solidFill>
                  <a:srgbClr val="FF0000"/>
                </a:solidFill>
              </a:rPr>
              <a:t>information</a:t>
            </a:r>
            <a:r>
              <a:rPr lang="en-US" sz="2000"/>
              <a:t> to make good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New item problem: </a:t>
            </a:r>
            <a:r>
              <a:rPr lang="en-US" sz="2000"/>
              <a:t>can’t be recommended until some users rate it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Also applies to obscure items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Also </a:t>
            </a:r>
            <a:r>
              <a:rPr b="1" lang="en-US" sz="2000">
                <a:solidFill>
                  <a:srgbClr val="0000FF"/>
                </a:solidFill>
              </a:rPr>
              <a:t>called “first-rater problem”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New users</a:t>
            </a:r>
            <a:r>
              <a:rPr lang="en-US" sz="2000"/>
              <a:t>: not given good recommendations because </a:t>
            </a:r>
            <a:r>
              <a:rPr lang="en-US" sz="2000">
                <a:solidFill>
                  <a:srgbClr val="0000FF"/>
                </a:solidFill>
              </a:rPr>
              <a:t>of lack of rating or purchase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Approaches: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8000"/>
                </a:solidFill>
              </a:rPr>
              <a:t>Content-based systems </a:t>
            </a:r>
            <a:r>
              <a:rPr lang="en-US" sz="2000"/>
              <a:t>do not rely on ratings from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8000"/>
                </a:solidFill>
              </a:rPr>
              <a:t>Hybrid CF (content-boosted CF)</a:t>
            </a:r>
            <a:r>
              <a:rPr lang="en-US" sz="2000">
                <a:solidFill>
                  <a:srgbClr val="008000"/>
                </a:solidFill>
              </a:rPr>
              <a:t>: </a:t>
            </a:r>
            <a:r>
              <a:rPr lang="en-US" sz="2000"/>
              <a:t>external content information can be used to produce predictions for new users or new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Research on </a:t>
            </a:r>
            <a:r>
              <a:rPr b="1" lang="en-US" sz="2000">
                <a:solidFill>
                  <a:srgbClr val="008000"/>
                </a:solidFill>
              </a:rPr>
              <a:t>effectively selecting items to be rated by a user to rapidly improve recommendation performance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808" name="Google Shape;808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Vine</a:t>
            </a:r>
            <a:endParaRPr/>
          </a:p>
        </p:txBody>
      </p:sp>
      <p:sp>
        <p:nvSpPr>
          <p:cNvPr id="814" name="Google Shape;814;p6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5" name="Google Shape;815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6" name="Google Shape;8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1627742"/>
            <a:ext cx="7467600" cy="3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1483605"/>
            <a:ext cx="4842046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23" name="Google Shape;823;p65"/>
          <p:cNvSpPr txBox="1"/>
          <p:nvPr>
            <p:ph idx="1" type="body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solidFill>
                  <a:srgbClr val="0000FF"/>
                </a:solidFill>
              </a:rPr>
              <a:t>Synonyms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Same or very similar items that have different names or entries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Most recommender systems are unable to discover this latent association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Treat these products differently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FF0066"/>
                </a:solidFill>
              </a:rPr>
              <a:t>Synonyms decrease recommendation performance of CF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Approaches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</a:rPr>
              <a:t>Automatic term expansion </a:t>
            </a:r>
            <a:r>
              <a:rPr lang="en-US" sz="2000"/>
              <a:t>or construction of thesaurus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Some added terms may have different meanings than intended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</a:rPr>
              <a:t>SVD techniques: Latent Semantic Indexing (LSI)</a:t>
            </a:r>
            <a:r>
              <a:rPr lang="en-US" sz="2000"/>
              <a:t>: construct a semantic space where terms and documents that are closely associated are placed close to each other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24" name="Google Shape;824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Latent Semantic Indexing (LSI)</a:t>
            </a:r>
            <a:endParaRPr/>
          </a:p>
        </p:txBody>
      </p:sp>
      <p:pic>
        <p:nvPicPr>
          <p:cNvPr id="830" name="Google Shape;830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33600"/>
            <a:ext cx="7175500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2" name="Google Shape;83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622800"/>
            <a:ext cx="4864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38" name="Google Shape;838;p6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Scalability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Traditional CF systems suffer scalability problems at very large scale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With tens of millions of customers (M), millions of catalog items (N): and </a:t>
            </a:r>
            <a:r>
              <a:rPr b="1" i="1" lang="en-US" sz="2000">
                <a:solidFill>
                  <a:srgbClr val="0000FF"/>
                </a:solidFill>
              </a:rPr>
              <a:t>O(n) </a:t>
            </a:r>
            <a:r>
              <a:rPr b="1" lang="en-US" sz="2000">
                <a:solidFill>
                  <a:srgbClr val="0000FF"/>
                </a:solidFill>
              </a:rPr>
              <a:t>algorithm is too large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Dimensionality reduction (SVD) </a:t>
            </a:r>
            <a:r>
              <a:rPr lang="en-US" sz="2000"/>
              <a:t>can scale and quickly produce good recommendations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But have to do expensive matrix factorization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Memory-based CF algorithms (e.g., </a:t>
            </a:r>
            <a:r>
              <a:rPr b="1" lang="en-US" sz="2000">
                <a:solidFill>
                  <a:srgbClr val="FF0066"/>
                </a:solidFill>
              </a:rPr>
              <a:t>item-based Pearson correlation CF algorithm</a:t>
            </a:r>
            <a:r>
              <a:rPr lang="en-US" sz="2000"/>
              <a:t>) have good scalability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Instead of calculating similarities between all pairs of items, </a:t>
            </a:r>
            <a:r>
              <a:rPr b="1" lang="en-US" sz="2000">
                <a:solidFill>
                  <a:srgbClr val="008000"/>
                </a:solidFill>
              </a:rPr>
              <a:t>calculate similarity only between pairs of co-rated items by a user</a:t>
            </a:r>
            <a:endParaRPr/>
          </a:p>
        </p:txBody>
      </p:sp>
      <p:sp>
        <p:nvSpPr>
          <p:cNvPr id="839" name="Google Shape;839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45" name="Google Shape;845;p68"/>
          <p:cNvSpPr txBox="1"/>
          <p:nvPr>
            <p:ph idx="1" type="body"/>
          </p:nvPr>
        </p:nvSpPr>
        <p:spPr>
          <a:xfrm>
            <a:off x="685800" y="14478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Gray Sheep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Users whose opinions </a:t>
            </a:r>
            <a:r>
              <a:rPr b="1" lang="en-US" sz="2000">
                <a:solidFill>
                  <a:srgbClr val="FF0066"/>
                </a:solidFill>
              </a:rPr>
              <a:t>do not consistently agree or disagree with any group of people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Do not benefit from collaborative filtering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Hybrid approach combining content-based and CF recommendations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Base prediction on </a:t>
            </a:r>
            <a:r>
              <a:rPr b="1" lang="en-US" sz="2000">
                <a:solidFill>
                  <a:srgbClr val="FF0066"/>
                </a:solidFill>
              </a:rPr>
              <a:t>weighted average of content-based prediction and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Black sheep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Idiosyncratic tastes make recommendations nearly impossible: considered an acceptable failure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46" name="Google Shape;846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(cont.)</a:t>
            </a:r>
            <a:endParaRPr/>
          </a:p>
        </p:txBody>
      </p:sp>
      <p:sp>
        <p:nvSpPr>
          <p:cNvPr id="852" name="Google Shape;852;p69"/>
          <p:cNvSpPr txBox="1"/>
          <p:nvPr>
            <p:ph idx="1" type="body"/>
          </p:nvPr>
        </p:nvSpPr>
        <p:spPr>
          <a:xfrm>
            <a:off x="685800" y="12192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Shilling attacks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Shill definition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Noun: </a:t>
            </a:r>
            <a:r>
              <a:rPr lang="en-US" sz="2000"/>
              <a:t>an accomplice of a hawker, gambler, or swindler who </a:t>
            </a:r>
            <a:r>
              <a:rPr lang="en-US" sz="2000">
                <a:solidFill>
                  <a:srgbClr val="008000"/>
                </a:solidFill>
              </a:rPr>
              <a:t>acts as an enthusiastic customer to entice or encourage others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Verb: </a:t>
            </a:r>
            <a:r>
              <a:rPr lang="en-US" sz="2000"/>
              <a:t>act or work as a shill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In systems where anyone can provide ratings (Yelp, Amazon):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People may give many </a:t>
            </a:r>
            <a:r>
              <a:rPr lang="en-US" sz="2000">
                <a:solidFill>
                  <a:srgbClr val="0000FF"/>
                </a:solidFill>
              </a:rPr>
              <a:t>positive ratings for their own materials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FF"/>
                </a:solidFill>
              </a:rPr>
              <a:t>Negative recommendations for competitors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systems want to discourage this phenomenon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Approaches (research)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Item-based less affected than user-based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Hybrid CF systems provide partial solutions</a:t>
            </a:r>
            <a:endParaRPr/>
          </a:p>
        </p:txBody>
      </p:sp>
      <p:sp>
        <p:nvSpPr>
          <p:cNvPr id="853" name="Google Shape;853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85800" y="152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Continued Example: User-Based CF Prediction with Pearson Correlation Coefficient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228600" y="3429000"/>
            <a:ext cx="89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Want to predict rating for user U1 on item I2: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users U2, U4 and U5 rated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8000"/>
                </a:solidFill>
              </a:rPr>
              <a:t>Similarity of U1 to these users: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baseline="-25000" lang="en-US" sz="2000">
                <a:solidFill>
                  <a:srgbClr val="008000"/>
                </a:solidFill>
              </a:rPr>
              <a:t>1,5</a:t>
            </a:r>
            <a:r>
              <a:rPr lang="en-US" sz="2000">
                <a:solidFill>
                  <a:srgbClr val="008000"/>
                </a:solidFill>
              </a:rPr>
              <a:t> = 0.756, w</a:t>
            </a:r>
            <a:r>
              <a:rPr baseline="-25000" lang="en-US" sz="2000">
                <a:solidFill>
                  <a:srgbClr val="008000"/>
                </a:solidFill>
              </a:rPr>
              <a:t>1,4</a:t>
            </a:r>
            <a:r>
              <a:rPr lang="en-US" sz="2000">
                <a:solidFill>
                  <a:srgbClr val="008000"/>
                </a:solidFill>
              </a:rPr>
              <a:t> = 0, w</a:t>
            </a:r>
            <a:r>
              <a:rPr baseline="-25000" lang="en-US" sz="2000">
                <a:solidFill>
                  <a:srgbClr val="008000"/>
                </a:solidFill>
              </a:rPr>
              <a:t>1,2</a:t>
            </a:r>
            <a:r>
              <a:rPr lang="en-US" sz="2000">
                <a:solidFill>
                  <a:srgbClr val="008000"/>
                </a:solidFill>
              </a:rPr>
              <a:t> = -1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95400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Example.tiff"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152210"/>
            <a:ext cx="5801443" cy="25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7696200" y="4093845"/>
            <a:ext cx="12743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 = 4.67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7757727" y="4591453"/>
            <a:ext cx="923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5/2=2.5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7723221" y="5181927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4/1=4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697629" y="5751063"/>
            <a:ext cx="11480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10/3=3.33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2514600" y="1752600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0642" y="2693524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14600" y="2957306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990114" y="1978223"/>
            <a:ext cx="8146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(4+1)/2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7817724" y="1662537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(4+5+5)/3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7955037" y="2614347"/>
            <a:ext cx="587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(4)/1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7841223" y="2912965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(2+3+5)/3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7841223" y="1208865"/>
            <a:ext cx="1239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“average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 I2”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Pros/Cons of Collaborative Filtering</a:t>
            </a:r>
            <a:endParaRPr/>
          </a:p>
        </p:txBody>
      </p:sp>
      <p:sp>
        <p:nvSpPr>
          <p:cNvPr id="860" name="Google Shape;860;p70"/>
          <p:cNvSpPr txBox="1"/>
          <p:nvPr>
            <p:ph idx="1" type="body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8000"/>
                </a:solidFill>
              </a:rPr>
              <a:t>+ Works for any kind of item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No feature selection needed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Cold Start: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Need enough users in the system to find a match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Sparsity: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The user/ratings matrix is sparse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Hard to find users that have rated the same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First rater: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Cannot recommend an item that has not been previously rated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New items, Esoteric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D60093"/>
                </a:solidFill>
              </a:rPr>
              <a:t>- Popularity bias: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Cannot recommend items to someone with unique taste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Tends to recommend popular items</a:t>
            </a:r>
            <a:endParaRPr/>
          </a:p>
        </p:txBody>
      </p:sp>
      <p:sp>
        <p:nvSpPr>
          <p:cNvPr id="861" name="Google Shape;861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CF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Collaborative Filtering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Neighborhood-based CF algorithms do not scale well when applied to millions of users &amp;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Due to computational complexity of search for similar users (possible solutions?)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Item-to-item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Rather than matching similar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3366FF"/>
                </a:solidFill>
              </a:rPr>
              <a:t>Match user’s rated items to 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often </a:t>
            </a:r>
            <a:r>
              <a:rPr lang="en-US" sz="2400">
                <a:solidFill>
                  <a:srgbClr val="FF0000"/>
                </a:solidFill>
              </a:rPr>
              <a:t>leads to faster online systems and better 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Similarities between pairs of items i and j are computed off-line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66"/>
                </a:solidFill>
              </a:rPr>
              <a:t>Predict rating of user </a:t>
            </a:r>
            <a:r>
              <a:rPr b="1" lang="en-US" sz="2400">
                <a:solidFill>
                  <a:srgbClr val="FF0066"/>
                </a:solidFill>
              </a:rPr>
              <a:t>a</a:t>
            </a:r>
            <a:r>
              <a:rPr lang="en-US" sz="2400">
                <a:solidFill>
                  <a:srgbClr val="FF0066"/>
                </a:solidFill>
              </a:rPr>
              <a:t> on item 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r>
              <a:rPr lang="en-US" sz="2400">
                <a:solidFill>
                  <a:srgbClr val="FF0066"/>
                </a:solidFill>
              </a:rPr>
              <a:t> with a simple weighted average</a:t>
            </a:r>
            <a:endParaRPr/>
          </a:p>
        </p:txBody>
      </p: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