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9144000"/>
  <p:notesSz cx="7315200" cy="9601200"/>
  <p:embeddedFontLst>
    <p:embeddedFont>
      <p:font typeface="Tahoma"/>
      <p:regular r:id="rId121"/>
      <p:bold r:id="rId122"/>
    </p:embeddedFont>
    <p:embeddedFont>
      <p:font typeface="Noto Sans Symbols"/>
      <p:regular r:id="rId123"/>
      <p:bold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5" roundtripDataSignature="AMtx7mizCCTFB5deLfPXBh9rzwbLmvh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E85FB4-4A1D-493B-B5C3-034C738B47E4}">
  <a:tblStyle styleId="{A7E85FB4-4A1D-493B-B5C3-034C738B47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Tahoma-regular.fnt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customschemas.google.com/relationships/presentationmetadata" Target="metadata"/><Relationship Id="rId29" Type="http://schemas.openxmlformats.org/officeDocument/2006/relationships/slide" Target="slides/slide23.xml"/><Relationship Id="rId124" Type="http://schemas.openxmlformats.org/officeDocument/2006/relationships/font" Target="fonts/NotoSansSymbols-bold.fntdata"/><Relationship Id="rId123" Type="http://schemas.openxmlformats.org/officeDocument/2006/relationships/font" Target="fonts/NotoSansSymbols-regular.fntdata"/><Relationship Id="rId122" Type="http://schemas.openxmlformats.org/officeDocument/2006/relationships/font" Target="fonts/Tahoma-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1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0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6" name="Google Shape;1136;p10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0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3" name="Google Shape;1143;p10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0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51" name="Google Shape;1151;p10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10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75" name="Google Shape;1175;p10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0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8" name="Google Shape;1208;p10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10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6" name="Google Shape;1216;p10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p10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24" name="Google Shape;1224;p10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0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8" name="Google Shape;1298;p10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9" name="Google Shape;1299;p10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10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19" name="Google Shape;1319;p10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0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6" name="Google Shape;1326;p10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2018 2.1</a:t>
            </a:r>
            <a:endParaRPr/>
          </a:p>
        </p:txBody>
      </p:sp>
      <p:sp>
        <p:nvSpPr>
          <p:cNvPr id="1327" name="Google Shape;1327;p10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1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4" name="Google Shape;1334;p1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2" name="Google Shape;1342;p1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5" name="Google Shape;1375;p11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https://en.wikipedia.org/wiki/1_%2B_2_%2B_4_%2B_8_%2B_⋯</a:t>
            </a:r>
            <a:endParaRPr/>
          </a:p>
        </p:txBody>
      </p:sp>
      <p:sp>
        <p:nvSpPr>
          <p:cNvPr id="1376" name="Google Shape;1376;p11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1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5" name="Google Shape;1385;p1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2" name="Google Shape;1392;p11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Yes, instead of bit counts keep partial sums</a:t>
            </a:r>
            <a:endParaRPr/>
          </a:p>
        </p:txBody>
      </p:sp>
      <p:sp>
        <p:nvSpPr>
          <p:cNvPr id="1393" name="Google Shape;1393;p11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1" marL="457200" rtl="0" algn="l">
              <a:spcBef>
                <a:spcPts val="0"/>
              </a:spcBef>
              <a:spcAft>
                <a:spcPts val="0"/>
              </a:spcAft>
              <a:buNone/>
            </a:pPr>
            <a:r>
              <a:t/>
            </a:r>
            <a:endParaRPr/>
          </a:p>
        </p:txBody>
      </p:sp>
      <p:sp>
        <p:nvSpPr>
          <p:cNvPr id="204" name="Google Shape;204;p1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 name="Google Shape;219;p1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2018 1.1</a:t>
            </a:r>
            <a:endParaRPr/>
          </a:p>
        </p:txBody>
      </p:sp>
      <p:sp>
        <p:nvSpPr>
          <p:cNvPr id="250" name="Google Shape;250;p2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8" name="Google Shape;278;p2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2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1" name="Google Shape;311;p2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5" name="Google Shape;345;p3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9" name="Google Shape;359;p3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3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0" name="Google Shape;380;p3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7" name="Google Shape;387;p3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No</a:t>
            </a:r>
            <a:endParaRPr/>
          </a:p>
        </p:txBody>
      </p:sp>
      <p:sp>
        <p:nvSpPr>
          <p:cNvPr id="411" name="Google Shape;411;p4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4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0" name="Google Shape;430;p4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4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8" name="Google Shape;458;p4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4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When there is no collision </a:t>
            </a:r>
            <a:endParaRPr/>
          </a:p>
        </p:txBody>
      </p:sp>
      <p:sp>
        <p:nvSpPr>
          <p:cNvPr id="466" name="Google Shape;466;p4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4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1" name="Google Shape;481;p4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46: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2016w1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 is the limit of (1+1/n)^n</a:t>
            </a:r>
            <a:endParaRPr/>
          </a:p>
        </p:txBody>
      </p:sp>
      <p:sp>
        <p:nvSpPr>
          <p:cNvPr id="489" name="Google Shape;489;p46: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4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9" name="Google Shape;499;p4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4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7" name="Google Shape;507;p4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4" name="Google Shape;514;p4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1" name="Google Shape;521;p5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8" name="Google Shape;528;p5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9" name="Google Shape;539;p5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6" name="Google Shape;546;p5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3" name="Google Shape;553;p5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55: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Calibri"/>
              <a:buNone/>
            </a:pPr>
            <a:r>
              <a:rPr lang="en-US"/>
              <a:t>Estimate count = 2</a:t>
            </a:r>
            <a:r>
              <a:rPr baseline="30000" lang="en-US"/>
              <a:t>R</a:t>
            </a:r>
            <a:r>
              <a:rPr lang="en-US"/>
              <a:t> (e.g., </a:t>
            </a:r>
            <a:r>
              <a:rPr lang="en-US">
                <a:solidFill>
                  <a:srgbClr val="2642E0"/>
                </a:solidFill>
              </a:rPr>
              <a:t>need to hash about 4 elements before we see a bit string with 2 trailing 0’s</a:t>
            </a:r>
            <a:r>
              <a:rPr lang="en-US"/>
              <a:t>)</a:t>
            </a:r>
            <a:endParaRPr/>
          </a:p>
          <a:p>
            <a:pPr indent="0" lvl="0" marL="0" rtl="0" algn="l">
              <a:spcBef>
                <a:spcPts val="0"/>
              </a:spcBef>
              <a:spcAft>
                <a:spcPts val="0"/>
              </a:spcAft>
              <a:buNone/>
            </a:pPr>
            <a:r>
              <a:rPr lang="en-US"/>
              <a:t>2018 02 w1.1</a:t>
            </a:r>
            <a:endParaRPr/>
          </a:p>
        </p:txBody>
      </p:sp>
      <p:sp>
        <p:nvSpPr>
          <p:cNvPr id="561" name="Google Shape;561;p55: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0" name="Google Shape;570;p5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7" name="Google Shape;577;p5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4" name="Google Shape;584;p5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5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2" name="Google Shape;592;p5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6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Calibri"/>
              <a:buNone/>
            </a:pPr>
            <a:r>
              <a:rPr lang="en-US"/>
              <a:t>E is the limit of (1+1/n)^n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Euler's number</a:t>
            </a:r>
            <a:endParaRPr/>
          </a:p>
        </p:txBody>
      </p:sp>
      <p:sp>
        <p:nvSpPr>
          <p:cNvPr id="600" name="Google Shape;600;p6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6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2018 2.1</a:t>
            </a:r>
            <a:endParaRPr/>
          </a:p>
        </p:txBody>
      </p:sp>
      <p:sp>
        <p:nvSpPr>
          <p:cNvPr id="609" name="Google Shape;609;p6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9" name="Google Shape;619;p6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7" name="Google Shape;627;p6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64: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MEDIA IS 23, BECAUSE 7 PEOPLE ARE BELOW 23, AND 7 people are older than 23.</a:t>
            </a:r>
            <a:endParaRPr/>
          </a:p>
          <a:p>
            <a:pPr indent="0" lvl="0" marL="0" rtl="0" algn="l">
              <a:spcBef>
                <a:spcPts val="0"/>
              </a:spcBef>
              <a:spcAft>
                <a:spcPts val="0"/>
              </a:spcAft>
              <a:buNone/>
            </a:pPr>
            <a:r>
              <a:rPr lang="en-US"/>
              <a:t>Most probable is mode (the age that most people are at)</a:t>
            </a:r>
            <a:endParaRPr/>
          </a:p>
          <a:p>
            <a:pPr indent="0" lvl="0" marL="0" rtl="0" algn="l">
              <a:spcBef>
                <a:spcPts val="0"/>
              </a:spcBef>
              <a:spcAft>
                <a:spcPts val="0"/>
              </a:spcAft>
              <a:buNone/>
            </a:pPr>
            <a:r>
              <a:rPr lang="en-US"/>
              <a:t>Mean is the Sum(age)/14people </a:t>
            </a:r>
            <a:endParaRPr/>
          </a:p>
        </p:txBody>
      </p:sp>
      <p:sp>
        <p:nvSpPr>
          <p:cNvPr id="635" name="Google Shape;635;p64: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9" name="Google Shape;649;p6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6" name="Google Shape;656;p6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3" name="Google Shape;663;p6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0" name="Google Shape;670;p6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7" name="Google Shape;677;p6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5" name="Google Shape;685;p7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9" name="Google Shape;699;p7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7" name="Google Shape;707;p7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4" name="Google Shape;714;p7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1" name="Google Shape;721;p7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4" name="Google Shape;734;p7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7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7" name="Google Shape;747;p7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7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4" name="Google Shape;754;p7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78: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2" name="Google Shape;772;p78: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7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p79: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1" name="Google Shape;791;p79: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8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80: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00" name="Google Shape;800;p80: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81: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32" name="Google Shape;832;p81: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4" name="Google Shape;864;p8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3" name="Google Shape;873;p8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0" name="Google Shape;880;p8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8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7" name="Google Shape;887;p8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4" name="Google Shape;894;p8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8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87: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2" name="Google Shape;902;p87: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8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9" name="Google Shape;909;p8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8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3" name="Google Shape;933;p8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9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7" name="Google Shape;947;p9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9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2" name="Google Shape;962;p9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9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9" name="Google Shape;979;p92: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2017 w1</a:t>
            </a:r>
            <a:endParaRPr/>
          </a:p>
        </p:txBody>
      </p:sp>
      <p:sp>
        <p:nvSpPr>
          <p:cNvPr id="980" name="Google Shape;980;p92: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9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p93:notes"/>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sz="1300"/>
              <a:t>remember -- this is a strawman algorithm that doesn't really work, so I never spent much time worrying about it, and you shouldn't either.</a:t>
            </a:r>
            <a:br>
              <a:rPr lang="en-US" sz="1300"/>
            </a:br>
            <a:r>
              <a:rPr lang="en-US" sz="1300"/>
              <a:t>However, you don't have to worry about where the buckets begin or end in this algorithm, since that is determined completely from the count</a:t>
            </a:r>
            <a:br>
              <a:rPr lang="en-US" sz="1300"/>
            </a:br>
            <a:r>
              <a:rPr lang="en-US" sz="1300"/>
              <a:t>of bits received so far.  The rule for updating is as follows.</a:t>
            </a:r>
            <a:br>
              <a:rPr lang="en-US" sz="1300"/>
            </a:br>
            <a:br>
              <a:rPr lang="en-US" sz="1300"/>
            </a:br>
            <a:r>
              <a:rPr lang="en-US" sz="1300"/>
              <a:t>1. when a bit comes in, create a bucket of length 1 with the proper count (0 or 1).</a:t>
            </a:r>
            <a:br>
              <a:rPr lang="en-US" sz="1300"/>
            </a:br>
            <a:r>
              <a:rPr lang="en-US" sz="1300"/>
              <a:t>2. If any level has 3 buckets:</a:t>
            </a:r>
            <a:br>
              <a:rPr lang="en-US" sz="1300"/>
            </a:br>
            <a:r>
              <a:rPr lang="en-US" sz="1300"/>
              <a:t>  a) add the rightmost two and create a bucket at the next higher</a:t>
            </a:r>
            <a:br>
              <a:rPr lang="en-US" sz="1300"/>
            </a:br>
            <a:r>
              <a:rPr lang="en-US" sz="1300"/>
              <a:t>level (twice the length) with that sum.</a:t>
            </a:r>
            <a:br>
              <a:rPr lang="en-US" sz="1300"/>
            </a:br>
            <a:r>
              <a:rPr lang="en-US" sz="1300"/>
              <a:t>  b) delete the leftmost two buckets, keeping only the rightmost of the three..</a:t>
            </a:r>
            <a:br>
              <a:rPr lang="en-US" sz="1300"/>
            </a:br>
            <a:r>
              <a:rPr lang="en-US" sz="1300"/>
              <a:t>3. Repeat (2) recursively for progressively higher levels.</a:t>
            </a:r>
            <a:br>
              <a:rPr lang="en-US" sz="1300"/>
            </a:br>
            <a:br>
              <a:rPr lang="en-US" sz="1300"/>
            </a:br>
            <a:r>
              <a:rPr lang="en-US" sz="1300"/>
              <a:t>I hope this helps.  I would really invite students to figure it out if they care (they won't).</a:t>
            </a:r>
            <a:endParaRPr/>
          </a:p>
        </p:txBody>
      </p:sp>
      <p:sp>
        <p:nvSpPr>
          <p:cNvPr id="991" name="Google Shape;991;p93:notes"/>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9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0" name="Google Shape;1040;p9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9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7" name="Google Shape;1067;p9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9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4" name="Google Shape;1074;p9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9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6" name="Google Shape;1096;p9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9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5" name="Google Shape;1105;p9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9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12" name="Google Shape;1112;p9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4"/>
          <p:cNvSpPr/>
          <p:nvPr>
            <p:ph idx="2" type="pic"/>
          </p:nvPr>
        </p:nvSpPr>
        <p:spPr>
          <a:xfrm>
            <a:off x="1792288" y="612775"/>
            <a:ext cx="5486400" cy="4114800"/>
          </a:xfrm>
          <a:prstGeom prst="rect">
            <a:avLst/>
          </a:prstGeom>
          <a:noFill/>
          <a:ln>
            <a:noFill/>
          </a:ln>
        </p:spPr>
      </p:sp>
      <p:sp>
        <p:nvSpPr>
          <p:cNvPr id="68" name="Google Shape;68;p1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3.png"/><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8.png"/><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2.png"/><Relationship Id="rId4"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3.png"/><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401320" y="1193164"/>
            <a:ext cx="8610600" cy="169227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337ED8"/>
              </a:buClr>
              <a:buSzPts val="5400"/>
              <a:buFont typeface="Calibri"/>
              <a:buNone/>
            </a:pPr>
            <a:r>
              <a:rPr lang="en-US" sz="5400">
                <a:solidFill>
                  <a:srgbClr val="337ED8"/>
                </a:solidFill>
              </a:rPr>
              <a:t>Mining Data Streams</a:t>
            </a:r>
            <a:endParaRPr/>
          </a:p>
        </p:txBody>
      </p:sp>
      <p:sp>
        <p:nvSpPr>
          <p:cNvPr id="90" name="Google Shape;90;p1"/>
          <p:cNvSpPr txBox="1"/>
          <p:nvPr/>
        </p:nvSpPr>
        <p:spPr>
          <a:xfrm>
            <a:off x="1143000" y="5486400"/>
            <a:ext cx="6705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Note to other teachers and users of these slides:</a:t>
            </a:r>
            <a:r>
              <a:rPr b="0" i="0" lang="en-US" sz="1200" u="none" cap="none" strike="noStrike">
                <a:solidFill>
                  <a:schemeClr val="dk1"/>
                </a:solidFill>
                <a:latin typeface="Arial"/>
                <a:ea typeface="Arial"/>
                <a:cs typeface="Arial"/>
                <a:sym typeface="Arial"/>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b="0" i="0" lang="en-US" sz="12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200" u="none" cap="none" strike="noStrike">
                <a:solidFill>
                  <a:schemeClr val="dk1"/>
                </a:solidFill>
                <a:latin typeface="Arial"/>
                <a:ea typeface="Arial"/>
                <a:cs typeface="Arial"/>
                <a:sym typeface="Arial"/>
              </a:rPr>
              <a:t> </a:t>
            </a:r>
            <a:endParaRPr/>
          </a:p>
        </p:txBody>
      </p:sp>
      <p:sp>
        <p:nvSpPr>
          <p:cNvPr id="91" name="Google Shape;91;p1"/>
          <p:cNvSpPr txBox="1"/>
          <p:nvPr/>
        </p:nvSpPr>
        <p:spPr>
          <a:xfrm>
            <a:off x="2234923" y="3429000"/>
            <a:ext cx="4674154"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b="0" lang="en-US" sz="2000" u="none">
                <a:solidFill>
                  <a:schemeClr val="dk1"/>
                </a:solidFill>
                <a:latin typeface="Times New Roman"/>
                <a:ea typeface="Times New Roman"/>
                <a:cs typeface="Times New Roman"/>
                <a:sym typeface="Times New Roman"/>
              </a:rPr>
              <a:t>Professor Wei-Min Shen</a:t>
            </a:r>
            <a:endParaRPr/>
          </a:p>
          <a:p>
            <a:pPr indent="0" lvl="0" marL="0" marR="0" rtl="0" algn="ctr">
              <a:spcBef>
                <a:spcPts val="0"/>
              </a:spcBef>
              <a:spcAft>
                <a:spcPts val="0"/>
              </a:spcAft>
              <a:buClr>
                <a:schemeClr val="dk1"/>
              </a:buClr>
              <a:buSzPts val="2000"/>
              <a:buFont typeface="Arial"/>
              <a:buNone/>
            </a:pPr>
            <a:r>
              <a:rPr b="0" lang="en-US" sz="2000" u="none">
                <a:solidFill>
                  <a:schemeClr val="dk1"/>
                </a:solidFill>
                <a:latin typeface="Times New Roman"/>
                <a:ea typeface="Times New Roman"/>
                <a:cs typeface="Times New Roman"/>
                <a:sym typeface="Times New Roman"/>
              </a:rPr>
              <a:t>University of Southern California</a:t>
            </a:r>
            <a:endParaRPr/>
          </a:p>
          <a:p>
            <a:pPr indent="0" lvl="0" marL="0" marR="0" rtl="0" algn="ctr">
              <a:spcBef>
                <a:spcPts val="0"/>
              </a:spcBef>
              <a:spcAft>
                <a:spcPts val="0"/>
              </a:spcAft>
              <a:buClr>
                <a:schemeClr val="dk1"/>
              </a:buClr>
              <a:buSzPts val="1200"/>
              <a:buFont typeface="Arial"/>
              <a:buNone/>
            </a:pPr>
            <a:r>
              <a:t/>
            </a:r>
            <a:endParaRPr b="0" sz="1200" u="none">
              <a:solidFill>
                <a:schemeClr val="dk1"/>
              </a:solidFill>
              <a:latin typeface="Tahoma"/>
              <a:ea typeface="Tahoma"/>
              <a:cs typeface="Tahoma"/>
              <a:sym typeface="Tahoma"/>
            </a:endParaRPr>
          </a:p>
          <a:p>
            <a:pPr indent="0" lvl="0" marL="0" marR="0" rtl="0" algn="ctr">
              <a:spcBef>
                <a:spcPts val="0"/>
              </a:spcBef>
              <a:spcAft>
                <a:spcPts val="0"/>
              </a:spcAft>
              <a:buClr>
                <a:schemeClr val="dk1"/>
              </a:buClr>
              <a:buSzPts val="1200"/>
              <a:buFont typeface="Arial"/>
              <a:buNone/>
            </a:pPr>
            <a:r>
              <a:rPr b="0" lang="en-US" sz="1200" u="none">
                <a:solidFill>
                  <a:schemeClr val="dk1"/>
                </a:solidFill>
                <a:latin typeface="Tahoma"/>
                <a:ea typeface="Tahoma"/>
                <a:cs typeface="Tahoma"/>
                <a:sym typeface="Tahoma"/>
              </a:rPr>
              <a:t>Thanks for source slides and material to: </a:t>
            </a:r>
            <a:endParaRPr/>
          </a:p>
          <a:p>
            <a:pPr indent="0" lvl="0" marL="0" marR="0" rtl="0" algn="ctr">
              <a:spcBef>
                <a:spcPts val="0"/>
              </a:spcBef>
              <a:spcAft>
                <a:spcPts val="0"/>
              </a:spcAft>
              <a:buClr>
                <a:schemeClr val="dk1"/>
              </a:buClr>
              <a:buSzPts val="1200"/>
              <a:buFont typeface="Arial"/>
              <a:buNone/>
            </a:pPr>
            <a:r>
              <a:rPr b="0" lang="en-US" sz="1200" u="none">
                <a:solidFill>
                  <a:schemeClr val="dk1"/>
                </a:solidFill>
                <a:latin typeface="Tahoma"/>
                <a:ea typeface="Tahoma"/>
                <a:cs typeface="Tahoma"/>
                <a:sym typeface="Tahoma"/>
              </a:rPr>
              <a:t>J. Leskovec, A. Rajaraman, J. Ullman: Mining of Massive Datasets</a:t>
            </a:r>
            <a:endParaRPr/>
          </a:p>
          <a:p>
            <a:pPr indent="0" lvl="0" marL="0" marR="0" rtl="0" algn="ctr">
              <a:spcBef>
                <a:spcPts val="0"/>
              </a:spcBef>
              <a:spcAft>
                <a:spcPts val="0"/>
              </a:spcAft>
              <a:buClr>
                <a:schemeClr val="dk1"/>
              </a:buClr>
              <a:buSzPts val="1200"/>
              <a:buFont typeface="Arial"/>
              <a:buNone/>
            </a:pPr>
            <a:r>
              <a:rPr b="0" lang="en-US" sz="1200" u="sng">
                <a:solidFill>
                  <a:schemeClr val="dk1"/>
                </a:solidFill>
                <a:latin typeface="Arial"/>
                <a:ea typeface="Arial"/>
                <a:cs typeface="Arial"/>
                <a:sym typeface="Arial"/>
                <a:hlinkClick r:id="rId4">
                  <a:extLst>
                    <a:ext uri="{A12FA001-AC4F-418D-AE19-62706E023703}">
                      <ahyp:hlinkClr val="tx"/>
                    </a:ext>
                  </a:extLst>
                </a:hlinkClick>
              </a:rPr>
              <a:t>http://www.mmds.org</a:t>
            </a:r>
            <a:r>
              <a:rPr b="0" lang="en-US" sz="1200" u="none">
                <a:solidFill>
                  <a:schemeClr val="dk1"/>
                </a:solidFill>
                <a:latin typeface="Arial"/>
                <a:ea typeface="Arial"/>
                <a:cs typeface="Arial"/>
                <a:sym typeface="Arial"/>
              </a:rPr>
              <a:t> </a:t>
            </a:r>
            <a:endParaRPr/>
          </a:p>
        </p:txBody>
      </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Sampling from a data stream</a:t>
            </a:r>
            <a:endParaRPr/>
          </a:p>
        </p:txBody>
      </p:sp>
      <p:sp>
        <p:nvSpPr>
          <p:cNvPr id="170" name="Google Shape;17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2642E0"/>
              </a:buClr>
              <a:buSzPct val="100000"/>
              <a:buChar char="•"/>
            </a:pPr>
            <a:r>
              <a:rPr b="1" lang="en-US">
                <a:solidFill>
                  <a:srgbClr val="2642E0"/>
                </a:solidFill>
              </a:rPr>
              <a:t>Scenario</a:t>
            </a:r>
            <a:r>
              <a:rPr b="1" lang="en-US">
                <a:solidFill>
                  <a:srgbClr val="0000FF"/>
                </a:solidFill>
              </a:rPr>
              <a:t>:</a:t>
            </a:r>
            <a:r>
              <a:rPr lang="en-US"/>
              <a:t> Search engine query stream</a:t>
            </a:r>
            <a:endParaRPr/>
          </a:p>
          <a:p>
            <a:pPr indent="-285750" lvl="1" marL="742950" rtl="0" algn="l">
              <a:spcBef>
                <a:spcPts val="518"/>
              </a:spcBef>
              <a:spcAft>
                <a:spcPts val="0"/>
              </a:spcAft>
              <a:buClr>
                <a:srgbClr val="008000"/>
              </a:buClr>
              <a:buSzPct val="100000"/>
              <a:buChar char="–"/>
            </a:pPr>
            <a:r>
              <a:rPr b="1" lang="en-US">
                <a:solidFill>
                  <a:srgbClr val="008000"/>
                </a:solidFill>
              </a:rPr>
              <a:t>Stream of tuples:</a:t>
            </a:r>
            <a:r>
              <a:rPr lang="en-US">
                <a:solidFill>
                  <a:srgbClr val="008000"/>
                </a:solidFill>
              </a:rPr>
              <a:t> </a:t>
            </a:r>
            <a:r>
              <a:rPr lang="en-US"/>
              <a:t>(user, query, time)</a:t>
            </a:r>
            <a:endParaRPr/>
          </a:p>
          <a:p>
            <a:pPr indent="-285750" lvl="1" marL="742950" rtl="0" algn="l">
              <a:spcBef>
                <a:spcPts val="518"/>
              </a:spcBef>
              <a:spcAft>
                <a:spcPts val="0"/>
              </a:spcAft>
              <a:buClr>
                <a:srgbClr val="008000"/>
              </a:buClr>
              <a:buSzPct val="100000"/>
              <a:buChar char="–"/>
            </a:pPr>
            <a:r>
              <a:rPr lang="en-US">
                <a:solidFill>
                  <a:srgbClr val="008000"/>
                </a:solidFill>
              </a:rPr>
              <a:t>Answer questions such as: </a:t>
            </a:r>
            <a:r>
              <a:rPr lang="en-US"/>
              <a:t>How often did a user run </a:t>
            </a:r>
            <a:r>
              <a:rPr lang="en-US">
                <a:solidFill>
                  <a:srgbClr val="FF0000"/>
                </a:solidFill>
              </a:rPr>
              <a:t>the same query </a:t>
            </a:r>
            <a:r>
              <a:rPr lang="en-US"/>
              <a:t>in a single day</a:t>
            </a:r>
            <a:endParaRPr/>
          </a:p>
          <a:p>
            <a:pPr indent="-285750" lvl="1" marL="742950" rtl="0" algn="l">
              <a:spcBef>
                <a:spcPts val="518"/>
              </a:spcBef>
              <a:spcAft>
                <a:spcPts val="0"/>
              </a:spcAft>
              <a:buClr>
                <a:schemeClr val="dk1"/>
              </a:buClr>
              <a:buSzPct val="100000"/>
              <a:buChar char="–"/>
            </a:pPr>
            <a:r>
              <a:rPr lang="en-US"/>
              <a:t>Have space to store </a:t>
            </a:r>
            <a:r>
              <a:rPr b="1" lang="en-US"/>
              <a:t>1/10</a:t>
            </a:r>
            <a:r>
              <a:rPr b="1" baseline="30000" lang="en-US"/>
              <a:t>th</a:t>
            </a:r>
            <a:r>
              <a:rPr lang="en-US"/>
              <a:t> of query stream</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Method 1: sample a </a:t>
            </a:r>
            <a:r>
              <a:rPr lang="en-US">
                <a:solidFill>
                  <a:srgbClr val="FF0000"/>
                </a:solidFill>
              </a:rPr>
              <a:t>fixed portion </a:t>
            </a:r>
            <a:r>
              <a:rPr lang="en-US"/>
              <a:t>of elements</a:t>
            </a:r>
            <a:endParaRPr/>
          </a:p>
          <a:p>
            <a:pPr indent="-285750" lvl="1" marL="742950" rtl="0" algn="l">
              <a:spcBef>
                <a:spcPts val="518"/>
              </a:spcBef>
              <a:spcAft>
                <a:spcPts val="0"/>
              </a:spcAft>
              <a:buClr>
                <a:schemeClr val="dk1"/>
              </a:buClr>
              <a:buSzPct val="100000"/>
              <a:buChar char="–"/>
            </a:pPr>
            <a:r>
              <a:rPr lang="en-US"/>
              <a:t>e.g., 1/10</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Method 2: maintain a </a:t>
            </a:r>
            <a:r>
              <a:rPr lang="en-US">
                <a:solidFill>
                  <a:srgbClr val="FF0000"/>
                </a:solidFill>
              </a:rPr>
              <a:t>fixed-size</a:t>
            </a:r>
            <a:r>
              <a:rPr lang="en-US"/>
              <a:t> sample</a:t>
            </a:r>
            <a:endParaRPr/>
          </a:p>
        </p:txBody>
      </p:sp>
      <p:sp>
        <p:nvSpPr>
          <p:cNvPr id="171" name="Google Shape;1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Rules for creating buckets</a:t>
            </a:r>
            <a:endParaRPr/>
          </a:p>
        </p:txBody>
      </p:sp>
      <p:sp>
        <p:nvSpPr>
          <p:cNvPr id="1139" name="Google Shape;1139;p100"/>
          <p:cNvSpPr txBox="1"/>
          <p:nvPr>
            <p:ph idx="1" type="body"/>
          </p:nvPr>
        </p:nvSpPr>
        <p:spPr>
          <a:xfrm>
            <a:off x="457200" y="1600200"/>
            <a:ext cx="8229600" cy="4525963"/>
          </a:xfrm>
          <a:prstGeom prst="rect">
            <a:avLst/>
          </a:prstGeom>
          <a:blipFill rotWithShape="1">
            <a:blip r:embed="rId3">
              <a:alphaModFix/>
            </a:blip>
            <a:stretch>
              <a:fillRect b="0" l="-1480" r="0" t="-3503"/>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140" name="Google Shape;1140;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01"/>
          <p:cNvSpPr txBox="1"/>
          <p:nvPr>
            <p:ph type="title"/>
          </p:nvPr>
        </p:nvSpPr>
        <p:spPr>
          <a:xfrm>
            <a:off x="152400" y="228600"/>
            <a:ext cx="8763000" cy="98755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Representing a Stream by Buckets</a:t>
            </a:r>
            <a:endParaRPr/>
          </a:p>
        </p:txBody>
      </p:sp>
      <p:sp>
        <p:nvSpPr>
          <p:cNvPr id="1146" name="Google Shape;1146;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Either </a:t>
            </a:r>
            <a:r>
              <a:rPr b="1" lang="en-US" sz="2800">
                <a:solidFill>
                  <a:srgbClr val="FF0066"/>
                </a:solidFill>
              </a:rPr>
              <a:t>one</a:t>
            </a:r>
            <a:r>
              <a:rPr lang="en-US" sz="2800"/>
              <a:t> or </a:t>
            </a:r>
            <a:r>
              <a:rPr b="1" lang="en-US" sz="2800">
                <a:solidFill>
                  <a:srgbClr val="FF0066"/>
                </a:solidFill>
              </a:rPr>
              <a:t>two</a:t>
            </a:r>
            <a:r>
              <a:rPr lang="en-US" sz="2800"/>
              <a:t> buckets with the same </a:t>
            </a:r>
            <a:r>
              <a:rPr b="1" lang="en-US" sz="2800"/>
              <a:t>power-of-2 number</a:t>
            </a:r>
            <a:r>
              <a:rPr lang="en-US" sz="2800"/>
              <a:t> of </a:t>
            </a:r>
            <a:r>
              <a:rPr b="1" lang="en-US" sz="2800"/>
              <a:t>1s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b="1" lang="en-US" sz="2800"/>
              <a:t>Buckets do not overlap in timestamps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b="1" lang="en-US" sz="2800"/>
              <a:t>Buckets are sorted by size</a:t>
            </a:r>
            <a:endParaRPr/>
          </a:p>
          <a:p>
            <a:pPr indent="-285750" lvl="1" marL="742950" rtl="0" algn="l">
              <a:spcBef>
                <a:spcPts val="480"/>
              </a:spcBef>
              <a:spcAft>
                <a:spcPts val="0"/>
              </a:spcAft>
              <a:buClr>
                <a:srgbClr val="2642E0"/>
              </a:buClr>
              <a:buSzPts val="2400"/>
              <a:buChar char="–"/>
            </a:pPr>
            <a:r>
              <a:rPr lang="en-US" sz="2400">
                <a:solidFill>
                  <a:srgbClr val="2642E0"/>
                </a:solidFill>
              </a:rPr>
              <a:t>Earlier buckets are not smaller than later buckets</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chemeClr val="dk1"/>
              </a:buClr>
              <a:buSzPts val="2800"/>
              <a:buChar char="•"/>
            </a:pPr>
            <a:r>
              <a:rPr lang="en-US" sz="2800"/>
              <a:t>Buckets disappear when their </a:t>
            </a:r>
            <a:br>
              <a:rPr lang="en-US" sz="2800"/>
            </a:br>
            <a:r>
              <a:rPr lang="en-US" sz="2800">
                <a:solidFill>
                  <a:srgbClr val="2642E0"/>
                </a:solidFill>
              </a:rPr>
              <a:t>end-time </a:t>
            </a:r>
            <a:r>
              <a:rPr lang="en-US" sz="2800"/>
              <a:t>is </a:t>
            </a:r>
            <a:r>
              <a:rPr b="1" lang="en-US" sz="2800"/>
              <a:t>&gt; </a:t>
            </a:r>
            <a:r>
              <a:rPr b="1" i="1" lang="en-US" sz="2800"/>
              <a:t>N</a:t>
            </a:r>
            <a:r>
              <a:rPr lang="en-US" sz="2800"/>
              <a:t>  time units in the past</a:t>
            </a:r>
            <a:endParaRPr/>
          </a:p>
        </p:txBody>
      </p:sp>
      <p:sp>
        <p:nvSpPr>
          <p:cNvPr id="1147" name="Google Shape;1147;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1148" name="Google Shape;1148;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buckets</a:t>
            </a:r>
            <a:endParaRPr/>
          </a:p>
        </p:txBody>
      </p:sp>
      <p:sp>
        <p:nvSpPr>
          <p:cNvPr id="1154" name="Google Shape;1154;p102"/>
          <p:cNvSpPr txBox="1"/>
          <p:nvPr>
            <p:ph idx="1" type="body"/>
          </p:nvPr>
        </p:nvSpPr>
        <p:spPr>
          <a:xfrm>
            <a:off x="672288" y="1830387"/>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 1 0 1 1 0 1 1 0 0 0 1 0 1 1 1 0 1 1 0 0 1 0 1 1 0</a:t>
            </a:r>
            <a:endParaRPr/>
          </a:p>
        </p:txBody>
      </p:sp>
      <p:sp>
        <p:nvSpPr>
          <p:cNvPr id="1155" name="Google Shape;1155;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6" name="Google Shape;1156;p102"/>
          <p:cNvSpPr/>
          <p:nvPr/>
        </p:nvSpPr>
        <p:spPr>
          <a:xfrm>
            <a:off x="7987488" y="1878011"/>
            <a:ext cx="228600" cy="471055"/>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102"/>
          <p:cNvSpPr/>
          <p:nvPr/>
        </p:nvSpPr>
        <p:spPr>
          <a:xfrm>
            <a:off x="7682688" y="1891867"/>
            <a:ext cx="2286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102"/>
          <p:cNvSpPr/>
          <p:nvPr/>
        </p:nvSpPr>
        <p:spPr>
          <a:xfrm>
            <a:off x="6234888" y="1891867"/>
            <a:ext cx="11430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102"/>
          <p:cNvSpPr/>
          <p:nvPr/>
        </p:nvSpPr>
        <p:spPr>
          <a:xfrm>
            <a:off x="4710888" y="1915929"/>
            <a:ext cx="14097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102"/>
          <p:cNvSpPr/>
          <p:nvPr/>
        </p:nvSpPr>
        <p:spPr>
          <a:xfrm>
            <a:off x="2043888" y="1915929"/>
            <a:ext cx="23622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102"/>
          <p:cNvSpPr/>
          <p:nvPr/>
        </p:nvSpPr>
        <p:spPr>
          <a:xfrm>
            <a:off x="443687" y="1896969"/>
            <a:ext cx="1560095" cy="45209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102"/>
          <p:cNvSpPr txBox="1"/>
          <p:nvPr/>
        </p:nvSpPr>
        <p:spPr>
          <a:xfrm>
            <a:off x="6234888" y="3735387"/>
            <a:ext cx="1911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size-1 buckets</a:t>
            </a:r>
            <a:endParaRPr/>
          </a:p>
        </p:txBody>
      </p:sp>
      <p:cxnSp>
        <p:nvCxnSpPr>
          <p:cNvPr id="1163" name="Google Shape;1163;p102"/>
          <p:cNvCxnSpPr>
            <a:endCxn id="1157" idx="2"/>
          </p:cNvCxnSpPr>
          <p:nvPr/>
        </p:nvCxnSpPr>
        <p:spPr>
          <a:xfrm flipH="1" rot="10800000">
            <a:off x="7682688" y="2349067"/>
            <a:ext cx="114300" cy="1386300"/>
          </a:xfrm>
          <a:prstGeom prst="straightConnector1">
            <a:avLst/>
          </a:prstGeom>
          <a:noFill/>
          <a:ln cap="flat" cmpd="sng" w="9525">
            <a:solidFill>
              <a:srgbClr val="4A7DBA"/>
            </a:solidFill>
            <a:prstDash val="solid"/>
            <a:round/>
            <a:headEnd len="sm" w="sm" type="none"/>
            <a:tailEnd len="med" w="med" type="triangle"/>
          </a:ln>
        </p:spPr>
      </p:cxnSp>
      <p:cxnSp>
        <p:nvCxnSpPr>
          <p:cNvPr id="1164" name="Google Shape;1164;p102"/>
          <p:cNvCxnSpPr>
            <a:endCxn id="1156" idx="2"/>
          </p:cNvCxnSpPr>
          <p:nvPr/>
        </p:nvCxnSpPr>
        <p:spPr>
          <a:xfrm flipH="1" rot="10800000">
            <a:off x="7682688" y="2349066"/>
            <a:ext cx="419100" cy="1386300"/>
          </a:xfrm>
          <a:prstGeom prst="straightConnector1">
            <a:avLst/>
          </a:prstGeom>
          <a:noFill/>
          <a:ln cap="flat" cmpd="sng" w="9525">
            <a:solidFill>
              <a:srgbClr val="4A7DBA"/>
            </a:solidFill>
            <a:prstDash val="solid"/>
            <a:round/>
            <a:headEnd len="sm" w="sm" type="none"/>
            <a:tailEnd len="med" w="med" type="triangle"/>
          </a:ln>
        </p:spPr>
      </p:cxnSp>
      <p:sp>
        <p:nvSpPr>
          <p:cNvPr id="1165" name="Google Shape;1165;p102"/>
          <p:cNvSpPr txBox="1"/>
          <p:nvPr/>
        </p:nvSpPr>
        <p:spPr>
          <a:xfrm>
            <a:off x="2253901" y="4853181"/>
            <a:ext cx="2156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size-4 buckets</a:t>
            </a:r>
            <a:endParaRPr/>
          </a:p>
        </p:txBody>
      </p:sp>
      <p:cxnSp>
        <p:nvCxnSpPr>
          <p:cNvPr id="1166" name="Google Shape;1166;p102"/>
          <p:cNvCxnSpPr>
            <a:stCxn id="1165" idx="0"/>
            <a:endCxn id="1160" idx="2"/>
          </p:cNvCxnSpPr>
          <p:nvPr/>
        </p:nvCxnSpPr>
        <p:spPr>
          <a:xfrm rot="10800000">
            <a:off x="3224981" y="2349081"/>
            <a:ext cx="107100" cy="2504100"/>
          </a:xfrm>
          <a:prstGeom prst="straightConnector1">
            <a:avLst/>
          </a:prstGeom>
          <a:noFill/>
          <a:ln cap="flat" cmpd="sng" w="9525">
            <a:solidFill>
              <a:srgbClr val="4A7DBA"/>
            </a:solidFill>
            <a:prstDash val="solid"/>
            <a:round/>
            <a:headEnd len="sm" w="sm" type="none"/>
            <a:tailEnd len="med" w="med" type="triangle"/>
          </a:ln>
        </p:spPr>
      </p:cxnSp>
      <p:cxnSp>
        <p:nvCxnSpPr>
          <p:cNvPr id="1167" name="Google Shape;1167;p102"/>
          <p:cNvCxnSpPr>
            <a:stCxn id="1165" idx="0"/>
          </p:cNvCxnSpPr>
          <p:nvPr/>
        </p:nvCxnSpPr>
        <p:spPr>
          <a:xfrm flipH="1" rot="10800000">
            <a:off x="3332081" y="2349081"/>
            <a:ext cx="2054100" cy="2504100"/>
          </a:xfrm>
          <a:prstGeom prst="straightConnector1">
            <a:avLst/>
          </a:prstGeom>
          <a:noFill/>
          <a:ln cap="flat" cmpd="sng" w="9525">
            <a:solidFill>
              <a:srgbClr val="4A7DBA"/>
            </a:solidFill>
            <a:prstDash val="solid"/>
            <a:round/>
            <a:headEnd len="sm" w="sm" type="none"/>
            <a:tailEnd len="med" w="med" type="triangle"/>
          </a:ln>
        </p:spPr>
      </p:cxnSp>
      <p:sp>
        <p:nvSpPr>
          <p:cNvPr id="1168" name="Google Shape;1168;p102"/>
          <p:cNvSpPr txBox="1"/>
          <p:nvPr/>
        </p:nvSpPr>
        <p:spPr>
          <a:xfrm>
            <a:off x="4395699" y="4210312"/>
            <a:ext cx="18411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size-2 bucket</a:t>
            </a:r>
            <a:endParaRPr/>
          </a:p>
        </p:txBody>
      </p:sp>
      <p:cxnSp>
        <p:nvCxnSpPr>
          <p:cNvPr id="1169" name="Google Shape;1169;p102"/>
          <p:cNvCxnSpPr/>
          <p:nvPr/>
        </p:nvCxnSpPr>
        <p:spPr>
          <a:xfrm flipH="1" rot="10800000">
            <a:off x="5415738" y="2434609"/>
            <a:ext cx="1291013" cy="1775703"/>
          </a:xfrm>
          <a:prstGeom prst="straightConnector1">
            <a:avLst/>
          </a:prstGeom>
          <a:noFill/>
          <a:ln cap="flat" cmpd="sng" w="9525">
            <a:solidFill>
              <a:srgbClr val="4A7DBA"/>
            </a:solidFill>
            <a:prstDash val="solid"/>
            <a:round/>
            <a:headEnd len="sm" w="sm" type="none"/>
            <a:tailEnd len="med" w="med" type="triangle"/>
          </a:ln>
        </p:spPr>
      </p:cxnSp>
      <p:sp>
        <p:nvSpPr>
          <p:cNvPr id="1170" name="Google Shape;1170;p102"/>
          <p:cNvSpPr txBox="1"/>
          <p:nvPr/>
        </p:nvSpPr>
        <p:spPr>
          <a:xfrm>
            <a:off x="435911" y="5562600"/>
            <a:ext cx="2002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size-8 bucket</a:t>
            </a:r>
            <a:endParaRPr/>
          </a:p>
        </p:txBody>
      </p:sp>
      <p:cxnSp>
        <p:nvCxnSpPr>
          <p:cNvPr id="1171" name="Google Shape;1171;p102"/>
          <p:cNvCxnSpPr>
            <a:stCxn id="1170" idx="0"/>
            <a:endCxn id="1161" idx="2"/>
          </p:cNvCxnSpPr>
          <p:nvPr/>
        </p:nvCxnSpPr>
        <p:spPr>
          <a:xfrm rot="10800000">
            <a:off x="1223856" y="2349000"/>
            <a:ext cx="213300" cy="3213600"/>
          </a:xfrm>
          <a:prstGeom prst="straightConnector1">
            <a:avLst/>
          </a:prstGeom>
          <a:noFill/>
          <a:ln cap="flat" cmpd="sng" w="9525">
            <a:solidFill>
              <a:srgbClr val="4A7DBA"/>
            </a:solidFill>
            <a:prstDash val="solid"/>
            <a:round/>
            <a:headEnd len="sm" w="sm" type="none"/>
            <a:tailEnd len="med" w="med" type="triangle"/>
          </a:ln>
        </p:spPr>
      </p:cxnSp>
      <p:sp>
        <p:nvSpPr>
          <p:cNvPr id="1172" name="Google Shape;1172;p102"/>
          <p:cNvSpPr txBox="1"/>
          <p:nvPr/>
        </p:nvSpPr>
        <p:spPr>
          <a:xfrm>
            <a:off x="4406088" y="5791200"/>
            <a:ext cx="30461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Window size N = 25</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Bucketized Stream</a:t>
            </a:r>
            <a:endParaRPr/>
          </a:p>
        </p:txBody>
      </p:sp>
      <p:sp>
        <p:nvSpPr>
          <p:cNvPr id="1178" name="Google Shape;1178;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9" name="Google Shape;1179;p103"/>
          <p:cNvSpPr txBox="1"/>
          <p:nvPr/>
        </p:nvSpPr>
        <p:spPr>
          <a:xfrm>
            <a:off x="4098925" y="44338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180" name="Google Shape;1180;p103"/>
          <p:cNvCxnSpPr/>
          <p:nvPr/>
        </p:nvCxnSpPr>
        <p:spPr>
          <a:xfrm rot="10800000">
            <a:off x="838200" y="46482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181" name="Google Shape;1181;p103"/>
          <p:cNvCxnSpPr/>
          <p:nvPr/>
        </p:nvCxnSpPr>
        <p:spPr>
          <a:xfrm>
            <a:off x="4495800" y="4648200"/>
            <a:ext cx="4419600" cy="0"/>
          </a:xfrm>
          <a:prstGeom prst="straightConnector1">
            <a:avLst/>
          </a:prstGeom>
          <a:noFill/>
          <a:ln cap="flat" cmpd="sng" w="28575">
            <a:solidFill>
              <a:srgbClr val="008000"/>
            </a:solidFill>
            <a:prstDash val="solid"/>
            <a:round/>
            <a:headEnd len="med" w="med" type="none"/>
            <a:tailEnd len="med" w="med" type="triangle"/>
          </a:ln>
        </p:spPr>
      </p:cxnSp>
      <p:cxnSp>
        <p:nvCxnSpPr>
          <p:cNvPr id="1182" name="Google Shape;1182;p103"/>
          <p:cNvCxnSpPr/>
          <p:nvPr/>
        </p:nvCxnSpPr>
        <p:spPr>
          <a:xfrm flipH="1">
            <a:off x="8305800" y="3124200"/>
            <a:ext cx="228600" cy="685800"/>
          </a:xfrm>
          <a:prstGeom prst="straightConnector1">
            <a:avLst/>
          </a:prstGeom>
          <a:noFill/>
          <a:ln cap="flat" cmpd="sng" w="9525">
            <a:solidFill>
              <a:srgbClr val="008000"/>
            </a:solidFill>
            <a:prstDash val="solid"/>
            <a:round/>
            <a:headEnd len="med" w="med" type="none"/>
            <a:tailEnd len="med" w="med" type="triangle"/>
          </a:ln>
        </p:spPr>
      </p:cxnSp>
      <p:cxnSp>
        <p:nvCxnSpPr>
          <p:cNvPr id="1183" name="Google Shape;1183;p103"/>
          <p:cNvCxnSpPr/>
          <p:nvPr/>
        </p:nvCxnSpPr>
        <p:spPr>
          <a:xfrm>
            <a:off x="85344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184" name="Google Shape;1184;p103"/>
          <p:cNvSpPr txBox="1"/>
          <p:nvPr/>
        </p:nvSpPr>
        <p:spPr>
          <a:xfrm>
            <a:off x="73914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2</a:t>
            </a:r>
            <a:endParaRPr/>
          </a:p>
        </p:txBody>
      </p:sp>
      <p:cxnSp>
        <p:nvCxnSpPr>
          <p:cNvPr id="1185" name="Google Shape;1185;p103"/>
          <p:cNvCxnSpPr/>
          <p:nvPr/>
        </p:nvCxnSpPr>
        <p:spPr>
          <a:xfrm>
            <a:off x="78486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186" name="Google Shape;1186;p103"/>
          <p:cNvSpPr txBox="1"/>
          <p:nvPr/>
        </p:nvSpPr>
        <p:spPr>
          <a:xfrm>
            <a:off x="6324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4</a:t>
            </a:r>
            <a:endParaRPr/>
          </a:p>
        </p:txBody>
      </p:sp>
      <p:cxnSp>
        <p:nvCxnSpPr>
          <p:cNvPr id="1187" name="Google Shape;1187;p103"/>
          <p:cNvCxnSpPr/>
          <p:nvPr/>
        </p:nvCxnSpPr>
        <p:spPr>
          <a:xfrm flipH="1">
            <a:off x="6324600" y="3124200"/>
            <a:ext cx="381000" cy="685800"/>
          </a:xfrm>
          <a:prstGeom prst="straightConnector1">
            <a:avLst/>
          </a:prstGeom>
          <a:noFill/>
          <a:ln cap="flat" cmpd="sng" w="9525">
            <a:solidFill>
              <a:srgbClr val="008000"/>
            </a:solidFill>
            <a:prstDash val="solid"/>
            <a:round/>
            <a:headEnd len="med" w="med" type="none"/>
            <a:tailEnd len="med" w="med" type="triangle"/>
          </a:ln>
        </p:spPr>
      </p:cxnSp>
      <p:cxnSp>
        <p:nvCxnSpPr>
          <p:cNvPr id="1188" name="Google Shape;1188;p103"/>
          <p:cNvCxnSpPr/>
          <p:nvPr/>
        </p:nvCxnSpPr>
        <p:spPr>
          <a:xfrm>
            <a:off x="6705600" y="3124200"/>
            <a:ext cx="381000" cy="685800"/>
          </a:xfrm>
          <a:prstGeom prst="straightConnector1">
            <a:avLst/>
          </a:prstGeom>
          <a:noFill/>
          <a:ln cap="flat" cmpd="sng" w="9525">
            <a:solidFill>
              <a:srgbClr val="008000"/>
            </a:solidFill>
            <a:prstDash val="solid"/>
            <a:round/>
            <a:headEnd len="med" w="med" type="none"/>
            <a:tailEnd len="med" w="med" type="triangle"/>
          </a:ln>
        </p:spPr>
      </p:cxnSp>
      <p:sp>
        <p:nvSpPr>
          <p:cNvPr id="1189" name="Google Shape;1189;p103"/>
          <p:cNvSpPr txBox="1"/>
          <p:nvPr/>
        </p:nvSpPr>
        <p:spPr>
          <a:xfrm>
            <a:off x="37338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8</a:t>
            </a:r>
            <a:endParaRPr/>
          </a:p>
        </p:txBody>
      </p:sp>
      <p:cxnSp>
        <p:nvCxnSpPr>
          <p:cNvPr id="1190" name="Google Shape;1190;p103"/>
          <p:cNvCxnSpPr/>
          <p:nvPr/>
        </p:nvCxnSpPr>
        <p:spPr>
          <a:xfrm flipH="1">
            <a:off x="2971800" y="3124200"/>
            <a:ext cx="1143000" cy="685800"/>
          </a:xfrm>
          <a:prstGeom prst="straightConnector1">
            <a:avLst/>
          </a:prstGeom>
          <a:noFill/>
          <a:ln cap="flat" cmpd="sng" w="9525">
            <a:solidFill>
              <a:srgbClr val="008000"/>
            </a:solidFill>
            <a:prstDash val="solid"/>
            <a:round/>
            <a:headEnd len="med" w="med" type="none"/>
            <a:tailEnd len="med" w="med" type="triangle"/>
          </a:ln>
        </p:spPr>
      </p:cxnSp>
      <p:cxnSp>
        <p:nvCxnSpPr>
          <p:cNvPr id="1191" name="Google Shape;1191;p103"/>
          <p:cNvCxnSpPr/>
          <p:nvPr/>
        </p:nvCxnSpPr>
        <p:spPr>
          <a:xfrm>
            <a:off x="4114800" y="3124200"/>
            <a:ext cx="838200" cy="685800"/>
          </a:xfrm>
          <a:prstGeom prst="straightConnector1">
            <a:avLst/>
          </a:prstGeom>
          <a:noFill/>
          <a:ln cap="flat" cmpd="sng" w="9525">
            <a:solidFill>
              <a:srgbClr val="008000"/>
            </a:solidFill>
            <a:prstDash val="solid"/>
            <a:round/>
            <a:headEnd len="med" w="med" type="none"/>
            <a:tailEnd len="med" w="med" type="triangle"/>
          </a:ln>
        </p:spPr>
      </p:cxnSp>
      <p:sp>
        <p:nvSpPr>
          <p:cNvPr id="1192" name="Google Shape;1192;p103"/>
          <p:cNvSpPr txBox="1"/>
          <p:nvPr/>
        </p:nvSpPr>
        <p:spPr>
          <a:xfrm>
            <a:off x="685800" y="2438400"/>
            <a:ext cx="19287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At least 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16.  Partially</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beyond window.</a:t>
            </a:r>
            <a:endParaRPr/>
          </a:p>
        </p:txBody>
      </p:sp>
      <p:cxnSp>
        <p:nvCxnSpPr>
          <p:cNvPr id="1193" name="Google Shape;1193;p103"/>
          <p:cNvCxnSpPr/>
          <p:nvPr/>
        </p:nvCxnSpPr>
        <p:spPr>
          <a:xfrm>
            <a:off x="1600200" y="3429000"/>
            <a:ext cx="0" cy="381000"/>
          </a:xfrm>
          <a:prstGeom prst="straightConnector1">
            <a:avLst/>
          </a:prstGeom>
          <a:noFill/>
          <a:ln cap="flat" cmpd="sng" w="9525">
            <a:solidFill>
              <a:srgbClr val="008000"/>
            </a:solidFill>
            <a:prstDash val="solid"/>
            <a:round/>
            <a:headEnd len="med" w="med" type="none"/>
            <a:tailEnd len="med" w="med" type="triangle"/>
          </a:ln>
        </p:spPr>
      </p:cxnSp>
      <p:sp>
        <p:nvSpPr>
          <p:cNvPr id="1194" name="Google Shape;1194;p103"/>
          <p:cNvSpPr txBox="1"/>
          <p:nvPr/>
        </p:nvSpPr>
        <p:spPr>
          <a:xfrm>
            <a:off x="8229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a:t>
            </a:r>
            <a:endParaRPr/>
          </a:p>
        </p:txBody>
      </p:sp>
      <p:grpSp>
        <p:nvGrpSpPr>
          <p:cNvPr id="1195" name="Google Shape;1195;p103"/>
          <p:cNvGrpSpPr/>
          <p:nvPr/>
        </p:nvGrpSpPr>
        <p:grpSpPr>
          <a:xfrm>
            <a:off x="0" y="3804486"/>
            <a:ext cx="9129717" cy="369888"/>
            <a:chOff x="-6" y="2400"/>
            <a:chExt cx="5751" cy="233"/>
          </a:xfrm>
        </p:grpSpPr>
        <p:sp>
          <p:nvSpPr>
            <p:cNvPr id="1196" name="Google Shape;1196;p103"/>
            <p:cNvSpPr txBox="1"/>
            <p:nvPr/>
          </p:nvSpPr>
          <p:spPr>
            <a:xfrm>
              <a:off x="45"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197" name="Google Shape;1197;p103"/>
            <p:cNvSpPr/>
            <p:nvPr/>
          </p:nvSpPr>
          <p:spPr>
            <a:xfrm>
              <a:off x="5448"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103"/>
            <p:cNvSpPr/>
            <p:nvPr/>
          </p:nvSpPr>
          <p:spPr>
            <a:xfrm>
              <a:off x="5220"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103"/>
            <p:cNvSpPr/>
            <p:nvPr/>
          </p:nvSpPr>
          <p:spPr>
            <a:xfrm>
              <a:off x="4987"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103"/>
            <p:cNvSpPr/>
            <p:nvPr/>
          </p:nvSpPr>
          <p:spPr>
            <a:xfrm>
              <a:off x="4275"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103"/>
            <p:cNvSpPr/>
            <p:nvPr/>
          </p:nvSpPr>
          <p:spPr>
            <a:xfrm>
              <a:off x="3730"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103"/>
            <p:cNvSpPr/>
            <p:nvPr/>
          </p:nvSpPr>
          <p:spPr>
            <a:xfrm>
              <a:off x="2621"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103"/>
            <p:cNvSpPr/>
            <p:nvPr/>
          </p:nvSpPr>
          <p:spPr>
            <a:xfrm>
              <a:off x="143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103"/>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5" name="Google Shape;1205;p103"/>
          <p:cNvSpPr txBox="1"/>
          <p:nvPr/>
        </p:nvSpPr>
        <p:spPr>
          <a:xfrm>
            <a:off x="304800" y="5029200"/>
            <a:ext cx="874393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FF"/>
                </a:solidFill>
                <a:latin typeface="Calibri"/>
                <a:ea typeface="Calibri"/>
                <a:cs typeface="Calibri"/>
                <a:sym typeface="Calibri"/>
              </a:rPr>
              <a:t>Three properties of buckets that are maintained: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Either </a:t>
            </a:r>
            <a:r>
              <a:rPr b="1" lang="en-US" sz="2400">
                <a:solidFill>
                  <a:srgbClr val="D60093"/>
                </a:solidFill>
                <a:latin typeface="Calibri"/>
                <a:ea typeface="Calibri"/>
                <a:cs typeface="Calibri"/>
                <a:sym typeface="Calibri"/>
              </a:rPr>
              <a:t>one</a:t>
            </a:r>
            <a:r>
              <a:rPr lang="en-US" sz="2400">
                <a:solidFill>
                  <a:schemeClr val="dk1"/>
                </a:solidFill>
                <a:latin typeface="Calibri"/>
                <a:ea typeface="Calibri"/>
                <a:cs typeface="Calibri"/>
                <a:sym typeface="Calibri"/>
              </a:rPr>
              <a:t> or </a:t>
            </a:r>
            <a:r>
              <a:rPr b="1" lang="en-US" sz="2400">
                <a:solidFill>
                  <a:srgbClr val="D60093"/>
                </a:solidFill>
                <a:latin typeface="Calibri"/>
                <a:ea typeface="Calibri"/>
                <a:cs typeface="Calibri"/>
                <a:sym typeface="Calibri"/>
              </a:rPr>
              <a:t>two</a:t>
            </a:r>
            <a:r>
              <a:rPr lang="en-US" sz="2400">
                <a:solidFill>
                  <a:schemeClr val="dk1"/>
                </a:solidFill>
                <a:latin typeface="Calibri"/>
                <a:ea typeface="Calibri"/>
                <a:cs typeface="Calibri"/>
                <a:sym typeface="Calibri"/>
              </a:rPr>
              <a:t> buckets with the same </a:t>
            </a:r>
            <a:r>
              <a:rPr b="1" lang="en-US" sz="2400">
                <a:solidFill>
                  <a:schemeClr val="dk1"/>
                </a:solidFill>
                <a:latin typeface="Calibri"/>
                <a:ea typeface="Calibri"/>
                <a:cs typeface="Calibri"/>
                <a:sym typeface="Calibri"/>
              </a:rPr>
              <a:t>power-of-2</a:t>
            </a:r>
            <a:r>
              <a:rPr lang="en-US" sz="2400">
                <a:solidFill>
                  <a:schemeClr val="dk1"/>
                </a:solidFill>
                <a:latin typeface="Calibri"/>
                <a:ea typeface="Calibri"/>
                <a:cs typeface="Calibri"/>
                <a:sym typeface="Calibri"/>
              </a:rPr>
              <a:t> number of </a:t>
            </a:r>
            <a:r>
              <a:rPr b="1" lang="en-US" sz="2400">
                <a:solidFill>
                  <a:schemeClr val="dk1"/>
                </a:solidFill>
                <a:latin typeface="Calibri"/>
                <a:ea typeface="Calibri"/>
                <a:cs typeface="Calibri"/>
                <a:sym typeface="Calibri"/>
              </a:rPr>
              <a:t>1s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Buckets do not overlap in timestamps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Buckets are sorted by size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Updating Buckets (1)</a:t>
            </a:r>
            <a:endParaRPr/>
          </a:p>
        </p:txBody>
      </p:sp>
      <p:sp>
        <p:nvSpPr>
          <p:cNvPr id="1211" name="Google Shape;1211;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new bit comes in, drop the last (oldest) bucket if its </a:t>
            </a:r>
            <a:r>
              <a:rPr lang="en-US">
                <a:solidFill>
                  <a:srgbClr val="FF0000"/>
                </a:solidFill>
              </a:rPr>
              <a:t>end-time</a:t>
            </a:r>
            <a:r>
              <a:rPr lang="en-US"/>
              <a:t> is prior to </a:t>
            </a:r>
            <a:r>
              <a:rPr b="1" i="1" lang="en-US"/>
              <a:t>N</a:t>
            </a:r>
            <a:r>
              <a:rPr lang="en-US"/>
              <a:t>  time units before the current time</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640"/>
              </a:spcBef>
              <a:spcAft>
                <a:spcPts val="0"/>
              </a:spcAft>
              <a:buClr>
                <a:srgbClr val="D60093"/>
              </a:buClr>
              <a:buSzPts val="3200"/>
              <a:buChar char="•"/>
            </a:pPr>
            <a:r>
              <a:rPr b="1" lang="en-US">
                <a:solidFill>
                  <a:srgbClr val="D60093"/>
                </a:solidFill>
              </a:rPr>
              <a:t>2 cases:</a:t>
            </a:r>
            <a:r>
              <a:rPr b="1" lang="en-US"/>
              <a:t> </a:t>
            </a:r>
            <a:r>
              <a:rPr lang="en-US"/>
              <a:t>Current bit is</a:t>
            </a:r>
            <a:r>
              <a:rPr b="1" lang="en-US"/>
              <a:t> 0</a:t>
            </a:r>
            <a:r>
              <a:rPr lang="en-US"/>
              <a:t> or </a:t>
            </a:r>
            <a:r>
              <a:rPr b="1" lang="en-US"/>
              <a:t>1</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640"/>
              </a:spcBef>
              <a:spcAft>
                <a:spcPts val="0"/>
              </a:spcAft>
              <a:buClr>
                <a:srgbClr val="008000"/>
              </a:buClr>
              <a:buSzPts val="3200"/>
              <a:buChar char="•"/>
            </a:pPr>
            <a:r>
              <a:rPr b="1" lang="en-US">
                <a:solidFill>
                  <a:srgbClr val="008000"/>
                </a:solidFill>
              </a:rPr>
              <a:t>If the current bit is 0:</a:t>
            </a:r>
            <a:r>
              <a:rPr lang="en-US"/>
              <a:t> </a:t>
            </a:r>
            <a:br>
              <a:rPr lang="en-US"/>
            </a:br>
            <a:r>
              <a:rPr b="1" lang="en-US"/>
              <a:t>no other changes are needed</a:t>
            </a:r>
            <a:endParaRPr/>
          </a:p>
        </p:txBody>
      </p:sp>
      <p:sp>
        <p:nvSpPr>
          <p:cNvPr id="1212" name="Google Shape;1212;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3" name="Google Shape;1213;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Updating Buckets (2)</a:t>
            </a:r>
            <a:endParaRPr/>
          </a:p>
        </p:txBody>
      </p:sp>
      <p:sp>
        <p:nvSpPr>
          <p:cNvPr id="1219" name="Google Shape;1219;p10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09600" lvl="0" marL="609600" rtl="0" algn="l">
              <a:spcBef>
                <a:spcPts val="0"/>
              </a:spcBef>
              <a:spcAft>
                <a:spcPts val="0"/>
              </a:spcAft>
              <a:buClr>
                <a:srgbClr val="008000"/>
              </a:buClr>
              <a:buSzPts val="3200"/>
              <a:buChar char="•"/>
            </a:pPr>
            <a:r>
              <a:rPr b="1" lang="en-US">
                <a:solidFill>
                  <a:srgbClr val="008000"/>
                </a:solidFill>
              </a:rPr>
              <a:t>If the current bit is 1:</a:t>
            </a:r>
            <a:endParaRPr/>
          </a:p>
          <a:p>
            <a:pPr indent="-285750" lvl="1" marL="742950" rtl="0" algn="l">
              <a:spcBef>
                <a:spcPts val="560"/>
              </a:spcBef>
              <a:spcAft>
                <a:spcPts val="0"/>
              </a:spcAft>
              <a:buClr>
                <a:schemeClr val="dk1"/>
              </a:buClr>
              <a:buSzPts val="2800"/>
              <a:buChar char="–"/>
            </a:pPr>
            <a:r>
              <a:rPr b="1" lang="en-US"/>
              <a:t>(1)</a:t>
            </a:r>
            <a:r>
              <a:rPr lang="en-US"/>
              <a:t> Create a new bucket of size </a:t>
            </a:r>
            <a:r>
              <a:rPr b="1" lang="en-US"/>
              <a:t>1</a:t>
            </a:r>
            <a:r>
              <a:rPr lang="en-US"/>
              <a:t>, for just this bit</a:t>
            </a:r>
            <a:endParaRPr/>
          </a:p>
          <a:p>
            <a:pPr indent="-533399" lvl="2" marL="1255776" rtl="0" algn="l">
              <a:spcBef>
                <a:spcPts val="480"/>
              </a:spcBef>
              <a:spcAft>
                <a:spcPts val="0"/>
              </a:spcAft>
              <a:buClr>
                <a:schemeClr val="dk1"/>
              </a:buClr>
              <a:buSzPts val="2400"/>
              <a:buChar char="•"/>
            </a:pPr>
            <a:r>
              <a:rPr b="1" lang="en-US"/>
              <a:t>End timestamp = current time</a:t>
            </a:r>
            <a:endParaRPr/>
          </a:p>
          <a:p>
            <a:pPr indent="-285750" lvl="1" marL="742950" rtl="0" algn="l">
              <a:spcBef>
                <a:spcPts val="560"/>
              </a:spcBef>
              <a:spcAft>
                <a:spcPts val="0"/>
              </a:spcAft>
              <a:buClr>
                <a:schemeClr val="dk1"/>
              </a:buClr>
              <a:buSzPts val="2800"/>
              <a:buChar char="–"/>
            </a:pPr>
            <a:r>
              <a:rPr b="1" lang="en-US"/>
              <a:t>(2)</a:t>
            </a:r>
            <a:r>
              <a:rPr lang="en-US"/>
              <a:t> If there are now </a:t>
            </a:r>
            <a:r>
              <a:rPr b="1" lang="en-US">
                <a:solidFill>
                  <a:srgbClr val="0000FF"/>
                </a:solidFill>
              </a:rPr>
              <a:t>three buckets of size 1</a:t>
            </a:r>
            <a:r>
              <a:rPr lang="en-US"/>
              <a:t>, </a:t>
            </a:r>
            <a:r>
              <a:rPr b="1" lang="en-US">
                <a:solidFill>
                  <a:srgbClr val="D60093"/>
                </a:solidFill>
              </a:rPr>
              <a:t>combine the oldest two into a bucket of size 2</a:t>
            </a:r>
            <a:endParaRPr/>
          </a:p>
          <a:p>
            <a:pPr indent="-285750" lvl="1" marL="742950" rtl="0" algn="l">
              <a:spcBef>
                <a:spcPts val="560"/>
              </a:spcBef>
              <a:spcAft>
                <a:spcPts val="0"/>
              </a:spcAft>
              <a:buClr>
                <a:schemeClr val="dk1"/>
              </a:buClr>
              <a:buSzPts val="2800"/>
              <a:buChar char="–"/>
            </a:pPr>
            <a:r>
              <a:rPr b="1" lang="en-US"/>
              <a:t>(3)</a:t>
            </a:r>
            <a:r>
              <a:rPr lang="en-US"/>
              <a:t> If there are now </a:t>
            </a:r>
            <a:r>
              <a:rPr b="1" lang="en-US">
                <a:solidFill>
                  <a:srgbClr val="0000FF"/>
                </a:solidFill>
              </a:rPr>
              <a:t>three buckets of size 2</a:t>
            </a:r>
            <a:r>
              <a:rPr lang="en-US"/>
              <a:t>,</a:t>
            </a:r>
            <a:br>
              <a:rPr lang="en-US"/>
            </a:br>
            <a:r>
              <a:rPr lang="en-US"/>
              <a:t> </a:t>
            </a:r>
            <a:r>
              <a:rPr b="1" lang="en-US">
                <a:solidFill>
                  <a:srgbClr val="D60093"/>
                </a:solidFill>
              </a:rPr>
              <a:t>combine the oldest two into a bucket of size 4</a:t>
            </a:r>
            <a:endParaRPr/>
          </a:p>
          <a:p>
            <a:pPr indent="-285750" lvl="1" marL="742950" rtl="0" algn="l">
              <a:spcBef>
                <a:spcPts val="560"/>
              </a:spcBef>
              <a:spcAft>
                <a:spcPts val="0"/>
              </a:spcAft>
              <a:buClr>
                <a:schemeClr val="dk1"/>
              </a:buClr>
              <a:buSzPts val="2800"/>
              <a:buChar char="–"/>
            </a:pPr>
            <a:r>
              <a:rPr b="1" lang="en-US"/>
              <a:t>(4) And so on …</a:t>
            </a:r>
            <a:endParaRPr/>
          </a:p>
        </p:txBody>
      </p:sp>
      <p:sp>
        <p:nvSpPr>
          <p:cNvPr id="1220" name="Google Shape;1220;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1" name="Google Shape;1221;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Updating Buckets</a:t>
            </a:r>
            <a:endParaRPr/>
          </a:p>
        </p:txBody>
      </p:sp>
      <p:sp>
        <p:nvSpPr>
          <p:cNvPr id="1227" name="Google Shape;1227;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228" name="Google Shape;1228;p106"/>
          <p:cNvGrpSpPr/>
          <p:nvPr/>
        </p:nvGrpSpPr>
        <p:grpSpPr>
          <a:xfrm>
            <a:off x="-12701" y="1905000"/>
            <a:ext cx="9093200" cy="369888"/>
            <a:chOff x="-8" y="1200"/>
            <a:chExt cx="5728" cy="233"/>
          </a:xfrm>
        </p:grpSpPr>
        <p:sp>
          <p:nvSpPr>
            <p:cNvPr id="1229" name="Google Shape;1229;p106"/>
            <p:cNvSpPr txBox="1"/>
            <p:nvPr/>
          </p:nvSpPr>
          <p:spPr>
            <a:xfrm>
              <a:off x="7" y="1200"/>
              <a:ext cx="571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230" name="Google Shape;1230;p106"/>
            <p:cNvSpPr/>
            <p:nvPr/>
          </p:nvSpPr>
          <p:spPr>
            <a:xfrm>
              <a:off x="5444" y="121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106"/>
            <p:cNvSpPr/>
            <p:nvPr/>
          </p:nvSpPr>
          <p:spPr>
            <a:xfrm>
              <a:off x="5204" y="121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106"/>
            <p:cNvSpPr/>
            <p:nvPr/>
          </p:nvSpPr>
          <p:spPr>
            <a:xfrm>
              <a:off x="4964" y="1212"/>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106"/>
            <p:cNvSpPr/>
            <p:nvPr/>
          </p:nvSpPr>
          <p:spPr>
            <a:xfrm>
              <a:off x="4244" y="1212"/>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106"/>
            <p:cNvSpPr/>
            <p:nvPr/>
          </p:nvSpPr>
          <p:spPr>
            <a:xfrm>
              <a:off x="3716" y="1212"/>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106"/>
            <p:cNvSpPr/>
            <p:nvPr/>
          </p:nvSpPr>
          <p:spPr>
            <a:xfrm>
              <a:off x="2612" y="1212"/>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106"/>
            <p:cNvSpPr/>
            <p:nvPr/>
          </p:nvSpPr>
          <p:spPr>
            <a:xfrm>
              <a:off x="1412" y="1212"/>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7" name="Google Shape;1237;p106"/>
            <p:cNvSpPr/>
            <p:nvPr/>
          </p:nvSpPr>
          <p:spPr>
            <a:xfrm>
              <a:off x="-8" y="1212"/>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38" name="Google Shape;1238;p106"/>
          <p:cNvGrpSpPr/>
          <p:nvPr/>
        </p:nvGrpSpPr>
        <p:grpSpPr>
          <a:xfrm>
            <a:off x="12698" y="2743200"/>
            <a:ext cx="9072563" cy="369888"/>
            <a:chOff x="8" y="1728"/>
            <a:chExt cx="5715" cy="233"/>
          </a:xfrm>
        </p:grpSpPr>
        <p:sp>
          <p:nvSpPr>
            <p:cNvPr id="1239" name="Google Shape;1239;p106"/>
            <p:cNvSpPr txBox="1"/>
            <p:nvPr/>
          </p:nvSpPr>
          <p:spPr>
            <a:xfrm>
              <a:off x="10" y="1728"/>
              <a:ext cx="571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001010110001011010101010101011010101010101110101010111010100010110010</a:t>
              </a:r>
              <a:r>
                <a:rPr b="1" lang="en-US" sz="1800">
                  <a:solidFill>
                    <a:schemeClr val="dk1"/>
                  </a:solidFill>
                  <a:latin typeface="Tahoma"/>
                  <a:ea typeface="Tahoma"/>
                  <a:cs typeface="Tahoma"/>
                  <a:sym typeface="Tahoma"/>
                </a:rPr>
                <a:t>1</a:t>
              </a:r>
              <a:endParaRPr/>
            </a:p>
          </p:txBody>
        </p:sp>
        <p:sp>
          <p:nvSpPr>
            <p:cNvPr id="1240" name="Google Shape;1240;p106"/>
            <p:cNvSpPr/>
            <p:nvPr/>
          </p:nvSpPr>
          <p:spPr>
            <a:xfrm>
              <a:off x="5532"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106"/>
            <p:cNvSpPr/>
            <p:nvPr/>
          </p:nvSpPr>
          <p:spPr>
            <a:xfrm>
              <a:off x="5139"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106"/>
            <p:cNvSpPr/>
            <p:nvPr/>
          </p:nvSpPr>
          <p:spPr>
            <a:xfrm>
              <a:off x="4899" y="1728"/>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106"/>
            <p:cNvSpPr/>
            <p:nvPr/>
          </p:nvSpPr>
          <p:spPr>
            <a:xfrm>
              <a:off x="4176" y="172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106"/>
            <p:cNvSpPr/>
            <p:nvPr/>
          </p:nvSpPr>
          <p:spPr>
            <a:xfrm>
              <a:off x="3648" y="172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106"/>
            <p:cNvSpPr/>
            <p:nvPr/>
          </p:nvSpPr>
          <p:spPr>
            <a:xfrm>
              <a:off x="2544" y="172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106"/>
            <p:cNvSpPr/>
            <p:nvPr/>
          </p:nvSpPr>
          <p:spPr>
            <a:xfrm>
              <a:off x="1344" y="172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7" name="Google Shape;1247;p106"/>
            <p:cNvSpPr/>
            <p:nvPr/>
          </p:nvSpPr>
          <p:spPr>
            <a:xfrm>
              <a:off x="8" y="1728"/>
              <a:ext cx="124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8" name="Google Shape;1248;p106"/>
            <p:cNvSpPr/>
            <p:nvPr/>
          </p:nvSpPr>
          <p:spPr>
            <a:xfrm>
              <a:off x="5363" y="172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49" name="Google Shape;1249;p106"/>
          <p:cNvGrpSpPr/>
          <p:nvPr/>
        </p:nvGrpSpPr>
        <p:grpSpPr>
          <a:xfrm>
            <a:off x="-1588" y="3505200"/>
            <a:ext cx="8963026" cy="366713"/>
            <a:chOff x="-1" y="2208"/>
            <a:chExt cx="5646" cy="231"/>
          </a:xfrm>
        </p:grpSpPr>
        <p:sp>
          <p:nvSpPr>
            <p:cNvPr id="1250" name="Google Shape;1250;p106"/>
            <p:cNvSpPr txBox="1"/>
            <p:nvPr/>
          </p:nvSpPr>
          <p:spPr>
            <a:xfrm>
              <a:off x="-1" y="2208"/>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0010101100010110101010101010110101010101011101010101110101000101100101</a:t>
              </a:r>
              <a:endParaRPr/>
            </a:p>
          </p:txBody>
        </p:sp>
        <p:sp>
          <p:nvSpPr>
            <p:cNvPr id="1251" name="Google Shape;1251;p106"/>
            <p:cNvSpPr/>
            <p:nvPr/>
          </p:nvSpPr>
          <p:spPr>
            <a:xfrm>
              <a:off x="5524" y="220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106"/>
            <p:cNvSpPr/>
            <p:nvPr/>
          </p:nvSpPr>
          <p:spPr>
            <a:xfrm>
              <a:off x="5138" y="2208"/>
              <a:ext cx="288"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106"/>
            <p:cNvSpPr/>
            <p:nvPr/>
          </p:nvSpPr>
          <p:spPr>
            <a:xfrm>
              <a:off x="4886" y="2208"/>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106"/>
            <p:cNvSpPr/>
            <p:nvPr/>
          </p:nvSpPr>
          <p:spPr>
            <a:xfrm>
              <a:off x="4177" y="220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106"/>
            <p:cNvSpPr/>
            <p:nvPr/>
          </p:nvSpPr>
          <p:spPr>
            <a:xfrm>
              <a:off x="3637" y="220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106"/>
            <p:cNvSpPr/>
            <p:nvPr/>
          </p:nvSpPr>
          <p:spPr>
            <a:xfrm>
              <a:off x="2528" y="2208"/>
              <a:ext cx="102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106"/>
            <p:cNvSpPr/>
            <p:nvPr/>
          </p:nvSpPr>
          <p:spPr>
            <a:xfrm>
              <a:off x="1336" y="220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106"/>
            <p:cNvSpPr/>
            <p:nvPr/>
          </p:nvSpPr>
          <p:spPr>
            <a:xfrm>
              <a:off x="0" y="2208"/>
              <a:ext cx="124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59" name="Google Shape;1259;p106"/>
          <p:cNvGrpSpPr/>
          <p:nvPr/>
        </p:nvGrpSpPr>
        <p:grpSpPr>
          <a:xfrm>
            <a:off x="19049" y="4343400"/>
            <a:ext cx="9132890" cy="369888"/>
            <a:chOff x="12" y="2736"/>
            <a:chExt cx="5753" cy="233"/>
          </a:xfrm>
        </p:grpSpPr>
        <p:sp>
          <p:nvSpPr>
            <p:cNvPr id="1260" name="Google Shape;1260;p106"/>
            <p:cNvSpPr txBox="1"/>
            <p:nvPr/>
          </p:nvSpPr>
          <p:spPr>
            <a:xfrm>
              <a:off x="25" y="2736"/>
              <a:ext cx="57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a:t>
              </a:r>
              <a:r>
                <a:rPr b="1" lang="en-US" sz="1800">
                  <a:solidFill>
                    <a:schemeClr val="dk1"/>
                  </a:solidFill>
                  <a:latin typeface="Tahoma"/>
                  <a:ea typeface="Tahoma"/>
                  <a:cs typeface="Tahoma"/>
                  <a:sym typeface="Tahoma"/>
                </a:rPr>
                <a:t>101</a:t>
              </a:r>
              <a:endParaRPr/>
            </a:p>
          </p:txBody>
        </p:sp>
        <p:sp>
          <p:nvSpPr>
            <p:cNvPr id="1261" name="Google Shape;1261;p106"/>
            <p:cNvSpPr/>
            <p:nvPr/>
          </p:nvSpPr>
          <p:spPr>
            <a:xfrm>
              <a:off x="5391"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106"/>
            <p:cNvSpPr/>
            <p:nvPr/>
          </p:nvSpPr>
          <p:spPr>
            <a:xfrm>
              <a:off x="5564"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106"/>
            <p:cNvSpPr/>
            <p:nvPr/>
          </p:nvSpPr>
          <p:spPr>
            <a:xfrm>
              <a:off x="5301" y="274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106"/>
            <p:cNvSpPr/>
            <p:nvPr/>
          </p:nvSpPr>
          <p:spPr>
            <a:xfrm>
              <a:off x="4924" y="2740"/>
              <a:ext cx="309"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106"/>
            <p:cNvSpPr/>
            <p:nvPr/>
          </p:nvSpPr>
          <p:spPr>
            <a:xfrm>
              <a:off x="4684" y="2740"/>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106"/>
            <p:cNvSpPr/>
            <p:nvPr/>
          </p:nvSpPr>
          <p:spPr>
            <a:xfrm>
              <a:off x="3956" y="2744"/>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106"/>
            <p:cNvSpPr/>
            <p:nvPr/>
          </p:nvSpPr>
          <p:spPr>
            <a:xfrm>
              <a:off x="2296" y="2748"/>
              <a:ext cx="1032"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106"/>
            <p:cNvSpPr/>
            <p:nvPr/>
          </p:nvSpPr>
          <p:spPr>
            <a:xfrm>
              <a:off x="1112" y="274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106"/>
            <p:cNvSpPr/>
            <p:nvPr/>
          </p:nvSpPr>
          <p:spPr>
            <a:xfrm>
              <a:off x="12" y="2748"/>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106"/>
            <p:cNvSpPr/>
            <p:nvPr/>
          </p:nvSpPr>
          <p:spPr>
            <a:xfrm>
              <a:off x="3417" y="2744"/>
              <a:ext cx="539"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1" name="Google Shape;1271;p106"/>
          <p:cNvGrpSpPr/>
          <p:nvPr/>
        </p:nvGrpSpPr>
        <p:grpSpPr>
          <a:xfrm>
            <a:off x="-1" y="6019800"/>
            <a:ext cx="8978901" cy="366713"/>
            <a:chOff x="0" y="3792"/>
            <a:chExt cx="5656" cy="231"/>
          </a:xfrm>
        </p:grpSpPr>
        <p:sp>
          <p:nvSpPr>
            <p:cNvPr id="1272" name="Google Shape;1272;p106"/>
            <p:cNvSpPr txBox="1"/>
            <p:nvPr/>
          </p:nvSpPr>
          <p:spPr>
            <a:xfrm>
              <a:off x="10" y="3792"/>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0101100010110101010101010110101010101011101010101110101000101100101101</a:t>
              </a:r>
              <a:endParaRPr/>
            </a:p>
          </p:txBody>
        </p:sp>
        <p:sp>
          <p:nvSpPr>
            <p:cNvPr id="1273" name="Google Shape;1273;p106"/>
            <p:cNvSpPr/>
            <p:nvPr/>
          </p:nvSpPr>
          <p:spPr>
            <a:xfrm>
              <a:off x="5536" y="3792"/>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106"/>
            <p:cNvSpPr/>
            <p:nvPr/>
          </p:nvSpPr>
          <p:spPr>
            <a:xfrm>
              <a:off x="5296" y="3792"/>
              <a:ext cx="144"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106"/>
            <p:cNvSpPr/>
            <p:nvPr/>
          </p:nvSpPr>
          <p:spPr>
            <a:xfrm>
              <a:off x="4672" y="3792"/>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106"/>
            <p:cNvSpPr/>
            <p:nvPr/>
          </p:nvSpPr>
          <p:spPr>
            <a:xfrm>
              <a:off x="3393" y="3792"/>
              <a:ext cx="1023"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106"/>
            <p:cNvSpPr/>
            <p:nvPr/>
          </p:nvSpPr>
          <p:spPr>
            <a:xfrm>
              <a:off x="0" y="3792"/>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106"/>
            <p:cNvSpPr/>
            <p:nvPr/>
          </p:nvSpPr>
          <p:spPr>
            <a:xfrm>
              <a:off x="1104" y="3792"/>
              <a:ext cx="22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79" name="Google Shape;1279;p106"/>
          <p:cNvGrpSpPr/>
          <p:nvPr/>
        </p:nvGrpSpPr>
        <p:grpSpPr>
          <a:xfrm>
            <a:off x="19050" y="5181600"/>
            <a:ext cx="9118601" cy="369888"/>
            <a:chOff x="12" y="3264"/>
            <a:chExt cx="5744" cy="233"/>
          </a:xfrm>
        </p:grpSpPr>
        <p:sp>
          <p:nvSpPr>
            <p:cNvPr id="1280" name="Google Shape;1280;p106"/>
            <p:cNvSpPr txBox="1"/>
            <p:nvPr/>
          </p:nvSpPr>
          <p:spPr>
            <a:xfrm>
              <a:off x="16" y="3264"/>
              <a:ext cx="574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0101100010110101010101010110101010101011101010101110101000101100101</a:t>
              </a:r>
              <a:r>
                <a:rPr b="1" lang="en-US" sz="1800">
                  <a:solidFill>
                    <a:schemeClr val="dk1"/>
                  </a:solidFill>
                  <a:latin typeface="Tahoma"/>
                  <a:ea typeface="Tahoma"/>
                  <a:cs typeface="Tahoma"/>
                  <a:sym typeface="Tahoma"/>
                </a:rPr>
                <a:t>101</a:t>
              </a:r>
              <a:endParaRPr/>
            </a:p>
          </p:txBody>
        </p:sp>
        <p:sp>
          <p:nvSpPr>
            <p:cNvPr id="1281" name="Google Shape;1281;p106"/>
            <p:cNvSpPr/>
            <p:nvPr/>
          </p:nvSpPr>
          <p:spPr>
            <a:xfrm>
              <a:off x="5556" y="3264"/>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106"/>
            <p:cNvSpPr/>
            <p:nvPr/>
          </p:nvSpPr>
          <p:spPr>
            <a:xfrm>
              <a:off x="5304" y="3264"/>
              <a:ext cx="175"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106"/>
            <p:cNvSpPr/>
            <p:nvPr/>
          </p:nvSpPr>
          <p:spPr>
            <a:xfrm>
              <a:off x="4908" y="3264"/>
              <a:ext cx="305"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106"/>
            <p:cNvSpPr/>
            <p:nvPr/>
          </p:nvSpPr>
          <p:spPr>
            <a:xfrm>
              <a:off x="4668" y="3264"/>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106"/>
            <p:cNvSpPr/>
            <p:nvPr/>
          </p:nvSpPr>
          <p:spPr>
            <a:xfrm>
              <a:off x="2287" y="3268"/>
              <a:ext cx="1029"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106"/>
            <p:cNvSpPr/>
            <p:nvPr/>
          </p:nvSpPr>
          <p:spPr>
            <a:xfrm>
              <a:off x="1108" y="326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106"/>
            <p:cNvSpPr/>
            <p:nvPr/>
          </p:nvSpPr>
          <p:spPr>
            <a:xfrm>
              <a:off x="12" y="3264"/>
              <a:ext cx="1008"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106"/>
            <p:cNvSpPr/>
            <p:nvPr/>
          </p:nvSpPr>
          <p:spPr>
            <a:xfrm>
              <a:off x="3405" y="3264"/>
              <a:ext cx="543"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106"/>
            <p:cNvSpPr/>
            <p:nvPr/>
          </p:nvSpPr>
          <p:spPr>
            <a:xfrm>
              <a:off x="3948" y="3264"/>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0" name="Google Shape;1290;p106"/>
          <p:cNvSpPr txBox="1"/>
          <p:nvPr/>
        </p:nvSpPr>
        <p:spPr>
          <a:xfrm>
            <a:off x="42861" y="1554718"/>
            <a:ext cx="32111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Current state of the stream:</a:t>
            </a:r>
            <a:endParaRPr/>
          </a:p>
        </p:txBody>
      </p:sp>
      <p:sp>
        <p:nvSpPr>
          <p:cNvPr id="1291" name="Google Shape;1291;p106"/>
          <p:cNvSpPr txBox="1"/>
          <p:nvPr/>
        </p:nvSpPr>
        <p:spPr>
          <a:xfrm>
            <a:off x="65465" y="2373868"/>
            <a:ext cx="2441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Bit of value 1 arrives</a:t>
            </a:r>
            <a:endParaRPr/>
          </a:p>
        </p:txBody>
      </p:sp>
      <p:sp>
        <p:nvSpPr>
          <p:cNvPr id="1292" name="Google Shape;1292;p106"/>
          <p:cNvSpPr txBox="1"/>
          <p:nvPr/>
        </p:nvSpPr>
        <p:spPr>
          <a:xfrm>
            <a:off x="72906" y="3135868"/>
            <a:ext cx="56691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Two blue buckets get merged into a yellow bucket</a:t>
            </a:r>
            <a:endParaRPr/>
          </a:p>
        </p:txBody>
      </p:sp>
      <p:sp>
        <p:nvSpPr>
          <p:cNvPr id="1293" name="Google Shape;1293;p106"/>
          <p:cNvSpPr txBox="1"/>
          <p:nvPr/>
        </p:nvSpPr>
        <p:spPr>
          <a:xfrm>
            <a:off x="76200" y="3962400"/>
            <a:ext cx="7532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Next bit 1 arrives, new blue bucket is created, then 0 comes, then 1:</a:t>
            </a:r>
            <a:endParaRPr/>
          </a:p>
        </p:txBody>
      </p:sp>
      <p:sp>
        <p:nvSpPr>
          <p:cNvPr id="1294" name="Google Shape;1294;p106"/>
          <p:cNvSpPr txBox="1"/>
          <p:nvPr/>
        </p:nvSpPr>
        <p:spPr>
          <a:xfrm>
            <a:off x="38105" y="4812268"/>
            <a:ext cx="2621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Buckets get merged…</a:t>
            </a:r>
            <a:endParaRPr/>
          </a:p>
        </p:txBody>
      </p:sp>
      <p:sp>
        <p:nvSpPr>
          <p:cNvPr id="1295" name="Google Shape;1295;p106"/>
          <p:cNvSpPr txBox="1"/>
          <p:nvPr/>
        </p:nvSpPr>
        <p:spPr>
          <a:xfrm>
            <a:off x="0" y="5650468"/>
            <a:ext cx="3916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State of the buckets after merging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Buckets</a:t>
            </a:r>
            <a:endParaRPr/>
          </a:p>
        </p:txBody>
      </p:sp>
      <p:sp>
        <p:nvSpPr>
          <p:cNvPr id="1302" name="Google Shape;1302;p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609600" lvl="0" marL="609600" rtl="0" algn="l">
              <a:spcBef>
                <a:spcPts val="0"/>
              </a:spcBef>
              <a:spcAft>
                <a:spcPts val="0"/>
              </a:spcAft>
              <a:buClr>
                <a:schemeClr val="dk1"/>
              </a:buClr>
              <a:buSzPts val="2400"/>
              <a:buChar char="•"/>
            </a:pPr>
            <a:r>
              <a:rPr lang="en-US" sz="2400"/>
              <a:t>A </a:t>
            </a:r>
            <a:r>
              <a:rPr b="1" i="1" lang="en-US" sz="2400">
                <a:solidFill>
                  <a:srgbClr val="FF0066"/>
                </a:solidFill>
              </a:rPr>
              <a:t>bucket</a:t>
            </a:r>
            <a:r>
              <a:rPr lang="en-US" sz="2400"/>
              <a:t> in the DGIM method is a record consisting of:</a:t>
            </a:r>
            <a:endParaRPr/>
          </a:p>
          <a:p>
            <a:pPr indent="-285750" lvl="1" marL="742950" rtl="0" algn="l">
              <a:spcBef>
                <a:spcPts val="400"/>
              </a:spcBef>
              <a:spcAft>
                <a:spcPts val="0"/>
              </a:spcAft>
              <a:buClr>
                <a:srgbClr val="D60093"/>
              </a:buClr>
              <a:buSzPts val="2000"/>
              <a:buChar char="–"/>
            </a:pPr>
            <a:r>
              <a:rPr b="1" lang="en-US" sz="2000">
                <a:solidFill>
                  <a:srgbClr val="D60093"/>
                </a:solidFill>
              </a:rPr>
              <a:t>(A)</a:t>
            </a:r>
            <a:r>
              <a:rPr b="1" lang="en-US" sz="2000"/>
              <a:t> The timestamp of its end </a:t>
            </a:r>
            <a:r>
              <a:rPr b="1" lang="en-US" sz="2000">
                <a:solidFill>
                  <a:srgbClr val="7F7F7F"/>
                </a:solidFill>
              </a:rPr>
              <a:t>[O(log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bits]</a:t>
            </a:r>
            <a:endParaRPr/>
          </a:p>
          <a:p>
            <a:pPr indent="-285750" lvl="1" marL="742950" rtl="0" algn="l">
              <a:spcBef>
                <a:spcPts val="400"/>
              </a:spcBef>
              <a:spcAft>
                <a:spcPts val="0"/>
              </a:spcAft>
              <a:buClr>
                <a:srgbClr val="D60093"/>
              </a:buClr>
              <a:buSzPts val="2000"/>
              <a:buChar char="–"/>
            </a:pPr>
            <a:r>
              <a:rPr b="1" lang="en-US" sz="2000">
                <a:solidFill>
                  <a:srgbClr val="D60093"/>
                </a:solidFill>
              </a:rPr>
              <a:t>(B)</a:t>
            </a:r>
            <a:r>
              <a:rPr b="1" lang="en-US" sz="2000"/>
              <a:t> The number of 1s between its beginning and end </a:t>
            </a:r>
            <a:r>
              <a:rPr b="1" lang="en-US" sz="2000">
                <a:solidFill>
                  <a:srgbClr val="7F7F7F"/>
                </a:solidFill>
              </a:rPr>
              <a:t>[O(log</a:t>
            </a:r>
            <a:r>
              <a:rPr b="1" baseline="-25000" i="1" lang="en-US" sz="2000"/>
              <a:t>2</a:t>
            </a:r>
            <a:r>
              <a:rPr b="1" lang="en-US" sz="2000">
                <a:solidFill>
                  <a:srgbClr val="7F7F7F"/>
                </a:solidFill>
              </a:rPr>
              <a:t> 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bits] </a:t>
            </a:r>
            <a:endParaRPr/>
          </a:p>
          <a:p>
            <a:pPr indent="-228600" lvl="2" marL="1143000" rtl="0" algn="l">
              <a:spcBef>
                <a:spcPts val="400"/>
              </a:spcBef>
              <a:spcAft>
                <a:spcPts val="0"/>
              </a:spcAft>
              <a:buClr>
                <a:srgbClr val="7F7F7F"/>
              </a:buClr>
              <a:buSzPts val="2000"/>
              <a:buChar char="•"/>
            </a:pPr>
            <a:r>
              <a:rPr b="1" lang="en-US" sz="2000">
                <a:solidFill>
                  <a:srgbClr val="7F7F7F"/>
                </a:solidFill>
              </a:rPr>
              <a:t>log</a:t>
            </a:r>
            <a:r>
              <a:rPr b="1" baseline="-25000" i="1" lang="en-US" sz="2000"/>
              <a:t>2</a:t>
            </a:r>
            <a:r>
              <a:rPr b="1" lang="en-US" sz="2000">
                <a:solidFill>
                  <a:srgbClr val="7F7F7F"/>
                </a:solidFill>
              </a:rPr>
              <a:t> </a:t>
            </a:r>
            <a:r>
              <a:rPr b="1" i="1" lang="en-US" sz="2000">
                <a:solidFill>
                  <a:srgbClr val="7F7F7F"/>
                </a:solidFill>
              </a:rPr>
              <a:t>N</a:t>
            </a:r>
            <a:r>
              <a:rPr b="1" lang="en-US" sz="2000">
                <a:solidFill>
                  <a:srgbClr val="7F7F7F"/>
                </a:solidFill>
              </a:rPr>
              <a:t> is the maximum # of bit, X, in a  bucket (of size N)</a:t>
            </a:r>
            <a:endParaRPr/>
          </a:p>
          <a:p>
            <a:pPr indent="-228600" lvl="2" marL="1143000" rtl="0" algn="l">
              <a:spcBef>
                <a:spcPts val="400"/>
              </a:spcBef>
              <a:spcAft>
                <a:spcPts val="0"/>
              </a:spcAft>
              <a:buClr>
                <a:srgbClr val="7F7F7F"/>
              </a:buClr>
              <a:buSzPts val="2000"/>
              <a:buChar char="•"/>
            </a:pPr>
            <a:r>
              <a:rPr b="1" lang="en-US" sz="2000">
                <a:solidFill>
                  <a:srgbClr val="7F7F7F"/>
                </a:solidFill>
              </a:rPr>
              <a:t>to store X, we need log</a:t>
            </a:r>
            <a:r>
              <a:rPr b="1" baseline="-25000" i="1" lang="en-US" sz="2000"/>
              <a:t>2</a:t>
            </a:r>
            <a:r>
              <a:rPr b="1" lang="en-US" sz="2000">
                <a:solidFill>
                  <a:srgbClr val="7F7F7F"/>
                </a:solidFill>
              </a:rPr>
              <a:t> X bits</a:t>
            </a:r>
            <a:endParaRPr/>
          </a:p>
          <a:p>
            <a:pPr indent="-609600" lvl="0" marL="609600" rtl="0" algn="l">
              <a:spcBef>
                <a:spcPts val="480"/>
              </a:spcBef>
              <a:spcAft>
                <a:spcPts val="0"/>
              </a:spcAft>
              <a:buClr>
                <a:srgbClr val="0000FF"/>
              </a:buClr>
              <a:buSzPts val="2400"/>
              <a:buChar char="•"/>
            </a:pPr>
            <a:r>
              <a:rPr b="1" lang="en-US" sz="2400">
                <a:solidFill>
                  <a:srgbClr val="0000FF"/>
                </a:solidFill>
              </a:rPr>
              <a:t>Constraint on buckets:</a:t>
            </a:r>
            <a:r>
              <a:rPr lang="en-US" sz="2400">
                <a:solidFill>
                  <a:srgbClr val="0000FF"/>
                </a:solidFill>
              </a:rPr>
              <a:t> </a:t>
            </a:r>
            <a:br>
              <a:rPr lang="en-US" sz="2400">
                <a:solidFill>
                  <a:srgbClr val="0000FF"/>
                </a:solidFill>
              </a:rPr>
            </a:br>
            <a:r>
              <a:rPr lang="en-US" sz="2400"/>
              <a:t>Number of </a:t>
            </a:r>
            <a:r>
              <a:rPr b="1" lang="en-US" sz="2400"/>
              <a:t>1s</a:t>
            </a:r>
            <a:r>
              <a:rPr lang="en-US" sz="2400"/>
              <a:t> must be a power of </a:t>
            </a:r>
            <a:r>
              <a:rPr b="1" lang="en-US" sz="2400"/>
              <a:t>2</a:t>
            </a:r>
            <a:endParaRPr/>
          </a:p>
          <a:p>
            <a:pPr indent="-609600" lvl="1" marL="902208" rtl="0" algn="l">
              <a:spcBef>
                <a:spcPts val="400"/>
              </a:spcBef>
              <a:spcAft>
                <a:spcPts val="0"/>
              </a:spcAft>
              <a:buClr>
                <a:schemeClr val="dk1"/>
              </a:buClr>
              <a:buSzPts val="2000"/>
              <a:buChar char="–"/>
            </a:pPr>
            <a:r>
              <a:rPr lang="en-US" sz="2000"/>
              <a:t>That explains the </a:t>
            </a:r>
            <a:r>
              <a:rPr b="1" lang="en-US" sz="2000"/>
              <a:t>O(log</a:t>
            </a:r>
            <a:r>
              <a:rPr b="1" baseline="-25000" i="1" lang="en-US" sz="2000"/>
              <a:t>2</a:t>
            </a:r>
            <a:r>
              <a:rPr b="1" lang="en-US" sz="2000"/>
              <a:t> log</a:t>
            </a:r>
            <a:r>
              <a:rPr b="1" baseline="-25000" i="1" lang="en-US" sz="2000"/>
              <a:t>2</a:t>
            </a:r>
            <a:r>
              <a:rPr b="1" lang="en-US" sz="2000"/>
              <a:t> </a:t>
            </a:r>
            <a:r>
              <a:rPr b="1" i="1" lang="en-US" sz="2000"/>
              <a:t>N)</a:t>
            </a:r>
            <a:r>
              <a:rPr b="1" lang="en-US" sz="2000"/>
              <a:t> </a:t>
            </a:r>
            <a:r>
              <a:rPr lang="en-US" sz="2000"/>
              <a:t> in</a:t>
            </a:r>
            <a:r>
              <a:rPr b="1" lang="en-US" sz="2000"/>
              <a:t> </a:t>
            </a:r>
            <a:r>
              <a:rPr b="1" lang="en-US" sz="2000">
                <a:solidFill>
                  <a:srgbClr val="D60093"/>
                </a:solidFill>
              </a:rPr>
              <a:t>(B)</a:t>
            </a:r>
            <a:r>
              <a:rPr b="1" lang="en-US" sz="2000">
                <a:solidFill>
                  <a:schemeClr val="accent2"/>
                </a:solidFill>
              </a:rPr>
              <a:t> </a:t>
            </a:r>
            <a:r>
              <a:rPr b="1" lang="en-US" sz="2000"/>
              <a:t>above</a:t>
            </a:r>
            <a:endParaRPr/>
          </a:p>
        </p:txBody>
      </p:sp>
      <p:sp>
        <p:nvSpPr>
          <p:cNvPr id="1303" name="Google Shape;1303;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304" name="Google Shape;1304;p107"/>
          <p:cNvGrpSpPr/>
          <p:nvPr/>
        </p:nvGrpSpPr>
        <p:grpSpPr>
          <a:xfrm>
            <a:off x="76200" y="5902766"/>
            <a:ext cx="9131305" cy="504826"/>
            <a:chOff x="-6" y="2400"/>
            <a:chExt cx="5752" cy="318"/>
          </a:xfrm>
        </p:grpSpPr>
        <p:sp>
          <p:nvSpPr>
            <p:cNvPr id="1305" name="Google Shape;1305;p107"/>
            <p:cNvSpPr txBox="1"/>
            <p:nvPr/>
          </p:nvSpPr>
          <p:spPr>
            <a:xfrm>
              <a:off x="46"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306" name="Google Shape;1306;p107"/>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107"/>
            <p:cNvSpPr/>
            <p:nvPr/>
          </p:nvSpPr>
          <p:spPr>
            <a:xfrm>
              <a:off x="5212"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107"/>
            <p:cNvSpPr/>
            <p:nvPr/>
          </p:nvSpPr>
          <p:spPr>
            <a:xfrm>
              <a:off x="4979"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107"/>
            <p:cNvSpPr/>
            <p:nvPr/>
          </p:nvSpPr>
          <p:spPr>
            <a:xfrm>
              <a:off x="4263" y="2418"/>
              <a:ext cx="600" cy="3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107"/>
            <p:cNvSpPr/>
            <p:nvPr/>
          </p:nvSpPr>
          <p:spPr>
            <a:xfrm>
              <a:off x="3726" y="2418"/>
              <a:ext cx="600" cy="3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107"/>
            <p:cNvSpPr/>
            <p:nvPr/>
          </p:nvSpPr>
          <p:spPr>
            <a:xfrm>
              <a:off x="2617"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107"/>
            <p:cNvSpPr/>
            <p:nvPr/>
          </p:nvSpPr>
          <p:spPr>
            <a:xfrm>
              <a:off x="141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107"/>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14" name="Google Shape;1314;p107"/>
          <p:cNvSpPr txBox="1"/>
          <p:nvPr/>
        </p:nvSpPr>
        <p:spPr>
          <a:xfrm>
            <a:off x="4184651" y="6260068"/>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315" name="Google Shape;1315;p107"/>
          <p:cNvCxnSpPr/>
          <p:nvPr/>
        </p:nvCxnSpPr>
        <p:spPr>
          <a:xfrm rot="10800000">
            <a:off x="923926" y="6425054"/>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316" name="Google Shape;1316;p107"/>
          <p:cNvCxnSpPr/>
          <p:nvPr/>
        </p:nvCxnSpPr>
        <p:spPr>
          <a:xfrm>
            <a:off x="4581526" y="6425054"/>
            <a:ext cx="4419600" cy="0"/>
          </a:xfrm>
          <a:prstGeom prst="straightConnector1">
            <a:avLst/>
          </a:prstGeom>
          <a:noFill/>
          <a:ln cap="flat" cmpd="sng" w="28575">
            <a:solidFill>
              <a:srgbClr val="008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for each bucket</a:t>
            </a:r>
            <a:endParaRPr/>
          </a:p>
        </p:txBody>
      </p:sp>
      <p:sp>
        <p:nvSpPr>
          <p:cNvPr id="1322" name="Google Shape;1322;p108"/>
          <p:cNvSpPr txBox="1"/>
          <p:nvPr>
            <p:ph idx="1" type="body"/>
          </p:nvPr>
        </p:nvSpPr>
        <p:spPr>
          <a:xfrm>
            <a:off x="457200" y="1600200"/>
            <a:ext cx="8229600" cy="4525963"/>
          </a:xfrm>
          <a:prstGeom prst="rect">
            <a:avLst/>
          </a:prstGeom>
          <a:blipFill rotWithShape="1">
            <a:blip r:embed="rId3">
              <a:alphaModFix/>
            </a:blip>
            <a:stretch>
              <a:fillRect b="-1400" l="-1851" r="-1696" t="-28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323" name="Google Shape;1323;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 requirements of DGIM</a:t>
            </a:r>
            <a:endParaRPr/>
          </a:p>
        </p:txBody>
      </p:sp>
      <p:sp>
        <p:nvSpPr>
          <p:cNvPr id="1330" name="Google Shape;1330;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07950" lvl="1" marL="742950" rtl="0" algn="l">
              <a:spcBef>
                <a:spcPts val="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At most 2*j buckets</a:t>
            </a:r>
            <a:endParaRPr/>
          </a:p>
          <a:p>
            <a:pPr indent="-285750" lvl="1" marL="742950" rtl="0" algn="l">
              <a:spcBef>
                <a:spcPts val="560"/>
              </a:spcBef>
              <a:spcAft>
                <a:spcPts val="0"/>
              </a:spcAft>
              <a:buClr>
                <a:schemeClr val="dk1"/>
              </a:buClr>
              <a:buSzPts val="2800"/>
              <a:buChar char="–"/>
            </a:pPr>
            <a:r>
              <a:rPr lang="en-US"/>
              <a:t>of sizes: 2</a:t>
            </a:r>
            <a:r>
              <a:rPr baseline="30000" lang="en-US"/>
              <a:t>j</a:t>
            </a:r>
            <a:r>
              <a:rPr lang="en-US"/>
              <a:t>, 2</a:t>
            </a:r>
            <a:r>
              <a:rPr baseline="30000" lang="en-US"/>
              <a:t>j-1</a:t>
            </a:r>
            <a:r>
              <a:rPr lang="en-US"/>
              <a:t>, …, 1 (at most two for each size)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Size of the largest bucket </a:t>
            </a:r>
            <a:r>
              <a:rPr b="1" i="1" lang="en-US"/>
              <a:t>2</a:t>
            </a:r>
            <a:r>
              <a:rPr b="1" baseline="30000" i="1" lang="en-US"/>
              <a:t>j</a:t>
            </a:r>
            <a:r>
              <a:rPr b="1" i="1" lang="en-US"/>
              <a:t> ≤ N</a:t>
            </a:r>
            <a:endParaRPr/>
          </a:p>
          <a:p>
            <a:pPr indent="-285750" lvl="1" marL="742950" rtl="0" algn="l">
              <a:spcBef>
                <a:spcPts val="560"/>
              </a:spcBef>
              <a:spcAft>
                <a:spcPts val="0"/>
              </a:spcAft>
              <a:buClr>
                <a:schemeClr val="dk1"/>
              </a:buClr>
              <a:buSzPts val="2800"/>
              <a:buChar char="–"/>
            </a:pPr>
            <a:r>
              <a:rPr lang="en-US"/>
              <a:t>So </a:t>
            </a:r>
            <a:r>
              <a:rPr b="1" i="1" lang="en-US"/>
              <a:t>j ≤ log</a:t>
            </a:r>
            <a:r>
              <a:rPr b="1" baseline="-25000" i="1" lang="en-US"/>
              <a:t>2</a:t>
            </a:r>
            <a:r>
              <a:rPr b="1" i="1" lang="en-US"/>
              <a:t>N </a:t>
            </a:r>
            <a:r>
              <a:rPr lang="en-US"/>
              <a:t>and</a:t>
            </a:r>
            <a:r>
              <a:rPr b="1" i="1" lang="en-US"/>
              <a:t> 2j ≤ 2log</a:t>
            </a:r>
            <a:r>
              <a:rPr b="1" baseline="-25000" i="1" lang="en-US"/>
              <a:t>2 </a:t>
            </a:r>
            <a:r>
              <a:rPr b="1" i="1" lang="en-US"/>
              <a:t>N </a:t>
            </a:r>
            <a:endParaRPr/>
          </a:p>
          <a:p>
            <a:pPr indent="-107950" lvl="1" marL="742950" rtl="0" algn="l">
              <a:spcBef>
                <a:spcPts val="560"/>
              </a:spcBef>
              <a:spcAft>
                <a:spcPts val="0"/>
              </a:spcAft>
              <a:buClr>
                <a:schemeClr val="dk1"/>
              </a:buClr>
              <a:buSzPts val="2800"/>
              <a:buNone/>
            </a:pPr>
            <a:r>
              <a:t/>
            </a:r>
            <a:endParaRPr b="1"/>
          </a:p>
          <a:p>
            <a:pPr indent="-342900" lvl="0" marL="342900" rtl="0" algn="l">
              <a:spcBef>
                <a:spcPts val="640"/>
              </a:spcBef>
              <a:spcAft>
                <a:spcPts val="0"/>
              </a:spcAft>
              <a:buClr>
                <a:schemeClr val="dk1"/>
              </a:buClr>
              <a:buSzPts val="3200"/>
              <a:buChar char="•"/>
            </a:pPr>
            <a:r>
              <a:rPr lang="en-US"/>
              <a:t>Total storage: </a:t>
            </a:r>
            <a:r>
              <a:rPr b="1" i="1" lang="en-US"/>
              <a:t>O(log</a:t>
            </a:r>
            <a:r>
              <a:rPr b="1" baseline="-25000" i="1" lang="en-US"/>
              <a:t>2</a:t>
            </a:r>
            <a:r>
              <a:rPr b="1" i="1" lang="en-US"/>
              <a:t>N * log</a:t>
            </a:r>
            <a:r>
              <a:rPr b="1" baseline="-25000" i="1" lang="en-US"/>
              <a:t>2</a:t>
            </a:r>
            <a:r>
              <a:rPr b="1" i="1" lang="en-US"/>
              <a:t>N) </a:t>
            </a:r>
            <a:r>
              <a:rPr lang="en-US"/>
              <a:t>or </a:t>
            </a:r>
            <a:r>
              <a:rPr b="1" i="1" lang="en-US"/>
              <a:t>O(log</a:t>
            </a:r>
            <a:r>
              <a:rPr b="1" baseline="30000" i="1" lang="en-US"/>
              <a:t>2</a:t>
            </a:r>
            <a:r>
              <a:rPr b="1" i="1" lang="en-US"/>
              <a:t>N)</a:t>
            </a:r>
            <a:endParaRPr/>
          </a:p>
          <a:p>
            <a:pPr indent="-285750" lvl="1" marL="742950" rtl="0" algn="l">
              <a:spcBef>
                <a:spcPts val="560"/>
              </a:spcBef>
              <a:spcAft>
                <a:spcPts val="0"/>
              </a:spcAft>
              <a:buClr>
                <a:schemeClr val="dk1"/>
              </a:buClr>
              <a:buSzPts val="2800"/>
              <a:buChar char="–"/>
            </a:pPr>
            <a:r>
              <a:rPr lang="en-US"/>
              <a:t>Recall that each bucket requires </a:t>
            </a:r>
            <a:r>
              <a:rPr b="1" i="1" lang="en-US"/>
              <a:t>O(log</a:t>
            </a:r>
            <a:r>
              <a:rPr b="1" baseline="-25000" i="1" lang="en-US"/>
              <a:t>2</a:t>
            </a:r>
            <a:r>
              <a:rPr b="1" i="1" lang="en-US"/>
              <a:t>N)</a:t>
            </a:r>
            <a:endParaRPr/>
          </a:p>
        </p:txBody>
      </p:sp>
      <p:sp>
        <p:nvSpPr>
          <p:cNvPr id="1331" name="Google Shape;1331;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SAMPLING</a:t>
            </a:r>
            <a:br>
              <a:rPr lang="en-US"/>
            </a:br>
            <a:r>
              <a:rPr lang="en-US"/>
              <a:t>FIXED-PORTION</a:t>
            </a:r>
            <a:endParaRPr/>
          </a:p>
        </p:txBody>
      </p:sp>
      <p:sp>
        <p:nvSpPr>
          <p:cNvPr id="177" name="Google Shape;177;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178" name="Google Shape;1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7" name="Google Shape;1337;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to Query?</a:t>
            </a:r>
            <a:endParaRPr/>
          </a:p>
        </p:txBody>
      </p:sp>
      <p:sp>
        <p:nvSpPr>
          <p:cNvPr id="1338" name="Google Shape;1338;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609600" lvl="0" marL="609600" rtl="0" algn="l">
              <a:spcBef>
                <a:spcPts val="0"/>
              </a:spcBef>
              <a:spcAft>
                <a:spcPts val="0"/>
              </a:spcAft>
              <a:buClr>
                <a:srgbClr val="D60093"/>
              </a:buClr>
              <a:buSzPts val="3200"/>
              <a:buChar char="•"/>
            </a:pPr>
            <a:r>
              <a:rPr b="1" lang="en-US">
                <a:solidFill>
                  <a:srgbClr val="D60093"/>
                </a:solidFill>
              </a:rPr>
              <a:t>To estimate the number of 1s in the most recent </a:t>
            </a:r>
            <a:r>
              <a:rPr b="1" i="1" lang="en-US">
                <a:solidFill>
                  <a:srgbClr val="D60093"/>
                </a:solidFill>
              </a:rPr>
              <a:t>N</a:t>
            </a:r>
            <a:r>
              <a:rPr b="1" lang="en-US">
                <a:solidFill>
                  <a:srgbClr val="D60093"/>
                </a:solidFill>
              </a:rPr>
              <a:t> bits:</a:t>
            </a:r>
            <a:endParaRPr/>
          </a:p>
          <a:p>
            <a:pPr indent="-533400" lvl="1" marL="990600" rtl="0" algn="l">
              <a:spcBef>
                <a:spcPts val="560"/>
              </a:spcBef>
              <a:spcAft>
                <a:spcPts val="0"/>
              </a:spcAft>
              <a:buClr>
                <a:schemeClr val="dk1"/>
              </a:buClr>
              <a:buSzPts val="2800"/>
              <a:buFont typeface="Arial"/>
              <a:buAutoNum type="arabicPeriod"/>
            </a:pPr>
            <a:r>
              <a:rPr b="1" lang="en-US"/>
              <a:t>Sum the sizes of all buckets </a:t>
            </a:r>
            <a:r>
              <a:rPr b="1" lang="en-US">
                <a:solidFill>
                  <a:srgbClr val="2642E0"/>
                </a:solidFill>
              </a:rPr>
              <a:t>but the last</a:t>
            </a:r>
            <a:endParaRPr/>
          </a:p>
          <a:p>
            <a:pPr indent="-533400" lvl="5" marL="1886712" rtl="0" algn="l">
              <a:spcBef>
                <a:spcPts val="400"/>
              </a:spcBef>
              <a:spcAft>
                <a:spcPts val="0"/>
              </a:spcAft>
              <a:buClr>
                <a:srgbClr val="7F7F7F"/>
              </a:buClr>
              <a:buSzPts val="2000"/>
              <a:buNone/>
            </a:pPr>
            <a:r>
              <a:rPr b="1" lang="en-US">
                <a:solidFill>
                  <a:srgbClr val="7F7F7F"/>
                </a:solidFill>
              </a:rPr>
              <a:t>(note “size” means the number of 1s in the bucket)</a:t>
            </a:r>
            <a:endParaRPr/>
          </a:p>
          <a:p>
            <a:pPr indent="-533400" lvl="1" marL="990600" rtl="0" algn="l">
              <a:spcBef>
                <a:spcPts val="560"/>
              </a:spcBef>
              <a:spcAft>
                <a:spcPts val="0"/>
              </a:spcAft>
              <a:buClr>
                <a:schemeClr val="dk1"/>
              </a:buClr>
              <a:buSzPts val="2800"/>
              <a:buFont typeface="Arial"/>
              <a:buAutoNum type="arabicPeriod"/>
            </a:pPr>
            <a:r>
              <a:rPr b="1" lang="en-US"/>
              <a:t>Add half the size of the last bucket</a:t>
            </a:r>
            <a:endParaRPr/>
          </a:p>
          <a:p>
            <a:pPr indent="-406400" lvl="0" marL="609600" rtl="0" algn="l">
              <a:spcBef>
                <a:spcPts val="640"/>
              </a:spcBef>
              <a:spcAft>
                <a:spcPts val="0"/>
              </a:spcAft>
              <a:buClr>
                <a:schemeClr val="dk1"/>
              </a:buClr>
              <a:buSzPts val="3200"/>
              <a:buNone/>
            </a:pPr>
            <a:r>
              <a:t/>
            </a:r>
            <a:endParaRPr>
              <a:solidFill>
                <a:schemeClr val="accent2"/>
              </a:solidFill>
            </a:endParaRPr>
          </a:p>
          <a:p>
            <a:pPr indent="-609600" lvl="0" marL="609600" rtl="0" algn="l">
              <a:spcBef>
                <a:spcPts val="640"/>
              </a:spcBef>
              <a:spcAft>
                <a:spcPts val="0"/>
              </a:spcAft>
              <a:buClr>
                <a:srgbClr val="0000FF"/>
              </a:buClr>
              <a:buSzPts val="3200"/>
              <a:buChar char="•"/>
            </a:pPr>
            <a:r>
              <a:rPr b="1" lang="en-US">
                <a:solidFill>
                  <a:srgbClr val="0000FF"/>
                </a:solidFill>
              </a:rPr>
              <a:t>Remember:</a:t>
            </a:r>
            <a:r>
              <a:rPr b="1" lang="en-US"/>
              <a:t> </a:t>
            </a:r>
            <a:r>
              <a:rPr lang="en-US"/>
              <a:t>We do not know how many </a:t>
            </a:r>
            <a:r>
              <a:rPr b="1" lang="en-US"/>
              <a:t>1s </a:t>
            </a:r>
            <a:br>
              <a:rPr lang="en-US"/>
            </a:br>
            <a:r>
              <a:rPr lang="en-US"/>
              <a:t>of the last bucket are still within the wanted window</a:t>
            </a:r>
            <a:endParaRPr/>
          </a:p>
        </p:txBody>
      </p:sp>
      <p:sp>
        <p:nvSpPr>
          <p:cNvPr id="1339" name="Google Shape;1339;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Bucketized Stream</a:t>
            </a:r>
            <a:endParaRPr/>
          </a:p>
        </p:txBody>
      </p:sp>
      <p:sp>
        <p:nvSpPr>
          <p:cNvPr id="1345" name="Google Shape;1345;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1346" name="Google Shape;1346;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7" name="Google Shape;1347;p111"/>
          <p:cNvSpPr txBox="1"/>
          <p:nvPr/>
        </p:nvSpPr>
        <p:spPr>
          <a:xfrm>
            <a:off x="4098925" y="44338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348" name="Google Shape;1348;p111"/>
          <p:cNvCxnSpPr/>
          <p:nvPr/>
        </p:nvCxnSpPr>
        <p:spPr>
          <a:xfrm rot="10800000">
            <a:off x="838200" y="46482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349" name="Google Shape;1349;p111"/>
          <p:cNvCxnSpPr/>
          <p:nvPr/>
        </p:nvCxnSpPr>
        <p:spPr>
          <a:xfrm>
            <a:off x="4495800" y="4648200"/>
            <a:ext cx="4419600" cy="0"/>
          </a:xfrm>
          <a:prstGeom prst="straightConnector1">
            <a:avLst/>
          </a:prstGeom>
          <a:noFill/>
          <a:ln cap="flat" cmpd="sng" w="28575">
            <a:solidFill>
              <a:srgbClr val="008000"/>
            </a:solidFill>
            <a:prstDash val="solid"/>
            <a:round/>
            <a:headEnd len="med" w="med" type="none"/>
            <a:tailEnd len="med" w="med" type="triangle"/>
          </a:ln>
        </p:spPr>
      </p:cxnSp>
      <p:cxnSp>
        <p:nvCxnSpPr>
          <p:cNvPr id="1350" name="Google Shape;1350;p111"/>
          <p:cNvCxnSpPr/>
          <p:nvPr/>
        </p:nvCxnSpPr>
        <p:spPr>
          <a:xfrm flipH="1">
            <a:off x="8305800" y="3124200"/>
            <a:ext cx="2286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1" name="Google Shape;1351;p111"/>
          <p:cNvCxnSpPr/>
          <p:nvPr/>
        </p:nvCxnSpPr>
        <p:spPr>
          <a:xfrm>
            <a:off x="85344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352" name="Google Shape;1352;p111"/>
          <p:cNvSpPr txBox="1"/>
          <p:nvPr/>
        </p:nvSpPr>
        <p:spPr>
          <a:xfrm>
            <a:off x="73914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2</a:t>
            </a:r>
            <a:endParaRPr/>
          </a:p>
        </p:txBody>
      </p:sp>
      <p:cxnSp>
        <p:nvCxnSpPr>
          <p:cNvPr id="1353" name="Google Shape;1353;p111"/>
          <p:cNvCxnSpPr/>
          <p:nvPr/>
        </p:nvCxnSpPr>
        <p:spPr>
          <a:xfrm>
            <a:off x="7848600" y="3124200"/>
            <a:ext cx="152400" cy="685800"/>
          </a:xfrm>
          <a:prstGeom prst="straightConnector1">
            <a:avLst/>
          </a:prstGeom>
          <a:noFill/>
          <a:ln cap="flat" cmpd="sng" w="9525">
            <a:solidFill>
              <a:srgbClr val="008000"/>
            </a:solidFill>
            <a:prstDash val="solid"/>
            <a:round/>
            <a:headEnd len="med" w="med" type="none"/>
            <a:tailEnd len="med" w="med" type="triangle"/>
          </a:ln>
        </p:spPr>
      </p:cxnSp>
      <p:sp>
        <p:nvSpPr>
          <p:cNvPr id="1354" name="Google Shape;1354;p111"/>
          <p:cNvSpPr txBox="1"/>
          <p:nvPr/>
        </p:nvSpPr>
        <p:spPr>
          <a:xfrm>
            <a:off x="6324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4</a:t>
            </a:r>
            <a:endParaRPr/>
          </a:p>
        </p:txBody>
      </p:sp>
      <p:cxnSp>
        <p:nvCxnSpPr>
          <p:cNvPr id="1355" name="Google Shape;1355;p111"/>
          <p:cNvCxnSpPr/>
          <p:nvPr/>
        </p:nvCxnSpPr>
        <p:spPr>
          <a:xfrm flipH="1">
            <a:off x="6324600" y="3124200"/>
            <a:ext cx="3810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6" name="Google Shape;1356;p111"/>
          <p:cNvCxnSpPr/>
          <p:nvPr/>
        </p:nvCxnSpPr>
        <p:spPr>
          <a:xfrm>
            <a:off x="6705600" y="3124200"/>
            <a:ext cx="381000" cy="685800"/>
          </a:xfrm>
          <a:prstGeom prst="straightConnector1">
            <a:avLst/>
          </a:prstGeom>
          <a:noFill/>
          <a:ln cap="flat" cmpd="sng" w="9525">
            <a:solidFill>
              <a:srgbClr val="008000"/>
            </a:solidFill>
            <a:prstDash val="solid"/>
            <a:round/>
            <a:headEnd len="med" w="med" type="none"/>
            <a:tailEnd len="med" w="med" type="triangle"/>
          </a:ln>
        </p:spPr>
      </p:cxnSp>
      <p:sp>
        <p:nvSpPr>
          <p:cNvPr id="1357" name="Google Shape;1357;p111"/>
          <p:cNvSpPr txBox="1"/>
          <p:nvPr/>
        </p:nvSpPr>
        <p:spPr>
          <a:xfrm>
            <a:off x="37338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8</a:t>
            </a:r>
            <a:endParaRPr/>
          </a:p>
        </p:txBody>
      </p:sp>
      <p:cxnSp>
        <p:nvCxnSpPr>
          <p:cNvPr id="1358" name="Google Shape;1358;p111"/>
          <p:cNvCxnSpPr/>
          <p:nvPr/>
        </p:nvCxnSpPr>
        <p:spPr>
          <a:xfrm flipH="1">
            <a:off x="2971800" y="3124200"/>
            <a:ext cx="1143000" cy="685800"/>
          </a:xfrm>
          <a:prstGeom prst="straightConnector1">
            <a:avLst/>
          </a:prstGeom>
          <a:noFill/>
          <a:ln cap="flat" cmpd="sng" w="9525">
            <a:solidFill>
              <a:srgbClr val="008000"/>
            </a:solidFill>
            <a:prstDash val="solid"/>
            <a:round/>
            <a:headEnd len="med" w="med" type="none"/>
            <a:tailEnd len="med" w="med" type="triangle"/>
          </a:ln>
        </p:spPr>
      </p:cxnSp>
      <p:cxnSp>
        <p:nvCxnSpPr>
          <p:cNvPr id="1359" name="Google Shape;1359;p111"/>
          <p:cNvCxnSpPr/>
          <p:nvPr/>
        </p:nvCxnSpPr>
        <p:spPr>
          <a:xfrm>
            <a:off x="4114800" y="3124200"/>
            <a:ext cx="838200" cy="685800"/>
          </a:xfrm>
          <a:prstGeom prst="straightConnector1">
            <a:avLst/>
          </a:prstGeom>
          <a:noFill/>
          <a:ln cap="flat" cmpd="sng" w="9525">
            <a:solidFill>
              <a:srgbClr val="008000"/>
            </a:solidFill>
            <a:prstDash val="solid"/>
            <a:round/>
            <a:headEnd len="med" w="med" type="none"/>
            <a:tailEnd len="med" w="med" type="triangle"/>
          </a:ln>
        </p:spPr>
      </p:cxnSp>
      <p:sp>
        <p:nvSpPr>
          <p:cNvPr id="1360" name="Google Shape;1360;p111"/>
          <p:cNvSpPr txBox="1"/>
          <p:nvPr/>
        </p:nvSpPr>
        <p:spPr>
          <a:xfrm>
            <a:off x="685800" y="2438400"/>
            <a:ext cx="19287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At least 1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16.  Partially</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beyond window.</a:t>
            </a:r>
            <a:endParaRPr/>
          </a:p>
        </p:txBody>
      </p:sp>
      <p:cxnSp>
        <p:nvCxnSpPr>
          <p:cNvPr id="1361" name="Google Shape;1361;p111"/>
          <p:cNvCxnSpPr/>
          <p:nvPr/>
        </p:nvCxnSpPr>
        <p:spPr>
          <a:xfrm>
            <a:off x="1600200" y="3429000"/>
            <a:ext cx="0" cy="381000"/>
          </a:xfrm>
          <a:prstGeom prst="straightConnector1">
            <a:avLst/>
          </a:prstGeom>
          <a:noFill/>
          <a:ln cap="flat" cmpd="sng" w="9525">
            <a:solidFill>
              <a:srgbClr val="008000"/>
            </a:solidFill>
            <a:prstDash val="solid"/>
            <a:round/>
            <a:headEnd len="med" w="med" type="none"/>
            <a:tailEnd len="med" w="med" type="triangle"/>
          </a:ln>
        </p:spPr>
      </p:cxnSp>
      <p:sp>
        <p:nvSpPr>
          <p:cNvPr id="1362" name="Google Shape;1362;p111"/>
          <p:cNvSpPr txBox="1"/>
          <p:nvPr/>
        </p:nvSpPr>
        <p:spPr>
          <a:xfrm>
            <a:off x="8229600" y="2438400"/>
            <a:ext cx="7873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 of</a:t>
            </a:r>
            <a:endParaRPr/>
          </a:p>
          <a:p>
            <a:pPr indent="0" lvl="0" marL="0" marR="0" rtl="0" algn="l">
              <a:spcBef>
                <a:spcPts val="0"/>
              </a:spcBef>
              <a:spcAft>
                <a:spcPts val="0"/>
              </a:spcAft>
              <a:buNone/>
            </a:pPr>
            <a:r>
              <a:rPr lang="en-US" sz="1800">
                <a:solidFill>
                  <a:srgbClr val="008000"/>
                </a:solidFill>
                <a:latin typeface="Arial"/>
                <a:ea typeface="Arial"/>
                <a:cs typeface="Arial"/>
                <a:sym typeface="Arial"/>
              </a:rPr>
              <a:t>size 1</a:t>
            </a:r>
            <a:endParaRPr/>
          </a:p>
        </p:txBody>
      </p:sp>
      <p:grpSp>
        <p:nvGrpSpPr>
          <p:cNvPr id="1363" name="Google Shape;1363;p111"/>
          <p:cNvGrpSpPr/>
          <p:nvPr/>
        </p:nvGrpSpPr>
        <p:grpSpPr>
          <a:xfrm>
            <a:off x="0" y="3804486"/>
            <a:ext cx="9083677" cy="369888"/>
            <a:chOff x="-6" y="2400"/>
            <a:chExt cx="5722" cy="233"/>
          </a:xfrm>
        </p:grpSpPr>
        <p:sp>
          <p:nvSpPr>
            <p:cNvPr id="1364" name="Google Shape;1364;p111"/>
            <p:cNvSpPr txBox="1"/>
            <p:nvPr/>
          </p:nvSpPr>
          <p:spPr>
            <a:xfrm>
              <a:off x="16"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365" name="Google Shape;1365;p111"/>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111"/>
            <p:cNvSpPr/>
            <p:nvPr/>
          </p:nvSpPr>
          <p:spPr>
            <a:xfrm>
              <a:off x="5216"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111"/>
            <p:cNvSpPr/>
            <p:nvPr/>
          </p:nvSpPr>
          <p:spPr>
            <a:xfrm>
              <a:off x="4983"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111"/>
            <p:cNvSpPr/>
            <p:nvPr/>
          </p:nvSpPr>
          <p:spPr>
            <a:xfrm>
              <a:off x="4271"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111"/>
            <p:cNvSpPr/>
            <p:nvPr/>
          </p:nvSpPr>
          <p:spPr>
            <a:xfrm>
              <a:off x="3734"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111"/>
            <p:cNvSpPr/>
            <p:nvPr/>
          </p:nvSpPr>
          <p:spPr>
            <a:xfrm>
              <a:off x="2621"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111"/>
            <p:cNvSpPr/>
            <p:nvPr/>
          </p:nvSpPr>
          <p:spPr>
            <a:xfrm>
              <a:off x="143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111"/>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How close is the estimate?</a:t>
            </a:r>
            <a:endParaRPr/>
          </a:p>
        </p:txBody>
      </p:sp>
      <p:sp>
        <p:nvSpPr>
          <p:cNvPr id="1379" name="Google Shape;1379;p112"/>
          <p:cNvSpPr txBox="1"/>
          <p:nvPr>
            <p:ph idx="1" type="body"/>
          </p:nvPr>
        </p:nvSpPr>
        <p:spPr>
          <a:xfrm>
            <a:off x="457200" y="1600200"/>
            <a:ext cx="8229600" cy="4525963"/>
          </a:xfrm>
          <a:prstGeom prst="rect">
            <a:avLst/>
          </a:prstGeom>
          <a:blipFill rotWithShape="1">
            <a:blip r:embed="rId3">
              <a:alphaModFix/>
            </a:blip>
            <a:stretch>
              <a:fillRect b="0" l="-1388" r="0" t="-196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380" name="Google Shape;1380;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381" name="Google Shape;1381;p112"/>
          <p:cNvCxnSpPr/>
          <p:nvPr/>
        </p:nvCxnSpPr>
        <p:spPr>
          <a:xfrm>
            <a:off x="3962400" y="4419600"/>
            <a:ext cx="1295400" cy="152400"/>
          </a:xfrm>
          <a:prstGeom prst="straightConnector1">
            <a:avLst/>
          </a:prstGeom>
          <a:noFill/>
          <a:ln cap="flat" cmpd="sng" w="9525">
            <a:solidFill>
              <a:srgbClr val="4A7DBA"/>
            </a:solidFill>
            <a:prstDash val="solid"/>
            <a:round/>
            <a:headEnd len="sm" w="sm" type="none"/>
            <a:tailEnd len="med" w="med" type="triangle"/>
          </a:ln>
        </p:spPr>
      </p:cxnSp>
      <p:cxnSp>
        <p:nvCxnSpPr>
          <p:cNvPr id="1382" name="Google Shape;1382;p112"/>
          <p:cNvCxnSpPr/>
          <p:nvPr/>
        </p:nvCxnSpPr>
        <p:spPr>
          <a:xfrm flipH="1">
            <a:off x="5867400" y="4343400"/>
            <a:ext cx="304800" cy="1524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How close is the estimate? </a:t>
            </a:r>
            <a:endParaRPr/>
          </a:p>
        </p:txBody>
      </p:sp>
      <p:sp>
        <p:nvSpPr>
          <p:cNvPr id="1388" name="Google Shape;1388;p1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Suppose # of 1’s in the last bucket </a:t>
            </a:r>
            <a:r>
              <a:rPr b="1" i="1" lang="en-US"/>
              <a:t>b</a:t>
            </a:r>
            <a:r>
              <a:rPr lang="en-US"/>
              <a:t> = </a:t>
            </a:r>
            <a:r>
              <a:rPr b="1" i="1" lang="en-US"/>
              <a:t>2</a:t>
            </a:r>
            <a:r>
              <a:rPr b="1" baseline="30000" i="1" lang="en-US"/>
              <a:t>j</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2642E0"/>
              </a:buClr>
              <a:buSzPct val="100000"/>
              <a:buChar char="•"/>
            </a:pPr>
            <a:r>
              <a:rPr b="1" i="1" lang="en-US">
                <a:solidFill>
                  <a:srgbClr val="2642E0"/>
                </a:solidFill>
              </a:rPr>
              <a:t>Case 2: estimate &gt; actual value c</a:t>
            </a:r>
            <a:endParaRPr/>
          </a:p>
          <a:p>
            <a:pPr indent="-285750" lvl="1" marL="742950" rtl="0" algn="l">
              <a:spcBef>
                <a:spcPts val="518"/>
              </a:spcBef>
              <a:spcAft>
                <a:spcPts val="0"/>
              </a:spcAft>
              <a:buClr>
                <a:schemeClr val="dk1"/>
              </a:buClr>
              <a:buSzPct val="100000"/>
              <a:buChar char="–"/>
            </a:pPr>
            <a:r>
              <a:rPr lang="en-US"/>
              <a:t>Worst case: </a:t>
            </a:r>
            <a:r>
              <a:rPr lang="en-US">
                <a:solidFill>
                  <a:srgbClr val="2642E0"/>
                </a:solidFill>
              </a:rPr>
              <a:t>only rightmost bit of b is within range</a:t>
            </a:r>
            <a:endParaRPr/>
          </a:p>
          <a:p>
            <a:pPr indent="-285750" lvl="1" marL="742950" rtl="0" algn="l">
              <a:spcBef>
                <a:spcPts val="518"/>
              </a:spcBef>
              <a:spcAft>
                <a:spcPts val="0"/>
              </a:spcAft>
              <a:buClr>
                <a:schemeClr val="dk1"/>
              </a:buClr>
              <a:buSzPct val="100000"/>
              <a:buChar char="–"/>
            </a:pPr>
            <a:r>
              <a:rPr lang="en-US"/>
              <a:t>And only one bucket for each smaller power</a:t>
            </a:r>
            <a:endParaRPr/>
          </a:p>
          <a:p>
            <a:pPr indent="-285750" lvl="1" marL="742950" rtl="0" algn="l">
              <a:spcBef>
                <a:spcPts val="518"/>
              </a:spcBef>
              <a:spcAft>
                <a:spcPts val="0"/>
              </a:spcAft>
              <a:buClr>
                <a:schemeClr val="dk1"/>
              </a:buClr>
              <a:buSzPct val="100000"/>
              <a:buChar char="–"/>
            </a:pPr>
            <a:r>
              <a:rPr b="1" i="1" lang="en-US"/>
              <a:t>c</a:t>
            </a:r>
            <a:r>
              <a:rPr lang="en-US"/>
              <a:t> = 1 + 2</a:t>
            </a:r>
            <a:r>
              <a:rPr baseline="30000" lang="en-US"/>
              <a:t>j-1</a:t>
            </a:r>
            <a:r>
              <a:rPr lang="en-US"/>
              <a:t> + 2</a:t>
            </a:r>
            <a:r>
              <a:rPr baseline="30000" lang="en-US"/>
              <a:t>j-2</a:t>
            </a:r>
            <a:r>
              <a:rPr lang="en-US"/>
              <a:t> + … + 1 = 1 + 2</a:t>
            </a:r>
            <a:r>
              <a:rPr baseline="30000" lang="en-US"/>
              <a:t>j </a:t>
            </a:r>
            <a:r>
              <a:rPr lang="en-US"/>
              <a:t>-1 = 2</a:t>
            </a:r>
            <a:r>
              <a:rPr baseline="30000" lang="en-US"/>
              <a:t>j</a:t>
            </a:r>
            <a:endParaRPr/>
          </a:p>
          <a:p>
            <a:pPr indent="-285750" lvl="1" marL="742950" rtl="0" algn="l">
              <a:spcBef>
                <a:spcPts val="518"/>
              </a:spcBef>
              <a:spcAft>
                <a:spcPts val="0"/>
              </a:spcAft>
              <a:buClr>
                <a:schemeClr val="dk1"/>
              </a:buClr>
              <a:buSzPct val="100000"/>
              <a:buChar char="–"/>
            </a:pPr>
            <a:r>
              <a:rPr lang="en-US"/>
              <a:t>Estimate = 2</a:t>
            </a:r>
            <a:r>
              <a:rPr baseline="30000" lang="en-US"/>
              <a:t>j-1</a:t>
            </a:r>
            <a:r>
              <a:rPr lang="en-US"/>
              <a:t> (last bucket) + 2</a:t>
            </a:r>
            <a:r>
              <a:rPr baseline="30000" lang="en-US"/>
              <a:t>j-1</a:t>
            </a:r>
            <a:r>
              <a:rPr lang="en-US"/>
              <a:t> + … + 1 </a:t>
            </a:r>
            <a:endParaRPr/>
          </a:p>
          <a:p>
            <a:pPr indent="0" lvl="1" marL="457200" rtl="0" algn="l">
              <a:spcBef>
                <a:spcPts val="518"/>
              </a:spcBef>
              <a:spcAft>
                <a:spcPts val="0"/>
              </a:spcAft>
              <a:buClr>
                <a:schemeClr val="dk1"/>
              </a:buClr>
              <a:buSzPct val="100000"/>
              <a:buNone/>
            </a:pPr>
            <a:r>
              <a:rPr lang="en-US"/>
              <a:t>= </a:t>
            </a:r>
            <a:r>
              <a:rPr b="1" i="1" lang="en-US"/>
              <a:t>2</a:t>
            </a:r>
            <a:r>
              <a:rPr b="1" baseline="30000" i="1" lang="en-US"/>
              <a:t>j</a:t>
            </a:r>
            <a:r>
              <a:rPr b="1" i="1" lang="en-US"/>
              <a:t> </a:t>
            </a:r>
            <a:r>
              <a:rPr b="1" i="1" lang="en-US">
                <a:solidFill>
                  <a:srgbClr val="FF0000"/>
                </a:solidFill>
              </a:rPr>
              <a:t>– 1 (c minus the right most bit) + 2</a:t>
            </a:r>
            <a:r>
              <a:rPr b="1" baseline="30000" i="1" lang="en-US">
                <a:solidFill>
                  <a:srgbClr val="FF0000"/>
                </a:solidFill>
              </a:rPr>
              <a:t>j-1 </a:t>
            </a:r>
            <a:r>
              <a:rPr lang="en-US"/>
              <a:t>(last bucket) </a:t>
            </a:r>
            <a:endParaRPr b="1" i="1">
              <a:solidFill>
                <a:srgbClr val="FF0000"/>
              </a:solidFill>
            </a:endParaRPr>
          </a:p>
          <a:p>
            <a:pPr indent="-285750" lvl="1" marL="742950" rtl="0" algn="l">
              <a:spcBef>
                <a:spcPts val="518"/>
              </a:spcBef>
              <a:spcAft>
                <a:spcPts val="0"/>
              </a:spcAft>
              <a:buClr>
                <a:schemeClr val="dk1"/>
              </a:buClr>
              <a:buSzPct val="100000"/>
              <a:buChar char="–"/>
            </a:pPr>
            <a:r>
              <a:rPr b="1" i="1" lang="en-US"/>
              <a:t>2</a:t>
            </a:r>
            <a:r>
              <a:rPr b="1" baseline="30000" i="1" lang="en-US"/>
              <a:t>j-1</a:t>
            </a:r>
            <a:r>
              <a:rPr b="1" i="1" lang="en-US"/>
              <a:t> + 2</a:t>
            </a:r>
            <a:r>
              <a:rPr b="1" baseline="30000" i="1" lang="en-US"/>
              <a:t>j-2</a:t>
            </a:r>
            <a:r>
              <a:rPr b="1" i="1" lang="en-US"/>
              <a:t>… + 1 = 2</a:t>
            </a:r>
            <a:r>
              <a:rPr b="1" baseline="30000" i="1" lang="en-US"/>
              <a:t>j </a:t>
            </a:r>
            <a:r>
              <a:rPr b="1" i="1" lang="en-US"/>
              <a:t>-1</a:t>
            </a:r>
            <a:endParaRPr b="1" i="1">
              <a:solidFill>
                <a:srgbClr val="FF0000"/>
              </a:solidFill>
            </a:endParaRPr>
          </a:p>
          <a:p>
            <a:pPr indent="-285750" lvl="1" marL="742950" rtl="0" algn="l">
              <a:spcBef>
                <a:spcPts val="518"/>
              </a:spcBef>
              <a:spcAft>
                <a:spcPts val="0"/>
              </a:spcAft>
              <a:buClr>
                <a:schemeClr val="dk1"/>
              </a:buClr>
              <a:buSzPct val="100000"/>
              <a:buChar char="–"/>
            </a:pPr>
            <a:r>
              <a:rPr lang="en-US"/>
              <a:t>So </a:t>
            </a:r>
            <a:r>
              <a:rPr b="1" i="1" lang="en-US">
                <a:solidFill>
                  <a:srgbClr val="2642E0"/>
                </a:solidFill>
              </a:rPr>
              <a:t>estimate is no more than 50% greater than c</a:t>
            </a:r>
            <a:endParaRPr/>
          </a:p>
          <a:p>
            <a:pPr indent="-154940" lvl="0" marL="342900" rtl="0" algn="l">
              <a:spcBef>
                <a:spcPts val="592"/>
              </a:spcBef>
              <a:spcAft>
                <a:spcPts val="0"/>
              </a:spcAft>
              <a:buClr>
                <a:schemeClr val="dk1"/>
              </a:buClr>
              <a:buSzPct val="100000"/>
              <a:buNone/>
            </a:pPr>
            <a:r>
              <a:t/>
            </a:r>
            <a:endParaRPr b="1" i="1">
              <a:solidFill>
                <a:srgbClr val="2642E0"/>
              </a:solidFill>
            </a:endParaRPr>
          </a:p>
        </p:txBody>
      </p:sp>
      <p:sp>
        <p:nvSpPr>
          <p:cNvPr id="1389" name="Google Shape;1389;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6" name="Google Shape;1396;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Extensions</a:t>
            </a:r>
            <a:endParaRPr/>
          </a:p>
        </p:txBody>
      </p:sp>
      <p:sp>
        <p:nvSpPr>
          <p:cNvPr id="1397" name="Google Shape;1397;p1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Can we use the same trick to answer queries </a:t>
            </a:r>
            <a:r>
              <a:rPr b="1" lang="en-US">
                <a:solidFill>
                  <a:srgbClr val="D60093"/>
                </a:solidFill>
              </a:rPr>
              <a:t>How many 1’s in the last </a:t>
            </a:r>
            <a:r>
              <a:rPr b="1" i="1" lang="en-US">
                <a:solidFill>
                  <a:srgbClr val="D60093"/>
                </a:solidFill>
              </a:rPr>
              <a:t>k</a:t>
            </a:r>
            <a:r>
              <a:rPr b="1" lang="en-US">
                <a:solidFill>
                  <a:srgbClr val="D60093"/>
                </a:solidFill>
              </a:rPr>
              <a:t>?</a:t>
            </a:r>
            <a:r>
              <a:rPr lang="en-US"/>
              <a:t> where </a:t>
            </a:r>
            <a:r>
              <a:rPr b="1" i="1" lang="en-US"/>
              <a:t>k</a:t>
            </a:r>
            <a:r>
              <a:rPr b="1" lang="en-US"/>
              <a:t> &lt; </a:t>
            </a:r>
            <a:r>
              <a:rPr b="1" i="1" lang="en-US"/>
              <a:t>N</a:t>
            </a:r>
            <a:r>
              <a:rPr lang="en-US"/>
              <a:t>?</a:t>
            </a:r>
            <a:endParaRPr/>
          </a:p>
          <a:p>
            <a:pPr indent="-285750" lvl="1" marL="742950" rtl="0" algn="l">
              <a:spcBef>
                <a:spcPts val="560"/>
              </a:spcBef>
              <a:spcAft>
                <a:spcPts val="0"/>
              </a:spcAft>
              <a:buClr>
                <a:schemeClr val="dk1"/>
              </a:buClr>
              <a:buSzPts val="2800"/>
              <a:buChar char="–"/>
            </a:pPr>
            <a:r>
              <a:rPr b="1" lang="en-US"/>
              <a:t>A:</a:t>
            </a:r>
            <a:r>
              <a:rPr lang="en-US"/>
              <a:t> Find earliest bucket </a:t>
            </a:r>
            <a:r>
              <a:rPr b="1" lang="en-US"/>
              <a:t>B </a:t>
            </a:r>
            <a:r>
              <a:rPr lang="en-US"/>
              <a:t>that at overlaps with </a:t>
            </a:r>
            <a:r>
              <a:rPr b="1" i="1" lang="en-US"/>
              <a:t>k</a:t>
            </a:r>
            <a:r>
              <a:rPr lang="en-US"/>
              <a:t>.</a:t>
            </a:r>
            <a:br>
              <a:rPr lang="en-US"/>
            </a:br>
            <a:r>
              <a:rPr lang="en-US"/>
              <a:t>Number of </a:t>
            </a:r>
            <a:r>
              <a:rPr b="1" lang="en-US"/>
              <a:t>1s</a:t>
            </a:r>
            <a:r>
              <a:rPr lang="en-US"/>
              <a:t> is the </a:t>
            </a:r>
            <a:r>
              <a:rPr b="1" lang="en-US">
                <a:solidFill>
                  <a:srgbClr val="008000"/>
                </a:solidFill>
              </a:rPr>
              <a:t>sum of sizes of more recent buckets + ½ size of B</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p>
          <a:p>
            <a:pPr indent="-101600" lvl="8" marL="3886200" rtl="0" algn="l">
              <a:spcBef>
                <a:spcPts val="400"/>
              </a:spcBef>
              <a:spcAft>
                <a:spcPts val="0"/>
              </a:spcAft>
              <a:buClr>
                <a:schemeClr val="dk1"/>
              </a:buClr>
              <a:buSzPts val="2000"/>
              <a:buNone/>
            </a:pPr>
            <a:r>
              <a:t/>
            </a:r>
            <a:endParaRPr>
              <a:solidFill>
                <a:srgbClr val="0000FF"/>
              </a:solidFill>
            </a:endParaRPr>
          </a:p>
          <a:p>
            <a:pPr indent="0" lvl="0" marL="0" rtl="0" algn="l">
              <a:spcBef>
                <a:spcPts val="640"/>
              </a:spcBef>
              <a:spcAft>
                <a:spcPts val="0"/>
              </a:spcAft>
              <a:buClr>
                <a:schemeClr val="dk1"/>
              </a:buClr>
              <a:buSzPts val="3200"/>
              <a:buNone/>
            </a:pPr>
            <a:r>
              <a:t/>
            </a:r>
            <a:endParaRPr b="1">
              <a:solidFill>
                <a:srgbClr val="0000FF"/>
              </a:solidFill>
            </a:endParaRPr>
          </a:p>
        </p:txBody>
      </p:sp>
      <p:sp>
        <p:nvSpPr>
          <p:cNvPr id="1398" name="Google Shape;1398;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grpSp>
        <p:nvGrpSpPr>
          <p:cNvPr id="1399" name="Google Shape;1399;p114"/>
          <p:cNvGrpSpPr/>
          <p:nvPr/>
        </p:nvGrpSpPr>
        <p:grpSpPr>
          <a:xfrm>
            <a:off x="71436" y="4648200"/>
            <a:ext cx="9001127" cy="703264"/>
            <a:chOff x="0" y="5697536"/>
            <a:chExt cx="9001127" cy="703264"/>
          </a:xfrm>
        </p:grpSpPr>
        <p:grpSp>
          <p:nvGrpSpPr>
            <p:cNvPr id="1400" name="Google Shape;1400;p114"/>
            <p:cNvGrpSpPr/>
            <p:nvPr/>
          </p:nvGrpSpPr>
          <p:grpSpPr>
            <a:xfrm>
              <a:off x="0" y="5697536"/>
              <a:ext cx="9001127" cy="366713"/>
              <a:chOff x="0" y="2389"/>
              <a:chExt cx="5670" cy="231"/>
            </a:xfrm>
          </p:grpSpPr>
          <p:sp>
            <p:nvSpPr>
              <p:cNvPr id="1401" name="Google Shape;1401;p114"/>
              <p:cNvSpPr txBox="1"/>
              <p:nvPr/>
            </p:nvSpPr>
            <p:spPr>
              <a:xfrm>
                <a:off x="24" y="2389"/>
                <a:ext cx="564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402" name="Google Shape;1402;p114"/>
              <p:cNvSpPr/>
              <p:nvPr/>
            </p:nvSpPr>
            <p:spPr>
              <a:xfrm>
                <a:off x="5444" y="240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114"/>
              <p:cNvSpPr/>
              <p:nvPr/>
            </p:nvSpPr>
            <p:spPr>
              <a:xfrm>
                <a:off x="5204" y="2400"/>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114"/>
              <p:cNvSpPr/>
              <p:nvPr/>
            </p:nvSpPr>
            <p:spPr>
              <a:xfrm>
                <a:off x="4964" y="2400"/>
                <a:ext cx="240"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114"/>
              <p:cNvSpPr/>
              <p:nvPr/>
            </p:nvSpPr>
            <p:spPr>
              <a:xfrm>
                <a:off x="4252" y="2400"/>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114"/>
              <p:cNvSpPr/>
              <p:nvPr/>
            </p:nvSpPr>
            <p:spPr>
              <a:xfrm>
                <a:off x="3716" y="2400"/>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114"/>
              <p:cNvSpPr/>
              <p:nvPr/>
            </p:nvSpPr>
            <p:spPr>
              <a:xfrm>
                <a:off x="2612" y="2400"/>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114"/>
              <p:cNvSpPr/>
              <p:nvPr/>
            </p:nvSpPr>
            <p:spPr>
              <a:xfrm>
                <a:off x="1412" y="2400"/>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114"/>
              <p:cNvSpPr/>
              <p:nvPr/>
            </p:nvSpPr>
            <p:spPr>
              <a:xfrm>
                <a:off x="0" y="2400"/>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0" name="Google Shape;1410;p114"/>
            <p:cNvSpPr txBox="1"/>
            <p:nvPr/>
          </p:nvSpPr>
          <p:spPr>
            <a:xfrm>
              <a:off x="4098925" y="6031468"/>
              <a:ext cx="296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k</a:t>
              </a:r>
              <a:endParaRPr/>
            </a:p>
          </p:txBody>
        </p:sp>
        <p:cxnSp>
          <p:nvCxnSpPr>
            <p:cNvPr id="1411" name="Google Shape;1411;p114"/>
            <p:cNvCxnSpPr/>
            <p:nvPr/>
          </p:nvCxnSpPr>
          <p:spPr>
            <a:xfrm rot="10800000">
              <a:off x="2667000" y="6248400"/>
              <a:ext cx="1371600" cy="0"/>
            </a:xfrm>
            <a:prstGeom prst="straightConnector1">
              <a:avLst/>
            </a:prstGeom>
            <a:noFill/>
            <a:ln cap="flat" cmpd="sng" w="28575">
              <a:solidFill>
                <a:srgbClr val="008000"/>
              </a:solidFill>
              <a:prstDash val="solid"/>
              <a:round/>
              <a:headEnd len="med" w="med" type="none"/>
              <a:tailEnd len="med" w="med" type="triangle"/>
            </a:ln>
          </p:spPr>
        </p:cxnSp>
        <p:cxnSp>
          <p:nvCxnSpPr>
            <p:cNvPr id="1412" name="Google Shape;1412;p114"/>
            <p:cNvCxnSpPr/>
            <p:nvPr/>
          </p:nvCxnSpPr>
          <p:spPr>
            <a:xfrm>
              <a:off x="4419600" y="6248400"/>
              <a:ext cx="4419600" cy="0"/>
            </a:xfrm>
            <a:prstGeom prst="straightConnector1">
              <a:avLst/>
            </a:prstGeom>
            <a:noFill/>
            <a:ln cap="flat" cmpd="sng" w="28575">
              <a:solidFill>
                <a:srgbClr val="008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Sampling a fixed proportion</a:t>
            </a:r>
            <a:endParaRPr/>
          </a:p>
        </p:txBody>
      </p:sp>
      <p:sp>
        <p:nvSpPr>
          <p:cNvPr id="184" name="Google Shape;18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642E0"/>
              </a:buClr>
              <a:buSzPts val="3200"/>
              <a:buChar char="•"/>
            </a:pPr>
            <a:r>
              <a:rPr lang="en-US">
                <a:solidFill>
                  <a:srgbClr val="2642E0"/>
                </a:solidFill>
              </a:rPr>
              <a:t>Search engine query stream</a:t>
            </a:r>
            <a:endParaRPr/>
          </a:p>
          <a:p>
            <a:pPr indent="-285750" lvl="1" marL="742950" rtl="0" algn="l">
              <a:spcBef>
                <a:spcPts val="560"/>
              </a:spcBef>
              <a:spcAft>
                <a:spcPts val="0"/>
              </a:spcAft>
              <a:buClr>
                <a:schemeClr val="dk1"/>
              </a:buClr>
              <a:buSzPts val="2800"/>
              <a:buChar char="–"/>
            </a:pPr>
            <a:r>
              <a:rPr lang="en-US"/>
              <a:t>Stream of tuples: (user, query, time)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Example query</a:t>
            </a:r>
            <a:endParaRPr/>
          </a:p>
          <a:p>
            <a:pPr indent="-285750" lvl="1" marL="742950" rtl="0" algn="l">
              <a:spcBef>
                <a:spcPts val="560"/>
              </a:spcBef>
              <a:spcAft>
                <a:spcPts val="0"/>
              </a:spcAft>
              <a:buClr>
                <a:schemeClr val="dk1"/>
              </a:buClr>
              <a:buSzPts val="2800"/>
              <a:buChar char="–"/>
            </a:pPr>
            <a:r>
              <a:rPr lang="en-US"/>
              <a:t>What fraction of queries by a user are duplicates?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Assumption</a:t>
            </a:r>
            <a:endParaRPr/>
          </a:p>
          <a:p>
            <a:pPr indent="-285750" lvl="1" marL="742950" rtl="0" algn="l">
              <a:spcBef>
                <a:spcPts val="560"/>
              </a:spcBef>
              <a:spcAft>
                <a:spcPts val="0"/>
              </a:spcAft>
              <a:buClr>
                <a:schemeClr val="dk1"/>
              </a:buClr>
              <a:buSzPts val="2800"/>
              <a:buChar char="–"/>
            </a:pPr>
            <a:r>
              <a:rPr lang="en-US"/>
              <a:t>Have space to store 1/10 of stream tuples</a:t>
            </a:r>
            <a:endParaRPr/>
          </a:p>
        </p:txBody>
      </p:sp>
      <p:sp>
        <p:nvSpPr>
          <p:cNvPr id="185" name="Google Shape;1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Naive solution</a:t>
            </a:r>
            <a:endParaRPr/>
          </a:p>
        </p:txBody>
      </p:sp>
      <p:sp>
        <p:nvSpPr>
          <p:cNvPr id="191" name="Google Shape;19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2642E0"/>
              </a:buClr>
              <a:buSzPct val="100000"/>
              <a:buChar char="•"/>
            </a:pPr>
            <a:r>
              <a:rPr lang="en-US">
                <a:solidFill>
                  <a:srgbClr val="2642E0"/>
                </a:solidFill>
              </a:rPr>
              <a:t>For each tuple (store it or not?)</a:t>
            </a:r>
            <a:endParaRPr/>
          </a:p>
          <a:p>
            <a:pPr indent="-285750" lvl="1" marL="742950" rtl="0" algn="l">
              <a:spcBef>
                <a:spcPts val="434"/>
              </a:spcBef>
              <a:spcAft>
                <a:spcPts val="0"/>
              </a:spcAft>
              <a:buClr>
                <a:schemeClr val="dk1"/>
              </a:buClr>
              <a:buSzPct val="100000"/>
              <a:buChar char="–"/>
            </a:pPr>
            <a:r>
              <a:rPr lang="en-US"/>
              <a:t>generate a random number in [0..9]</a:t>
            </a:r>
            <a:endParaRPr/>
          </a:p>
          <a:p>
            <a:pPr indent="-285750" lvl="1" marL="742950" rtl="0" algn="l">
              <a:spcBef>
                <a:spcPts val="434"/>
              </a:spcBef>
              <a:spcAft>
                <a:spcPts val="0"/>
              </a:spcAft>
              <a:buClr>
                <a:schemeClr val="dk1"/>
              </a:buClr>
              <a:buSzPct val="100000"/>
              <a:buChar char="–"/>
            </a:pPr>
            <a:r>
              <a:rPr lang="en-US"/>
              <a:t>store it in the sample if the number is 0</a:t>
            </a:r>
            <a:endParaRPr/>
          </a:p>
          <a:p>
            <a:pPr indent="-228600" lvl="2" marL="1143000" rtl="0" algn="l">
              <a:spcBef>
                <a:spcPts val="372"/>
              </a:spcBef>
              <a:spcAft>
                <a:spcPts val="0"/>
              </a:spcAft>
              <a:buClr>
                <a:schemeClr val="dk1"/>
              </a:buClr>
              <a:buSzPct val="100000"/>
              <a:buChar char="•"/>
            </a:pPr>
            <a:r>
              <a:rPr lang="en-US"/>
              <a:t>Sample rate?</a:t>
            </a:r>
            <a:endParaRPr/>
          </a:p>
          <a:p>
            <a:pPr indent="-147955" lvl="1" marL="742950" rtl="0" algn="l">
              <a:spcBef>
                <a:spcPts val="434"/>
              </a:spcBef>
              <a:spcAft>
                <a:spcPts val="0"/>
              </a:spcAft>
              <a:buClr>
                <a:schemeClr val="dk1"/>
              </a:buClr>
              <a:buSzPct val="100000"/>
              <a:buNone/>
            </a:pPr>
            <a:r>
              <a:t/>
            </a:r>
            <a:endParaRPr/>
          </a:p>
          <a:p>
            <a:pPr indent="-342900" lvl="0" marL="342900" rtl="0" algn="l">
              <a:spcBef>
                <a:spcPts val="496"/>
              </a:spcBef>
              <a:spcAft>
                <a:spcPts val="0"/>
              </a:spcAft>
              <a:buClr>
                <a:srgbClr val="2642E0"/>
              </a:buClr>
              <a:buSzPct val="100000"/>
              <a:buChar char="•"/>
            </a:pPr>
            <a:r>
              <a:rPr lang="en-US">
                <a:solidFill>
                  <a:srgbClr val="2642E0"/>
                </a:solidFill>
              </a:rPr>
              <a:t>Example stream tuples:</a:t>
            </a:r>
            <a:endParaRPr/>
          </a:p>
          <a:p>
            <a:pPr indent="-285750" lvl="1" marL="742950" rtl="0" algn="l">
              <a:spcBef>
                <a:spcPts val="434"/>
              </a:spcBef>
              <a:spcAft>
                <a:spcPts val="0"/>
              </a:spcAft>
              <a:buClr>
                <a:schemeClr val="dk1"/>
              </a:buClr>
              <a:buSzPct val="100000"/>
              <a:buChar char="–"/>
            </a:pPr>
            <a:r>
              <a:rPr lang="en-US"/>
              <a:t>(john, data mining, 2015/12/01 9:45)</a:t>
            </a:r>
            <a:endParaRPr/>
          </a:p>
          <a:p>
            <a:pPr indent="-285750" lvl="1" marL="742950" rtl="0" algn="l">
              <a:spcBef>
                <a:spcPts val="434"/>
              </a:spcBef>
              <a:spcAft>
                <a:spcPts val="0"/>
              </a:spcAft>
              <a:buClr>
                <a:schemeClr val="dk1"/>
              </a:buClr>
              <a:buSzPct val="100000"/>
              <a:buChar char="–"/>
            </a:pPr>
            <a:r>
              <a:rPr lang="en-US"/>
              <a:t>(mary, inf 553, 2015/12/01 10:08)</a:t>
            </a:r>
            <a:endParaRPr/>
          </a:p>
          <a:p>
            <a:pPr indent="-285750" lvl="1" marL="742950" rtl="0" algn="l">
              <a:spcBef>
                <a:spcPts val="434"/>
              </a:spcBef>
              <a:spcAft>
                <a:spcPts val="0"/>
              </a:spcAft>
              <a:buClr>
                <a:schemeClr val="dk1"/>
              </a:buClr>
              <a:buSzPct val="100000"/>
              <a:buChar char="–"/>
            </a:pPr>
            <a:r>
              <a:rPr lang="en-US"/>
              <a:t>(john, data mining, 2015/12/01 11:30)</a:t>
            </a:r>
            <a:endParaRPr/>
          </a:p>
          <a:p>
            <a:pPr indent="-285750" lvl="1" marL="742950" rtl="0" algn="l">
              <a:spcBef>
                <a:spcPts val="434"/>
              </a:spcBef>
              <a:spcAft>
                <a:spcPts val="0"/>
              </a:spcAft>
              <a:buClr>
                <a:schemeClr val="dk1"/>
              </a:buClr>
              <a:buSzPct val="100000"/>
              <a:buChar char="–"/>
            </a:pPr>
            <a:r>
              <a:rPr lang="en-US"/>
              <a:t>…</a:t>
            </a:r>
            <a:endParaRPr/>
          </a:p>
          <a:p>
            <a:pPr indent="-147955" lvl="1" marL="742950" rtl="0" algn="l">
              <a:spcBef>
                <a:spcPts val="434"/>
              </a:spcBef>
              <a:spcAft>
                <a:spcPts val="0"/>
              </a:spcAft>
              <a:buClr>
                <a:schemeClr val="dk1"/>
              </a:buClr>
              <a:buSzPct val="100000"/>
              <a:buNone/>
            </a:pPr>
            <a:r>
              <a:t/>
            </a:r>
            <a:endParaRPr/>
          </a:p>
          <a:p>
            <a:pPr indent="-342900" lvl="0" marL="342900" rtl="0" algn="l">
              <a:spcBef>
                <a:spcPts val="496"/>
              </a:spcBef>
              <a:spcAft>
                <a:spcPts val="0"/>
              </a:spcAft>
              <a:buClr>
                <a:srgbClr val="2642E0"/>
              </a:buClr>
              <a:buSzPct val="100000"/>
              <a:buChar char="•"/>
            </a:pPr>
            <a:r>
              <a:rPr lang="en-US">
                <a:solidFill>
                  <a:srgbClr val="2642E0"/>
                </a:solidFill>
              </a:rPr>
              <a:t>Problems?</a:t>
            </a:r>
            <a:endParaRPr/>
          </a:p>
          <a:p>
            <a:pPr indent="-285750" lvl="1" marL="742950" rtl="0" algn="l">
              <a:spcBef>
                <a:spcPts val="434"/>
              </a:spcBef>
              <a:spcAft>
                <a:spcPts val="0"/>
              </a:spcAft>
              <a:buClr>
                <a:srgbClr val="2642E0"/>
              </a:buClr>
              <a:buSzPct val="100000"/>
              <a:buChar char="–"/>
            </a:pPr>
            <a:r>
              <a:rPr lang="en-US">
                <a:solidFill>
                  <a:srgbClr val="2642E0"/>
                </a:solidFill>
              </a:rPr>
              <a:t>Your sampling may contain duplicates</a:t>
            </a:r>
            <a:endParaRPr/>
          </a:p>
          <a:p>
            <a:pPr indent="-147955" lvl="1" marL="742950" rtl="0" algn="l">
              <a:spcBef>
                <a:spcPts val="434"/>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
        <p:nvSpPr>
          <p:cNvPr id="192" name="Google Shape;1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true fraction of queries with duplicates</a:t>
            </a:r>
            <a:endParaRPr/>
          </a:p>
        </p:txBody>
      </p:sp>
      <p:sp>
        <p:nvSpPr>
          <p:cNvPr id="198" name="Google Shape;19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user issued </a:t>
            </a:r>
            <a:r>
              <a:rPr b="1" i="1" lang="en-US">
                <a:solidFill>
                  <a:srgbClr val="FF0000"/>
                </a:solidFill>
              </a:rPr>
              <a:t>s</a:t>
            </a:r>
            <a:r>
              <a:rPr lang="en-US"/>
              <a:t> queries once &amp; </a:t>
            </a:r>
            <a:r>
              <a:rPr b="1" i="1" lang="en-US">
                <a:solidFill>
                  <a:srgbClr val="FF0000"/>
                </a:solidFill>
              </a:rPr>
              <a:t>d</a:t>
            </a:r>
            <a:r>
              <a:rPr lang="en-US">
                <a:solidFill>
                  <a:srgbClr val="FF0000"/>
                </a:solidFill>
              </a:rPr>
              <a:t> </a:t>
            </a:r>
            <a:r>
              <a:rPr lang="en-US"/>
              <a:t>queries</a:t>
            </a:r>
            <a:r>
              <a:rPr lang="en-US">
                <a:solidFill>
                  <a:srgbClr val="FF0000"/>
                </a:solidFill>
              </a:rPr>
              <a:t> </a:t>
            </a:r>
            <a:r>
              <a:rPr lang="en-US"/>
              <a:t>twice</a:t>
            </a:r>
            <a:endParaRPr/>
          </a:p>
          <a:p>
            <a:pPr indent="-285750" lvl="1" marL="742950" rtl="0" algn="l">
              <a:spcBef>
                <a:spcPts val="518"/>
              </a:spcBef>
              <a:spcAft>
                <a:spcPts val="0"/>
              </a:spcAft>
              <a:buClr>
                <a:schemeClr val="dk1"/>
              </a:buClr>
              <a:buSzPct val="100000"/>
              <a:buChar char="–"/>
            </a:pPr>
            <a:r>
              <a:rPr lang="en-US"/>
              <a:t>E.g., data mining, inf 553, </a:t>
            </a:r>
            <a:r>
              <a:rPr lang="en-US">
                <a:solidFill>
                  <a:srgbClr val="FF0000"/>
                </a:solidFill>
              </a:rPr>
              <a:t>movie, movie, tom, tom </a:t>
            </a:r>
            <a:r>
              <a:rPr lang="en-US"/>
              <a:t>(s=d=2)</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Total number of queries &amp; duplicates = s + 2d</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True fraction of queries with duplicates = </a:t>
            </a:r>
            <a:r>
              <a:rPr lang="en-US">
                <a:solidFill>
                  <a:srgbClr val="FF0000"/>
                </a:solidFill>
              </a:rPr>
              <a:t>d/(s+d)</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Sampling rate = 1/10</a:t>
            </a:r>
            <a:endParaRPr/>
          </a:p>
        </p:txBody>
      </p:sp>
      <p:sp>
        <p:nvSpPr>
          <p:cNvPr id="199" name="Google Shape;19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14"/>
          <p:cNvSpPr/>
          <p:nvPr/>
        </p:nvSpPr>
        <p:spPr>
          <a:xfrm>
            <a:off x="7239000" y="4191000"/>
            <a:ext cx="1219200" cy="7620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Queries with duplicates in sample</a:t>
            </a:r>
            <a:endParaRPr/>
          </a:p>
        </p:txBody>
      </p:sp>
      <p:sp>
        <p:nvSpPr>
          <p:cNvPr id="207" name="Google Shape;20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sample contains:</a:t>
            </a:r>
            <a:endParaRPr/>
          </a:p>
          <a:p>
            <a:pPr indent="-285750" lvl="1" marL="742950" rtl="0" algn="l">
              <a:spcBef>
                <a:spcPts val="518"/>
              </a:spcBef>
              <a:spcAft>
                <a:spcPts val="0"/>
              </a:spcAft>
              <a:buClr>
                <a:schemeClr val="dk1"/>
              </a:buClr>
              <a:buSzPct val="100000"/>
              <a:buChar char="–"/>
            </a:pPr>
            <a:r>
              <a:rPr lang="en-US"/>
              <a:t>s/10 “</a:t>
            </a:r>
            <a:r>
              <a:rPr b="1" i="1" lang="en-US"/>
              <a:t>s</a:t>
            </a:r>
            <a:r>
              <a:rPr lang="en-US"/>
              <a:t>” queries, e.g., data mining</a:t>
            </a:r>
            <a:endParaRPr/>
          </a:p>
          <a:p>
            <a:pPr indent="-285750" lvl="1" marL="742950" rtl="0" algn="l">
              <a:spcBef>
                <a:spcPts val="518"/>
              </a:spcBef>
              <a:spcAft>
                <a:spcPts val="0"/>
              </a:spcAft>
              <a:buClr>
                <a:schemeClr val="dk1"/>
              </a:buClr>
              <a:buSzPct val="100000"/>
              <a:buChar char="–"/>
            </a:pPr>
            <a:r>
              <a:rPr lang="en-US"/>
              <a:t>2d/10 “</a:t>
            </a:r>
            <a:r>
              <a:rPr b="1" i="1" lang="en-US"/>
              <a:t>d</a:t>
            </a:r>
            <a:r>
              <a:rPr lang="en-US"/>
              <a:t>” tuples, e.g., movie, </a:t>
            </a:r>
            <a:r>
              <a:rPr lang="en-US">
                <a:solidFill>
                  <a:srgbClr val="FF0000"/>
                </a:solidFill>
              </a:rPr>
              <a:t>tom</a:t>
            </a:r>
            <a:r>
              <a:rPr lang="en-US"/>
              <a:t>,</a:t>
            </a:r>
            <a:r>
              <a:rPr lang="en-US">
                <a:solidFill>
                  <a:srgbClr val="FF0000"/>
                </a:solidFill>
              </a:rPr>
              <a:t> tom</a:t>
            </a:r>
            <a:endParaRPr/>
          </a:p>
          <a:p>
            <a:pPr indent="-342900" lvl="0" marL="342900" rtl="0" algn="l">
              <a:spcBef>
                <a:spcPts val="592"/>
              </a:spcBef>
              <a:spcAft>
                <a:spcPts val="0"/>
              </a:spcAft>
              <a:buClr>
                <a:schemeClr val="dk1"/>
              </a:buClr>
              <a:buSzPct val="100000"/>
              <a:buChar char="•"/>
            </a:pPr>
            <a:r>
              <a:rPr lang="en-US"/>
              <a:t>If sample = data mining, movie, tom, tom, question: </a:t>
            </a:r>
            <a:endParaRPr/>
          </a:p>
          <a:p>
            <a:pPr indent="-285750" lvl="1" marL="742950" rtl="0" algn="l">
              <a:spcBef>
                <a:spcPts val="518"/>
              </a:spcBef>
              <a:spcAft>
                <a:spcPts val="0"/>
              </a:spcAft>
              <a:buClr>
                <a:schemeClr val="dk1"/>
              </a:buClr>
              <a:buSzPct val="100000"/>
              <a:buChar char="–"/>
            </a:pPr>
            <a:r>
              <a:rPr lang="en-US"/>
              <a:t>What is </a:t>
            </a:r>
            <a:r>
              <a:rPr lang="en-US">
                <a:solidFill>
                  <a:srgbClr val="FF0000"/>
                </a:solidFill>
              </a:rPr>
              <a:t>the expected number </a:t>
            </a:r>
            <a:r>
              <a:rPr lang="en-US"/>
              <a:t>of </a:t>
            </a:r>
            <a:r>
              <a:rPr b="1" i="1" lang="en-US">
                <a:solidFill>
                  <a:srgbClr val="FF0000"/>
                </a:solidFill>
              </a:rPr>
              <a:t>d</a:t>
            </a:r>
            <a:r>
              <a:rPr lang="en-US">
                <a:solidFill>
                  <a:srgbClr val="FF0000"/>
                </a:solidFill>
              </a:rPr>
              <a:t> queries with</a:t>
            </a:r>
            <a:r>
              <a:rPr lang="en-US"/>
              <a:t> </a:t>
            </a:r>
            <a:r>
              <a:rPr lang="en-US">
                <a:solidFill>
                  <a:srgbClr val="FF0000"/>
                </a:solidFill>
              </a:rPr>
              <a:t>duplicates</a:t>
            </a:r>
            <a:r>
              <a:rPr lang="en-US"/>
              <a:t> in the sample?</a:t>
            </a:r>
            <a:endParaRPr/>
          </a:p>
          <a:p>
            <a:pPr indent="-228600" lvl="2" marL="1143000" rtl="0" algn="l">
              <a:spcBef>
                <a:spcPts val="444"/>
              </a:spcBef>
              <a:spcAft>
                <a:spcPts val="0"/>
              </a:spcAft>
              <a:buClr>
                <a:schemeClr val="dk1"/>
              </a:buClr>
              <a:buSzPct val="100000"/>
              <a:buChar char="•"/>
            </a:pPr>
            <a:r>
              <a:rPr lang="en-US"/>
              <a:t>movie – </a:t>
            </a:r>
            <a:r>
              <a:rPr b="1" i="1" lang="en-US"/>
              <a:t>d</a:t>
            </a:r>
            <a:r>
              <a:rPr lang="en-US"/>
              <a:t> query </a:t>
            </a:r>
            <a:r>
              <a:rPr lang="en-US">
                <a:solidFill>
                  <a:srgbClr val="FF0000"/>
                </a:solidFill>
              </a:rPr>
              <a:t>without</a:t>
            </a:r>
            <a:r>
              <a:rPr lang="en-US"/>
              <a:t> duplicates in the sample</a:t>
            </a:r>
            <a:endParaRPr/>
          </a:p>
          <a:p>
            <a:pPr indent="-228600" lvl="2" marL="1143000" rtl="0" algn="l">
              <a:spcBef>
                <a:spcPts val="444"/>
              </a:spcBef>
              <a:spcAft>
                <a:spcPts val="0"/>
              </a:spcAft>
              <a:buClr>
                <a:schemeClr val="dk1"/>
              </a:buClr>
              <a:buSzPct val="100000"/>
              <a:buChar char="•"/>
            </a:pPr>
            <a:r>
              <a:rPr lang="en-US"/>
              <a:t>tom, tom – </a:t>
            </a:r>
            <a:r>
              <a:rPr b="1" i="1" lang="en-US"/>
              <a:t>d</a:t>
            </a:r>
            <a:r>
              <a:rPr lang="en-US"/>
              <a:t> query </a:t>
            </a:r>
            <a:r>
              <a:rPr lang="en-US">
                <a:solidFill>
                  <a:srgbClr val="FF0000"/>
                </a:solidFill>
              </a:rPr>
              <a:t>with</a:t>
            </a:r>
            <a:r>
              <a:rPr lang="en-US"/>
              <a:t> duplicates in the sample</a:t>
            </a:r>
            <a:endParaRPr/>
          </a:p>
          <a:p>
            <a:pPr indent="-285750" lvl="1" marL="742950" rtl="0" algn="l">
              <a:spcBef>
                <a:spcPts val="518"/>
              </a:spcBef>
              <a:spcAft>
                <a:spcPts val="0"/>
              </a:spcAft>
              <a:buClr>
                <a:schemeClr val="dk1"/>
              </a:buClr>
              <a:buSzPct val="100000"/>
              <a:buChar char="–"/>
            </a:pPr>
            <a:r>
              <a:rPr lang="en-US"/>
              <a:t>E.g., both tom’s appear in the sample</a:t>
            </a:r>
            <a:endParaRPr/>
          </a:p>
          <a:p>
            <a:pPr indent="-154940" lvl="0" marL="342900" rtl="0" algn="l">
              <a:spcBef>
                <a:spcPts val="592"/>
              </a:spcBef>
              <a:spcAft>
                <a:spcPts val="0"/>
              </a:spcAft>
              <a:buClr>
                <a:schemeClr val="dk1"/>
              </a:buClr>
              <a:buSzPct val="100000"/>
              <a:buNone/>
            </a:pPr>
            <a:r>
              <a:t/>
            </a:r>
            <a:endParaRPr/>
          </a:p>
        </p:txBody>
      </p:sp>
      <p:sp>
        <p:nvSpPr>
          <p:cNvPr id="208" name="Google Shape;20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Queries with duplicates in sample</a:t>
            </a:r>
            <a:endParaRPr/>
          </a:p>
        </p:txBody>
      </p:sp>
      <p:sp>
        <p:nvSpPr>
          <p:cNvPr id="214" name="Google Shape;21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2642E0"/>
              </a:buClr>
              <a:buSzPct val="100000"/>
              <a:buChar char="•"/>
            </a:pPr>
            <a:r>
              <a:rPr lang="en-US">
                <a:solidFill>
                  <a:srgbClr val="2642E0"/>
                </a:solidFill>
              </a:rPr>
              <a:t>s</a:t>
            </a:r>
            <a:r>
              <a:rPr baseline="-25000" lang="en-US">
                <a:solidFill>
                  <a:srgbClr val="2642E0"/>
                </a:solidFill>
              </a:rPr>
              <a:t>1</a:t>
            </a:r>
            <a:r>
              <a:rPr lang="en-US">
                <a:solidFill>
                  <a:srgbClr val="2642E0"/>
                </a:solidFill>
              </a:rPr>
              <a:t>, s</a:t>
            </a:r>
            <a:r>
              <a:rPr baseline="-25000" lang="en-US">
                <a:solidFill>
                  <a:srgbClr val="2642E0"/>
                </a:solidFill>
              </a:rPr>
              <a:t>2</a:t>
            </a:r>
            <a:r>
              <a:rPr lang="en-US">
                <a:solidFill>
                  <a:srgbClr val="2642E0"/>
                </a:solidFill>
              </a:rPr>
              <a:t>, …, s</a:t>
            </a:r>
            <a:r>
              <a:rPr baseline="-25000" lang="en-US">
                <a:solidFill>
                  <a:srgbClr val="2642E0"/>
                </a:solidFill>
              </a:rPr>
              <a:t>800</a:t>
            </a:r>
            <a:r>
              <a:rPr lang="en-US">
                <a:solidFill>
                  <a:srgbClr val="2642E0"/>
                </a:solidFill>
              </a:rPr>
              <a:t>, d</a:t>
            </a:r>
            <a:r>
              <a:rPr baseline="-25000" lang="en-US">
                <a:solidFill>
                  <a:srgbClr val="2642E0"/>
                </a:solidFill>
              </a:rPr>
              <a:t>1</a:t>
            </a:r>
            <a:r>
              <a:rPr lang="en-US">
                <a:solidFill>
                  <a:srgbClr val="2642E0"/>
                </a:solidFill>
              </a:rPr>
              <a:t>, d</a:t>
            </a:r>
            <a:r>
              <a:rPr baseline="-25000" lang="en-US">
                <a:solidFill>
                  <a:srgbClr val="2642E0"/>
                </a:solidFill>
              </a:rPr>
              <a:t>1</a:t>
            </a:r>
            <a:r>
              <a:rPr lang="en-US">
                <a:solidFill>
                  <a:srgbClr val="2642E0"/>
                </a:solidFill>
              </a:rPr>
              <a:t>’, d</a:t>
            </a:r>
            <a:r>
              <a:rPr baseline="-25000" lang="en-US">
                <a:solidFill>
                  <a:srgbClr val="2642E0"/>
                </a:solidFill>
              </a:rPr>
              <a:t>2</a:t>
            </a:r>
            <a:r>
              <a:rPr lang="en-US">
                <a:solidFill>
                  <a:srgbClr val="2642E0"/>
                </a:solidFill>
              </a:rPr>
              <a:t>, d</a:t>
            </a:r>
            <a:r>
              <a:rPr baseline="-25000" lang="en-US">
                <a:solidFill>
                  <a:srgbClr val="2642E0"/>
                </a:solidFill>
              </a:rPr>
              <a:t>2</a:t>
            </a:r>
            <a:r>
              <a:rPr lang="en-US">
                <a:solidFill>
                  <a:srgbClr val="2642E0"/>
                </a:solidFill>
              </a:rPr>
              <a:t>’, …, d</a:t>
            </a:r>
            <a:r>
              <a:rPr baseline="-25000" lang="en-US">
                <a:solidFill>
                  <a:srgbClr val="2642E0"/>
                </a:solidFill>
              </a:rPr>
              <a:t>100</a:t>
            </a:r>
            <a:r>
              <a:rPr lang="en-US">
                <a:solidFill>
                  <a:srgbClr val="2642E0"/>
                </a:solidFill>
              </a:rPr>
              <a:t>, d</a:t>
            </a:r>
            <a:r>
              <a:rPr baseline="-25000" lang="en-US">
                <a:solidFill>
                  <a:srgbClr val="2642E0"/>
                </a:solidFill>
              </a:rPr>
              <a:t>100</a:t>
            </a:r>
            <a:r>
              <a:rPr lang="en-US">
                <a:solidFill>
                  <a:srgbClr val="2642E0"/>
                </a:solidFill>
              </a:rPr>
              <a:t>’</a:t>
            </a:r>
            <a:endParaRPr baseline="-25000">
              <a:solidFill>
                <a:srgbClr val="2642E0"/>
              </a:solidFill>
            </a:endParaRPr>
          </a:p>
          <a:p>
            <a:pPr indent="-285750" lvl="1" marL="742950" rtl="0" algn="l">
              <a:spcBef>
                <a:spcPts val="518"/>
              </a:spcBef>
              <a:spcAft>
                <a:spcPts val="0"/>
              </a:spcAft>
              <a:buClr>
                <a:schemeClr val="dk1"/>
              </a:buClr>
              <a:buSzPct val="100000"/>
              <a:buChar char="–"/>
            </a:pPr>
            <a:r>
              <a:rPr lang="en-US"/>
              <a:t>s = 800, d = 100</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Each </a:t>
            </a:r>
            <a:r>
              <a:rPr b="1" i="1" lang="en-US"/>
              <a:t>d</a:t>
            </a:r>
            <a:r>
              <a:rPr b="1" baseline="-25000" i="1" lang="en-US"/>
              <a:t>j</a:t>
            </a:r>
            <a:r>
              <a:rPr lang="en-US"/>
              <a:t> has probability of </a:t>
            </a:r>
            <a:r>
              <a:rPr lang="en-US">
                <a:solidFill>
                  <a:srgbClr val="2642E0"/>
                </a:solidFill>
              </a:rPr>
              <a:t>1/10</a:t>
            </a:r>
            <a:r>
              <a:rPr lang="en-US"/>
              <a:t> being selected</a:t>
            </a:r>
            <a:endParaRPr/>
          </a:p>
          <a:p>
            <a:pPr indent="-285750" lvl="1" marL="742950" rtl="0" algn="l">
              <a:spcBef>
                <a:spcPts val="518"/>
              </a:spcBef>
              <a:spcAft>
                <a:spcPts val="0"/>
              </a:spcAft>
              <a:buClr>
                <a:schemeClr val="dk1"/>
              </a:buClr>
              <a:buSzPct val="100000"/>
              <a:buChar char="–"/>
            </a:pPr>
            <a:r>
              <a:rPr lang="en-US"/>
              <a:t>so prob. of two </a:t>
            </a:r>
            <a:r>
              <a:rPr b="1" i="1" lang="en-US"/>
              <a:t>d</a:t>
            </a:r>
            <a:r>
              <a:rPr b="1" baseline="-25000" i="1" lang="en-US"/>
              <a:t>j</a:t>
            </a:r>
            <a:r>
              <a:rPr lang="en-US"/>
              <a:t>’s being selected = </a:t>
            </a:r>
            <a:r>
              <a:rPr lang="en-US">
                <a:solidFill>
                  <a:srgbClr val="2642E0"/>
                </a:solidFill>
              </a:rPr>
              <a:t>1/10 * 1/10</a:t>
            </a:r>
            <a:endParaRPr/>
          </a:p>
          <a:p>
            <a:pPr indent="-342900" lvl="0" marL="342900" rtl="0" algn="l">
              <a:spcBef>
                <a:spcPts val="592"/>
              </a:spcBef>
              <a:spcAft>
                <a:spcPts val="0"/>
              </a:spcAft>
              <a:buClr>
                <a:schemeClr val="dk1"/>
              </a:buClr>
              <a:buSzPct val="100000"/>
              <a:buChar char="•"/>
            </a:pPr>
            <a:r>
              <a:rPr lang="en-US"/>
              <a:t>There are </a:t>
            </a:r>
            <a:r>
              <a:rPr b="1" i="1" lang="en-US"/>
              <a:t>d</a:t>
            </a:r>
            <a:r>
              <a:rPr lang="en-US"/>
              <a:t> number of </a:t>
            </a:r>
            <a:r>
              <a:rPr b="1" i="1" lang="en-US"/>
              <a:t>d</a:t>
            </a:r>
            <a:r>
              <a:rPr b="1" baseline="-25000" i="1" lang="en-US"/>
              <a:t>j</a:t>
            </a:r>
            <a:r>
              <a:rPr lang="en-US"/>
              <a:t>’s</a:t>
            </a:r>
            <a:endParaRPr/>
          </a:p>
          <a:p>
            <a:pPr indent="-342900" lvl="0" marL="342900" rtl="0" algn="l">
              <a:spcBef>
                <a:spcPts val="592"/>
              </a:spcBef>
              <a:spcAft>
                <a:spcPts val="0"/>
              </a:spcAft>
              <a:buClr>
                <a:schemeClr val="dk1"/>
              </a:buClr>
              <a:buSzPct val="100000"/>
              <a:buFont typeface="Noto Sans Symbols"/>
              <a:buChar char="⇒"/>
            </a:pPr>
            <a:r>
              <a:rPr lang="en-US"/>
              <a:t> so the expected number of </a:t>
            </a:r>
            <a:r>
              <a:rPr lang="en-US" u="sng"/>
              <a:t>duplicated pairs</a:t>
            </a:r>
            <a:r>
              <a:rPr lang="en-US"/>
              <a:t> in sample = </a:t>
            </a:r>
            <a:r>
              <a:rPr lang="en-US">
                <a:solidFill>
                  <a:srgbClr val="2642E0"/>
                </a:solidFill>
              </a:rPr>
              <a:t>d/100</a:t>
            </a:r>
            <a:endParaRPr/>
          </a:p>
          <a:p>
            <a:pPr indent="-342900" lvl="0" marL="342900" rtl="0" algn="l">
              <a:spcBef>
                <a:spcPts val="592"/>
              </a:spcBef>
              <a:spcAft>
                <a:spcPts val="0"/>
              </a:spcAft>
              <a:buClr>
                <a:schemeClr val="dk1"/>
              </a:buClr>
              <a:buSzPct val="100000"/>
              <a:buFont typeface="Noto Sans Symbols"/>
              <a:buChar char="⇒"/>
            </a:pPr>
            <a:r>
              <a:rPr lang="en-US"/>
              <a:t> or </a:t>
            </a:r>
            <a:r>
              <a:rPr lang="en-US">
                <a:solidFill>
                  <a:srgbClr val="2642E0"/>
                </a:solidFill>
              </a:rPr>
              <a:t>d/100</a:t>
            </a:r>
            <a:r>
              <a:rPr lang="en-US"/>
              <a:t> queries + </a:t>
            </a:r>
            <a:r>
              <a:rPr lang="en-US">
                <a:solidFill>
                  <a:srgbClr val="2642E0"/>
                </a:solidFill>
              </a:rPr>
              <a:t>d/100</a:t>
            </a:r>
            <a:r>
              <a:rPr lang="en-US"/>
              <a:t> their duplicates</a:t>
            </a:r>
            <a:endParaRPr/>
          </a:p>
          <a:p>
            <a:pPr indent="-285750" lvl="1" marL="742950" rtl="0" algn="l">
              <a:spcBef>
                <a:spcPts val="518"/>
              </a:spcBef>
              <a:spcAft>
                <a:spcPts val="0"/>
              </a:spcAft>
              <a:buClr>
                <a:schemeClr val="dk1"/>
              </a:buClr>
              <a:buSzPct val="100000"/>
              <a:buFont typeface="Noto Sans Symbols"/>
              <a:buChar char="⇒"/>
            </a:pPr>
            <a:r>
              <a:rPr lang="en-US"/>
              <a:t> That is</a:t>
            </a:r>
            <a:r>
              <a:rPr lang="en-US">
                <a:solidFill>
                  <a:schemeClr val="accent1"/>
                </a:solidFill>
              </a:rPr>
              <a:t> 2d/100</a:t>
            </a:r>
            <a:endParaRPr/>
          </a:p>
        </p:txBody>
      </p:sp>
      <p:sp>
        <p:nvSpPr>
          <p:cNvPr id="215" name="Google Shape;21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152400" y="304800"/>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 Queries </a:t>
            </a:r>
            <a:r>
              <a:rPr lang="en-US">
                <a:solidFill>
                  <a:srgbClr val="FF0000"/>
                </a:solidFill>
              </a:rPr>
              <a:t>without</a:t>
            </a:r>
            <a:r>
              <a:rPr lang="en-US"/>
              <a:t> duplicates in sample</a:t>
            </a:r>
            <a:endParaRPr/>
          </a:p>
        </p:txBody>
      </p:sp>
      <p:sp>
        <p:nvSpPr>
          <p:cNvPr id="222" name="Google Shape;222;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sample contains:</a:t>
            </a:r>
            <a:endParaRPr/>
          </a:p>
          <a:p>
            <a:pPr indent="-285750" lvl="1" marL="742950" rtl="0" algn="l">
              <a:spcBef>
                <a:spcPts val="560"/>
              </a:spcBef>
              <a:spcAft>
                <a:spcPts val="0"/>
              </a:spcAft>
              <a:buClr>
                <a:schemeClr val="dk1"/>
              </a:buClr>
              <a:buSzPts val="2800"/>
              <a:buChar char="–"/>
            </a:pPr>
            <a:r>
              <a:rPr lang="en-US"/>
              <a:t>s/10 “</a:t>
            </a:r>
            <a:r>
              <a:rPr b="1" i="1" lang="en-US"/>
              <a:t>s</a:t>
            </a:r>
            <a:r>
              <a:rPr lang="en-US"/>
              <a:t>” queries, e.g., data mining</a:t>
            </a:r>
            <a:endParaRPr/>
          </a:p>
          <a:p>
            <a:pPr indent="-285750" lvl="1" marL="742950" rtl="0" algn="l">
              <a:spcBef>
                <a:spcPts val="560"/>
              </a:spcBef>
              <a:spcAft>
                <a:spcPts val="0"/>
              </a:spcAft>
              <a:buClr>
                <a:schemeClr val="dk1"/>
              </a:buClr>
              <a:buSzPts val="2800"/>
              <a:buChar char="–"/>
            </a:pPr>
            <a:r>
              <a:rPr lang="en-US"/>
              <a:t>2d/10 “</a:t>
            </a:r>
            <a:r>
              <a:rPr b="1" i="1" lang="en-US"/>
              <a:t>d</a:t>
            </a:r>
            <a:r>
              <a:rPr lang="en-US"/>
              <a:t>” tuples, e.g., movie, tom, tom</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Question: </a:t>
            </a:r>
            <a:endParaRPr/>
          </a:p>
          <a:p>
            <a:pPr indent="-285750" lvl="1" marL="742950" rtl="0" algn="l">
              <a:spcBef>
                <a:spcPts val="560"/>
              </a:spcBef>
              <a:spcAft>
                <a:spcPts val="0"/>
              </a:spcAft>
              <a:buClr>
                <a:schemeClr val="dk1"/>
              </a:buClr>
              <a:buSzPts val="2800"/>
              <a:buChar char="–"/>
            </a:pPr>
            <a:r>
              <a:rPr lang="en-US"/>
              <a:t>What is the expected number of </a:t>
            </a:r>
            <a:r>
              <a:rPr b="1" i="1" lang="en-US"/>
              <a:t>d</a:t>
            </a:r>
            <a:r>
              <a:rPr lang="en-US"/>
              <a:t> queries </a:t>
            </a:r>
            <a:r>
              <a:rPr lang="en-US">
                <a:solidFill>
                  <a:srgbClr val="FF0000"/>
                </a:solidFill>
              </a:rPr>
              <a:t>without</a:t>
            </a:r>
            <a:r>
              <a:rPr lang="en-US"/>
              <a:t> duplicates in the sample?</a:t>
            </a:r>
            <a:endParaRPr/>
          </a:p>
          <a:p>
            <a:pPr indent="-285750" lvl="1" marL="742950" rtl="0" algn="l">
              <a:spcBef>
                <a:spcPts val="560"/>
              </a:spcBef>
              <a:spcAft>
                <a:spcPts val="0"/>
              </a:spcAft>
              <a:buClr>
                <a:schemeClr val="dk1"/>
              </a:buClr>
              <a:buSzPts val="2800"/>
              <a:buChar char="–"/>
            </a:pPr>
            <a:r>
              <a:rPr lang="en-US"/>
              <a:t>E.g., only one </a:t>
            </a:r>
            <a:r>
              <a:rPr lang="en-US">
                <a:solidFill>
                  <a:srgbClr val="FF0000"/>
                </a:solidFill>
              </a:rPr>
              <a:t>movie</a:t>
            </a:r>
            <a:r>
              <a:rPr lang="en-US"/>
              <a:t> appears in the sample</a:t>
            </a:r>
            <a:endParaRPr/>
          </a:p>
          <a:p>
            <a:pPr indent="-139700" lvl="0" marL="342900" rtl="0" algn="l">
              <a:spcBef>
                <a:spcPts val="640"/>
              </a:spcBef>
              <a:spcAft>
                <a:spcPts val="0"/>
              </a:spcAft>
              <a:buClr>
                <a:schemeClr val="dk1"/>
              </a:buClr>
              <a:buSzPts val="3200"/>
              <a:buNone/>
            </a:pPr>
            <a:r>
              <a:t/>
            </a:r>
            <a:endParaRPr/>
          </a:p>
        </p:txBody>
      </p:sp>
      <p:sp>
        <p:nvSpPr>
          <p:cNvPr id="223" name="Google Shape;22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152400" y="228600"/>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 Queries </a:t>
            </a:r>
            <a:r>
              <a:rPr lang="en-US">
                <a:solidFill>
                  <a:srgbClr val="FF0000"/>
                </a:solidFill>
              </a:rPr>
              <a:t>without</a:t>
            </a:r>
            <a:r>
              <a:rPr lang="en-US"/>
              <a:t> duplicates in sample</a:t>
            </a:r>
            <a:endParaRPr/>
          </a:p>
        </p:txBody>
      </p:sp>
      <p:sp>
        <p:nvSpPr>
          <p:cNvPr id="229" name="Google Shape;22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a:t>
            </a:r>
            <a:r>
              <a:rPr baseline="-25000" lang="en-US"/>
              <a:t>1</a:t>
            </a:r>
            <a:r>
              <a:rPr lang="en-US"/>
              <a:t>, s</a:t>
            </a:r>
            <a:r>
              <a:rPr baseline="-25000" lang="en-US"/>
              <a:t>2</a:t>
            </a:r>
            <a:r>
              <a:rPr lang="en-US"/>
              <a:t>, …, s</a:t>
            </a:r>
            <a:r>
              <a:rPr baseline="-25000" lang="en-US"/>
              <a:t>800</a:t>
            </a:r>
            <a:r>
              <a:rPr lang="en-US"/>
              <a:t>, d</a:t>
            </a:r>
            <a:r>
              <a:rPr baseline="-25000" lang="en-US"/>
              <a:t>1</a:t>
            </a:r>
            <a:r>
              <a:rPr lang="en-US"/>
              <a:t>, d</a:t>
            </a:r>
            <a:r>
              <a:rPr baseline="-25000" lang="en-US"/>
              <a:t>1</a:t>
            </a:r>
            <a:r>
              <a:rPr lang="en-US"/>
              <a:t>’, d</a:t>
            </a:r>
            <a:r>
              <a:rPr baseline="-25000" lang="en-US"/>
              <a:t>2</a:t>
            </a:r>
            <a:r>
              <a:rPr lang="en-US"/>
              <a:t>, d</a:t>
            </a:r>
            <a:r>
              <a:rPr baseline="-25000" lang="en-US"/>
              <a:t>2</a:t>
            </a:r>
            <a:r>
              <a:rPr lang="en-US"/>
              <a:t>’, …, d</a:t>
            </a:r>
            <a:r>
              <a:rPr baseline="-25000" lang="en-US"/>
              <a:t>100</a:t>
            </a:r>
            <a:r>
              <a:rPr lang="en-US"/>
              <a:t>, d</a:t>
            </a:r>
            <a:r>
              <a:rPr baseline="-25000" lang="en-US"/>
              <a:t>100</a:t>
            </a:r>
            <a:r>
              <a:rPr lang="en-US"/>
              <a:t>’</a:t>
            </a:r>
            <a:endParaRPr baseline="-25000"/>
          </a:p>
          <a:p>
            <a:pPr indent="-285750" lvl="1" marL="742950" rtl="0" algn="l">
              <a:spcBef>
                <a:spcPts val="560"/>
              </a:spcBef>
              <a:spcAft>
                <a:spcPts val="0"/>
              </a:spcAft>
              <a:buClr>
                <a:schemeClr val="dk1"/>
              </a:buClr>
              <a:buSzPts val="2800"/>
              <a:buChar char="–"/>
            </a:pPr>
            <a:r>
              <a:rPr lang="en-US"/>
              <a:t>s = 800, d = 100</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Expected # of singleton d queries in sample</a:t>
            </a:r>
            <a:endParaRPr/>
          </a:p>
          <a:p>
            <a:pPr indent="-285750" lvl="1" marL="742950" rtl="0" algn="l">
              <a:spcBef>
                <a:spcPts val="560"/>
              </a:spcBef>
              <a:spcAft>
                <a:spcPts val="0"/>
              </a:spcAft>
              <a:buClr>
                <a:schemeClr val="dk1"/>
              </a:buClr>
              <a:buSzPts val="2800"/>
              <a:buChar char="–"/>
            </a:pPr>
            <a:r>
              <a:rPr b="1" i="1" lang="en-US"/>
              <a:t>d</a:t>
            </a:r>
            <a:r>
              <a:rPr b="1" baseline="-25000" i="1" lang="en-US"/>
              <a:t>j</a:t>
            </a:r>
            <a:r>
              <a:rPr lang="en-US"/>
              <a:t> selected, </a:t>
            </a:r>
            <a:r>
              <a:rPr b="1" i="1" lang="en-US"/>
              <a:t>d</a:t>
            </a:r>
            <a:r>
              <a:rPr b="1" baseline="-25000" i="1" lang="en-US"/>
              <a:t>j</a:t>
            </a:r>
            <a:r>
              <a:rPr b="1" i="1" lang="en-US"/>
              <a:t>’</a:t>
            </a:r>
            <a:r>
              <a:rPr lang="en-US"/>
              <a:t> not selected: </a:t>
            </a:r>
            <a:r>
              <a:rPr lang="en-US">
                <a:solidFill>
                  <a:srgbClr val="FF0000"/>
                </a:solidFill>
              </a:rPr>
              <a:t>1/10 * 9/10</a:t>
            </a:r>
            <a:endParaRPr/>
          </a:p>
          <a:p>
            <a:pPr indent="-285750" lvl="1" marL="742950" rtl="0" algn="l">
              <a:spcBef>
                <a:spcPts val="560"/>
              </a:spcBef>
              <a:spcAft>
                <a:spcPts val="0"/>
              </a:spcAft>
              <a:buClr>
                <a:schemeClr val="dk1"/>
              </a:buClr>
              <a:buSzPts val="2800"/>
              <a:buChar char="–"/>
            </a:pPr>
            <a:r>
              <a:rPr b="1" i="1" lang="en-US"/>
              <a:t>d</a:t>
            </a:r>
            <a:r>
              <a:rPr b="1" baseline="-25000" i="1" lang="en-US"/>
              <a:t>j</a:t>
            </a:r>
            <a:r>
              <a:rPr lang="en-US"/>
              <a:t> not selected, </a:t>
            </a:r>
            <a:r>
              <a:rPr b="1" i="1" lang="en-US"/>
              <a:t>d</a:t>
            </a:r>
            <a:r>
              <a:rPr b="1" baseline="-25000" i="1" lang="en-US"/>
              <a:t>j</a:t>
            </a:r>
            <a:r>
              <a:rPr b="1" i="1" lang="en-US"/>
              <a:t>’</a:t>
            </a:r>
            <a:r>
              <a:rPr lang="en-US"/>
              <a:t> selected: </a:t>
            </a:r>
            <a:r>
              <a:rPr lang="en-US">
                <a:solidFill>
                  <a:srgbClr val="FF0000"/>
                </a:solidFill>
              </a:rPr>
              <a:t>9/10 * 1/10</a:t>
            </a:r>
            <a:endParaRPr/>
          </a:p>
          <a:p>
            <a:pPr indent="0" lvl="1" marL="457200" rtl="0" algn="l">
              <a:spcBef>
                <a:spcPts val="560"/>
              </a:spcBef>
              <a:spcAft>
                <a:spcPts val="0"/>
              </a:spcAft>
              <a:buClr>
                <a:schemeClr val="dk1"/>
              </a:buClr>
              <a:buSzPts val="2800"/>
              <a:buNone/>
            </a:pPr>
            <a:r>
              <a:rPr lang="en-US"/>
              <a:t>=&gt; </a:t>
            </a:r>
            <a:r>
              <a:rPr lang="en-US">
                <a:solidFill>
                  <a:srgbClr val="2642E0"/>
                </a:solidFill>
              </a:rPr>
              <a:t>9d/100+9d/100 = 18d/100</a:t>
            </a:r>
            <a:endParaRPr/>
          </a:p>
        </p:txBody>
      </p:sp>
      <p:sp>
        <p:nvSpPr>
          <p:cNvPr id="230" name="Google Shape;2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76200" y="227013"/>
            <a:ext cx="9067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Fraction of queries in sample w/ duplicates</a:t>
            </a:r>
            <a:endParaRPr/>
          </a:p>
        </p:txBody>
      </p:sp>
      <p:sp>
        <p:nvSpPr>
          <p:cNvPr id="236" name="Google Shape;236;p19"/>
          <p:cNvSpPr txBox="1"/>
          <p:nvPr>
            <p:ph idx="1" type="body"/>
          </p:nvPr>
        </p:nvSpPr>
        <p:spPr>
          <a:xfrm>
            <a:off x="457200" y="1600200"/>
            <a:ext cx="8229600" cy="4756150"/>
          </a:xfrm>
          <a:prstGeom prst="rect">
            <a:avLst/>
          </a:prstGeom>
          <a:blipFill rotWithShape="1">
            <a:blip r:embed="rId3">
              <a:alphaModFix/>
            </a:blip>
            <a:stretch>
              <a:fillRect b="0" l="-1697" r="0" t="-319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37" name="Google Shape;2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8" name="Google Shape;238;p19"/>
          <p:cNvPicPr preferRelativeResize="0"/>
          <p:nvPr/>
        </p:nvPicPr>
        <p:blipFill rotWithShape="1">
          <a:blip r:embed="rId4">
            <a:alphaModFix/>
          </a:blip>
          <a:srcRect b="0" l="0" r="0" t="0"/>
          <a:stretch/>
        </p:blipFill>
        <p:spPr>
          <a:xfrm>
            <a:off x="838200" y="2438400"/>
            <a:ext cx="7391400" cy="1707973"/>
          </a:xfrm>
          <a:prstGeom prst="rect">
            <a:avLst/>
          </a:prstGeom>
          <a:noFill/>
          <a:ln>
            <a:noFill/>
          </a:ln>
        </p:spPr>
      </p:pic>
      <p:sp>
        <p:nvSpPr>
          <p:cNvPr id="239" name="Google Shape;239;p19"/>
          <p:cNvSpPr/>
          <p:nvPr/>
        </p:nvSpPr>
        <p:spPr>
          <a:xfrm>
            <a:off x="6781800" y="3581400"/>
            <a:ext cx="381000" cy="564973"/>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Mining Data Stream</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sampling</a:t>
            </a:r>
            <a:endParaRPr/>
          </a:p>
          <a:p>
            <a:pPr indent="-285750" lvl="1" marL="742950" rtl="0" algn="l">
              <a:spcBef>
                <a:spcPts val="518"/>
              </a:spcBef>
              <a:spcAft>
                <a:spcPts val="0"/>
              </a:spcAft>
              <a:buClr>
                <a:schemeClr val="dk1"/>
              </a:buClr>
              <a:buSzPct val="100000"/>
              <a:buChar char="–"/>
            </a:pPr>
            <a:r>
              <a:rPr lang="en-US"/>
              <a:t>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99" name="Google Shape;9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has been the problem?</a:t>
            </a:r>
            <a:endParaRPr/>
          </a:p>
        </p:txBody>
      </p:sp>
      <p:sp>
        <p:nvSpPr>
          <p:cNvPr id="245" name="Google Shape;24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US"/>
              <a:t>Mistake: sample only by </a:t>
            </a:r>
            <a:r>
              <a:rPr lang="en-US">
                <a:solidFill>
                  <a:srgbClr val="009900"/>
                </a:solidFill>
              </a:rPr>
              <a:t>position/time</a:t>
            </a:r>
            <a:endParaRPr/>
          </a:p>
          <a:p>
            <a:pPr indent="-272415" lvl="1" marL="742950" rtl="0" algn="l">
              <a:spcBef>
                <a:spcPts val="560"/>
              </a:spcBef>
              <a:spcAft>
                <a:spcPts val="0"/>
              </a:spcAft>
              <a:buClr>
                <a:schemeClr val="dk1"/>
              </a:buClr>
              <a:buSzPct val="100000"/>
              <a:buChar char="–"/>
            </a:pPr>
            <a:r>
              <a:rPr lang="en-US"/>
              <a:t>When search tuple arrives, we flip a 10-</a:t>
            </a:r>
            <a:r>
              <a:rPr lang="en-US"/>
              <a:t>sided</a:t>
            </a:r>
            <a:r>
              <a:rPr lang="en-US"/>
              <a:t> dice</a:t>
            </a:r>
            <a:endParaRPr/>
          </a:p>
          <a:p>
            <a:pPr indent="-272415" lvl="1" marL="742950" rtl="0" algn="l">
              <a:spcBef>
                <a:spcPts val="560"/>
              </a:spcBef>
              <a:spcAft>
                <a:spcPts val="0"/>
              </a:spcAft>
              <a:buClr>
                <a:schemeClr val="dk1"/>
              </a:buClr>
              <a:buSzPct val="100000"/>
              <a:buChar char="–"/>
            </a:pPr>
            <a:r>
              <a:rPr lang="en-US"/>
              <a:t>Retain it if the dice shows up as 0</a:t>
            </a:r>
            <a:endParaRPr/>
          </a:p>
          <a:p>
            <a:pPr indent="-213677" lvl="1" marL="742950" rtl="0" algn="l">
              <a:spcBef>
                <a:spcPts val="560"/>
              </a:spcBef>
              <a:spcAft>
                <a:spcPts val="0"/>
              </a:spcAft>
              <a:buSzPct val="64285"/>
              <a:buChar char="–"/>
            </a:pPr>
            <a:r>
              <a:rPr lang="en-US"/>
              <a:t>We </a:t>
            </a:r>
            <a:r>
              <a:rPr lang="en-US"/>
              <a:t>didn’t consider the content</a:t>
            </a:r>
            <a:endParaRPr/>
          </a:p>
          <a:p>
            <a:pPr indent="-107950" lvl="1" marL="742950" rtl="0" algn="l">
              <a:spcBef>
                <a:spcPts val="560"/>
              </a:spcBef>
              <a:spcAft>
                <a:spcPts val="0"/>
              </a:spcAft>
              <a:buClr>
                <a:schemeClr val="dk1"/>
              </a:buClr>
              <a:buSzPct val="100000"/>
              <a:buNone/>
            </a:pPr>
            <a:r>
              <a:t/>
            </a:r>
            <a:endParaRPr/>
          </a:p>
          <a:p>
            <a:pPr indent="-327660" lvl="0" marL="342900" rtl="0" algn="l">
              <a:spcBef>
                <a:spcPts val="640"/>
              </a:spcBef>
              <a:spcAft>
                <a:spcPts val="0"/>
              </a:spcAft>
              <a:buClr>
                <a:schemeClr val="dk1"/>
              </a:buClr>
              <a:buSzPct val="100000"/>
              <a:buChar char="•"/>
            </a:pPr>
            <a:r>
              <a:rPr lang="en-US"/>
              <a:t>Solution: </a:t>
            </a:r>
            <a:r>
              <a:rPr lang="en-US">
                <a:solidFill>
                  <a:srgbClr val="2642E0"/>
                </a:solidFill>
              </a:rPr>
              <a:t>sample by user (by key)</a:t>
            </a:r>
            <a:endParaRPr/>
          </a:p>
          <a:p>
            <a:pPr indent="-272415" lvl="1" marL="742950" rtl="0" algn="l">
              <a:spcBef>
                <a:spcPts val="560"/>
              </a:spcBef>
              <a:spcAft>
                <a:spcPts val="0"/>
              </a:spcAft>
              <a:buClr>
                <a:schemeClr val="dk1"/>
              </a:buClr>
              <a:buSzPct val="100000"/>
              <a:buChar char="–"/>
            </a:pPr>
            <a:r>
              <a:rPr lang="en-US"/>
              <a:t>When search tuple (user, query, time) arrives</a:t>
            </a:r>
            <a:endParaRPr/>
          </a:p>
          <a:p>
            <a:pPr indent="-272415" lvl="1" marL="742950" rtl="0" algn="l">
              <a:spcBef>
                <a:spcPts val="560"/>
              </a:spcBef>
              <a:spcAft>
                <a:spcPts val="0"/>
              </a:spcAft>
              <a:buClr>
                <a:schemeClr val="dk1"/>
              </a:buClr>
              <a:buSzPct val="100000"/>
              <a:buChar char="–"/>
            </a:pPr>
            <a:r>
              <a:rPr lang="en-US"/>
              <a:t>We extract its user (key) component</a:t>
            </a:r>
            <a:endParaRPr/>
          </a:p>
          <a:p>
            <a:pPr indent="-272415" lvl="1" marL="742950" rtl="0" algn="l">
              <a:spcBef>
                <a:spcPts val="560"/>
              </a:spcBef>
              <a:spcAft>
                <a:spcPts val="0"/>
              </a:spcAft>
              <a:buClr>
                <a:schemeClr val="dk1"/>
              </a:buClr>
              <a:buSzPct val="100000"/>
              <a:buChar char="–"/>
            </a:pPr>
            <a:r>
              <a:rPr lang="en-US"/>
              <a:t>Hash user into 10 buckets: 0, 1, …, 9</a:t>
            </a:r>
            <a:endParaRPr/>
          </a:p>
          <a:p>
            <a:pPr indent="-272415" lvl="1" marL="742950" rtl="0" algn="l">
              <a:spcBef>
                <a:spcPts val="560"/>
              </a:spcBef>
              <a:spcAft>
                <a:spcPts val="0"/>
              </a:spcAft>
              <a:buClr>
                <a:srgbClr val="2642E0"/>
              </a:buClr>
              <a:buSzPct val="100000"/>
              <a:buChar char="–"/>
            </a:pPr>
            <a:r>
              <a:rPr lang="en-US">
                <a:solidFill>
                  <a:srgbClr val="2642E0"/>
                </a:solidFill>
              </a:rPr>
              <a:t>Retain all tuples for the user in the bucket 0</a:t>
            </a:r>
            <a:endParaRPr/>
          </a:p>
          <a:p>
            <a:pPr indent="-107950" lvl="1" marL="742950" rtl="0" algn="l">
              <a:spcBef>
                <a:spcPts val="560"/>
              </a:spcBef>
              <a:spcAft>
                <a:spcPts val="0"/>
              </a:spcAft>
              <a:buClr>
                <a:schemeClr val="dk1"/>
              </a:buClr>
              <a:buSzPct val="100000"/>
              <a:buNone/>
            </a:pPr>
            <a:r>
              <a:t/>
            </a:r>
            <a:endParaRPr/>
          </a:p>
        </p:txBody>
      </p:sp>
      <p:sp>
        <p:nvSpPr>
          <p:cNvPr id="246" name="Google Shape;24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Sample by user</a:t>
            </a:r>
            <a:endParaRPr/>
          </a:p>
        </p:txBody>
      </p:sp>
      <p:sp>
        <p:nvSpPr>
          <p:cNvPr id="253" name="Google Shape;25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Sample = all queries for users hashed into bucket 0</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2642E0"/>
              </a:buClr>
              <a:buSzPts val="3200"/>
              <a:buChar char="•"/>
            </a:pPr>
            <a:r>
              <a:rPr lang="en-US">
                <a:solidFill>
                  <a:srgbClr val="2642E0"/>
                </a:solidFill>
              </a:rPr>
              <a:t>All or none </a:t>
            </a:r>
            <a:r>
              <a:rPr lang="en-US"/>
              <a:t>of queries of a user will be selected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Thus, the fraction of unique queries in sample</a:t>
            </a:r>
            <a:endParaRPr/>
          </a:p>
          <a:p>
            <a:pPr indent="-285750" lvl="1" marL="742950" rtl="0" algn="l">
              <a:spcBef>
                <a:spcPts val="560"/>
              </a:spcBef>
              <a:spcAft>
                <a:spcPts val="0"/>
              </a:spcAft>
              <a:buClr>
                <a:schemeClr val="dk1"/>
              </a:buClr>
              <a:buSzPts val="2800"/>
              <a:buChar char="–"/>
            </a:pPr>
            <a:r>
              <a:rPr lang="en-US"/>
              <a:t> will be the same as that in the stream as a whole</a:t>
            </a:r>
            <a:endParaRPr/>
          </a:p>
        </p:txBody>
      </p:sp>
      <p:sp>
        <p:nvSpPr>
          <p:cNvPr id="254" name="Google Shape;25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 Sampling Problem</a:t>
            </a:r>
            <a:endParaRPr/>
          </a:p>
        </p:txBody>
      </p:sp>
      <p:sp>
        <p:nvSpPr>
          <p:cNvPr id="260" name="Google Shape;260;p22"/>
          <p:cNvSpPr txBox="1"/>
          <p:nvPr>
            <p:ph idx="1" type="body"/>
          </p:nvPr>
        </p:nvSpPr>
        <p:spPr>
          <a:xfrm>
            <a:off x="457200" y="1600199"/>
            <a:ext cx="8229600" cy="51212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642E0"/>
              </a:buClr>
              <a:buSzPts val="3200"/>
              <a:buChar char="•"/>
            </a:pPr>
            <a:r>
              <a:rPr lang="en-US">
                <a:solidFill>
                  <a:srgbClr val="2642E0"/>
                </a:solidFill>
              </a:rPr>
              <a:t>Stream of tuples with </a:t>
            </a:r>
            <a:r>
              <a:rPr b="1" i="1" lang="en-US">
                <a:solidFill>
                  <a:srgbClr val="2642E0"/>
                </a:solidFill>
              </a:rPr>
              <a:t>n </a:t>
            </a:r>
            <a:r>
              <a:rPr lang="en-US">
                <a:solidFill>
                  <a:srgbClr val="2642E0"/>
                </a:solidFill>
              </a:rPr>
              <a:t>components</a:t>
            </a:r>
            <a:endParaRPr/>
          </a:p>
          <a:p>
            <a:pPr indent="-285750" lvl="1" marL="742950" rtl="0" algn="l">
              <a:spcBef>
                <a:spcPts val="560"/>
              </a:spcBef>
              <a:spcAft>
                <a:spcPts val="0"/>
              </a:spcAft>
              <a:buClr>
                <a:schemeClr val="dk1"/>
              </a:buClr>
              <a:buSzPts val="2800"/>
              <a:buChar char="–"/>
            </a:pPr>
            <a:r>
              <a:rPr lang="en-US"/>
              <a:t>Key = a </a:t>
            </a:r>
            <a:r>
              <a:rPr lang="en-US">
                <a:solidFill>
                  <a:srgbClr val="FF0000"/>
                </a:solidFill>
              </a:rPr>
              <a:t>subset</a:t>
            </a:r>
            <a:r>
              <a:rPr lang="en-US"/>
              <a:t> of components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Search stream: (user, query, time)</a:t>
            </a:r>
            <a:endParaRPr/>
          </a:p>
          <a:p>
            <a:pPr indent="-285750" lvl="1" marL="742950" rtl="0" algn="l">
              <a:spcBef>
                <a:spcPts val="560"/>
              </a:spcBef>
              <a:spcAft>
                <a:spcPts val="0"/>
              </a:spcAft>
              <a:buClr>
                <a:schemeClr val="dk1"/>
              </a:buClr>
              <a:buSzPts val="2800"/>
              <a:buChar char="–"/>
            </a:pPr>
            <a:r>
              <a:rPr lang="en-US"/>
              <a:t>Sample size: a/b</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Sampling strategy:</a:t>
            </a:r>
            <a:endParaRPr/>
          </a:p>
          <a:p>
            <a:pPr indent="-285750" lvl="1" marL="742950" rtl="0" algn="l">
              <a:spcBef>
                <a:spcPts val="560"/>
              </a:spcBef>
              <a:spcAft>
                <a:spcPts val="0"/>
              </a:spcAft>
              <a:buClr>
                <a:schemeClr val="dk1"/>
              </a:buClr>
              <a:buSzPts val="2800"/>
              <a:buChar char="–"/>
            </a:pPr>
            <a:r>
              <a:rPr lang="en-US"/>
              <a:t>Hash </a:t>
            </a:r>
            <a:r>
              <a:rPr lang="en-US">
                <a:solidFill>
                  <a:srgbClr val="FF0000"/>
                </a:solidFill>
              </a:rPr>
              <a:t>key</a:t>
            </a:r>
            <a:r>
              <a:rPr lang="en-US"/>
              <a:t> (e.g., user) to </a:t>
            </a:r>
            <a:r>
              <a:rPr b="1" i="1" lang="en-US"/>
              <a:t>b</a:t>
            </a:r>
            <a:r>
              <a:rPr lang="en-US"/>
              <a:t> buckets</a:t>
            </a:r>
            <a:endParaRPr/>
          </a:p>
          <a:p>
            <a:pPr indent="-285750" lvl="1" marL="742950" rtl="0" algn="l">
              <a:spcBef>
                <a:spcPts val="560"/>
              </a:spcBef>
              <a:spcAft>
                <a:spcPts val="0"/>
              </a:spcAft>
              <a:buClr>
                <a:schemeClr val="dk1"/>
              </a:buClr>
              <a:buSzPts val="2800"/>
              <a:buChar char="–"/>
            </a:pPr>
            <a:r>
              <a:rPr lang="en-US"/>
              <a:t>Accept tuple if </a:t>
            </a:r>
            <a:r>
              <a:rPr lang="en-US">
                <a:solidFill>
                  <a:srgbClr val="FF0000"/>
                </a:solidFill>
              </a:rPr>
              <a:t>key value &lt; a</a:t>
            </a:r>
            <a:endParaRPr/>
          </a:p>
        </p:txBody>
      </p:sp>
      <p:sp>
        <p:nvSpPr>
          <p:cNvPr id="261" name="Google Shape;26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267" name="Google Shape;26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Tuples: (empID, dept, salary)</a:t>
            </a:r>
            <a:endParaRPr/>
          </a:p>
          <a:p>
            <a:pPr indent="-342900" lvl="0" marL="342900" rtl="0" algn="l">
              <a:spcBef>
                <a:spcPts val="592"/>
              </a:spcBef>
              <a:spcAft>
                <a:spcPts val="0"/>
              </a:spcAft>
              <a:buClr>
                <a:schemeClr val="dk1"/>
              </a:buClr>
              <a:buSzPct val="100000"/>
              <a:buChar char="•"/>
            </a:pPr>
            <a:r>
              <a:rPr lang="en-US"/>
              <a:t>Query: avg. range of salary within a dept.?</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Randomly selecting tuples </a:t>
            </a:r>
            <a:endParaRPr/>
          </a:p>
          <a:p>
            <a:pPr indent="-285750" lvl="1" marL="742950" rtl="0" algn="l">
              <a:spcBef>
                <a:spcPts val="518"/>
              </a:spcBef>
              <a:spcAft>
                <a:spcPts val="0"/>
              </a:spcAft>
              <a:buClr>
                <a:schemeClr val="dk1"/>
              </a:buClr>
              <a:buSzPct val="100000"/>
              <a:buChar char="–"/>
            </a:pPr>
            <a:r>
              <a:rPr lang="en-US"/>
              <a:t>Might miss the min/max salary</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Key = dept.</a:t>
            </a:r>
            <a:endParaRPr/>
          </a:p>
          <a:p>
            <a:pPr indent="-342900" lvl="0" marL="342900" rtl="0" algn="l">
              <a:spcBef>
                <a:spcPts val="592"/>
              </a:spcBef>
              <a:spcAft>
                <a:spcPts val="0"/>
              </a:spcAft>
              <a:buClr>
                <a:schemeClr val="dk1"/>
              </a:buClr>
              <a:buSzPct val="100000"/>
              <a:buChar char="•"/>
            </a:pPr>
            <a:r>
              <a:rPr lang="en-US"/>
              <a:t>Sample: some departments and all tuples in these departments</a:t>
            </a:r>
            <a:endParaRPr/>
          </a:p>
          <a:p>
            <a:pPr indent="-154940" lvl="0" marL="342900" rtl="0" algn="l">
              <a:spcBef>
                <a:spcPts val="592"/>
              </a:spcBef>
              <a:spcAft>
                <a:spcPts val="0"/>
              </a:spcAft>
              <a:buClr>
                <a:schemeClr val="dk1"/>
              </a:buClr>
              <a:buSzPct val="100000"/>
              <a:buNone/>
            </a:pPr>
            <a:r>
              <a:t/>
            </a:r>
            <a:endParaRPr/>
          </a:p>
        </p:txBody>
      </p:sp>
      <p:sp>
        <p:nvSpPr>
          <p:cNvPr id="268" name="Google Shape;26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SAMPLING</a:t>
            </a:r>
            <a:br>
              <a:rPr lang="en-US"/>
            </a:br>
            <a:r>
              <a:rPr lang="en-US"/>
              <a:t>FIXED-SIZED (RESERVOIR)</a:t>
            </a:r>
            <a:endParaRPr/>
          </a:p>
        </p:txBody>
      </p:sp>
      <p:sp>
        <p:nvSpPr>
          <p:cNvPr id="274" name="Google Shape;274;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275" name="Google Shape;27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281" name="Google Shape;28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rgbClr val="FF0000"/>
              </a:buClr>
              <a:buSzPct val="100000"/>
              <a:buChar char="•"/>
            </a:pPr>
            <a:r>
              <a:rPr lang="en-US">
                <a:solidFill>
                  <a:srgbClr val="FF0000"/>
                </a:solidFill>
              </a:rPr>
              <a:t>Sampling </a:t>
            </a:r>
            <a:endParaRPr/>
          </a:p>
          <a:p>
            <a:pPr indent="-285750" lvl="1" marL="742950" rtl="0" algn="l">
              <a:spcBef>
                <a:spcPts val="518"/>
              </a:spcBef>
              <a:spcAft>
                <a:spcPts val="0"/>
              </a:spcAft>
              <a:buClr>
                <a:schemeClr val="dk1"/>
              </a:buClr>
              <a:buSzPct val="100000"/>
              <a:buChar char="–"/>
            </a:pPr>
            <a:r>
              <a:rPr lang="en-US"/>
              <a:t>Fixed-portion sampling</a:t>
            </a:r>
            <a:endParaRPr/>
          </a:p>
          <a:p>
            <a:pPr indent="-285750" lvl="1" marL="742950" rtl="0" algn="l">
              <a:spcBef>
                <a:spcPts val="518"/>
              </a:spcBef>
              <a:spcAft>
                <a:spcPts val="0"/>
              </a:spcAft>
              <a:buClr>
                <a:srgbClr val="FF0000"/>
              </a:buClr>
              <a:buSzPct val="100000"/>
              <a:buChar char="–"/>
            </a:pPr>
            <a:r>
              <a:rPr lang="en-US">
                <a:solidFill>
                  <a:srgbClr val="FF0000"/>
                </a:solidFill>
              </a:rPr>
              <a:t>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282" name="Google Shape;28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 with fixed portion sample</a:t>
            </a:r>
            <a:endParaRPr/>
          </a:p>
        </p:txBody>
      </p:sp>
      <p:sp>
        <p:nvSpPr>
          <p:cNvPr id="288" name="Google Shape;28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2642E0"/>
              </a:buClr>
              <a:buSzPts val="3200"/>
              <a:buChar char="•"/>
            </a:pPr>
            <a:r>
              <a:rPr lang="en-US">
                <a:solidFill>
                  <a:srgbClr val="2642E0"/>
                </a:solidFill>
              </a:rPr>
              <a:t>Sample size may </a:t>
            </a:r>
            <a:r>
              <a:rPr lang="en-US">
                <a:solidFill>
                  <a:srgbClr val="FF0000"/>
                </a:solidFill>
              </a:rPr>
              <a:t>grow too big </a:t>
            </a:r>
            <a:r>
              <a:rPr lang="en-US">
                <a:solidFill>
                  <a:srgbClr val="2642E0"/>
                </a:solidFill>
              </a:rPr>
              <a:t>when data stream in</a:t>
            </a:r>
            <a:endParaRPr/>
          </a:p>
          <a:p>
            <a:pPr indent="-285750" lvl="1" marL="742950" rtl="0" algn="l">
              <a:spcBef>
                <a:spcPts val="560"/>
              </a:spcBef>
              <a:spcAft>
                <a:spcPts val="0"/>
              </a:spcAft>
              <a:buClr>
                <a:schemeClr val="dk1"/>
              </a:buClr>
              <a:buSzPts val="2800"/>
              <a:buChar char="–"/>
            </a:pPr>
            <a:r>
              <a:rPr lang="en-US"/>
              <a:t>Even 10% could be too big, e.g., tuples in bucket 1/10 exceed the memory size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Idea: throw away some queries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Key: do this consistently</a:t>
            </a:r>
            <a:endParaRPr/>
          </a:p>
          <a:p>
            <a:pPr indent="-285750" lvl="1" marL="742950" rtl="0" algn="l">
              <a:spcBef>
                <a:spcPts val="560"/>
              </a:spcBef>
              <a:spcAft>
                <a:spcPts val="0"/>
              </a:spcAft>
              <a:buClr>
                <a:srgbClr val="FF0000"/>
              </a:buClr>
              <a:buSzPts val="2800"/>
              <a:buChar char="–"/>
            </a:pPr>
            <a:r>
              <a:rPr lang="en-US">
                <a:solidFill>
                  <a:srgbClr val="FF0000"/>
                </a:solidFill>
              </a:rPr>
              <a:t>remove all or none of occurrences of a query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289" name="Google Shape;28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Controlling the sample size</a:t>
            </a:r>
            <a:endParaRPr/>
          </a:p>
        </p:txBody>
      </p:sp>
      <p:sp>
        <p:nvSpPr>
          <p:cNvPr id="295" name="Google Shape;29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Put an </a:t>
            </a:r>
            <a:r>
              <a:rPr lang="en-US">
                <a:solidFill>
                  <a:srgbClr val="FF0000"/>
                </a:solidFill>
              </a:rPr>
              <a:t>upper bound </a:t>
            </a:r>
            <a:r>
              <a:rPr lang="en-US"/>
              <a:t>on the sample size</a:t>
            </a:r>
            <a:endParaRPr/>
          </a:p>
          <a:p>
            <a:pPr indent="-285750" lvl="1" marL="742950" rtl="0" algn="l">
              <a:spcBef>
                <a:spcPts val="560"/>
              </a:spcBef>
              <a:spcAft>
                <a:spcPts val="0"/>
              </a:spcAft>
              <a:buClr>
                <a:schemeClr val="dk1"/>
              </a:buClr>
              <a:buSzPts val="2800"/>
              <a:buChar char="–"/>
            </a:pPr>
            <a:r>
              <a:rPr lang="en-US"/>
              <a:t>Start out with 10%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Solution:</a:t>
            </a:r>
            <a:endParaRPr/>
          </a:p>
          <a:p>
            <a:pPr indent="-285750" lvl="1" marL="742950" rtl="0" algn="l">
              <a:spcBef>
                <a:spcPts val="560"/>
              </a:spcBef>
              <a:spcAft>
                <a:spcPts val="0"/>
              </a:spcAft>
              <a:buClr>
                <a:schemeClr val="dk1"/>
              </a:buClr>
              <a:buSzPts val="2800"/>
              <a:buChar char="–"/>
            </a:pPr>
            <a:r>
              <a:rPr lang="en-US"/>
              <a:t>Hash queries to a large # of buckets, say 100</a:t>
            </a:r>
            <a:endParaRPr/>
          </a:p>
          <a:p>
            <a:pPr indent="-285750" lvl="1" marL="742950" rtl="0" algn="l">
              <a:spcBef>
                <a:spcPts val="560"/>
              </a:spcBef>
              <a:spcAft>
                <a:spcPts val="0"/>
              </a:spcAft>
              <a:buClr>
                <a:schemeClr val="dk1"/>
              </a:buClr>
              <a:buSzPts val="2800"/>
              <a:buChar char="–"/>
            </a:pPr>
            <a:r>
              <a:rPr lang="en-US"/>
              <a:t>Put them into sample if they hash to bucket 0 to 9</a:t>
            </a:r>
            <a:endParaRPr/>
          </a:p>
          <a:p>
            <a:pPr indent="-285750" lvl="1" marL="742950" rtl="0" algn="l">
              <a:spcBef>
                <a:spcPts val="560"/>
              </a:spcBef>
              <a:spcAft>
                <a:spcPts val="0"/>
              </a:spcAft>
              <a:buClr>
                <a:schemeClr val="dk1"/>
              </a:buClr>
              <a:buSzPts val="2800"/>
              <a:buChar char="–"/>
            </a:pPr>
            <a:r>
              <a:rPr lang="en-US"/>
              <a:t>When sample grows too big, </a:t>
            </a:r>
            <a:r>
              <a:rPr lang="en-US">
                <a:solidFill>
                  <a:srgbClr val="FF0000"/>
                </a:solidFill>
              </a:rPr>
              <a:t>throw away bucket 9</a:t>
            </a:r>
            <a:endParaRPr/>
          </a:p>
          <a:p>
            <a:pPr indent="-285750" lvl="1" marL="742950" rtl="0" algn="l">
              <a:spcBef>
                <a:spcPts val="560"/>
              </a:spcBef>
              <a:spcAft>
                <a:spcPts val="0"/>
              </a:spcAft>
              <a:buClr>
                <a:schemeClr val="dk1"/>
              </a:buClr>
              <a:buSzPts val="2800"/>
              <a:buChar char="–"/>
            </a:pPr>
            <a:r>
              <a:rPr lang="en-US"/>
              <a:t>So on</a:t>
            </a:r>
            <a:endParaRPr/>
          </a:p>
        </p:txBody>
      </p:sp>
      <p:sp>
        <p:nvSpPr>
          <p:cNvPr id="296" name="Google Shape;29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Maintaining a fixed-size sample</a:t>
            </a:r>
            <a:endParaRPr/>
          </a:p>
        </p:txBody>
      </p:sp>
      <p:sp>
        <p:nvSpPr>
          <p:cNvPr id="303" name="Google Shape;303;p28"/>
          <p:cNvSpPr txBox="1"/>
          <p:nvPr>
            <p:ph idx="1" type="body"/>
          </p:nvPr>
        </p:nvSpPr>
        <p:spPr>
          <a:xfrm>
            <a:off x="457200" y="1295401"/>
            <a:ext cx="8077200" cy="327659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00FF"/>
              </a:buClr>
              <a:buSzPct val="100000"/>
              <a:buChar char="•"/>
            </a:pPr>
            <a:r>
              <a:rPr lang="en-US">
                <a:solidFill>
                  <a:srgbClr val="0000FF"/>
                </a:solidFill>
              </a:rPr>
              <a:t>Suppose we need to maintain a random</a:t>
            </a:r>
            <a:br>
              <a:rPr lang="en-US">
                <a:solidFill>
                  <a:srgbClr val="0000FF"/>
                </a:solidFill>
              </a:rPr>
            </a:br>
            <a:r>
              <a:rPr lang="en-US">
                <a:solidFill>
                  <a:srgbClr val="0000FF"/>
                </a:solidFill>
              </a:rPr>
              <a:t>sample, </a:t>
            </a:r>
            <a:r>
              <a:rPr b="1" i="1" lang="en-US">
                <a:solidFill>
                  <a:srgbClr val="0000FF"/>
                </a:solidFill>
              </a:rPr>
              <a:t>S</a:t>
            </a:r>
            <a:r>
              <a:rPr i="1" lang="en-US">
                <a:solidFill>
                  <a:srgbClr val="0000FF"/>
                </a:solidFill>
              </a:rPr>
              <a:t>,</a:t>
            </a:r>
            <a:r>
              <a:rPr lang="en-US">
                <a:solidFill>
                  <a:srgbClr val="0000FF"/>
                </a:solidFill>
              </a:rPr>
              <a:t> of size exactly </a:t>
            </a:r>
            <a:r>
              <a:rPr i="1" lang="en-US">
                <a:solidFill>
                  <a:srgbClr val="0000FF"/>
                </a:solidFill>
              </a:rPr>
              <a:t>s </a:t>
            </a:r>
            <a:r>
              <a:rPr lang="en-US">
                <a:solidFill>
                  <a:srgbClr val="0000FF"/>
                </a:solidFill>
              </a:rPr>
              <a:t>tuples (instead of %)</a:t>
            </a:r>
            <a:endParaRPr/>
          </a:p>
          <a:p>
            <a:pPr indent="-285750" lvl="1" marL="742950" rtl="0" algn="l">
              <a:spcBef>
                <a:spcPts val="518"/>
              </a:spcBef>
              <a:spcAft>
                <a:spcPts val="0"/>
              </a:spcAft>
              <a:buClr>
                <a:schemeClr val="dk1"/>
              </a:buClr>
              <a:buSzPct val="100000"/>
              <a:buChar char="–"/>
            </a:pPr>
            <a:r>
              <a:rPr lang="en-US"/>
              <a:t>E.g., main memory size constraint</a:t>
            </a:r>
            <a:endParaRPr/>
          </a:p>
          <a:p>
            <a:pPr indent="-342900" lvl="0" marL="342900" rtl="0" algn="l">
              <a:spcBef>
                <a:spcPts val="592"/>
              </a:spcBef>
              <a:spcAft>
                <a:spcPts val="0"/>
              </a:spcAft>
              <a:buClr>
                <a:srgbClr val="008000"/>
              </a:buClr>
              <a:buSzPct val="100000"/>
              <a:buChar char="•"/>
            </a:pPr>
            <a:r>
              <a:rPr b="1" lang="en-US">
                <a:solidFill>
                  <a:srgbClr val="008000"/>
                </a:solidFill>
              </a:rPr>
              <a:t>Why?</a:t>
            </a:r>
            <a:r>
              <a:rPr lang="en-US">
                <a:solidFill>
                  <a:srgbClr val="008000"/>
                </a:solidFill>
              </a:rPr>
              <a:t> </a:t>
            </a:r>
            <a:r>
              <a:rPr lang="en-US"/>
              <a:t>Don’t know length of stream in advance</a:t>
            </a:r>
            <a:endParaRPr/>
          </a:p>
          <a:p>
            <a:pPr indent="-342900" lvl="0" marL="342900" rtl="0" algn="l">
              <a:spcBef>
                <a:spcPts val="592"/>
              </a:spcBef>
              <a:spcAft>
                <a:spcPts val="0"/>
              </a:spcAft>
              <a:buClr>
                <a:srgbClr val="D60093"/>
              </a:buClr>
              <a:buSzPct val="100000"/>
              <a:buChar char="•"/>
            </a:pPr>
            <a:r>
              <a:rPr lang="en-US">
                <a:solidFill>
                  <a:srgbClr val="D60093"/>
                </a:solidFill>
              </a:rPr>
              <a:t>Suppose at time </a:t>
            </a:r>
            <a:r>
              <a:rPr b="1" i="1" lang="en-US">
                <a:solidFill>
                  <a:srgbClr val="D60093"/>
                </a:solidFill>
              </a:rPr>
              <a:t>n</a:t>
            </a:r>
            <a:r>
              <a:rPr lang="en-US">
                <a:solidFill>
                  <a:srgbClr val="D60093"/>
                </a:solidFill>
              </a:rPr>
              <a:t> we have seen </a:t>
            </a:r>
            <a:r>
              <a:rPr b="1" i="1" lang="en-US">
                <a:solidFill>
                  <a:srgbClr val="D60093"/>
                </a:solidFill>
              </a:rPr>
              <a:t>n</a:t>
            </a:r>
            <a:r>
              <a:rPr lang="en-US">
                <a:solidFill>
                  <a:srgbClr val="D60093"/>
                </a:solidFill>
              </a:rPr>
              <a:t> items</a:t>
            </a:r>
            <a:endParaRPr/>
          </a:p>
          <a:p>
            <a:pPr indent="-285750" lvl="1" marL="742950" rtl="0" algn="l">
              <a:spcBef>
                <a:spcPts val="518"/>
              </a:spcBef>
              <a:spcAft>
                <a:spcPts val="0"/>
              </a:spcAft>
              <a:buClr>
                <a:srgbClr val="D60093"/>
              </a:buClr>
              <a:buSzPct val="100000"/>
              <a:buChar char="–"/>
            </a:pPr>
            <a:r>
              <a:rPr lang="en-US">
                <a:solidFill>
                  <a:srgbClr val="D60093"/>
                </a:solidFill>
              </a:rPr>
              <a:t>Each item is in the sample </a:t>
            </a:r>
            <a:r>
              <a:rPr b="1" i="1" lang="en-US">
                <a:solidFill>
                  <a:srgbClr val="D60093"/>
                </a:solidFill>
              </a:rPr>
              <a:t>S</a:t>
            </a:r>
            <a:r>
              <a:rPr lang="en-US">
                <a:solidFill>
                  <a:srgbClr val="D60093"/>
                </a:solidFill>
              </a:rPr>
              <a:t> with equal prob. </a:t>
            </a:r>
            <a:r>
              <a:rPr b="1" i="1" lang="en-US">
                <a:solidFill>
                  <a:srgbClr val="D60093"/>
                </a:solidFill>
              </a:rPr>
              <a:t>s/n</a:t>
            </a:r>
            <a:endParaRPr/>
          </a:p>
          <a:p>
            <a:pPr indent="-228600" lvl="2" marL="1143000" rtl="0" algn="l">
              <a:spcBef>
                <a:spcPts val="444"/>
              </a:spcBef>
              <a:spcAft>
                <a:spcPts val="0"/>
              </a:spcAft>
              <a:buClr>
                <a:srgbClr val="D60093"/>
              </a:buClr>
              <a:buSzPct val="100000"/>
              <a:buChar char="•"/>
            </a:pPr>
            <a:r>
              <a:rPr lang="en-US">
                <a:solidFill>
                  <a:srgbClr val="D60093"/>
                </a:solidFill>
              </a:rPr>
              <a:t>A challenge to achieve !</a:t>
            </a:r>
            <a:endParaRPr/>
          </a:p>
          <a:p>
            <a:pPr indent="-121284" lvl="1" marL="742950" rtl="0" algn="l">
              <a:spcBef>
                <a:spcPts val="518"/>
              </a:spcBef>
              <a:spcAft>
                <a:spcPts val="0"/>
              </a:spcAft>
              <a:buClr>
                <a:schemeClr val="dk1"/>
              </a:buClr>
              <a:buSzPct val="100000"/>
              <a:buNone/>
            </a:pPr>
            <a:r>
              <a:t/>
            </a:r>
            <a:endParaRPr/>
          </a:p>
        </p:txBody>
      </p:sp>
      <p:sp>
        <p:nvSpPr>
          <p:cNvPr id="304" name="Google Shape;30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28"/>
          <p:cNvSpPr txBox="1"/>
          <p:nvPr/>
        </p:nvSpPr>
        <p:spPr>
          <a:xfrm>
            <a:off x="609600" y="4419600"/>
            <a:ext cx="801373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How to think about the problem: say s = 2</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Stream:</a:t>
            </a:r>
            <a:r>
              <a:rPr lang="en-US" sz="1800">
                <a:solidFill>
                  <a:schemeClr val="dk1"/>
                </a:solidFill>
                <a:latin typeface="Arial"/>
                <a:ea typeface="Arial"/>
                <a:cs typeface="Arial"/>
                <a:sym typeface="Arial"/>
              </a:rPr>
              <a:t> a x c y z k c d e 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t>
            </a:r>
            <a:r>
              <a:rPr b="1" lang="en-US" sz="1800">
                <a:solidFill>
                  <a:srgbClr val="008000"/>
                </a:solidFill>
                <a:latin typeface="Arial"/>
                <a:ea typeface="Arial"/>
                <a:cs typeface="Arial"/>
                <a:sym typeface="Arial"/>
              </a:rPr>
              <a:t>n= 5,</a:t>
            </a:r>
            <a:r>
              <a:rPr lang="en-US" sz="1800">
                <a:solidFill>
                  <a:schemeClr val="dk1"/>
                </a:solidFill>
                <a:latin typeface="Arial"/>
                <a:ea typeface="Arial"/>
                <a:cs typeface="Arial"/>
                <a:sym typeface="Arial"/>
              </a:rPr>
              <a:t> each of the first 5 tuples is included in the sample </a:t>
            </a:r>
            <a:r>
              <a:rPr b="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with equal prob.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t>
            </a:r>
            <a:r>
              <a:rPr b="1" lang="en-US" sz="1800">
                <a:solidFill>
                  <a:srgbClr val="0000FF"/>
                </a:solidFill>
                <a:latin typeface="Arial"/>
                <a:ea typeface="Arial"/>
                <a:cs typeface="Arial"/>
                <a:sym typeface="Arial"/>
              </a:rPr>
              <a:t>n= 7,</a:t>
            </a:r>
            <a:r>
              <a:rPr lang="en-US" sz="1800">
                <a:solidFill>
                  <a:schemeClr val="dk1"/>
                </a:solidFill>
                <a:latin typeface="Arial"/>
                <a:ea typeface="Arial"/>
                <a:cs typeface="Arial"/>
                <a:sym typeface="Arial"/>
              </a:rPr>
              <a:t> each of the first 7 tuples is included in the sample </a:t>
            </a:r>
            <a:r>
              <a:rPr b="1" lang="en-US" sz="1800">
                <a:solidFill>
                  <a:schemeClr val="dk1"/>
                </a:solidFill>
                <a:latin typeface="Arial"/>
                <a:ea typeface="Arial"/>
                <a:cs typeface="Arial"/>
                <a:sym typeface="Arial"/>
              </a:rPr>
              <a:t>S</a:t>
            </a:r>
            <a:r>
              <a:rPr lang="en-US" sz="1800">
                <a:solidFill>
                  <a:schemeClr val="dk1"/>
                </a:solidFill>
                <a:latin typeface="Arial"/>
                <a:ea typeface="Arial"/>
                <a:cs typeface="Arial"/>
                <a:sym typeface="Arial"/>
              </a:rPr>
              <a:t> with equal prob.</a:t>
            </a:r>
            <a:endParaRPr/>
          </a:p>
          <a:p>
            <a:pPr indent="0" lvl="0" marL="0" marR="0" rtl="0" algn="l">
              <a:spcBef>
                <a:spcPts val="0"/>
              </a:spcBef>
              <a:spcAft>
                <a:spcPts val="0"/>
              </a:spcAft>
              <a:buNone/>
            </a:pPr>
            <a:r>
              <a:rPr b="1" lang="en-US" sz="2400">
                <a:solidFill>
                  <a:srgbClr val="D60093"/>
                </a:solidFill>
                <a:latin typeface="Calibri"/>
                <a:ea typeface="Calibri"/>
                <a:cs typeface="Calibri"/>
                <a:sym typeface="Calibri"/>
              </a:rPr>
              <a:t>Impractical solution would be to store all the </a:t>
            </a:r>
            <a:r>
              <a:rPr b="1" i="1" lang="en-US" sz="2400">
                <a:solidFill>
                  <a:srgbClr val="D60093"/>
                </a:solidFill>
                <a:latin typeface="Calibri"/>
                <a:ea typeface="Calibri"/>
                <a:cs typeface="Calibri"/>
                <a:sym typeface="Calibri"/>
              </a:rPr>
              <a:t>n</a:t>
            </a:r>
            <a:r>
              <a:rPr b="1" lang="en-US" sz="2400">
                <a:solidFill>
                  <a:srgbClr val="D60093"/>
                </a:solidFill>
                <a:latin typeface="Calibri"/>
                <a:ea typeface="Calibri"/>
                <a:cs typeface="Calibri"/>
                <a:sym typeface="Calibri"/>
              </a:rPr>
              <a:t> tuples seen </a:t>
            </a:r>
            <a:br>
              <a:rPr b="1" lang="en-US" sz="2400">
                <a:solidFill>
                  <a:srgbClr val="D60093"/>
                </a:solidFill>
                <a:latin typeface="Calibri"/>
                <a:ea typeface="Calibri"/>
                <a:cs typeface="Calibri"/>
                <a:sym typeface="Calibri"/>
              </a:rPr>
            </a:br>
            <a:r>
              <a:rPr b="1" lang="en-US" sz="2400">
                <a:solidFill>
                  <a:srgbClr val="D60093"/>
                </a:solidFill>
                <a:latin typeface="Calibri"/>
                <a:ea typeface="Calibri"/>
                <a:cs typeface="Calibri"/>
                <a:sym typeface="Calibri"/>
              </a:rPr>
              <a:t>so far and out of them pick </a:t>
            </a:r>
            <a:r>
              <a:rPr b="1" i="1" lang="en-US" sz="2400">
                <a:solidFill>
                  <a:srgbClr val="D60093"/>
                </a:solidFill>
                <a:latin typeface="Calibri"/>
                <a:ea typeface="Calibri"/>
                <a:cs typeface="Calibri"/>
                <a:sym typeface="Calibri"/>
              </a:rPr>
              <a:t>s</a:t>
            </a:r>
            <a:r>
              <a:rPr b="1" lang="en-US" sz="2400">
                <a:solidFill>
                  <a:srgbClr val="D60093"/>
                </a:solidFill>
                <a:latin typeface="Calibri"/>
                <a:ea typeface="Calibri"/>
                <a:cs typeface="Calibri"/>
                <a:sym typeface="Calibri"/>
              </a:rPr>
              <a:t> at random</a:t>
            </a:r>
            <a:endParaRPr/>
          </a:p>
        </p:txBody>
      </p:sp>
      <p:sp>
        <p:nvSpPr>
          <p:cNvPr id="306" name="Google Shape;306;p28"/>
          <p:cNvSpPr/>
          <p:nvPr/>
        </p:nvSpPr>
        <p:spPr>
          <a:xfrm rot="5400000">
            <a:off x="2040731" y="4588669"/>
            <a:ext cx="185738" cy="914400"/>
          </a:xfrm>
          <a:prstGeom prst="rightBracket">
            <a:avLst>
              <a:gd fmla="val 8333" name="adj"/>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307" name="Google Shape;307;p28"/>
          <p:cNvSpPr/>
          <p:nvPr/>
        </p:nvSpPr>
        <p:spPr>
          <a:xfrm rot="5400000">
            <a:off x="2218135" y="4715886"/>
            <a:ext cx="185738" cy="1269208"/>
          </a:xfrm>
          <a:prstGeom prst="rightBracket">
            <a:avLst>
              <a:gd fmla="val 8333" name="adj"/>
            </a:avLst>
          </a:prstGeom>
          <a:noFill/>
          <a:ln cap="flat" cmpd="sng" w="28575">
            <a:solidFill>
              <a:srgbClr val="0000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p:nvPr/>
        </p:nvSpPr>
        <p:spPr>
          <a:xfrm>
            <a:off x="609600" y="1905000"/>
            <a:ext cx="8229600" cy="2862322"/>
          </a:xfrm>
          <a:prstGeom prst="rect">
            <a:avLst/>
          </a:prstGeom>
          <a:solidFill>
            <a:srgbClr val="DAE5F1"/>
          </a:solid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sp>
        <p:nvSpPr>
          <p:cNvPr id="314" name="Google Shape;31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Solution: Fixed Size Sample</a:t>
            </a:r>
            <a:endParaRPr/>
          </a:p>
        </p:txBody>
      </p:sp>
      <p:sp>
        <p:nvSpPr>
          <p:cNvPr id="315" name="Google Shape;315;p29"/>
          <p:cNvSpPr txBox="1"/>
          <p:nvPr>
            <p:ph idx="1" type="body"/>
          </p:nvPr>
        </p:nvSpPr>
        <p:spPr>
          <a:xfrm>
            <a:off x="457200" y="1295400"/>
            <a:ext cx="83820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D60093"/>
              </a:buClr>
              <a:buSzPts val="3200"/>
              <a:buChar char="•"/>
            </a:pPr>
            <a:r>
              <a:rPr b="1" lang="en-US">
                <a:solidFill>
                  <a:srgbClr val="D60093"/>
                </a:solidFill>
              </a:rPr>
              <a:t>Algorithm </a:t>
            </a:r>
            <a:r>
              <a:rPr b="1" lang="en-US">
                <a:solidFill>
                  <a:srgbClr val="0000FF"/>
                </a:solidFill>
              </a:rPr>
              <a:t>(a.k.a. Reservoir Sampling)</a:t>
            </a:r>
            <a:endParaRPr b="1">
              <a:solidFill>
                <a:srgbClr val="D60093"/>
              </a:solidFill>
            </a:endParaRPr>
          </a:p>
          <a:p>
            <a:pPr indent="-285750" lvl="1" marL="742950" rtl="0" algn="l">
              <a:spcBef>
                <a:spcPts val="560"/>
              </a:spcBef>
              <a:spcAft>
                <a:spcPts val="0"/>
              </a:spcAft>
              <a:buClr>
                <a:schemeClr val="dk1"/>
              </a:buClr>
              <a:buSzPts val="2800"/>
              <a:buChar char="–"/>
            </a:pPr>
            <a:r>
              <a:rPr lang="en-US"/>
              <a:t>Store all the first </a:t>
            </a:r>
            <a:r>
              <a:rPr b="1" i="1" lang="en-US"/>
              <a:t>s</a:t>
            </a:r>
            <a:r>
              <a:rPr lang="en-US"/>
              <a:t> elements of the stream to </a:t>
            </a:r>
            <a:r>
              <a:rPr b="1" i="1" lang="en-US"/>
              <a:t>S</a:t>
            </a:r>
            <a:endParaRPr/>
          </a:p>
          <a:p>
            <a:pPr indent="-285750" lvl="1" marL="742950" rtl="0" algn="l">
              <a:spcBef>
                <a:spcPts val="560"/>
              </a:spcBef>
              <a:spcAft>
                <a:spcPts val="0"/>
              </a:spcAft>
              <a:buClr>
                <a:schemeClr val="dk1"/>
              </a:buClr>
              <a:buSzPts val="2800"/>
              <a:buChar char="–"/>
            </a:pPr>
            <a:r>
              <a:rPr lang="en-US"/>
              <a:t>Suppose we have seen </a:t>
            </a:r>
            <a:r>
              <a:rPr b="1" i="1" lang="en-US"/>
              <a:t>n-1</a:t>
            </a:r>
            <a:r>
              <a:rPr lang="en-US"/>
              <a:t> elements, and now </a:t>
            </a:r>
            <a:br>
              <a:rPr lang="en-US"/>
            </a:br>
            <a:r>
              <a:rPr lang="en-US"/>
              <a:t>the </a:t>
            </a:r>
            <a:r>
              <a:rPr b="1" i="1" lang="en-US"/>
              <a:t>n</a:t>
            </a:r>
            <a:r>
              <a:rPr b="1" baseline="30000" i="1" lang="en-US"/>
              <a:t>th</a:t>
            </a:r>
            <a:r>
              <a:rPr lang="en-US"/>
              <a:t> element arrives (</a:t>
            </a:r>
            <a:r>
              <a:rPr b="1" i="1" lang="en-US"/>
              <a:t>n</a:t>
            </a:r>
            <a:r>
              <a:rPr b="1" lang="en-US"/>
              <a:t> &gt; </a:t>
            </a:r>
            <a:r>
              <a:rPr b="1" i="1" lang="en-US"/>
              <a:t>s</a:t>
            </a:r>
            <a:r>
              <a:rPr lang="en-US"/>
              <a:t>)</a:t>
            </a:r>
            <a:endParaRPr/>
          </a:p>
          <a:p>
            <a:pPr indent="-228600" lvl="2" marL="1143000" rtl="0" algn="l">
              <a:spcBef>
                <a:spcPts val="480"/>
              </a:spcBef>
              <a:spcAft>
                <a:spcPts val="0"/>
              </a:spcAft>
              <a:buClr>
                <a:schemeClr val="dk1"/>
              </a:buClr>
              <a:buSzPts val="2400"/>
              <a:buChar char="•"/>
            </a:pPr>
            <a:r>
              <a:rPr lang="en-US"/>
              <a:t>With probability </a:t>
            </a:r>
            <a:r>
              <a:rPr b="1" i="1" lang="en-US"/>
              <a:t>s/n</a:t>
            </a:r>
            <a:r>
              <a:rPr lang="en-US"/>
              <a:t>, keep the </a:t>
            </a:r>
            <a:r>
              <a:rPr b="1" i="1" lang="en-US"/>
              <a:t>n</a:t>
            </a:r>
            <a:r>
              <a:rPr b="1" baseline="30000" i="1" lang="en-US"/>
              <a:t>th</a:t>
            </a:r>
            <a:r>
              <a:rPr lang="en-US"/>
              <a:t> element, else discard it</a:t>
            </a:r>
            <a:endParaRPr/>
          </a:p>
          <a:p>
            <a:pPr indent="-228600" lvl="2" marL="1143000" rtl="0" algn="l">
              <a:spcBef>
                <a:spcPts val="480"/>
              </a:spcBef>
              <a:spcAft>
                <a:spcPts val="0"/>
              </a:spcAft>
              <a:buClr>
                <a:schemeClr val="dk1"/>
              </a:buClr>
              <a:buSzPts val="2400"/>
              <a:buChar char="•"/>
            </a:pPr>
            <a:r>
              <a:rPr lang="en-US"/>
              <a:t>If we picked the </a:t>
            </a:r>
            <a:r>
              <a:rPr b="1" i="1" lang="en-US"/>
              <a:t>n</a:t>
            </a:r>
            <a:r>
              <a:rPr b="1" baseline="30000" i="1" lang="en-US"/>
              <a:t>th</a:t>
            </a:r>
            <a:r>
              <a:rPr lang="en-US"/>
              <a:t> element, then it replaces one of the </a:t>
            </a:r>
            <a:br>
              <a:rPr lang="en-US"/>
            </a:br>
            <a:r>
              <a:rPr b="1" i="1" lang="en-US"/>
              <a:t>s</a:t>
            </a:r>
            <a:r>
              <a:rPr lang="en-US"/>
              <a:t> elements in the sample </a:t>
            </a:r>
            <a:r>
              <a:rPr b="1" i="1" lang="en-US"/>
              <a:t>S</a:t>
            </a:r>
            <a:r>
              <a:rPr lang="en-US"/>
              <a:t>, picked uniformly at random</a:t>
            </a:r>
            <a:endParaRPr/>
          </a:p>
          <a:p>
            <a:pPr indent="-101600" lvl="8" marL="3886200" rtl="0" algn="l">
              <a:spcBef>
                <a:spcPts val="400"/>
              </a:spcBef>
              <a:spcAft>
                <a:spcPts val="0"/>
              </a:spcAft>
              <a:buClr>
                <a:schemeClr val="dk1"/>
              </a:buClr>
              <a:buSzPts val="2000"/>
              <a:buNone/>
            </a:pPr>
            <a:r>
              <a:t/>
            </a:r>
            <a:endParaRPr/>
          </a:p>
          <a:p>
            <a:pPr indent="-342900" lvl="0" marL="342900" rtl="0" algn="l">
              <a:spcBef>
                <a:spcPts val="560"/>
              </a:spcBef>
              <a:spcAft>
                <a:spcPts val="0"/>
              </a:spcAft>
              <a:buClr>
                <a:srgbClr val="0000FF"/>
              </a:buClr>
              <a:buSzPts val="2800"/>
              <a:buChar char="•"/>
            </a:pPr>
            <a:r>
              <a:rPr b="1" lang="en-US" sz="2800">
                <a:solidFill>
                  <a:srgbClr val="0000FF"/>
                </a:solidFill>
              </a:rPr>
              <a:t>Claim:</a:t>
            </a:r>
            <a:r>
              <a:rPr b="1" lang="en-US" sz="2800">
                <a:solidFill>
                  <a:schemeClr val="accent3"/>
                </a:solidFill>
              </a:rPr>
              <a:t> </a:t>
            </a:r>
            <a:r>
              <a:rPr lang="en-US" sz="2800"/>
              <a:t>This algorithm maintains a sample </a:t>
            </a:r>
            <a:r>
              <a:rPr b="1" i="1" lang="en-US" sz="2800"/>
              <a:t>S</a:t>
            </a:r>
            <a:br>
              <a:rPr lang="en-US" sz="2800"/>
            </a:br>
            <a:r>
              <a:rPr lang="en-US" sz="2800"/>
              <a:t>with the desired property:</a:t>
            </a:r>
            <a:endParaRPr/>
          </a:p>
          <a:p>
            <a:pPr indent="-285750" lvl="1" marL="742950" rtl="0" algn="l">
              <a:spcBef>
                <a:spcPts val="480"/>
              </a:spcBef>
              <a:spcAft>
                <a:spcPts val="0"/>
              </a:spcAft>
              <a:buClr>
                <a:schemeClr val="dk1"/>
              </a:buClr>
              <a:buSzPts val="2400"/>
              <a:buChar char="–"/>
            </a:pPr>
            <a:r>
              <a:rPr lang="en-US" sz="2400"/>
              <a:t>After </a:t>
            </a:r>
            <a:r>
              <a:rPr b="1" i="1" lang="en-US" sz="2400"/>
              <a:t>n</a:t>
            </a:r>
            <a:r>
              <a:rPr lang="en-US" sz="2400"/>
              <a:t> elements, the sample contains each element seen so far with probability </a:t>
            </a:r>
            <a:r>
              <a:rPr b="1" i="1" lang="en-US" sz="2400"/>
              <a:t>s/n</a:t>
            </a:r>
            <a:endParaRPr sz="2400"/>
          </a:p>
        </p:txBody>
      </p:sp>
      <p:sp>
        <p:nvSpPr>
          <p:cNvPr id="316" name="Google Shape;31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streams &amp; applications</a:t>
            </a:r>
            <a:endParaRPr/>
          </a:p>
        </p:txBody>
      </p:sp>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Query streams</a:t>
            </a:r>
            <a:endParaRPr/>
          </a:p>
          <a:p>
            <a:pPr indent="-285750" lvl="1" marL="742950" rtl="0" algn="l">
              <a:spcBef>
                <a:spcPts val="560"/>
              </a:spcBef>
              <a:spcAft>
                <a:spcPts val="0"/>
              </a:spcAft>
              <a:buClr>
                <a:schemeClr val="dk1"/>
              </a:buClr>
              <a:buSzPts val="2800"/>
              <a:buChar char="–"/>
            </a:pPr>
            <a:r>
              <a:rPr lang="en-US"/>
              <a:t>How many unique users at Google last month?</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URL streams  while crawling</a:t>
            </a:r>
            <a:endParaRPr/>
          </a:p>
          <a:p>
            <a:pPr indent="-285750" lvl="1" marL="742950" rtl="0" algn="l">
              <a:spcBef>
                <a:spcPts val="560"/>
              </a:spcBef>
              <a:spcAft>
                <a:spcPts val="0"/>
              </a:spcAft>
              <a:buClr>
                <a:schemeClr val="dk1"/>
              </a:buClr>
              <a:buSzPts val="2800"/>
              <a:buChar char="–"/>
            </a:pPr>
            <a:r>
              <a:rPr lang="en-US"/>
              <a:t>Which URLs have been crawled before?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Sensor data</a:t>
            </a:r>
            <a:endParaRPr/>
          </a:p>
          <a:p>
            <a:pPr indent="-285750" lvl="1" marL="742950" rtl="0" algn="l">
              <a:spcBef>
                <a:spcPts val="560"/>
              </a:spcBef>
              <a:spcAft>
                <a:spcPts val="0"/>
              </a:spcAft>
              <a:buClr>
                <a:schemeClr val="dk1"/>
              </a:buClr>
              <a:buSzPts val="2800"/>
              <a:buChar char="–"/>
            </a:pPr>
            <a:r>
              <a:rPr lang="en-US"/>
              <a:t>What is the maximum temperature so far?</a:t>
            </a:r>
            <a:endParaRPr/>
          </a:p>
        </p:txBody>
      </p:sp>
      <p:sp>
        <p:nvSpPr>
          <p:cNvPr id="106" name="Google Shape;10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Proof: By Induction</a:t>
            </a:r>
            <a:endParaRPr/>
          </a:p>
        </p:txBody>
      </p:sp>
      <p:sp>
        <p:nvSpPr>
          <p:cNvPr id="322" name="Google Shape;32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00FF"/>
              </a:buClr>
              <a:buSzPct val="100000"/>
              <a:buChar char="•"/>
            </a:pPr>
            <a:r>
              <a:rPr b="1" lang="en-US">
                <a:solidFill>
                  <a:srgbClr val="0000FF"/>
                </a:solidFill>
              </a:rPr>
              <a:t>We prove this by induction:</a:t>
            </a:r>
            <a:endParaRPr/>
          </a:p>
          <a:p>
            <a:pPr indent="-285750" lvl="1" marL="742950" rtl="0" algn="l">
              <a:spcBef>
                <a:spcPts val="518"/>
              </a:spcBef>
              <a:spcAft>
                <a:spcPts val="0"/>
              </a:spcAft>
              <a:buClr>
                <a:schemeClr val="dk1"/>
              </a:buClr>
              <a:buSzPct val="100000"/>
              <a:buChar char="–"/>
            </a:pPr>
            <a:r>
              <a:rPr lang="en-US"/>
              <a:t>Assume that after </a:t>
            </a:r>
            <a:r>
              <a:rPr b="1" i="1" lang="en-US"/>
              <a:t>n</a:t>
            </a:r>
            <a:r>
              <a:rPr lang="en-US"/>
              <a:t> elements, the sample contains each element seen so far with probability </a:t>
            </a:r>
            <a:r>
              <a:rPr b="1" i="1" lang="en-US"/>
              <a:t>s/n</a:t>
            </a:r>
            <a:endParaRPr/>
          </a:p>
          <a:p>
            <a:pPr indent="-285750" lvl="1" marL="742950" rtl="0" algn="l">
              <a:spcBef>
                <a:spcPts val="518"/>
              </a:spcBef>
              <a:spcAft>
                <a:spcPts val="0"/>
              </a:spcAft>
              <a:buClr>
                <a:schemeClr val="dk1"/>
              </a:buClr>
              <a:buSzPct val="100000"/>
              <a:buChar char="–"/>
            </a:pPr>
            <a:r>
              <a:rPr lang="en-US"/>
              <a:t>We need to show that after seeing element </a:t>
            </a:r>
            <a:r>
              <a:rPr b="1" i="1" lang="en-US"/>
              <a:t>n+1 </a:t>
            </a:r>
            <a:r>
              <a:rPr lang="en-US">
                <a:solidFill>
                  <a:srgbClr val="2642E0"/>
                </a:solidFill>
              </a:rPr>
              <a:t>the sample maintains the property</a:t>
            </a:r>
            <a:endParaRPr/>
          </a:p>
          <a:p>
            <a:pPr indent="-228600" lvl="2" marL="1143000" rtl="0" algn="l">
              <a:spcBef>
                <a:spcPts val="444"/>
              </a:spcBef>
              <a:spcAft>
                <a:spcPts val="0"/>
              </a:spcAft>
              <a:buClr>
                <a:srgbClr val="FF0000"/>
              </a:buClr>
              <a:buSzPct val="100000"/>
              <a:buChar char="•"/>
            </a:pPr>
            <a:r>
              <a:rPr lang="en-US">
                <a:solidFill>
                  <a:srgbClr val="FF0000"/>
                </a:solidFill>
              </a:rPr>
              <a:t>Sample contains each element seen so far with probability </a:t>
            </a:r>
            <a:r>
              <a:rPr b="1" i="1" lang="en-US">
                <a:solidFill>
                  <a:srgbClr val="FF0000"/>
                </a:solidFill>
              </a:rPr>
              <a:t>s/(n+1)</a:t>
            </a:r>
            <a:endParaRPr b="1">
              <a:solidFill>
                <a:srgbClr val="FF0000"/>
              </a:solidFill>
            </a:endParaRPr>
          </a:p>
          <a:p>
            <a:pPr indent="-342900" lvl="0" marL="342900" rtl="0" algn="l">
              <a:spcBef>
                <a:spcPts val="592"/>
              </a:spcBef>
              <a:spcAft>
                <a:spcPts val="0"/>
              </a:spcAft>
              <a:buClr>
                <a:srgbClr val="D60093"/>
              </a:buClr>
              <a:buSzPct val="100000"/>
              <a:buChar char="•"/>
            </a:pPr>
            <a:r>
              <a:rPr b="1" lang="en-US">
                <a:solidFill>
                  <a:srgbClr val="D60093"/>
                </a:solidFill>
              </a:rPr>
              <a:t>Base case:</a:t>
            </a:r>
            <a:endParaRPr/>
          </a:p>
          <a:p>
            <a:pPr indent="-285750" lvl="1" marL="742950" rtl="0" algn="l">
              <a:spcBef>
                <a:spcPts val="518"/>
              </a:spcBef>
              <a:spcAft>
                <a:spcPts val="0"/>
              </a:spcAft>
              <a:buClr>
                <a:schemeClr val="dk1"/>
              </a:buClr>
              <a:buSzPct val="100000"/>
              <a:buChar char="–"/>
            </a:pPr>
            <a:r>
              <a:rPr lang="en-US"/>
              <a:t>After we see </a:t>
            </a:r>
            <a:r>
              <a:rPr b="1" lang="en-US"/>
              <a:t>n=s</a:t>
            </a:r>
            <a:r>
              <a:rPr lang="en-US"/>
              <a:t> elements the sample </a:t>
            </a:r>
            <a:r>
              <a:rPr b="1" lang="en-US"/>
              <a:t>S</a:t>
            </a:r>
            <a:r>
              <a:rPr lang="en-US"/>
              <a:t> has the desired property</a:t>
            </a:r>
            <a:endParaRPr/>
          </a:p>
          <a:p>
            <a:pPr indent="-228600" lvl="2" marL="1143000" rtl="0" algn="l">
              <a:spcBef>
                <a:spcPts val="444"/>
              </a:spcBef>
              <a:spcAft>
                <a:spcPts val="0"/>
              </a:spcAft>
              <a:buClr>
                <a:schemeClr val="dk1"/>
              </a:buClr>
              <a:buSzPct val="100000"/>
              <a:buChar char="•"/>
            </a:pPr>
            <a:r>
              <a:rPr lang="en-US"/>
              <a:t>Each out of </a:t>
            </a:r>
            <a:r>
              <a:rPr b="1" lang="en-US"/>
              <a:t>n=s</a:t>
            </a:r>
            <a:r>
              <a:rPr lang="en-US"/>
              <a:t> elements is in the sample with probability </a:t>
            </a:r>
            <a:br>
              <a:rPr lang="en-US"/>
            </a:br>
            <a:r>
              <a:rPr b="1" i="1" lang="en-US"/>
              <a:t>s/s = 1</a:t>
            </a:r>
            <a:endParaRPr/>
          </a:p>
        </p:txBody>
      </p:sp>
      <p:sp>
        <p:nvSpPr>
          <p:cNvPr id="323" name="Google Shape;32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1"/>
          <p:cNvPicPr preferRelativeResize="0"/>
          <p:nvPr/>
        </p:nvPicPr>
        <p:blipFill rotWithShape="1">
          <a:blip r:embed="rId3">
            <a:alphaModFix/>
          </a:blip>
          <a:srcRect b="0" l="0" r="0" t="0"/>
          <a:stretch/>
        </p:blipFill>
        <p:spPr>
          <a:xfrm>
            <a:off x="6248400" y="5791200"/>
            <a:ext cx="2133600" cy="833694"/>
          </a:xfrm>
          <a:prstGeom prst="rect">
            <a:avLst/>
          </a:prstGeom>
          <a:noFill/>
          <a:ln>
            <a:noFill/>
          </a:ln>
        </p:spPr>
      </p:pic>
      <p:sp>
        <p:nvSpPr>
          <p:cNvPr id="329" name="Google Shape;32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Proof: By Induction</a:t>
            </a:r>
            <a:endParaRPr/>
          </a:p>
        </p:txBody>
      </p:sp>
      <p:sp>
        <p:nvSpPr>
          <p:cNvPr id="330" name="Google Shape;330;p31"/>
          <p:cNvSpPr txBox="1"/>
          <p:nvPr>
            <p:ph idx="1" type="body"/>
          </p:nvPr>
        </p:nvSpPr>
        <p:spPr>
          <a:xfrm>
            <a:off x="457200" y="1295400"/>
            <a:ext cx="8610600" cy="5410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D60093"/>
              </a:buClr>
              <a:buSzPct val="100000"/>
              <a:buChar char="•"/>
            </a:pPr>
            <a:r>
              <a:rPr b="1" lang="en-US">
                <a:solidFill>
                  <a:srgbClr val="D60093"/>
                </a:solidFill>
              </a:rPr>
              <a:t>Inductive hypothesis:</a:t>
            </a:r>
            <a:r>
              <a:rPr lang="en-US"/>
              <a:t> After </a:t>
            </a:r>
            <a:r>
              <a:rPr b="1" i="1" lang="en-US"/>
              <a:t>n</a:t>
            </a:r>
            <a:r>
              <a:rPr lang="en-US"/>
              <a:t> elements, the sample </a:t>
            </a:r>
            <a:r>
              <a:rPr b="1" i="1" lang="en-US"/>
              <a:t>S</a:t>
            </a:r>
            <a:r>
              <a:rPr lang="en-US"/>
              <a:t> contains each element seen so far with prob. </a:t>
            </a:r>
            <a:r>
              <a:rPr b="1" i="1" lang="en-US"/>
              <a:t>s/n</a:t>
            </a:r>
            <a:endParaRPr/>
          </a:p>
          <a:p>
            <a:pPr indent="-342900" lvl="0" marL="342900" rtl="0" algn="l">
              <a:spcBef>
                <a:spcPts val="592"/>
              </a:spcBef>
              <a:spcAft>
                <a:spcPts val="0"/>
              </a:spcAft>
              <a:buClr>
                <a:srgbClr val="008000"/>
              </a:buClr>
              <a:buSzPct val="100000"/>
              <a:buChar char="•"/>
            </a:pPr>
            <a:r>
              <a:rPr b="1" lang="en-US">
                <a:solidFill>
                  <a:srgbClr val="008000"/>
                </a:solidFill>
              </a:rPr>
              <a:t>Now element </a:t>
            </a:r>
            <a:r>
              <a:rPr b="1" i="1" lang="en-US">
                <a:solidFill>
                  <a:srgbClr val="008000"/>
                </a:solidFill>
              </a:rPr>
              <a:t>n+1</a:t>
            </a:r>
            <a:r>
              <a:rPr b="1" lang="en-US">
                <a:solidFill>
                  <a:srgbClr val="008000"/>
                </a:solidFill>
              </a:rPr>
              <a:t> arrives</a:t>
            </a:r>
            <a:endParaRPr/>
          </a:p>
          <a:p>
            <a:pPr indent="-342900" lvl="0" marL="342900" rtl="0" algn="l">
              <a:spcBef>
                <a:spcPts val="592"/>
              </a:spcBef>
              <a:spcAft>
                <a:spcPts val="0"/>
              </a:spcAft>
              <a:buClr>
                <a:srgbClr val="D60093"/>
              </a:buClr>
              <a:buSzPct val="100000"/>
              <a:buChar char="•"/>
            </a:pPr>
            <a:r>
              <a:rPr b="1" lang="en-US">
                <a:solidFill>
                  <a:srgbClr val="D60093"/>
                </a:solidFill>
              </a:rPr>
              <a:t>Inductive step:</a:t>
            </a:r>
            <a:r>
              <a:rPr lang="en-US"/>
              <a:t> For each element x already in </a:t>
            </a:r>
            <a:r>
              <a:rPr b="1" i="1" lang="en-US"/>
              <a:t>S</a:t>
            </a:r>
            <a:r>
              <a:rPr lang="en-US"/>
              <a:t>, probability that </a:t>
            </a:r>
            <a:r>
              <a:rPr lang="en-US">
                <a:solidFill>
                  <a:srgbClr val="FF0000"/>
                </a:solidFill>
              </a:rPr>
              <a:t>the</a:t>
            </a:r>
            <a:r>
              <a:rPr lang="en-US"/>
              <a:t> </a:t>
            </a:r>
            <a:r>
              <a:rPr lang="en-US">
                <a:solidFill>
                  <a:srgbClr val="FF0000"/>
                </a:solidFill>
              </a:rPr>
              <a:t>algorithm keeps x in </a:t>
            </a:r>
            <a:r>
              <a:rPr b="1" i="1" lang="en-US">
                <a:solidFill>
                  <a:srgbClr val="FF0000"/>
                </a:solidFill>
              </a:rPr>
              <a:t>S</a:t>
            </a:r>
            <a:r>
              <a:rPr lang="en-US">
                <a:solidFill>
                  <a:srgbClr val="FF0000"/>
                </a:solidFill>
              </a:rPr>
              <a:t> </a:t>
            </a:r>
            <a:r>
              <a:rPr lang="en-US"/>
              <a:t>is:</a:t>
            </a:r>
            <a:endParaRPr/>
          </a:p>
          <a:p>
            <a:pPr indent="-111125" lvl="3" marL="1600200" rtl="0" algn="l">
              <a:spcBef>
                <a:spcPts val="370"/>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So, at time </a:t>
            </a:r>
            <a:r>
              <a:rPr b="1" i="1" lang="en-US"/>
              <a:t>n</a:t>
            </a:r>
            <a:r>
              <a:rPr i="1" lang="en-US"/>
              <a:t>,</a:t>
            </a:r>
            <a:r>
              <a:rPr lang="en-US"/>
              <a:t> tuples in </a:t>
            </a:r>
            <a:r>
              <a:rPr b="1" i="1" lang="en-US"/>
              <a:t>S</a:t>
            </a:r>
            <a:r>
              <a:rPr lang="en-US"/>
              <a:t> were there with prob. </a:t>
            </a:r>
            <a:r>
              <a:rPr b="1" lang="en-US"/>
              <a:t>s/n</a:t>
            </a:r>
            <a:endParaRPr/>
          </a:p>
          <a:p>
            <a:pPr indent="-342900" lvl="0" marL="342900" rtl="0" algn="l">
              <a:spcBef>
                <a:spcPts val="592"/>
              </a:spcBef>
              <a:spcAft>
                <a:spcPts val="0"/>
              </a:spcAft>
              <a:buClr>
                <a:schemeClr val="dk1"/>
              </a:buClr>
              <a:buSzPct val="100000"/>
              <a:buChar char="•"/>
            </a:pPr>
            <a:r>
              <a:rPr lang="en-US"/>
              <a:t>Time </a:t>
            </a:r>
            <a:r>
              <a:rPr b="1" i="1" lang="en-US"/>
              <a:t>n</a:t>
            </a:r>
            <a:r>
              <a:rPr b="1" lang="en-US"/>
              <a:t>→</a:t>
            </a:r>
            <a:r>
              <a:rPr b="1" i="1" lang="en-US"/>
              <a:t>n+1</a:t>
            </a:r>
            <a:r>
              <a:rPr i="1" lang="en-US"/>
              <a:t>, </a:t>
            </a:r>
            <a:r>
              <a:rPr lang="en-US"/>
              <a:t>tuple stayed in </a:t>
            </a:r>
            <a:r>
              <a:rPr b="1" i="1" lang="en-US"/>
              <a:t>S</a:t>
            </a:r>
            <a:r>
              <a:rPr lang="en-US"/>
              <a:t> with prob. </a:t>
            </a:r>
            <a:r>
              <a:rPr b="1" lang="en-US"/>
              <a:t>n/(n+1)</a:t>
            </a:r>
            <a:endParaRPr/>
          </a:p>
          <a:p>
            <a:pPr indent="-342900" lvl="0" marL="342900" rtl="0" algn="l">
              <a:spcBef>
                <a:spcPts val="592"/>
              </a:spcBef>
              <a:spcAft>
                <a:spcPts val="0"/>
              </a:spcAft>
              <a:buClr>
                <a:schemeClr val="dk1"/>
              </a:buClr>
              <a:buSzPct val="100000"/>
              <a:buChar char="•"/>
            </a:pPr>
            <a:r>
              <a:rPr lang="en-US"/>
              <a:t>So prob. tuple is in </a:t>
            </a:r>
            <a:r>
              <a:rPr b="1" i="1" lang="en-US"/>
              <a:t>S</a:t>
            </a:r>
            <a:r>
              <a:rPr lang="en-US"/>
              <a:t> at time </a:t>
            </a:r>
            <a:r>
              <a:rPr b="1" i="1" lang="en-US"/>
              <a:t>n+1</a:t>
            </a:r>
            <a:r>
              <a:rPr lang="en-US"/>
              <a:t> </a:t>
            </a:r>
            <a:r>
              <a:rPr b="1" lang="en-US">
                <a:solidFill>
                  <a:srgbClr val="0000FF"/>
                </a:solidFill>
              </a:rPr>
              <a:t>= </a:t>
            </a:r>
            <a:endParaRPr/>
          </a:p>
          <a:p>
            <a:pPr indent="-121284" lvl="1" marL="742950" rtl="0" algn="l">
              <a:spcBef>
                <a:spcPts val="518"/>
              </a:spcBef>
              <a:spcAft>
                <a:spcPts val="0"/>
              </a:spcAft>
              <a:buClr>
                <a:schemeClr val="dk1"/>
              </a:buClr>
              <a:buSzPct val="100000"/>
              <a:buNone/>
            </a:pPr>
            <a:r>
              <a:t/>
            </a:r>
            <a:endParaRPr/>
          </a:p>
        </p:txBody>
      </p:sp>
      <p:sp>
        <p:nvSpPr>
          <p:cNvPr id="331" name="Google Shape;33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2" name="Google Shape;332;p31"/>
          <p:cNvPicPr preferRelativeResize="0"/>
          <p:nvPr/>
        </p:nvPicPr>
        <p:blipFill rotWithShape="1">
          <a:blip r:embed="rId4">
            <a:alphaModFix/>
          </a:blip>
          <a:srcRect b="0" l="0" r="0" t="0"/>
          <a:stretch/>
        </p:blipFill>
        <p:spPr>
          <a:xfrm>
            <a:off x="1219200" y="3547253"/>
            <a:ext cx="5715000" cy="1185085"/>
          </a:xfrm>
          <a:prstGeom prst="rect">
            <a:avLst/>
          </a:prstGeom>
          <a:noFill/>
          <a:ln>
            <a:noFill/>
          </a:ln>
        </p:spPr>
      </p:pic>
      <p:sp>
        <p:nvSpPr>
          <p:cNvPr id="333" name="Google Shape;333;p31"/>
          <p:cNvSpPr txBox="1"/>
          <p:nvPr/>
        </p:nvSpPr>
        <p:spPr>
          <a:xfrm>
            <a:off x="1181101" y="4645223"/>
            <a:ext cx="202010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a:t>
            </a:r>
            <a:r>
              <a:rPr b="1" lang="en-US" sz="1400">
                <a:solidFill>
                  <a:srgbClr val="008000"/>
                </a:solidFill>
                <a:latin typeface="Arial"/>
                <a:ea typeface="Arial"/>
                <a:cs typeface="Arial"/>
                <a:sym typeface="Arial"/>
              </a:rPr>
              <a:t>n+1</a:t>
            </a:r>
            <a:r>
              <a:rPr lang="en-US" sz="1400">
                <a:solidFill>
                  <a:srgbClr val="008000"/>
                </a:solidFill>
                <a:latin typeface="Arial"/>
                <a:ea typeface="Arial"/>
                <a:cs typeface="Arial"/>
                <a:sym typeface="Arial"/>
              </a:rPr>
              <a:t> discarded</a:t>
            </a:r>
            <a:endParaRPr/>
          </a:p>
        </p:txBody>
      </p:sp>
      <p:sp>
        <p:nvSpPr>
          <p:cNvPr id="334" name="Google Shape;334;p31"/>
          <p:cNvSpPr txBox="1"/>
          <p:nvPr/>
        </p:nvSpPr>
        <p:spPr>
          <a:xfrm>
            <a:off x="3200400" y="4582180"/>
            <a:ext cx="125867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a:t>
            </a:r>
            <a:r>
              <a:rPr b="1" lang="en-US" sz="1400">
                <a:solidFill>
                  <a:srgbClr val="008000"/>
                </a:solidFill>
                <a:latin typeface="Arial"/>
                <a:ea typeface="Arial"/>
                <a:cs typeface="Arial"/>
                <a:sym typeface="Arial"/>
              </a:rPr>
              <a:t>n+1</a:t>
            </a:r>
            <a:r>
              <a:rPr lang="en-US" sz="1400">
                <a:solidFill>
                  <a:srgbClr val="008000"/>
                </a:solidFill>
                <a:latin typeface="Arial"/>
                <a:ea typeface="Arial"/>
                <a:cs typeface="Arial"/>
                <a:sym typeface="Arial"/>
              </a:rPr>
              <a:t> </a:t>
            </a:r>
            <a:br>
              <a:rPr lang="en-US" sz="1400">
                <a:solidFill>
                  <a:srgbClr val="008000"/>
                </a:solidFill>
                <a:latin typeface="Arial"/>
                <a:ea typeface="Arial"/>
                <a:cs typeface="Arial"/>
                <a:sym typeface="Arial"/>
              </a:rPr>
            </a:br>
            <a:r>
              <a:rPr lang="en-US" sz="1400">
                <a:solidFill>
                  <a:srgbClr val="008000"/>
                </a:solidFill>
                <a:latin typeface="Arial"/>
                <a:ea typeface="Arial"/>
                <a:cs typeface="Arial"/>
                <a:sym typeface="Arial"/>
              </a:rPr>
              <a:t>not discarded</a:t>
            </a:r>
            <a:endParaRPr/>
          </a:p>
        </p:txBody>
      </p:sp>
      <p:sp>
        <p:nvSpPr>
          <p:cNvPr id="335" name="Google Shape;335;p31"/>
          <p:cNvSpPr txBox="1"/>
          <p:nvPr/>
        </p:nvSpPr>
        <p:spPr>
          <a:xfrm>
            <a:off x="4526525" y="4572000"/>
            <a:ext cx="162736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8000"/>
                </a:solidFill>
                <a:latin typeface="Arial"/>
                <a:ea typeface="Arial"/>
                <a:cs typeface="Arial"/>
                <a:sym typeface="Arial"/>
              </a:rPr>
              <a:t>Element in the </a:t>
            </a:r>
            <a:br>
              <a:rPr lang="en-US" sz="1400">
                <a:solidFill>
                  <a:srgbClr val="008000"/>
                </a:solidFill>
                <a:latin typeface="Arial"/>
                <a:ea typeface="Arial"/>
                <a:cs typeface="Arial"/>
                <a:sym typeface="Arial"/>
              </a:rPr>
            </a:br>
            <a:r>
              <a:rPr lang="en-US" sz="1400">
                <a:solidFill>
                  <a:srgbClr val="008000"/>
                </a:solidFill>
                <a:latin typeface="Arial"/>
                <a:ea typeface="Arial"/>
                <a:cs typeface="Arial"/>
                <a:sym typeface="Arial"/>
              </a:rPr>
              <a:t>sample not picked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341" name="Google Shape;34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rgbClr val="FF0000"/>
              </a:buClr>
              <a:buSzPct val="100000"/>
              <a:buChar char="•"/>
            </a:pPr>
            <a:r>
              <a:rPr lang="en-US">
                <a:solidFill>
                  <a:srgbClr val="FF0000"/>
                </a:solidFill>
              </a:rPr>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342" name="Google Shape;34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FILTERING</a:t>
            </a:r>
            <a:endParaRPr/>
          </a:p>
        </p:txBody>
      </p:sp>
      <p:sp>
        <p:nvSpPr>
          <p:cNvPr id="348" name="Google Shape;348;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349" name="Google Shape;3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Filtering</a:t>
            </a:r>
            <a:endParaRPr/>
          </a:p>
        </p:txBody>
      </p:sp>
      <p:sp>
        <p:nvSpPr>
          <p:cNvPr id="355" name="Google Shape;35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Application: spam filtering</a:t>
            </a:r>
            <a:endParaRPr/>
          </a:p>
          <a:p>
            <a:pPr indent="-285750" lvl="1" marL="742950" rtl="0" algn="l">
              <a:spcBef>
                <a:spcPts val="560"/>
              </a:spcBef>
              <a:spcAft>
                <a:spcPts val="0"/>
              </a:spcAft>
              <a:buClr>
                <a:schemeClr val="dk1"/>
              </a:buClr>
              <a:buSzPts val="2800"/>
              <a:buChar char="–"/>
            </a:pPr>
            <a:r>
              <a:rPr lang="en-US"/>
              <a:t>Check incoming emails against </a:t>
            </a:r>
            <a:r>
              <a:rPr lang="en-US">
                <a:solidFill>
                  <a:srgbClr val="FF0000"/>
                </a:solidFill>
              </a:rPr>
              <a:t>a large set </a:t>
            </a:r>
            <a:r>
              <a:rPr lang="en-US"/>
              <a:t>of known email addresses (e.g., 1 billion)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Application: URL filtering in Web crawling</a:t>
            </a:r>
            <a:endParaRPr/>
          </a:p>
          <a:p>
            <a:pPr indent="-285750" lvl="1" marL="742950" rtl="0" algn="l">
              <a:spcBef>
                <a:spcPts val="560"/>
              </a:spcBef>
              <a:spcAft>
                <a:spcPts val="0"/>
              </a:spcAft>
              <a:buClr>
                <a:schemeClr val="dk1"/>
              </a:buClr>
              <a:buSzPts val="2800"/>
              <a:buChar char="–"/>
            </a:pPr>
            <a:r>
              <a:rPr lang="en-US"/>
              <a:t>Check if discovered URL’s have already been crawled</a:t>
            </a:r>
            <a:endParaRPr/>
          </a:p>
          <a:p>
            <a:pPr indent="-139700" lvl="0" marL="342900" rtl="0" algn="l">
              <a:spcBef>
                <a:spcPts val="640"/>
              </a:spcBef>
              <a:spcAft>
                <a:spcPts val="0"/>
              </a:spcAft>
              <a:buClr>
                <a:schemeClr val="dk1"/>
              </a:buClr>
              <a:buSzPts val="3200"/>
              <a:buNone/>
            </a:pPr>
            <a:r>
              <a:t/>
            </a:r>
            <a:endParaRPr/>
          </a:p>
        </p:txBody>
      </p:sp>
      <p:sp>
        <p:nvSpPr>
          <p:cNvPr id="356" name="Google Shape;35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Bloom filter</a:t>
            </a:r>
            <a:endParaRPr/>
          </a:p>
        </p:txBody>
      </p:sp>
      <p:sp>
        <p:nvSpPr>
          <p:cNvPr id="362" name="Google Shape;362;p35"/>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Check if an object </a:t>
            </a:r>
            <a:r>
              <a:rPr b="1" i="1" lang="en-US"/>
              <a:t>o</a:t>
            </a:r>
            <a:r>
              <a:rPr lang="en-US"/>
              <a:t> is in a set </a:t>
            </a:r>
            <a:r>
              <a:rPr b="1" i="1" lang="en-US"/>
              <a:t>S</a:t>
            </a:r>
            <a:endParaRPr/>
          </a:p>
          <a:p>
            <a:pPr indent="-285750" lvl="1" marL="742950" rtl="0" algn="l">
              <a:spcBef>
                <a:spcPts val="560"/>
              </a:spcBef>
              <a:spcAft>
                <a:spcPts val="0"/>
              </a:spcAft>
              <a:buClr>
                <a:schemeClr val="dk1"/>
              </a:buClr>
              <a:buSzPts val="2800"/>
              <a:buChar char="–"/>
            </a:pPr>
            <a:r>
              <a:rPr lang="en-US"/>
              <a:t>without comparing </a:t>
            </a:r>
            <a:r>
              <a:rPr b="1" i="1" lang="en-US"/>
              <a:t>o</a:t>
            </a:r>
            <a:r>
              <a:rPr lang="en-US"/>
              <a:t> with all objects in </a:t>
            </a:r>
            <a:r>
              <a:rPr b="1" i="1" lang="en-US"/>
              <a:t>S</a:t>
            </a:r>
            <a:r>
              <a:rPr lang="en-US"/>
              <a:t> (explicitly)</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FF0000"/>
              </a:buClr>
              <a:buSzPts val="3200"/>
              <a:buChar char="•"/>
            </a:pPr>
            <a:r>
              <a:rPr lang="en-US">
                <a:solidFill>
                  <a:srgbClr val="FF0000"/>
                </a:solidFill>
              </a:rPr>
              <a:t>No false negatives</a:t>
            </a:r>
            <a:endParaRPr/>
          </a:p>
          <a:p>
            <a:pPr indent="-285750" lvl="1" marL="742950" rtl="0" algn="l">
              <a:spcBef>
                <a:spcPts val="560"/>
              </a:spcBef>
              <a:spcAft>
                <a:spcPts val="0"/>
              </a:spcAft>
              <a:buClr>
                <a:schemeClr val="dk1"/>
              </a:buClr>
              <a:buSzPts val="2800"/>
              <a:buChar char="–"/>
            </a:pPr>
            <a:r>
              <a:rPr lang="en-US"/>
              <a:t>If Bloom says no, then </a:t>
            </a:r>
            <a:r>
              <a:rPr b="1" i="1" lang="en-US"/>
              <a:t>o</a:t>
            </a:r>
            <a:r>
              <a:rPr lang="en-US"/>
              <a:t> is definitely not in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But may </a:t>
            </a:r>
            <a:r>
              <a:rPr lang="en-US">
                <a:solidFill>
                  <a:srgbClr val="FF0000"/>
                </a:solidFill>
              </a:rPr>
              <a:t>have false positives </a:t>
            </a:r>
            <a:endParaRPr/>
          </a:p>
          <a:p>
            <a:pPr indent="-285750" lvl="1" marL="742950" rtl="0" algn="l">
              <a:spcBef>
                <a:spcPts val="560"/>
              </a:spcBef>
              <a:spcAft>
                <a:spcPts val="0"/>
              </a:spcAft>
              <a:buClr>
                <a:schemeClr val="dk1"/>
              </a:buClr>
              <a:buSzPts val="2800"/>
              <a:buChar char="–"/>
            </a:pPr>
            <a:r>
              <a:rPr lang="en-US"/>
              <a:t>If Bloom says yes, </a:t>
            </a:r>
            <a:r>
              <a:rPr lang="en-US" u="sng"/>
              <a:t>it is possible </a:t>
            </a:r>
            <a:r>
              <a:rPr lang="en-US"/>
              <a:t>that </a:t>
            </a:r>
            <a:r>
              <a:rPr b="1" i="1" lang="en-US"/>
              <a:t>o</a:t>
            </a:r>
            <a:r>
              <a:rPr lang="en-US"/>
              <a:t> is not in </a:t>
            </a:r>
            <a:r>
              <a:rPr b="1" i="1" lang="en-US"/>
              <a:t>S</a:t>
            </a:r>
            <a:endParaRPr/>
          </a:p>
        </p:txBody>
      </p:sp>
      <p:sp>
        <p:nvSpPr>
          <p:cNvPr id="363" name="Google Shape;36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Components in a Bloom filter</a:t>
            </a:r>
            <a:endParaRPr/>
          </a:p>
        </p:txBody>
      </p:sp>
      <p:sp>
        <p:nvSpPr>
          <p:cNvPr id="369" name="Google Shape;369;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 array </a:t>
            </a:r>
            <a:r>
              <a:rPr b="1" i="1" lang="en-US"/>
              <a:t>A</a:t>
            </a:r>
            <a:r>
              <a:rPr lang="en-US"/>
              <a:t> of </a:t>
            </a:r>
            <a:r>
              <a:rPr b="1" i="1" lang="en-US"/>
              <a:t>n</a:t>
            </a:r>
            <a:r>
              <a:rPr lang="en-US"/>
              <a:t> bits, initially all 0’s: </a:t>
            </a:r>
            <a:r>
              <a:rPr b="1" i="1" lang="en-US"/>
              <a:t>A[0..n-1]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 set of hash functions, each</a:t>
            </a:r>
            <a:endParaRPr/>
          </a:p>
          <a:p>
            <a:pPr indent="-285750" lvl="1" marL="742950" rtl="0" algn="l">
              <a:spcBef>
                <a:spcPts val="560"/>
              </a:spcBef>
              <a:spcAft>
                <a:spcPts val="0"/>
              </a:spcAft>
              <a:buClr>
                <a:schemeClr val="dk1"/>
              </a:buClr>
              <a:buSzPts val="2800"/>
              <a:buChar char="–"/>
            </a:pPr>
            <a:r>
              <a:rPr lang="en-US"/>
              <a:t>takes an object (stream element) as the input</a:t>
            </a:r>
            <a:endParaRPr/>
          </a:p>
          <a:p>
            <a:pPr indent="-285750" lvl="1" marL="742950" rtl="0" algn="l">
              <a:spcBef>
                <a:spcPts val="560"/>
              </a:spcBef>
              <a:spcAft>
                <a:spcPts val="0"/>
              </a:spcAft>
              <a:buClr>
                <a:schemeClr val="dk1"/>
              </a:buClr>
              <a:buSzPts val="2800"/>
              <a:buChar char="–"/>
            </a:pPr>
            <a:r>
              <a:rPr lang="en-US"/>
              <a:t>returns a position in the array: </a:t>
            </a:r>
            <a:r>
              <a:rPr b="1" i="1" lang="en-US"/>
              <a:t>0..n-1</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 set </a:t>
            </a:r>
            <a:r>
              <a:rPr b="1" i="1" lang="en-US"/>
              <a:t>S</a:t>
            </a:r>
            <a:r>
              <a:rPr lang="en-US"/>
              <a:t> of objects</a:t>
            </a:r>
            <a:endParaRPr/>
          </a:p>
        </p:txBody>
      </p:sp>
      <p:sp>
        <p:nvSpPr>
          <p:cNvPr id="370" name="Google Shape;37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 and apply the filter</a:t>
            </a:r>
            <a:endParaRPr/>
          </a:p>
        </p:txBody>
      </p:sp>
      <p:sp>
        <p:nvSpPr>
          <p:cNvPr id="376" name="Google Shape;37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Construction: for each object </a:t>
            </a:r>
            <a:r>
              <a:rPr b="1" i="1" lang="en-US"/>
              <a:t>o</a:t>
            </a:r>
            <a:r>
              <a:rPr lang="en-US"/>
              <a:t> in </a:t>
            </a:r>
            <a:r>
              <a:rPr b="1" i="1" lang="en-US"/>
              <a:t>S</a:t>
            </a:r>
            <a:r>
              <a:rPr lang="en-US"/>
              <a:t>,</a:t>
            </a:r>
            <a:endParaRPr/>
          </a:p>
          <a:p>
            <a:pPr indent="-285750" lvl="1" marL="742950" rtl="0" algn="l">
              <a:spcBef>
                <a:spcPts val="560"/>
              </a:spcBef>
              <a:spcAft>
                <a:spcPts val="0"/>
              </a:spcAft>
              <a:buClr>
                <a:schemeClr val="dk1"/>
              </a:buClr>
              <a:buSzPts val="2800"/>
              <a:buChar char="–"/>
            </a:pPr>
            <a:r>
              <a:rPr lang="en-US"/>
              <a:t>Apply each hash function </a:t>
            </a:r>
            <a:r>
              <a:rPr b="1" i="1" lang="en-US"/>
              <a:t>h</a:t>
            </a:r>
            <a:r>
              <a:rPr b="1" baseline="-25000" i="1" lang="en-US"/>
              <a:t>j</a:t>
            </a:r>
            <a:r>
              <a:rPr b="1" i="1" lang="en-US"/>
              <a:t> </a:t>
            </a:r>
            <a:r>
              <a:rPr lang="en-US"/>
              <a:t>to </a:t>
            </a:r>
            <a:r>
              <a:rPr b="1" i="1" lang="en-US"/>
              <a:t>o</a:t>
            </a:r>
            <a:endParaRPr/>
          </a:p>
          <a:p>
            <a:pPr indent="-285750" lvl="1" marL="742950" rtl="0" algn="l">
              <a:spcBef>
                <a:spcPts val="560"/>
              </a:spcBef>
              <a:spcAft>
                <a:spcPts val="0"/>
              </a:spcAft>
              <a:buClr>
                <a:schemeClr val="dk1"/>
              </a:buClr>
              <a:buSzPts val="2800"/>
              <a:buChar char="–"/>
            </a:pPr>
            <a:r>
              <a:rPr lang="en-US"/>
              <a:t>If </a:t>
            </a:r>
            <a:r>
              <a:rPr b="1" i="1" lang="en-US"/>
              <a:t>h</a:t>
            </a:r>
            <a:r>
              <a:rPr b="1" baseline="-25000" i="1" lang="en-US"/>
              <a:t>j</a:t>
            </a:r>
            <a:r>
              <a:rPr b="1" i="1" lang="en-US"/>
              <a:t>(o)</a:t>
            </a:r>
            <a:r>
              <a:rPr lang="en-US"/>
              <a:t> = </a:t>
            </a:r>
            <a:r>
              <a:rPr b="1" i="1" lang="en-US"/>
              <a:t>i</a:t>
            </a:r>
            <a:r>
              <a:rPr lang="en-US"/>
              <a:t>, set </a:t>
            </a:r>
            <a:r>
              <a:rPr b="1" i="1" lang="en-US"/>
              <a:t>A[i]</a:t>
            </a:r>
            <a:r>
              <a:rPr lang="en-US"/>
              <a:t> = </a:t>
            </a:r>
            <a:r>
              <a:rPr b="1" i="1" lang="en-US"/>
              <a:t>1</a:t>
            </a:r>
            <a:r>
              <a:rPr lang="en-US"/>
              <a:t> (if it was 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Application: check if new object </a:t>
            </a:r>
            <a:r>
              <a:rPr b="1" i="1" lang="en-US"/>
              <a:t>o</a:t>
            </a:r>
            <a:r>
              <a:rPr lang="en-US"/>
              <a:t>’ is in </a:t>
            </a:r>
            <a:r>
              <a:rPr b="1" i="1" lang="en-US"/>
              <a:t>S</a:t>
            </a:r>
            <a:endParaRPr/>
          </a:p>
          <a:p>
            <a:pPr indent="-285750" lvl="1" marL="742950" rtl="0" algn="l">
              <a:spcBef>
                <a:spcPts val="560"/>
              </a:spcBef>
              <a:spcAft>
                <a:spcPts val="0"/>
              </a:spcAft>
              <a:buClr>
                <a:schemeClr val="dk1"/>
              </a:buClr>
              <a:buSzPts val="2800"/>
              <a:buChar char="–"/>
            </a:pPr>
            <a:r>
              <a:rPr lang="en-US"/>
              <a:t>Hash </a:t>
            </a:r>
            <a:r>
              <a:rPr b="1" i="1" lang="en-US"/>
              <a:t>o</a:t>
            </a:r>
            <a:r>
              <a:rPr lang="en-US"/>
              <a:t>’ using each hash function</a:t>
            </a:r>
            <a:endParaRPr/>
          </a:p>
          <a:p>
            <a:pPr indent="-285750" lvl="1" marL="742950" rtl="0" algn="l">
              <a:spcBef>
                <a:spcPts val="560"/>
              </a:spcBef>
              <a:spcAft>
                <a:spcPts val="0"/>
              </a:spcAft>
              <a:buClr>
                <a:schemeClr val="dk1"/>
              </a:buClr>
              <a:buSzPts val="2800"/>
              <a:buChar char="–"/>
            </a:pPr>
            <a:r>
              <a:rPr lang="en-US"/>
              <a:t>If for some hash function </a:t>
            </a:r>
            <a:r>
              <a:rPr b="1" i="1" lang="en-US"/>
              <a:t>h</a:t>
            </a:r>
            <a:r>
              <a:rPr b="1" baseline="-25000" i="1" lang="en-US"/>
              <a:t>j</a:t>
            </a:r>
            <a:r>
              <a:rPr b="1" i="1" lang="en-US"/>
              <a:t>(o’) = i </a:t>
            </a:r>
            <a:r>
              <a:rPr lang="en-US"/>
              <a:t>and </a:t>
            </a:r>
            <a:r>
              <a:rPr b="1" i="1" lang="en-US"/>
              <a:t>A[i] = 0</a:t>
            </a:r>
            <a:r>
              <a:rPr lang="en-US"/>
              <a:t>, stop and report </a:t>
            </a:r>
            <a:r>
              <a:rPr b="1" i="1" lang="en-US"/>
              <a:t>o’ </a:t>
            </a:r>
            <a:r>
              <a:rPr lang="en-US">
                <a:solidFill>
                  <a:srgbClr val="FF0000"/>
                </a:solidFill>
              </a:rPr>
              <a:t>not</a:t>
            </a:r>
            <a:r>
              <a:rPr lang="en-US"/>
              <a:t> in </a:t>
            </a:r>
            <a:r>
              <a:rPr b="1" i="1" lang="en-US"/>
              <a:t>S</a:t>
            </a:r>
            <a:endParaRPr/>
          </a:p>
          <a:p>
            <a:pPr indent="0" lvl="1" marL="457200" rtl="0" algn="l">
              <a:spcBef>
                <a:spcPts val="560"/>
              </a:spcBef>
              <a:spcAft>
                <a:spcPts val="0"/>
              </a:spcAft>
              <a:buClr>
                <a:schemeClr val="dk1"/>
              </a:buClr>
              <a:buSzPts val="2800"/>
              <a:buNone/>
            </a:pPr>
            <a:r>
              <a:rPr lang="en-US"/>
              <a:t>  </a:t>
            </a:r>
            <a:endParaRPr/>
          </a:p>
        </p:txBody>
      </p:sp>
      <p:sp>
        <p:nvSpPr>
          <p:cNvPr id="377" name="Google Shape;3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83" name="Google Shape;38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11-bit array (n=11)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Stream elements = integers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Two hash functions</a:t>
            </a:r>
            <a:endParaRPr/>
          </a:p>
          <a:p>
            <a:pPr indent="-285750" lvl="1" marL="742950" rtl="0" algn="l">
              <a:spcBef>
                <a:spcPts val="560"/>
              </a:spcBef>
              <a:spcAft>
                <a:spcPts val="0"/>
              </a:spcAft>
              <a:buClr>
                <a:schemeClr val="dk1"/>
              </a:buClr>
              <a:buSzPts val="2800"/>
              <a:buChar char="–"/>
            </a:pPr>
            <a:r>
              <a:rPr lang="en-US"/>
              <a:t>h</a:t>
            </a:r>
            <a:r>
              <a:rPr baseline="-25000" lang="en-US"/>
              <a:t>1</a:t>
            </a:r>
            <a:r>
              <a:rPr lang="en-US"/>
              <a:t>(x) = (odd-position bits from the right) % 11</a:t>
            </a:r>
            <a:endParaRPr/>
          </a:p>
          <a:p>
            <a:pPr indent="-285750" lvl="1" marL="742950" rtl="0" algn="l">
              <a:spcBef>
                <a:spcPts val="560"/>
              </a:spcBef>
              <a:spcAft>
                <a:spcPts val="0"/>
              </a:spcAft>
              <a:buClr>
                <a:schemeClr val="dk1"/>
              </a:buClr>
              <a:buSzPts val="2800"/>
              <a:buChar char="–"/>
            </a:pPr>
            <a:r>
              <a:rPr lang="en-US"/>
              <a:t>h</a:t>
            </a:r>
            <a:r>
              <a:rPr baseline="-25000" lang="en-US"/>
              <a:t>2</a:t>
            </a:r>
            <a:r>
              <a:rPr lang="en-US"/>
              <a:t>(x) = (even-position bits from the right) % 11</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384" name="Google Shape;38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Building the filter</a:t>
            </a:r>
            <a:endParaRPr/>
          </a:p>
        </p:txBody>
      </p:sp>
      <p:graphicFrame>
        <p:nvGraphicFramePr>
          <p:cNvPr id="390" name="Google Shape;390;p39"/>
          <p:cNvGraphicFramePr/>
          <p:nvPr/>
        </p:nvGraphicFramePr>
        <p:xfrm>
          <a:off x="5244433" y="2389696"/>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u="none" cap="none" strike="noStrike"/>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
        <p:nvSpPr>
          <p:cNvPr id="391" name="Google Shape;39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39"/>
          <p:cNvSpPr txBox="1"/>
          <p:nvPr/>
        </p:nvSpPr>
        <p:spPr>
          <a:xfrm>
            <a:off x="605102" y="1978534"/>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393" name="Google Shape;393;p39"/>
          <p:cNvSpPr txBox="1"/>
          <p:nvPr/>
        </p:nvSpPr>
        <p:spPr>
          <a:xfrm>
            <a:off x="2852720" y="1978534"/>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94" name="Google Shape;394;p39"/>
          <p:cNvSpPr txBox="1"/>
          <p:nvPr/>
        </p:nvSpPr>
        <p:spPr>
          <a:xfrm>
            <a:off x="4182460" y="1978534"/>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95" name="Google Shape;395;p39"/>
          <p:cNvSpPr txBox="1"/>
          <p:nvPr/>
        </p:nvSpPr>
        <p:spPr>
          <a:xfrm>
            <a:off x="6311233" y="1978534"/>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396" name="Google Shape;396;p39"/>
          <p:cNvSpPr txBox="1"/>
          <p:nvPr/>
        </p:nvSpPr>
        <p:spPr>
          <a:xfrm>
            <a:off x="646780" y="3106797"/>
            <a:ext cx="1436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397" name="Google Shape;397;p39"/>
          <p:cNvSpPr txBox="1"/>
          <p:nvPr/>
        </p:nvSpPr>
        <p:spPr>
          <a:xfrm>
            <a:off x="2882233" y="3106797"/>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398" name="Google Shape;398;p39"/>
          <p:cNvSpPr txBox="1"/>
          <p:nvPr/>
        </p:nvSpPr>
        <p:spPr>
          <a:xfrm>
            <a:off x="4265816" y="312153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sp>
        <p:nvSpPr>
          <p:cNvPr id="399" name="Google Shape;399;p39"/>
          <p:cNvSpPr txBox="1"/>
          <p:nvPr/>
        </p:nvSpPr>
        <p:spPr>
          <a:xfrm>
            <a:off x="456235" y="3872481"/>
            <a:ext cx="20633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159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endParaRPr/>
          </a:p>
        </p:txBody>
      </p:sp>
      <p:sp>
        <p:nvSpPr>
          <p:cNvPr id="400" name="Google Shape;400;p39"/>
          <p:cNvSpPr txBox="1"/>
          <p:nvPr/>
        </p:nvSpPr>
        <p:spPr>
          <a:xfrm>
            <a:off x="2882233" y="385774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endParaRPr sz="1800">
              <a:solidFill>
                <a:srgbClr val="FF0000"/>
              </a:solidFill>
              <a:latin typeface="Calibri"/>
              <a:ea typeface="Calibri"/>
              <a:cs typeface="Calibri"/>
              <a:sym typeface="Calibri"/>
            </a:endParaRPr>
          </a:p>
        </p:txBody>
      </p:sp>
      <p:sp>
        <p:nvSpPr>
          <p:cNvPr id="401" name="Google Shape;401;p39"/>
          <p:cNvSpPr txBox="1"/>
          <p:nvPr/>
        </p:nvSpPr>
        <p:spPr>
          <a:xfrm>
            <a:off x="4265816" y="387248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402" name="Google Shape;402;p39"/>
          <p:cNvSpPr txBox="1"/>
          <p:nvPr/>
        </p:nvSpPr>
        <p:spPr>
          <a:xfrm>
            <a:off x="247472" y="4687458"/>
            <a:ext cx="24032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585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403" name="Google Shape;403;p39"/>
          <p:cNvSpPr txBox="1"/>
          <p:nvPr/>
        </p:nvSpPr>
        <p:spPr>
          <a:xfrm>
            <a:off x="2882233" y="467272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a:t>
            </a:r>
            <a:endParaRPr sz="1800">
              <a:solidFill>
                <a:srgbClr val="FF0000"/>
              </a:solidFill>
              <a:latin typeface="Calibri"/>
              <a:ea typeface="Calibri"/>
              <a:cs typeface="Calibri"/>
              <a:sym typeface="Calibri"/>
            </a:endParaRPr>
          </a:p>
        </p:txBody>
      </p:sp>
      <p:sp>
        <p:nvSpPr>
          <p:cNvPr id="404" name="Google Shape;404;p39"/>
          <p:cNvSpPr txBox="1"/>
          <p:nvPr/>
        </p:nvSpPr>
        <p:spPr>
          <a:xfrm>
            <a:off x="4265816" y="468745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endParaRPr/>
          </a:p>
        </p:txBody>
      </p:sp>
      <p:graphicFrame>
        <p:nvGraphicFramePr>
          <p:cNvPr id="405" name="Google Shape;405;p39"/>
          <p:cNvGraphicFramePr/>
          <p:nvPr/>
        </p:nvGraphicFramePr>
        <p:xfrm>
          <a:off x="5244432" y="3065863"/>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graphicFrame>
        <p:nvGraphicFramePr>
          <p:cNvPr id="406" name="Google Shape;406;p39"/>
          <p:cNvGraphicFramePr/>
          <p:nvPr/>
        </p:nvGraphicFramePr>
        <p:xfrm>
          <a:off x="5244432" y="3844170"/>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graphicFrame>
        <p:nvGraphicFramePr>
          <p:cNvPr id="407" name="Google Shape;407;p39"/>
          <p:cNvGraphicFramePr/>
          <p:nvPr/>
        </p:nvGraphicFramePr>
        <p:xfrm>
          <a:off x="5218847" y="4620678"/>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data processing</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9900"/>
              </a:buClr>
              <a:buSzPts val="3200"/>
              <a:buChar char="•"/>
            </a:pPr>
            <a:r>
              <a:rPr lang="en-US">
                <a:solidFill>
                  <a:srgbClr val="009900"/>
                </a:solidFill>
              </a:rPr>
              <a:t>Stream of tuples arriving at a rapid rate</a:t>
            </a:r>
            <a:endParaRPr/>
          </a:p>
          <a:p>
            <a:pPr indent="-285750" lvl="1" marL="742950" rtl="0" algn="l">
              <a:spcBef>
                <a:spcPts val="560"/>
              </a:spcBef>
              <a:spcAft>
                <a:spcPts val="0"/>
              </a:spcAft>
              <a:buClr>
                <a:schemeClr val="dk1"/>
              </a:buClr>
              <a:buSzPts val="2800"/>
              <a:buChar char="–"/>
            </a:pPr>
            <a:r>
              <a:rPr lang="en-US"/>
              <a:t>In contrast to traditional DBMS where all tuples are stored in </a:t>
            </a:r>
            <a:r>
              <a:rPr lang="en-US">
                <a:solidFill>
                  <a:srgbClr val="FF0000"/>
                </a:solidFill>
              </a:rPr>
              <a:t>secondary storage</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rgbClr val="009900"/>
              </a:buClr>
              <a:buSzPts val="3200"/>
              <a:buChar char="•"/>
            </a:pPr>
            <a:r>
              <a:rPr lang="en-US">
                <a:solidFill>
                  <a:srgbClr val="009900"/>
                </a:solidFill>
              </a:rPr>
              <a:t>Infeasible to use </a:t>
            </a:r>
            <a:r>
              <a:rPr lang="en-US">
                <a:solidFill>
                  <a:srgbClr val="FF0000"/>
                </a:solidFill>
              </a:rPr>
              <a:t>all tuples </a:t>
            </a:r>
            <a:r>
              <a:rPr lang="en-US">
                <a:solidFill>
                  <a:srgbClr val="009900"/>
                </a:solidFill>
              </a:rPr>
              <a:t>to answer queries</a:t>
            </a:r>
            <a:endParaRPr/>
          </a:p>
          <a:p>
            <a:pPr indent="-285750" lvl="1" marL="742950" rtl="0" algn="l">
              <a:spcBef>
                <a:spcPts val="560"/>
              </a:spcBef>
              <a:spcAft>
                <a:spcPts val="0"/>
              </a:spcAft>
              <a:buClr>
                <a:schemeClr val="dk1"/>
              </a:buClr>
              <a:buSzPts val="2800"/>
              <a:buChar char="–"/>
            </a:pPr>
            <a:r>
              <a:rPr lang="en-US"/>
              <a:t>Cannot store them all in main memory</a:t>
            </a:r>
            <a:endParaRPr/>
          </a:p>
          <a:p>
            <a:pPr indent="-285750" lvl="1" marL="742950" rtl="0" algn="l">
              <a:spcBef>
                <a:spcPts val="560"/>
              </a:spcBef>
              <a:spcAft>
                <a:spcPts val="0"/>
              </a:spcAft>
              <a:buClr>
                <a:schemeClr val="dk1"/>
              </a:buClr>
              <a:buSzPts val="2800"/>
              <a:buChar char="–"/>
            </a:pPr>
            <a:r>
              <a:rPr lang="en-US"/>
              <a:t>Too much computation</a:t>
            </a:r>
            <a:endParaRPr/>
          </a:p>
          <a:p>
            <a:pPr indent="-285750" lvl="1" marL="742950" rtl="0" algn="l">
              <a:spcBef>
                <a:spcPts val="560"/>
              </a:spcBef>
              <a:spcAft>
                <a:spcPts val="0"/>
              </a:spcAft>
              <a:buClr>
                <a:srgbClr val="FF0000"/>
              </a:buClr>
              <a:buSzPts val="2800"/>
              <a:buChar char="–"/>
            </a:pPr>
            <a:r>
              <a:rPr lang="en-US">
                <a:solidFill>
                  <a:srgbClr val="FF0000"/>
                </a:solidFill>
              </a:rPr>
              <a:t>Query response time critical</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Using the filter</a:t>
            </a:r>
            <a:endParaRPr/>
          </a:p>
        </p:txBody>
      </p:sp>
      <p:sp>
        <p:nvSpPr>
          <p:cNvPr id="414" name="Google Shape;41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 118 in the set?</a:t>
            </a:r>
            <a:endParaRPr/>
          </a:p>
          <a:p>
            <a:pPr indent="-285750" lvl="1" marL="742950" rtl="0" algn="l">
              <a:spcBef>
                <a:spcPts val="560"/>
              </a:spcBef>
              <a:spcAft>
                <a:spcPts val="0"/>
              </a:spcAft>
              <a:buClr>
                <a:schemeClr val="dk1"/>
              </a:buClr>
              <a:buSzPts val="2800"/>
              <a:buChar char="–"/>
            </a:pPr>
            <a:r>
              <a:rPr lang="en-US"/>
              <a:t>No false negative in Bloom</a:t>
            </a:r>
            <a:endParaRPr/>
          </a:p>
        </p:txBody>
      </p:sp>
      <p:sp>
        <p:nvSpPr>
          <p:cNvPr id="415" name="Google Shape;41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40"/>
          <p:cNvSpPr txBox="1"/>
          <p:nvPr/>
        </p:nvSpPr>
        <p:spPr>
          <a:xfrm>
            <a:off x="694669" y="3505200"/>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417" name="Google Shape;417;p40"/>
          <p:cNvSpPr txBox="1"/>
          <p:nvPr/>
        </p:nvSpPr>
        <p:spPr>
          <a:xfrm>
            <a:off x="2942287" y="35052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18" name="Google Shape;418;p40"/>
          <p:cNvSpPr txBox="1"/>
          <p:nvPr/>
        </p:nvSpPr>
        <p:spPr>
          <a:xfrm>
            <a:off x="4272027" y="35052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19" name="Google Shape;419;p40"/>
          <p:cNvSpPr txBox="1"/>
          <p:nvPr/>
        </p:nvSpPr>
        <p:spPr>
          <a:xfrm>
            <a:off x="6400800" y="3505200"/>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420" name="Google Shape;420;p40"/>
          <p:cNvSpPr txBox="1"/>
          <p:nvPr/>
        </p:nvSpPr>
        <p:spPr>
          <a:xfrm>
            <a:off x="591916" y="4207750"/>
            <a:ext cx="1893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118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endParaRPr/>
          </a:p>
        </p:txBody>
      </p:sp>
      <p:sp>
        <p:nvSpPr>
          <p:cNvPr id="421" name="Google Shape;421;p40"/>
          <p:cNvSpPr txBox="1"/>
          <p:nvPr/>
        </p:nvSpPr>
        <p:spPr>
          <a:xfrm>
            <a:off x="2977587" y="4193013"/>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rgbClr val="FF0000"/>
              </a:solidFill>
              <a:latin typeface="Calibri"/>
              <a:ea typeface="Calibri"/>
              <a:cs typeface="Calibri"/>
              <a:sym typeface="Calibri"/>
            </a:endParaRPr>
          </a:p>
        </p:txBody>
      </p:sp>
      <p:sp>
        <p:nvSpPr>
          <p:cNvPr id="422" name="Google Shape;422;p40"/>
          <p:cNvSpPr txBox="1"/>
          <p:nvPr/>
        </p:nvSpPr>
        <p:spPr>
          <a:xfrm>
            <a:off x="4361170" y="420775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aphicFrame>
        <p:nvGraphicFramePr>
          <p:cNvPr id="423" name="Google Shape;423;p40"/>
          <p:cNvGraphicFramePr/>
          <p:nvPr/>
        </p:nvGraphicFramePr>
        <p:xfrm>
          <a:off x="5334000" y="4160125"/>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rgbClr val="92D050"/>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92D05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cxnSp>
        <p:nvCxnSpPr>
          <p:cNvPr id="424" name="Google Shape;424;p40"/>
          <p:cNvCxnSpPr/>
          <p:nvPr/>
        </p:nvCxnSpPr>
        <p:spPr>
          <a:xfrm rot="10800000">
            <a:off x="6324600" y="4562345"/>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25" name="Google Shape;425;p40"/>
          <p:cNvCxnSpPr/>
          <p:nvPr/>
        </p:nvCxnSpPr>
        <p:spPr>
          <a:xfrm>
            <a:off x="3128430" y="4983039"/>
            <a:ext cx="3196170" cy="0"/>
          </a:xfrm>
          <a:prstGeom prst="straightConnector1">
            <a:avLst/>
          </a:prstGeom>
          <a:noFill/>
          <a:ln cap="flat" cmpd="sng" w="9525">
            <a:solidFill>
              <a:srgbClr val="4A7DBA"/>
            </a:solidFill>
            <a:prstDash val="solid"/>
            <a:round/>
            <a:headEnd len="sm" w="sm" type="none"/>
            <a:tailEnd len="sm" w="sm" type="none"/>
          </a:ln>
        </p:spPr>
      </p:cxnSp>
      <p:cxnSp>
        <p:nvCxnSpPr>
          <p:cNvPr id="426" name="Google Shape;426;p40"/>
          <p:cNvCxnSpPr>
            <a:stCxn id="421" idx="2"/>
          </p:cNvCxnSpPr>
          <p:nvPr/>
        </p:nvCxnSpPr>
        <p:spPr>
          <a:xfrm>
            <a:off x="3128430" y="4562345"/>
            <a:ext cx="0" cy="4206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False positive</a:t>
            </a:r>
            <a:endParaRPr/>
          </a:p>
        </p:txBody>
      </p:sp>
      <p:sp>
        <p:nvSpPr>
          <p:cNvPr id="433" name="Google Shape;43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 38 in the set (25, 159, 585)?</a:t>
            </a:r>
            <a:endParaRPr/>
          </a:p>
          <a:p>
            <a:pPr indent="-285750" lvl="1" marL="742950" rtl="0" algn="l">
              <a:spcBef>
                <a:spcPts val="560"/>
              </a:spcBef>
              <a:spcAft>
                <a:spcPts val="0"/>
              </a:spcAft>
              <a:buClr>
                <a:schemeClr val="dk1"/>
              </a:buClr>
              <a:buSzPts val="2800"/>
              <a:buChar char="–"/>
            </a:pPr>
            <a:r>
              <a:rPr lang="en-US"/>
              <a:t>It turns on the same bits as 25, but in diff. ways</a:t>
            </a:r>
            <a:endParaRPr/>
          </a:p>
          <a:p>
            <a:pPr indent="0" lvl="1" marL="457200" rtl="0" algn="l">
              <a:spcBef>
                <a:spcPts val="560"/>
              </a:spcBef>
              <a:spcAft>
                <a:spcPts val="0"/>
              </a:spcAft>
              <a:buClr>
                <a:schemeClr val="dk1"/>
              </a:buClr>
              <a:buSzPts val="2800"/>
              <a:buNone/>
            </a:pPr>
            <a:r>
              <a:t/>
            </a:r>
            <a:endParaRPr/>
          </a:p>
          <a:p>
            <a:pPr indent="0" lvl="1" marL="457200" rtl="0" algn="l">
              <a:spcBef>
                <a:spcPts val="560"/>
              </a:spcBef>
              <a:spcAft>
                <a:spcPts val="0"/>
              </a:spcAft>
              <a:buClr>
                <a:schemeClr val="dk1"/>
              </a:buClr>
              <a:buSzPts val="2800"/>
              <a:buNone/>
            </a:pPr>
            <a:r>
              <a:t/>
            </a:r>
            <a:endParaRPr/>
          </a:p>
        </p:txBody>
      </p:sp>
      <p:sp>
        <p:nvSpPr>
          <p:cNvPr id="434" name="Google Shape;43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1"/>
          <p:cNvSpPr txBox="1"/>
          <p:nvPr/>
        </p:nvSpPr>
        <p:spPr>
          <a:xfrm>
            <a:off x="738766" y="3048000"/>
            <a:ext cx="16879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Stream element</a:t>
            </a:r>
            <a:endParaRPr/>
          </a:p>
        </p:txBody>
      </p:sp>
      <p:sp>
        <p:nvSpPr>
          <p:cNvPr id="436" name="Google Shape;436;p41"/>
          <p:cNvSpPr txBox="1"/>
          <p:nvPr/>
        </p:nvSpPr>
        <p:spPr>
          <a:xfrm>
            <a:off x="2986384" y="30480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37" name="Google Shape;437;p41"/>
          <p:cNvSpPr txBox="1"/>
          <p:nvPr/>
        </p:nvSpPr>
        <p:spPr>
          <a:xfrm>
            <a:off x="4316124" y="3048000"/>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38" name="Google Shape;438;p41"/>
          <p:cNvSpPr txBox="1"/>
          <p:nvPr/>
        </p:nvSpPr>
        <p:spPr>
          <a:xfrm>
            <a:off x="6444897" y="3048000"/>
            <a:ext cx="6662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Filter</a:t>
            </a:r>
            <a:endParaRPr/>
          </a:p>
        </p:txBody>
      </p:sp>
      <p:sp>
        <p:nvSpPr>
          <p:cNvPr id="439" name="Google Shape;439;p41"/>
          <p:cNvSpPr txBox="1"/>
          <p:nvPr/>
        </p:nvSpPr>
        <p:spPr>
          <a:xfrm>
            <a:off x="732032" y="3824324"/>
            <a:ext cx="1712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38 =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endParaRPr/>
          </a:p>
        </p:txBody>
      </p:sp>
      <p:sp>
        <p:nvSpPr>
          <p:cNvPr id="440" name="Google Shape;440;p41"/>
          <p:cNvSpPr txBox="1"/>
          <p:nvPr/>
        </p:nvSpPr>
        <p:spPr>
          <a:xfrm>
            <a:off x="2967485" y="382432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sp>
        <p:nvSpPr>
          <p:cNvPr id="441" name="Google Shape;441;p41"/>
          <p:cNvSpPr txBox="1"/>
          <p:nvPr/>
        </p:nvSpPr>
        <p:spPr>
          <a:xfrm>
            <a:off x="4351068" y="3839061"/>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graphicFrame>
        <p:nvGraphicFramePr>
          <p:cNvPr id="442" name="Google Shape;442;p41"/>
          <p:cNvGraphicFramePr/>
          <p:nvPr/>
        </p:nvGraphicFramePr>
        <p:xfrm>
          <a:off x="5518235" y="3799367"/>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b="1"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1</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0</a:t>
                      </a:r>
                      <a:endParaRPr/>
                    </a:p>
                  </a:txBody>
                  <a:tcPr marT="45725" marB="45725" marR="91450" marL="91450"/>
                </a:tc>
              </a:tr>
            </a:tbl>
          </a:graphicData>
        </a:graphic>
      </p:graphicFrame>
      <p:cxnSp>
        <p:nvCxnSpPr>
          <p:cNvPr id="443" name="Google Shape;443;p41"/>
          <p:cNvCxnSpPr/>
          <p:nvPr/>
        </p:nvCxnSpPr>
        <p:spPr>
          <a:xfrm rot="10800000">
            <a:off x="6250839" y="4180367"/>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44" name="Google Shape;444;p41"/>
          <p:cNvCxnSpPr/>
          <p:nvPr/>
        </p:nvCxnSpPr>
        <p:spPr>
          <a:xfrm>
            <a:off x="3054669" y="4601061"/>
            <a:ext cx="3196170" cy="0"/>
          </a:xfrm>
          <a:prstGeom prst="straightConnector1">
            <a:avLst/>
          </a:prstGeom>
          <a:noFill/>
          <a:ln cap="flat" cmpd="sng" w="9525">
            <a:solidFill>
              <a:srgbClr val="4A7DBA"/>
            </a:solidFill>
            <a:prstDash val="solid"/>
            <a:round/>
            <a:headEnd len="sm" w="sm" type="none"/>
            <a:tailEnd len="sm" w="sm" type="none"/>
          </a:ln>
        </p:spPr>
      </p:cxnSp>
      <p:cxnSp>
        <p:nvCxnSpPr>
          <p:cNvPr id="445" name="Google Shape;445;p41"/>
          <p:cNvCxnSpPr/>
          <p:nvPr/>
        </p:nvCxnSpPr>
        <p:spPr>
          <a:xfrm>
            <a:off x="3054669" y="4180367"/>
            <a:ext cx="0" cy="420694"/>
          </a:xfrm>
          <a:prstGeom prst="straightConnector1">
            <a:avLst/>
          </a:prstGeom>
          <a:noFill/>
          <a:ln cap="flat" cmpd="sng" w="9525">
            <a:solidFill>
              <a:srgbClr val="4A7DBA"/>
            </a:solidFill>
            <a:prstDash val="solid"/>
            <a:round/>
            <a:headEnd len="sm" w="sm" type="none"/>
            <a:tailEnd len="sm" w="sm" type="none"/>
          </a:ln>
        </p:spPr>
      </p:cxnSp>
      <p:sp>
        <p:nvSpPr>
          <p:cNvPr id="446" name="Google Shape;446;p41"/>
          <p:cNvSpPr txBox="1"/>
          <p:nvPr/>
        </p:nvSpPr>
        <p:spPr>
          <a:xfrm>
            <a:off x="856413" y="5689478"/>
            <a:ext cx="1436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25 = </a:t>
            </a:r>
            <a:r>
              <a:rPr lang="en-US" sz="1800">
                <a:solidFill>
                  <a:srgbClr val="FF0000"/>
                </a:solidFill>
                <a:latin typeface="Calibri"/>
                <a:ea typeface="Calibri"/>
                <a:cs typeface="Calibri"/>
                <a:sym typeface="Calibri"/>
              </a:rPr>
              <a:t>1</a:t>
            </a:r>
            <a:r>
              <a:rPr lang="en-US" sz="1800">
                <a:solidFill>
                  <a:schemeClr val="dk1"/>
                </a:solidFill>
                <a:latin typeface="Calibri"/>
                <a:ea typeface="Calibri"/>
                <a:cs typeface="Calibri"/>
                <a:sym typeface="Calibri"/>
              </a:rPr>
              <a:t> 1 </a:t>
            </a:r>
            <a:r>
              <a:rPr lang="en-US" sz="1800">
                <a:solidFill>
                  <a:srgbClr val="FF0000"/>
                </a:solidFill>
                <a:latin typeface="Calibri"/>
                <a:ea typeface="Calibri"/>
                <a:cs typeface="Calibri"/>
                <a:sym typeface="Calibri"/>
              </a:rPr>
              <a:t>0</a:t>
            </a:r>
            <a:r>
              <a:rPr lang="en-US" sz="1800">
                <a:solidFill>
                  <a:schemeClr val="dk1"/>
                </a:solidFill>
                <a:latin typeface="Calibri"/>
                <a:ea typeface="Calibri"/>
                <a:cs typeface="Calibri"/>
                <a:sym typeface="Calibri"/>
              </a:rPr>
              <a:t> 0 </a:t>
            </a:r>
            <a:r>
              <a:rPr lang="en-US" sz="1800">
                <a:solidFill>
                  <a:srgbClr val="FF0000"/>
                </a:solidFill>
                <a:latin typeface="Calibri"/>
                <a:ea typeface="Calibri"/>
                <a:cs typeface="Calibri"/>
                <a:sym typeface="Calibri"/>
              </a:rPr>
              <a:t>1</a:t>
            </a:r>
            <a:endParaRPr/>
          </a:p>
        </p:txBody>
      </p:sp>
      <p:sp>
        <p:nvSpPr>
          <p:cNvPr id="447" name="Google Shape;447;p41"/>
          <p:cNvSpPr txBox="1"/>
          <p:nvPr/>
        </p:nvSpPr>
        <p:spPr>
          <a:xfrm>
            <a:off x="3091866" y="568947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rgbClr val="FF0000"/>
              </a:solidFill>
              <a:latin typeface="Calibri"/>
              <a:ea typeface="Calibri"/>
              <a:cs typeface="Calibri"/>
              <a:sym typeface="Calibri"/>
            </a:endParaRPr>
          </a:p>
        </p:txBody>
      </p:sp>
      <p:sp>
        <p:nvSpPr>
          <p:cNvPr id="448" name="Google Shape;448;p41"/>
          <p:cNvSpPr txBox="1"/>
          <p:nvPr/>
        </p:nvSpPr>
        <p:spPr>
          <a:xfrm>
            <a:off x="4475449" y="5704215"/>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graphicFrame>
        <p:nvGraphicFramePr>
          <p:cNvPr id="449" name="Google Shape;449;p41"/>
          <p:cNvGraphicFramePr/>
          <p:nvPr/>
        </p:nvGraphicFramePr>
        <p:xfrm>
          <a:off x="5593655" y="5689478"/>
          <a:ext cx="3000000" cy="3000000"/>
        </p:xfrm>
        <a:graphic>
          <a:graphicData uri="http://schemas.openxmlformats.org/drawingml/2006/table">
            <a:tbl>
              <a:tblPr bandRow="1" firstRow="1">
                <a:noFill/>
                <a:tableStyleId>{A7E85FB4-4A1D-493B-B5C3-034C738B47E4}</a:tableStyleId>
              </a:tblPr>
              <a:tblGrid>
                <a:gridCol w="290950"/>
                <a:gridCol w="290950"/>
                <a:gridCol w="290950"/>
                <a:gridCol w="290950"/>
                <a:gridCol w="290950"/>
                <a:gridCol w="290950"/>
                <a:gridCol w="290950"/>
                <a:gridCol w="290950"/>
                <a:gridCol w="290950"/>
                <a:gridCol w="290950"/>
                <a:gridCol w="290950"/>
              </a:tblGrid>
              <a:tr h="38100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rPr>
                        <a:t>0</a:t>
                      </a:r>
                      <a:endParaRPr/>
                    </a:p>
                  </a:txBody>
                  <a:tcPr marT="45725" marB="45725" marR="91450" marL="91450"/>
                </a:tc>
                <a:tc>
                  <a:txBody>
                    <a:bodyPr/>
                    <a:lstStyle/>
                    <a:p>
                      <a:pPr indent="0" lvl="0" marL="0" marR="0" rtl="0" algn="l">
                        <a:spcBef>
                          <a:spcPts val="0"/>
                        </a:spcBef>
                        <a:spcAft>
                          <a:spcPts val="0"/>
                        </a:spcAft>
                        <a:buNone/>
                      </a:pPr>
                      <a:r>
                        <a:rPr lang="en-US" sz="1800">
                          <a:solidFill>
                            <a:srgbClr val="FF0000"/>
                          </a:solidFill>
                        </a:rPr>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sp>
        <p:nvSpPr>
          <p:cNvPr id="450" name="Google Shape;450;p41"/>
          <p:cNvSpPr txBox="1"/>
          <p:nvPr/>
        </p:nvSpPr>
        <p:spPr>
          <a:xfrm>
            <a:off x="514960" y="5136532"/>
            <a:ext cx="9382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Recall</a:t>
            </a:r>
            <a:endParaRPr/>
          </a:p>
        </p:txBody>
      </p:sp>
      <p:cxnSp>
        <p:nvCxnSpPr>
          <p:cNvPr id="451" name="Google Shape;451;p41"/>
          <p:cNvCxnSpPr/>
          <p:nvPr/>
        </p:nvCxnSpPr>
        <p:spPr>
          <a:xfrm rot="10800000">
            <a:off x="7239000" y="6070478"/>
            <a:ext cx="0" cy="420694"/>
          </a:xfrm>
          <a:prstGeom prst="straightConnector1">
            <a:avLst/>
          </a:prstGeom>
          <a:noFill/>
          <a:ln cap="flat" cmpd="sng" w="9525">
            <a:solidFill>
              <a:srgbClr val="4A7DBA"/>
            </a:solidFill>
            <a:prstDash val="solid"/>
            <a:round/>
            <a:headEnd len="sm" w="sm" type="none"/>
            <a:tailEnd len="med" w="med" type="triangle"/>
          </a:ln>
        </p:spPr>
      </p:cxnSp>
      <p:cxnSp>
        <p:nvCxnSpPr>
          <p:cNvPr id="452" name="Google Shape;452;p41"/>
          <p:cNvCxnSpPr/>
          <p:nvPr/>
        </p:nvCxnSpPr>
        <p:spPr>
          <a:xfrm>
            <a:off x="3317583" y="6477000"/>
            <a:ext cx="3921417" cy="14172"/>
          </a:xfrm>
          <a:prstGeom prst="straightConnector1">
            <a:avLst/>
          </a:prstGeom>
          <a:noFill/>
          <a:ln cap="flat" cmpd="sng" w="9525">
            <a:solidFill>
              <a:srgbClr val="4A7DBA"/>
            </a:solidFill>
            <a:prstDash val="solid"/>
            <a:round/>
            <a:headEnd len="sm" w="sm" type="none"/>
            <a:tailEnd len="sm" w="sm" type="none"/>
          </a:ln>
        </p:spPr>
      </p:cxnSp>
      <p:cxnSp>
        <p:nvCxnSpPr>
          <p:cNvPr id="453" name="Google Shape;453;p41"/>
          <p:cNvCxnSpPr/>
          <p:nvPr/>
        </p:nvCxnSpPr>
        <p:spPr>
          <a:xfrm>
            <a:off x="3317583" y="6070478"/>
            <a:ext cx="1" cy="406522"/>
          </a:xfrm>
          <a:prstGeom prst="straightConnector1">
            <a:avLst/>
          </a:prstGeom>
          <a:noFill/>
          <a:ln cap="flat" cmpd="sng" w="9525">
            <a:solidFill>
              <a:srgbClr val="4A7DBA"/>
            </a:solidFill>
            <a:prstDash val="solid"/>
            <a:round/>
            <a:headEnd len="sm" w="sm" type="none"/>
            <a:tailEnd len="sm" w="sm" type="none"/>
          </a:ln>
        </p:spPr>
      </p:cxnSp>
      <p:cxnSp>
        <p:nvCxnSpPr>
          <p:cNvPr id="454" name="Google Shape;454;p41"/>
          <p:cNvCxnSpPr/>
          <p:nvPr/>
        </p:nvCxnSpPr>
        <p:spPr>
          <a:xfrm>
            <a:off x="76200" y="4997626"/>
            <a:ext cx="90678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a:t>
            </a:r>
            <a:endParaRPr/>
          </a:p>
        </p:txBody>
      </p:sp>
      <p:sp>
        <p:nvSpPr>
          <p:cNvPr id="461" name="Google Shape;4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x</a:t>
            </a:r>
            <a:r>
              <a:rPr lang="en-US"/>
              <a:t> not in </a:t>
            </a:r>
            <a:r>
              <a:rPr b="1" i="1" lang="en-US"/>
              <a:t>S</a:t>
            </a:r>
            <a:r>
              <a:rPr lang="en-US"/>
              <a:t>, but identified as in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Reason:</a:t>
            </a:r>
            <a:endParaRPr/>
          </a:p>
          <a:p>
            <a:pPr indent="-285750" lvl="1" marL="742950" rtl="0" algn="l">
              <a:spcBef>
                <a:spcPts val="560"/>
              </a:spcBef>
              <a:spcAft>
                <a:spcPts val="0"/>
              </a:spcAft>
              <a:buClr>
                <a:schemeClr val="dk1"/>
              </a:buClr>
              <a:buSzPts val="2800"/>
              <a:buChar char="–"/>
            </a:pPr>
            <a:r>
              <a:rPr lang="en-US"/>
              <a:t>For all hash functions, </a:t>
            </a:r>
            <a:r>
              <a:rPr b="1" i="1" lang="en-US"/>
              <a:t>x</a:t>
            </a:r>
            <a:r>
              <a:rPr lang="en-US"/>
              <a:t> hashes into an </a:t>
            </a:r>
            <a:r>
              <a:rPr b="1" i="1" lang="en-US"/>
              <a:t>1</a:t>
            </a:r>
            <a:r>
              <a:rPr lang="en-US"/>
              <a:t> position</a:t>
            </a:r>
            <a:endParaRPr/>
          </a:p>
          <a:p>
            <a:pPr indent="-285750" lvl="1" marL="742950" rtl="0" algn="l">
              <a:spcBef>
                <a:spcPts val="560"/>
              </a:spcBef>
              <a:spcAft>
                <a:spcPts val="0"/>
              </a:spcAft>
              <a:buClr>
                <a:schemeClr val="dk1"/>
              </a:buClr>
              <a:buSzPts val="2800"/>
              <a:buChar char="–"/>
            </a:pPr>
            <a:r>
              <a:rPr lang="en-US"/>
              <a:t>That is, </a:t>
            </a:r>
            <a:r>
              <a:rPr b="1" i="1" lang="en-US"/>
              <a:t>h</a:t>
            </a:r>
            <a:r>
              <a:rPr b="1" baseline="-25000" i="1" lang="en-US"/>
              <a:t>i</a:t>
            </a:r>
            <a:r>
              <a:rPr b="1" i="1" lang="en-US"/>
              <a:t>(x) = h</a:t>
            </a:r>
            <a:r>
              <a:rPr b="1" baseline="-25000" i="1" lang="en-US"/>
              <a:t>j</a:t>
            </a:r>
            <a:r>
              <a:rPr b="1" i="1" lang="en-US"/>
              <a:t>(e)</a:t>
            </a:r>
            <a:r>
              <a:rPr lang="en-US"/>
              <a:t>, for some </a:t>
            </a:r>
            <a:r>
              <a:rPr b="1" i="1" lang="en-US"/>
              <a:t>e</a:t>
            </a:r>
            <a:r>
              <a:rPr lang="en-US"/>
              <a:t> in </a:t>
            </a:r>
            <a:r>
              <a:rPr b="1" i="1" lang="en-US"/>
              <a:t>S</a:t>
            </a:r>
            <a:endParaRPr/>
          </a:p>
          <a:p>
            <a:pPr indent="-285750" lvl="1" marL="742950" rtl="0" algn="l">
              <a:spcBef>
                <a:spcPts val="560"/>
              </a:spcBef>
              <a:spcAft>
                <a:spcPts val="0"/>
              </a:spcAft>
              <a:buClr>
                <a:srgbClr val="FF0000"/>
              </a:buClr>
              <a:buSzPts val="2800"/>
              <a:buChar char="–"/>
            </a:pPr>
            <a:r>
              <a:rPr lang="en-US">
                <a:solidFill>
                  <a:srgbClr val="FF0000"/>
                </a:solidFill>
              </a:rPr>
              <a:t>Note: </a:t>
            </a:r>
            <a:r>
              <a:rPr b="1" i="1" lang="en-US">
                <a:solidFill>
                  <a:srgbClr val="FF0000"/>
                </a:solidFill>
              </a:rPr>
              <a:t>j</a:t>
            </a:r>
            <a:r>
              <a:rPr lang="en-US">
                <a:solidFill>
                  <a:srgbClr val="FF0000"/>
                </a:solidFill>
              </a:rPr>
              <a:t> may be different from </a:t>
            </a:r>
            <a:r>
              <a:rPr b="1" i="1" lang="en-US">
                <a:solidFill>
                  <a:srgbClr val="FF0000"/>
                </a:solidFill>
              </a:rPr>
              <a:t>i</a:t>
            </a:r>
            <a:endParaRPr b="1" i="1">
              <a:solidFill>
                <a:srgbClr val="FF0000"/>
              </a:solidFill>
            </a:endParaRPr>
          </a:p>
        </p:txBody>
      </p:sp>
      <p:sp>
        <p:nvSpPr>
          <p:cNvPr id="462" name="Google Shape;46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 rate (upper bound)</a:t>
            </a:r>
            <a:endParaRPr/>
          </a:p>
        </p:txBody>
      </p:sp>
      <p:sp>
        <p:nvSpPr>
          <p:cNvPr id="469" name="Google Shape;469;p43"/>
          <p:cNvSpPr txBox="1"/>
          <p:nvPr>
            <p:ph idx="1" type="body"/>
          </p:nvPr>
        </p:nvSpPr>
        <p:spPr>
          <a:xfrm>
            <a:off x="457200" y="1600200"/>
            <a:ext cx="8229600" cy="4525963"/>
          </a:xfrm>
          <a:prstGeom prst="rect">
            <a:avLst/>
          </a:prstGeom>
          <a:blipFill rotWithShape="1">
            <a:blip r:embed="rId3">
              <a:alphaModFix/>
            </a:blip>
            <a:stretch>
              <a:fillRect b="0" l="-1697" r="0" t="-336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70" name="Google Shape;47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(upper bound)</a:t>
            </a:r>
            <a:endParaRPr/>
          </a:p>
        </p:txBody>
      </p:sp>
      <p:sp>
        <p:nvSpPr>
          <p:cNvPr id="476" name="Google Shape;476;p44"/>
          <p:cNvSpPr txBox="1"/>
          <p:nvPr>
            <p:ph idx="1" type="body"/>
          </p:nvPr>
        </p:nvSpPr>
        <p:spPr>
          <a:xfrm>
            <a:off x="457200" y="1600200"/>
            <a:ext cx="8229600" cy="4525963"/>
          </a:xfrm>
          <a:prstGeom prst="rect">
            <a:avLst/>
          </a:prstGeom>
          <a:blipFill rotWithShape="1">
            <a:blip r:embed="rId3">
              <a:alphaModFix/>
            </a:blip>
            <a:stretch>
              <a:fillRect b="0" l="-1703" r="0" t="-282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77" name="Google Shape;47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Accurate Estimation of fraction of 1’s</a:t>
            </a:r>
            <a:endParaRPr/>
          </a:p>
        </p:txBody>
      </p:sp>
      <p:sp>
        <p:nvSpPr>
          <p:cNvPr id="484" name="Google Shape;484;p45"/>
          <p:cNvSpPr txBox="1"/>
          <p:nvPr>
            <p:ph idx="1" type="body"/>
          </p:nvPr>
        </p:nvSpPr>
        <p:spPr>
          <a:xfrm>
            <a:off x="457200" y="1417639"/>
            <a:ext cx="8229600" cy="5303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 # of bits in array</a:t>
            </a:r>
            <a:endParaRPr/>
          </a:p>
          <a:p>
            <a:pPr indent="-342900" lvl="0" marL="342900" rtl="0" algn="l">
              <a:spcBef>
                <a:spcPts val="640"/>
              </a:spcBef>
              <a:spcAft>
                <a:spcPts val="0"/>
              </a:spcAft>
              <a:buClr>
                <a:schemeClr val="dk1"/>
              </a:buClr>
              <a:buSzPts val="3200"/>
              <a:buChar char="•"/>
            </a:pPr>
            <a:r>
              <a:rPr lang="en-US"/>
              <a:t>k = # of hash functions</a:t>
            </a:r>
            <a:endParaRPr/>
          </a:p>
          <a:p>
            <a:pPr indent="-342900" lvl="0" marL="342900" rtl="0" algn="l">
              <a:spcBef>
                <a:spcPts val="640"/>
              </a:spcBef>
              <a:spcAft>
                <a:spcPts val="0"/>
              </a:spcAft>
              <a:buClr>
                <a:schemeClr val="dk1"/>
              </a:buClr>
              <a:buSzPts val="3200"/>
              <a:buChar char="•"/>
            </a:pPr>
            <a:r>
              <a:rPr lang="en-US"/>
              <a:t>m = # of elements inserted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Fraction of 1’s = </a:t>
            </a:r>
            <a:r>
              <a:rPr lang="en-US">
                <a:solidFill>
                  <a:srgbClr val="FF0000"/>
                </a:solidFill>
              </a:rPr>
              <a:t>the probability that a bit in the array is set to 1 by at least one hashing </a:t>
            </a:r>
            <a:endParaRPr/>
          </a:p>
          <a:p>
            <a:pPr indent="-285750" lvl="1" marL="742950" rtl="0" algn="l">
              <a:spcBef>
                <a:spcPts val="560"/>
              </a:spcBef>
              <a:spcAft>
                <a:spcPts val="0"/>
              </a:spcAft>
              <a:buClr>
                <a:schemeClr val="dk1"/>
              </a:buClr>
              <a:buSzPts val="2800"/>
              <a:buChar char="–"/>
            </a:pPr>
            <a:r>
              <a:rPr lang="en-US"/>
              <a:t>Total # of hashings: </a:t>
            </a:r>
            <a:r>
              <a:rPr b="1" i="1" lang="en-US"/>
              <a:t>k * m</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85" name="Google Shape;48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Estimation model</a:t>
            </a:r>
            <a:endParaRPr/>
          </a:p>
        </p:txBody>
      </p:sp>
      <p:sp>
        <p:nvSpPr>
          <p:cNvPr id="492" name="Google Shape;492;p46"/>
          <p:cNvSpPr txBox="1"/>
          <p:nvPr>
            <p:ph idx="1" type="body"/>
          </p:nvPr>
        </p:nvSpPr>
        <p:spPr>
          <a:xfrm>
            <a:off x="505496" y="1624013"/>
            <a:ext cx="8229600" cy="4526100"/>
          </a:xfrm>
          <a:prstGeom prst="rect">
            <a:avLst/>
          </a:prstGeom>
          <a:blipFill rotWithShape="1">
            <a:blip r:embed="rId3">
              <a:alphaModFix/>
            </a:blip>
            <a:stretch>
              <a:fillRect b="0" l="-1697" r="0" t="-252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493" name="Google Shape;49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4" name="Google Shape;494;p46"/>
          <p:cNvPicPr preferRelativeResize="0"/>
          <p:nvPr/>
        </p:nvPicPr>
        <p:blipFill rotWithShape="1">
          <a:blip r:embed="rId4">
            <a:alphaModFix/>
          </a:blip>
          <a:srcRect b="0" l="0" r="0" t="0"/>
          <a:stretch/>
        </p:blipFill>
        <p:spPr>
          <a:xfrm>
            <a:off x="5486400" y="5333207"/>
            <a:ext cx="2823875" cy="1023143"/>
          </a:xfrm>
          <a:prstGeom prst="rect">
            <a:avLst/>
          </a:prstGeom>
          <a:noFill/>
          <a:ln>
            <a:noFill/>
          </a:ln>
        </p:spPr>
      </p:pic>
      <p:sp>
        <p:nvSpPr>
          <p:cNvPr id="495" name="Google Shape;495;p46"/>
          <p:cNvSpPr txBox="1"/>
          <p:nvPr/>
        </p:nvSpPr>
        <p:spPr>
          <a:xfrm>
            <a:off x="6826424" y="1417654"/>
            <a:ext cx="2043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Calibri"/>
                <a:ea typeface="Calibri"/>
                <a:cs typeface="Calibri"/>
                <a:sym typeface="Calibri"/>
              </a:rPr>
              <a:t>(no overlapping)</a:t>
            </a:r>
            <a:endParaRPr i="1" sz="2000">
              <a:latin typeface="Calibri"/>
              <a:ea typeface="Calibri"/>
              <a:cs typeface="Calibri"/>
              <a:sym typeface="Calibri"/>
            </a:endParaRPr>
          </a:p>
          <a:p>
            <a:pPr indent="0" lvl="0" marL="0" rtl="0" algn="l">
              <a:spcBef>
                <a:spcPts val="0"/>
              </a:spcBef>
              <a:spcAft>
                <a:spcPts val="0"/>
              </a:spcAft>
              <a:buNone/>
            </a:pPr>
            <a:r>
              <a:rPr i="1" lang="en-US" sz="2000">
                <a:latin typeface="Calibri"/>
                <a:ea typeface="Calibri"/>
                <a:cs typeface="Calibri"/>
                <a:sym typeface="Calibri"/>
              </a:rPr>
              <a:t>(Sure to hit one)</a:t>
            </a:r>
            <a:endParaRPr i="1" sz="2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Estimating the fraction of 1’s</a:t>
            </a:r>
            <a:endParaRPr/>
          </a:p>
        </p:txBody>
      </p:sp>
      <p:sp>
        <p:nvSpPr>
          <p:cNvPr id="502" name="Google Shape;502;p47"/>
          <p:cNvSpPr txBox="1"/>
          <p:nvPr>
            <p:ph idx="1" type="body"/>
          </p:nvPr>
        </p:nvSpPr>
        <p:spPr>
          <a:xfrm>
            <a:off x="457200" y="1417639"/>
            <a:ext cx="8229600" cy="53038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 # of bits in array</a:t>
            </a:r>
            <a:endParaRPr/>
          </a:p>
          <a:p>
            <a:pPr indent="-342900" lvl="0" marL="342900" rtl="0" algn="l">
              <a:spcBef>
                <a:spcPts val="640"/>
              </a:spcBef>
              <a:spcAft>
                <a:spcPts val="0"/>
              </a:spcAft>
              <a:buClr>
                <a:schemeClr val="dk1"/>
              </a:buClr>
              <a:buSzPts val="3200"/>
              <a:buChar char="•"/>
            </a:pPr>
            <a:r>
              <a:rPr lang="en-US"/>
              <a:t>k = # of hash functions</a:t>
            </a:r>
            <a:endParaRPr/>
          </a:p>
          <a:p>
            <a:pPr indent="-342900" lvl="0" marL="342900" rtl="0" algn="l">
              <a:spcBef>
                <a:spcPts val="640"/>
              </a:spcBef>
              <a:spcAft>
                <a:spcPts val="0"/>
              </a:spcAft>
              <a:buClr>
                <a:schemeClr val="dk1"/>
              </a:buClr>
              <a:buSzPts val="3200"/>
              <a:buChar char="•"/>
            </a:pPr>
            <a:r>
              <a:rPr lang="en-US"/>
              <a:t>m = # of elements inserted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Fraction of 1’s = the probability that a bit in the array is set to 1 by at least one hashing</a:t>
            </a:r>
            <a:endParaRPr/>
          </a:p>
          <a:p>
            <a:pPr indent="-285750" lvl="1" marL="742950" rtl="0" algn="l">
              <a:spcBef>
                <a:spcPts val="560"/>
              </a:spcBef>
              <a:spcAft>
                <a:spcPts val="0"/>
              </a:spcAft>
              <a:buClr>
                <a:srgbClr val="FF0000"/>
              </a:buClr>
              <a:buSzPts val="2800"/>
              <a:buChar char="–"/>
            </a:pPr>
            <a:r>
              <a:rPr b="1" i="1" lang="en-US">
                <a:solidFill>
                  <a:srgbClr val="FF0000"/>
                </a:solidFill>
              </a:rPr>
              <a:t>1 – e</a:t>
            </a:r>
            <a:r>
              <a:rPr b="1" baseline="30000" i="1" lang="en-US">
                <a:solidFill>
                  <a:srgbClr val="FF0000"/>
                </a:solidFill>
              </a:rPr>
              <a:t>-km/n</a:t>
            </a:r>
            <a:endParaRPr b="1" i="1">
              <a:solidFill>
                <a:srgbClr val="FF0000"/>
              </a:solidFill>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503" name="Google Shape;50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False Positive Rate (Accurate)</a:t>
            </a:r>
            <a:endParaRPr/>
          </a:p>
        </p:txBody>
      </p:sp>
      <p:sp>
        <p:nvSpPr>
          <p:cNvPr id="510" name="Google Shape;510;p48"/>
          <p:cNvSpPr txBox="1"/>
          <p:nvPr>
            <p:ph idx="1" type="body"/>
          </p:nvPr>
        </p:nvSpPr>
        <p:spPr>
          <a:xfrm>
            <a:off x="457200" y="1600200"/>
            <a:ext cx="8229600" cy="4525963"/>
          </a:xfrm>
          <a:prstGeom prst="rect">
            <a:avLst/>
          </a:prstGeom>
          <a:blipFill rotWithShape="1">
            <a:blip r:embed="rId3">
              <a:alphaModFix/>
            </a:blip>
            <a:stretch>
              <a:fillRect b="0" l="-1697" r="0" t="-28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11" name="Google Shape;511;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(actual rate)</a:t>
            </a:r>
            <a:endParaRPr/>
          </a:p>
        </p:txBody>
      </p:sp>
      <p:sp>
        <p:nvSpPr>
          <p:cNvPr id="517" name="Google Shape;517;p49"/>
          <p:cNvSpPr txBox="1"/>
          <p:nvPr>
            <p:ph idx="1" type="body"/>
          </p:nvPr>
        </p:nvSpPr>
        <p:spPr>
          <a:xfrm>
            <a:off x="457200" y="1600200"/>
            <a:ext cx="8229600" cy="4525963"/>
          </a:xfrm>
          <a:prstGeom prst="rect">
            <a:avLst/>
          </a:prstGeom>
          <a:blipFill rotWithShape="1">
            <a:blip r:embed="rId3">
              <a:alphaModFix/>
            </a:blip>
            <a:stretch>
              <a:fillRect b="0" l="-1703" r="0" t="-2829"/>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18" name="Google Shape;51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Query types</a:t>
            </a:r>
            <a:endParaRPr/>
          </a:p>
        </p:txBody>
      </p:sp>
      <p:sp>
        <p:nvSpPr>
          <p:cNvPr id="120" name="Google Shape;12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9900"/>
              </a:buClr>
              <a:buSzPct val="100000"/>
              <a:buChar char="•"/>
            </a:pPr>
            <a:r>
              <a:rPr lang="en-US">
                <a:solidFill>
                  <a:srgbClr val="009900"/>
                </a:solidFill>
              </a:rPr>
              <a:t>Standing queries</a:t>
            </a:r>
            <a:endParaRPr/>
          </a:p>
          <a:p>
            <a:pPr indent="-285750" lvl="1" marL="742950" rtl="0" algn="l">
              <a:spcBef>
                <a:spcPts val="518"/>
              </a:spcBef>
              <a:spcAft>
                <a:spcPts val="0"/>
              </a:spcAft>
              <a:buClr>
                <a:schemeClr val="dk1"/>
              </a:buClr>
              <a:buSzPct val="100000"/>
              <a:buChar char="–"/>
            </a:pPr>
            <a:r>
              <a:rPr lang="en-US"/>
              <a:t>Executed </a:t>
            </a:r>
            <a:r>
              <a:rPr lang="en-US">
                <a:solidFill>
                  <a:srgbClr val="FF0000"/>
                </a:solidFill>
              </a:rPr>
              <a:t>whenever a new data tuple arrives</a:t>
            </a:r>
            <a:endParaRPr/>
          </a:p>
          <a:p>
            <a:pPr indent="-285750" lvl="1" marL="742950" rtl="0" algn="l">
              <a:spcBef>
                <a:spcPts val="518"/>
              </a:spcBef>
              <a:spcAft>
                <a:spcPts val="0"/>
              </a:spcAft>
              <a:buClr>
                <a:schemeClr val="dk1"/>
              </a:buClr>
              <a:buSzPct val="100000"/>
              <a:buChar char="–"/>
            </a:pPr>
            <a:r>
              <a:rPr lang="en-US"/>
              <a:t>keep only one value</a:t>
            </a:r>
            <a:endParaRPr/>
          </a:p>
          <a:p>
            <a:pPr indent="-228600" lvl="2" marL="1143000" rtl="0" algn="l">
              <a:spcBef>
                <a:spcPts val="444"/>
              </a:spcBef>
              <a:spcAft>
                <a:spcPts val="0"/>
              </a:spcAft>
              <a:buClr>
                <a:schemeClr val="dk1"/>
              </a:buClr>
              <a:buSzPct val="100000"/>
              <a:buChar char="•"/>
            </a:pPr>
            <a:r>
              <a:rPr lang="en-US"/>
              <a:t>e.g., report each new maximum value ever seen in the stream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009900"/>
              </a:buClr>
              <a:buSzPct val="100000"/>
              <a:buChar char="•"/>
            </a:pPr>
            <a:r>
              <a:rPr lang="en-US">
                <a:solidFill>
                  <a:srgbClr val="009900"/>
                </a:solidFill>
              </a:rPr>
              <a:t>Ad-hoc queries</a:t>
            </a:r>
            <a:endParaRPr/>
          </a:p>
          <a:p>
            <a:pPr indent="-285750" lvl="1" marL="742950" rtl="0" algn="l">
              <a:spcBef>
                <a:spcPts val="518"/>
              </a:spcBef>
              <a:spcAft>
                <a:spcPts val="0"/>
              </a:spcAft>
              <a:buClr>
                <a:schemeClr val="dk1"/>
              </a:buClr>
              <a:buSzPct val="100000"/>
              <a:buChar char="–"/>
            </a:pPr>
            <a:r>
              <a:rPr lang="en-US"/>
              <a:t>Normal queries asked one time</a:t>
            </a:r>
            <a:endParaRPr/>
          </a:p>
          <a:p>
            <a:pPr indent="-285750" lvl="1" marL="742950" rtl="0" algn="l">
              <a:spcBef>
                <a:spcPts val="518"/>
              </a:spcBef>
              <a:spcAft>
                <a:spcPts val="0"/>
              </a:spcAft>
              <a:buClr>
                <a:schemeClr val="dk1"/>
              </a:buClr>
              <a:buSzPct val="100000"/>
              <a:buChar char="–"/>
            </a:pPr>
            <a:r>
              <a:rPr lang="en-US"/>
              <a:t>Need entire stream to have </a:t>
            </a:r>
            <a:r>
              <a:rPr lang="en-US">
                <a:solidFill>
                  <a:srgbClr val="FF0000"/>
                </a:solidFill>
              </a:rPr>
              <a:t>an exact answer</a:t>
            </a:r>
            <a:endParaRPr/>
          </a:p>
          <a:p>
            <a:pPr indent="-228600" lvl="2" marL="1143000" rtl="0" algn="l">
              <a:spcBef>
                <a:spcPts val="444"/>
              </a:spcBef>
              <a:spcAft>
                <a:spcPts val="0"/>
              </a:spcAft>
              <a:buClr>
                <a:schemeClr val="dk1"/>
              </a:buClr>
              <a:buSzPct val="100000"/>
              <a:buChar char="•"/>
            </a:pPr>
            <a:r>
              <a:rPr lang="en-US"/>
              <a:t>e.g., what is the number of unique visitors in the last two months?</a:t>
            </a:r>
            <a:endParaRPr/>
          </a:p>
          <a:p>
            <a:pPr indent="-121284" lvl="1" marL="742950" rtl="0" algn="l">
              <a:spcBef>
                <a:spcPts val="518"/>
              </a:spcBef>
              <a:spcAft>
                <a:spcPts val="0"/>
              </a:spcAft>
              <a:buClr>
                <a:schemeClr val="dk1"/>
              </a:buClr>
              <a:buSzPct val="100000"/>
              <a:buNone/>
            </a:pPr>
            <a:r>
              <a:t/>
            </a:r>
            <a:endParaRPr/>
          </a:p>
        </p:txBody>
      </p:sp>
      <p:sp>
        <p:nvSpPr>
          <p:cNvPr id="121" name="Google Shape;12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(actual rate)</a:t>
            </a:r>
            <a:endParaRPr/>
          </a:p>
        </p:txBody>
      </p:sp>
      <p:sp>
        <p:nvSpPr>
          <p:cNvPr id="524" name="Google Shape;524;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n</a:t>
            </a:r>
            <a:r>
              <a:rPr lang="en-US"/>
              <a:t> = 8 billions (bits in array)</a:t>
            </a:r>
            <a:endParaRPr/>
          </a:p>
          <a:p>
            <a:pPr indent="-342900" lvl="0" marL="342900" rtl="0" algn="l">
              <a:spcBef>
                <a:spcPts val="640"/>
              </a:spcBef>
              <a:spcAft>
                <a:spcPts val="0"/>
              </a:spcAft>
              <a:buClr>
                <a:schemeClr val="dk1"/>
              </a:buClr>
              <a:buSzPts val="3200"/>
              <a:buChar char="•"/>
            </a:pPr>
            <a:r>
              <a:rPr b="1" i="1" lang="en-US"/>
              <a:t>m</a:t>
            </a:r>
            <a:r>
              <a:rPr lang="en-US"/>
              <a:t> = 1 billion (objects in the set)</a:t>
            </a:r>
            <a:endParaRPr/>
          </a:p>
          <a:p>
            <a:pPr indent="-342900" lvl="0" marL="342900" rtl="0" algn="l">
              <a:spcBef>
                <a:spcPts val="640"/>
              </a:spcBef>
              <a:spcAft>
                <a:spcPts val="0"/>
              </a:spcAft>
              <a:buClr>
                <a:schemeClr val="dk1"/>
              </a:buClr>
              <a:buSzPts val="3200"/>
              <a:buChar char="•"/>
            </a:pPr>
            <a:r>
              <a:rPr b="1" i="1" lang="en-US"/>
              <a:t>k</a:t>
            </a:r>
            <a:r>
              <a:rPr lang="en-US"/>
              <a:t> = 2 (# of hash function)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Actual rate = </a:t>
            </a:r>
            <a:r>
              <a:rPr b="1" i="1" lang="en-US"/>
              <a:t>(1 – e</a:t>
            </a:r>
            <a:r>
              <a:rPr b="1" baseline="30000" i="1" lang="en-US"/>
              <a:t>-km/n</a:t>
            </a:r>
            <a:r>
              <a:rPr b="1" i="1" lang="en-US"/>
              <a:t>)</a:t>
            </a:r>
            <a:r>
              <a:rPr b="1" baseline="30000" i="1" lang="en-US"/>
              <a:t>k </a:t>
            </a:r>
            <a:r>
              <a:rPr lang="en-US"/>
              <a:t>= (1-e</a:t>
            </a:r>
            <a:r>
              <a:rPr baseline="30000" lang="en-US"/>
              <a:t>-2/8</a:t>
            </a:r>
            <a:r>
              <a:rPr lang="en-US"/>
              <a:t>)</a:t>
            </a:r>
            <a:r>
              <a:rPr baseline="30000" lang="en-US"/>
              <a:t>2</a:t>
            </a:r>
            <a:r>
              <a:rPr lang="en-US"/>
              <a:t> = .2212</a:t>
            </a:r>
            <a:r>
              <a:rPr baseline="30000" lang="en-US"/>
              <a:t>2</a:t>
            </a:r>
            <a:r>
              <a:rPr lang="en-US"/>
              <a:t> = .0489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525" name="Google Shape;52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Optimal k</a:t>
            </a:r>
            <a:endParaRPr/>
          </a:p>
        </p:txBody>
      </p:sp>
      <p:sp>
        <p:nvSpPr>
          <p:cNvPr id="531" name="Google Shape;531;p5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i="1" lang="en-US"/>
              <a:t>n</a:t>
            </a:r>
            <a:r>
              <a:rPr lang="en-US"/>
              <a:t> = 8 billions</a:t>
            </a:r>
            <a:endParaRPr/>
          </a:p>
          <a:p>
            <a:pPr indent="-342900" lvl="0" marL="342900" rtl="0" algn="l">
              <a:spcBef>
                <a:spcPts val="640"/>
              </a:spcBef>
              <a:spcAft>
                <a:spcPts val="0"/>
              </a:spcAft>
              <a:buClr>
                <a:schemeClr val="dk1"/>
              </a:buClr>
              <a:buSzPts val="3200"/>
              <a:buChar char="•"/>
            </a:pPr>
            <a:r>
              <a:rPr b="1" i="1" lang="en-US"/>
              <a:t>m</a:t>
            </a:r>
            <a:r>
              <a:rPr lang="en-US"/>
              <a:t> = 1 billion</a:t>
            </a:r>
            <a:endParaRPr/>
          </a:p>
          <a:p>
            <a:pPr indent="-342900" lvl="0" marL="342900" rtl="0" algn="l">
              <a:spcBef>
                <a:spcPts val="640"/>
              </a:spcBef>
              <a:spcAft>
                <a:spcPts val="0"/>
              </a:spcAft>
              <a:buClr>
                <a:schemeClr val="dk1"/>
              </a:buClr>
              <a:buSzPts val="3200"/>
              <a:buChar char="•"/>
            </a:pPr>
            <a:r>
              <a:rPr b="1" i="1" lang="en-US"/>
              <a:t>k</a:t>
            </a:r>
            <a:r>
              <a:rPr lang="en-US"/>
              <a:t> = # of hash functions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Rate = </a:t>
            </a:r>
            <a:r>
              <a:rPr b="1" i="1" lang="en-US"/>
              <a:t>(1 – e</a:t>
            </a:r>
            <a:r>
              <a:rPr b="1" baseline="30000" i="1" lang="en-US"/>
              <a:t>-km/n</a:t>
            </a:r>
            <a:r>
              <a:rPr b="1" i="1" lang="en-US"/>
              <a:t>)</a:t>
            </a:r>
            <a:r>
              <a:rPr b="1" baseline="30000" i="1" lang="en-US"/>
              <a:t>k</a:t>
            </a:r>
            <a:endParaRPr/>
          </a:p>
          <a:p>
            <a:pPr indent="0" lvl="0" marL="0" rtl="0" algn="l">
              <a:spcBef>
                <a:spcPts val="640"/>
              </a:spcBef>
              <a:spcAft>
                <a:spcPts val="0"/>
              </a:spcAft>
              <a:buClr>
                <a:schemeClr val="dk1"/>
              </a:buClr>
              <a:buSzPts val="3200"/>
              <a:buNone/>
            </a:pPr>
            <a:r>
              <a:rPr baseline="30000" lang="en-US"/>
              <a:t>	</a:t>
            </a:r>
            <a:r>
              <a:rPr lang="en-US"/>
              <a:t>= (1 – e</a:t>
            </a:r>
            <a:r>
              <a:rPr baseline="30000" lang="en-US"/>
              <a:t>-k/8</a:t>
            </a:r>
            <a:r>
              <a:rPr lang="en-US"/>
              <a:t>)</a:t>
            </a:r>
            <a:r>
              <a:rPr baseline="30000" lang="en-US"/>
              <a:t>k</a:t>
            </a:r>
            <a:endParaRPr/>
          </a:p>
          <a:p>
            <a:pPr indent="-342900" lvl="0" marL="342900" rtl="0" algn="l">
              <a:spcBef>
                <a:spcPts val="640"/>
              </a:spcBef>
              <a:spcAft>
                <a:spcPts val="0"/>
              </a:spcAft>
              <a:buClr>
                <a:srgbClr val="FF0000"/>
              </a:buClr>
              <a:buSzPts val="3200"/>
              <a:buChar char="•"/>
            </a:pPr>
            <a:r>
              <a:rPr lang="en-US">
                <a:solidFill>
                  <a:srgbClr val="FF0000"/>
                </a:solidFill>
              </a:rPr>
              <a:t>Optimal k = n/m ln(2)</a:t>
            </a:r>
            <a:endParaRPr/>
          </a:p>
          <a:p>
            <a:pPr indent="-285750" lvl="1" marL="742950" rtl="0" algn="l">
              <a:spcBef>
                <a:spcPts val="560"/>
              </a:spcBef>
              <a:spcAft>
                <a:spcPts val="0"/>
              </a:spcAft>
              <a:buClr>
                <a:schemeClr val="dk1"/>
              </a:buClr>
              <a:buSzPts val="2800"/>
              <a:buChar char="–"/>
            </a:pPr>
            <a:r>
              <a:rPr lang="en-US"/>
              <a:t>E.g., k = 8 ln (2) = 5.54 ~ 6</a:t>
            </a:r>
            <a:endParaRPr/>
          </a:p>
          <a:p>
            <a:pPr indent="-342900" lvl="0" marL="342900" rtl="0" algn="l">
              <a:spcBef>
                <a:spcPts val="640"/>
              </a:spcBef>
              <a:spcAft>
                <a:spcPts val="0"/>
              </a:spcAft>
              <a:buClr>
                <a:schemeClr val="dk1"/>
              </a:buClr>
              <a:buSzPts val="3200"/>
              <a:buChar char="•"/>
            </a:pPr>
            <a:r>
              <a:rPr lang="en-US"/>
              <a:t>Error rate at k = 6: (1-e</a:t>
            </a:r>
            <a:r>
              <a:rPr baseline="30000" lang="en-US"/>
              <a:t>-6/8</a:t>
            </a:r>
            <a:r>
              <a:rPr lang="en-US"/>
              <a:t>)</a:t>
            </a:r>
            <a:r>
              <a:rPr baseline="30000" lang="en-US"/>
              <a:t>6</a:t>
            </a:r>
            <a:r>
              <a:rPr lang="en-US"/>
              <a:t> = .0216</a:t>
            </a:r>
            <a:endParaRPr/>
          </a:p>
        </p:txBody>
      </p:sp>
      <p:sp>
        <p:nvSpPr>
          <p:cNvPr id="532" name="Google Shape;532;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33" name="Google Shape;533;p51"/>
          <p:cNvGrpSpPr/>
          <p:nvPr/>
        </p:nvGrpSpPr>
        <p:grpSpPr>
          <a:xfrm>
            <a:off x="4710023" y="1370013"/>
            <a:ext cx="4433977" cy="4057094"/>
            <a:chOff x="5133702" y="1219200"/>
            <a:chExt cx="4034602" cy="3645932"/>
          </a:xfrm>
        </p:grpSpPr>
        <p:pic>
          <p:nvPicPr>
            <p:cNvPr id="534" name="Google Shape;534;p51"/>
            <p:cNvPicPr preferRelativeResize="0"/>
            <p:nvPr/>
          </p:nvPicPr>
          <p:blipFill rotWithShape="1">
            <a:blip r:embed="rId3">
              <a:alphaModFix/>
            </a:blip>
            <a:srcRect b="0" l="0" r="0" t="0"/>
            <a:stretch/>
          </p:blipFill>
          <p:spPr>
            <a:xfrm>
              <a:off x="5181600" y="1219200"/>
              <a:ext cx="3962400" cy="3566492"/>
            </a:xfrm>
            <a:prstGeom prst="rect">
              <a:avLst/>
            </a:prstGeom>
            <a:noFill/>
            <a:ln>
              <a:noFill/>
            </a:ln>
          </p:spPr>
        </p:pic>
        <p:sp>
          <p:nvSpPr>
            <p:cNvPr id="535" name="Google Shape;535;p51"/>
            <p:cNvSpPr txBox="1"/>
            <p:nvPr/>
          </p:nvSpPr>
          <p:spPr>
            <a:xfrm>
              <a:off x="5867400" y="4495800"/>
              <a:ext cx="3300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Number of hash functions, </a:t>
              </a:r>
              <a:r>
                <a:rPr b="1" i="1" lang="en-US" sz="1800">
                  <a:solidFill>
                    <a:srgbClr val="008000"/>
                  </a:solidFill>
                  <a:latin typeface="Arial"/>
                  <a:ea typeface="Arial"/>
                  <a:cs typeface="Arial"/>
                  <a:sym typeface="Arial"/>
                </a:rPr>
                <a:t>k</a:t>
              </a:r>
              <a:endParaRPr/>
            </a:p>
          </p:txBody>
        </p:sp>
        <p:sp>
          <p:nvSpPr>
            <p:cNvPr id="536" name="Google Shape;536;p51"/>
            <p:cNvSpPr txBox="1"/>
            <p:nvPr/>
          </p:nvSpPr>
          <p:spPr>
            <a:xfrm rot="-5400000">
              <a:off x="4314095" y="3163711"/>
              <a:ext cx="1975280" cy="3360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False positive rate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542" name="Google Shape;542;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rgbClr val="FF0000"/>
              </a:buClr>
              <a:buSzPct val="100000"/>
              <a:buChar char="•"/>
            </a:pPr>
            <a:r>
              <a:rPr lang="en-US">
                <a:solidFill>
                  <a:srgbClr val="FF0000"/>
                </a:solidFill>
              </a:rPr>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543" name="Google Shape;54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COUNTING</a:t>
            </a:r>
            <a:br>
              <a:rPr lang="en-US"/>
            </a:br>
            <a:r>
              <a:rPr lang="en-US"/>
              <a:t>(DISTINCT ELEMENTS)</a:t>
            </a:r>
            <a:endParaRPr/>
          </a:p>
        </p:txBody>
      </p:sp>
      <p:sp>
        <p:nvSpPr>
          <p:cNvPr id="549" name="Google Shape;549;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550" name="Google Shape;55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Compute # of distinct elements</a:t>
            </a:r>
            <a:endParaRPr/>
          </a:p>
        </p:txBody>
      </p:sp>
      <p:sp>
        <p:nvSpPr>
          <p:cNvPr id="556" name="Google Shape;556;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Applications</a:t>
            </a:r>
            <a:endParaRPr/>
          </a:p>
          <a:p>
            <a:pPr indent="-285750" lvl="1" marL="742950" rtl="0" algn="l">
              <a:spcBef>
                <a:spcPts val="560"/>
              </a:spcBef>
              <a:spcAft>
                <a:spcPts val="0"/>
              </a:spcAft>
              <a:buClr>
                <a:schemeClr val="dk1"/>
              </a:buClr>
              <a:buSzPts val="2800"/>
              <a:buChar char="–"/>
            </a:pPr>
            <a:r>
              <a:rPr lang="en-US"/>
              <a:t>Compute # of </a:t>
            </a:r>
            <a:r>
              <a:rPr lang="en-US">
                <a:solidFill>
                  <a:srgbClr val="FF0000"/>
                </a:solidFill>
              </a:rPr>
              <a:t>distinct users</a:t>
            </a:r>
            <a:r>
              <a:rPr lang="en-US"/>
              <a:t> to Facebook </a:t>
            </a:r>
            <a:endParaRPr/>
          </a:p>
          <a:p>
            <a:pPr indent="-285750" lvl="1" marL="742950" rtl="0" algn="l">
              <a:spcBef>
                <a:spcPts val="560"/>
              </a:spcBef>
              <a:spcAft>
                <a:spcPts val="0"/>
              </a:spcAft>
              <a:buClr>
                <a:schemeClr val="dk1"/>
              </a:buClr>
              <a:buSzPts val="2800"/>
              <a:buChar char="–"/>
            </a:pPr>
            <a:r>
              <a:rPr lang="en-US"/>
              <a:t>Compute # of </a:t>
            </a:r>
            <a:r>
              <a:rPr lang="en-US">
                <a:solidFill>
                  <a:srgbClr val="FF0000"/>
                </a:solidFill>
              </a:rPr>
              <a:t>distinct queries </a:t>
            </a:r>
            <a:r>
              <a:rPr lang="en-US"/>
              <a:t>submitted to Google </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Obvious solution: </a:t>
            </a:r>
            <a:endParaRPr/>
          </a:p>
          <a:p>
            <a:pPr indent="-285750" lvl="1" marL="742950" rtl="0" algn="l">
              <a:spcBef>
                <a:spcPts val="560"/>
              </a:spcBef>
              <a:spcAft>
                <a:spcPts val="0"/>
              </a:spcAft>
              <a:buClr>
                <a:schemeClr val="dk1"/>
              </a:buClr>
              <a:buSzPts val="2800"/>
              <a:buChar char="–"/>
            </a:pPr>
            <a:r>
              <a:rPr lang="en-US"/>
              <a:t>Hash table of distinct elements</a:t>
            </a:r>
            <a:endParaRPr/>
          </a:p>
          <a:p>
            <a:pPr indent="-285750" lvl="1" marL="742950" rtl="0" algn="l">
              <a:spcBef>
                <a:spcPts val="560"/>
              </a:spcBef>
              <a:spcAft>
                <a:spcPts val="0"/>
              </a:spcAft>
              <a:buClr>
                <a:schemeClr val="dk1"/>
              </a:buClr>
              <a:buSzPts val="2800"/>
              <a:buChar char="–"/>
            </a:pPr>
            <a:r>
              <a:rPr lang="en-US"/>
              <a:t>Check if new element is there; if not, add it</a:t>
            </a:r>
            <a:endParaRPr/>
          </a:p>
          <a:p>
            <a:pPr indent="-342900" lvl="0" marL="342900" rtl="0" algn="l">
              <a:spcBef>
                <a:spcPts val="640"/>
              </a:spcBef>
              <a:spcAft>
                <a:spcPts val="0"/>
              </a:spcAft>
              <a:buClr>
                <a:schemeClr val="dk1"/>
              </a:buClr>
              <a:buSzPts val="3200"/>
              <a:buChar char="•"/>
            </a:pPr>
            <a:r>
              <a:rPr lang="en-US"/>
              <a:t>Problems?</a:t>
            </a:r>
            <a:endParaRPr/>
          </a:p>
        </p:txBody>
      </p:sp>
      <p:sp>
        <p:nvSpPr>
          <p:cNvPr id="557" name="Google Shape;55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Flajolet-Martin algorithm</a:t>
            </a:r>
            <a:endParaRPr/>
          </a:p>
        </p:txBody>
      </p:sp>
      <p:sp>
        <p:nvSpPr>
          <p:cNvPr id="564" name="Google Shape;56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FF0000"/>
              </a:buClr>
              <a:buSzPct val="100000"/>
              <a:buChar char="•"/>
            </a:pPr>
            <a:r>
              <a:rPr lang="en-US">
                <a:solidFill>
                  <a:srgbClr val="FF0000"/>
                </a:solidFill>
              </a:rPr>
              <a:t>Estimating</a:t>
            </a:r>
            <a:r>
              <a:rPr lang="en-US"/>
              <a:t> the counts</a:t>
            </a:r>
            <a:endParaRPr/>
          </a:p>
          <a:p>
            <a:pPr indent="-154940" lvl="0" marL="342900" rtl="0" algn="l">
              <a:spcBef>
                <a:spcPts val="592"/>
              </a:spcBef>
              <a:spcAft>
                <a:spcPts val="0"/>
              </a:spcAft>
              <a:buClr>
                <a:schemeClr val="dk1"/>
              </a:buClr>
              <a:buSzPct val="100000"/>
              <a:buNone/>
            </a:pPr>
            <a:r>
              <a:t/>
            </a:r>
            <a:endParaRPr/>
          </a:p>
          <a:p>
            <a:pPr indent="-514350" lvl="0" marL="514350" rtl="0" algn="l">
              <a:spcBef>
                <a:spcPts val="592"/>
              </a:spcBef>
              <a:spcAft>
                <a:spcPts val="0"/>
              </a:spcAft>
              <a:buClr>
                <a:schemeClr val="dk1"/>
              </a:buClr>
              <a:buSzPct val="100000"/>
              <a:buFont typeface="Calibri"/>
              <a:buAutoNum type="arabicPeriod"/>
            </a:pPr>
            <a:r>
              <a:rPr lang="en-US"/>
              <a:t>Hash every element </a:t>
            </a:r>
            <a:r>
              <a:rPr i="1" lang="en-US">
                <a:latin typeface="Times New Roman"/>
                <a:ea typeface="Times New Roman"/>
                <a:cs typeface="Times New Roman"/>
                <a:sym typeface="Times New Roman"/>
              </a:rPr>
              <a:t>a</a:t>
            </a:r>
            <a:r>
              <a:rPr lang="en-US"/>
              <a:t> to a </a:t>
            </a:r>
            <a:r>
              <a:rPr lang="en-US">
                <a:solidFill>
                  <a:srgbClr val="FF0000"/>
                </a:solidFill>
              </a:rPr>
              <a:t>sufficiently long bit-string </a:t>
            </a:r>
            <a:r>
              <a:rPr lang="en-US"/>
              <a:t>(e.g., h(element </a:t>
            </a:r>
            <a:r>
              <a:rPr i="1" lang="en-US"/>
              <a:t>a</a:t>
            </a:r>
            <a:r>
              <a:rPr lang="en-US"/>
              <a:t>) = 1100 – 4 bits)</a:t>
            </a:r>
            <a:endParaRPr/>
          </a:p>
          <a:p>
            <a:pPr indent="-326390" lvl="0" marL="514350" rtl="0" algn="l">
              <a:spcBef>
                <a:spcPts val="592"/>
              </a:spcBef>
              <a:spcAft>
                <a:spcPts val="0"/>
              </a:spcAft>
              <a:buClr>
                <a:schemeClr val="dk1"/>
              </a:buClr>
              <a:buSzPct val="100000"/>
              <a:buFont typeface="Calibri"/>
              <a:buNone/>
            </a:pPr>
            <a:r>
              <a:t/>
            </a:r>
            <a:endParaRPr/>
          </a:p>
          <a:p>
            <a:pPr indent="-514350" lvl="0" marL="514350" rtl="0" algn="l">
              <a:spcBef>
                <a:spcPts val="592"/>
              </a:spcBef>
              <a:spcAft>
                <a:spcPts val="0"/>
              </a:spcAft>
              <a:buClr>
                <a:schemeClr val="dk1"/>
              </a:buClr>
              <a:buSzPct val="100000"/>
              <a:buFont typeface="Calibri"/>
              <a:buAutoNum type="arabicPeriod"/>
            </a:pPr>
            <a:r>
              <a:rPr lang="en-US"/>
              <a:t>Maintain R = length of </a:t>
            </a:r>
            <a:r>
              <a:rPr i="1" lang="en-US">
                <a:solidFill>
                  <a:srgbClr val="FF0000"/>
                </a:solidFill>
              </a:rPr>
              <a:t>longest</a:t>
            </a:r>
            <a:r>
              <a:rPr lang="en-US">
                <a:solidFill>
                  <a:srgbClr val="FF0000"/>
                </a:solidFill>
              </a:rPr>
              <a:t> trailing zeros </a:t>
            </a:r>
            <a:r>
              <a:rPr lang="en-US"/>
              <a:t>among all bit-strings (e.g., R = 2)</a:t>
            </a:r>
            <a:endParaRPr/>
          </a:p>
          <a:p>
            <a:pPr indent="-326390" lvl="0" marL="514350" rtl="0" algn="l">
              <a:spcBef>
                <a:spcPts val="592"/>
              </a:spcBef>
              <a:spcAft>
                <a:spcPts val="0"/>
              </a:spcAft>
              <a:buClr>
                <a:schemeClr val="dk1"/>
              </a:buClr>
              <a:buSzPct val="100000"/>
              <a:buFont typeface="Calibri"/>
              <a:buNone/>
            </a:pPr>
            <a:r>
              <a:t/>
            </a:r>
            <a:endParaRPr/>
          </a:p>
          <a:p>
            <a:pPr indent="-514350" lvl="0" marL="514350" rtl="0" algn="l">
              <a:spcBef>
                <a:spcPts val="592"/>
              </a:spcBef>
              <a:spcAft>
                <a:spcPts val="0"/>
              </a:spcAft>
              <a:buClr>
                <a:schemeClr val="dk1"/>
              </a:buClr>
              <a:buSzPct val="100000"/>
              <a:buFont typeface="Calibri"/>
              <a:buAutoNum type="arabicPeriod"/>
            </a:pPr>
            <a:r>
              <a:rPr lang="en-US"/>
              <a:t>Estimate count = 2</a:t>
            </a:r>
            <a:r>
              <a:rPr baseline="30000" lang="en-US"/>
              <a:t>R</a:t>
            </a:r>
            <a:r>
              <a:rPr lang="en-US"/>
              <a:t>,   e.g., 2</a:t>
            </a:r>
            <a:r>
              <a:rPr baseline="30000" lang="en-US"/>
              <a:t>2</a:t>
            </a:r>
            <a:r>
              <a:rPr lang="en-US"/>
              <a:t>= 4</a:t>
            </a:r>
            <a:endParaRPr/>
          </a:p>
        </p:txBody>
      </p:sp>
      <p:sp>
        <p:nvSpPr>
          <p:cNvPr id="565" name="Google Shape;56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566" name="Google Shape;566;p55"/>
          <p:cNvCxnSpPr/>
          <p:nvPr/>
        </p:nvCxnSpPr>
        <p:spPr>
          <a:xfrm>
            <a:off x="5715000" y="3505200"/>
            <a:ext cx="304800" cy="0"/>
          </a:xfrm>
          <a:prstGeom prst="straightConnector1">
            <a:avLst/>
          </a:prstGeom>
          <a:noFill/>
          <a:ln cap="flat" cmpd="sng" w="28575">
            <a:solidFill>
              <a:srgbClr val="4A7DBA"/>
            </a:solidFill>
            <a:prstDash val="solid"/>
            <a:round/>
            <a:headEnd len="sm" w="sm" type="none"/>
            <a:tailEnd len="sm" w="sm" type="none"/>
          </a:ln>
        </p:spPr>
      </p:cxnSp>
      <p:cxnSp>
        <p:nvCxnSpPr>
          <p:cNvPr id="567" name="Google Shape;567;p55"/>
          <p:cNvCxnSpPr/>
          <p:nvPr/>
        </p:nvCxnSpPr>
        <p:spPr>
          <a:xfrm flipH="1" rot="10800000">
            <a:off x="5715000" y="3505200"/>
            <a:ext cx="152400" cy="533400"/>
          </a:xfrm>
          <a:prstGeom prst="straightConnector1">
            <a:avLst/>
          </a:prstGeom>
          <a:noFill/>
          <a:ln cap="flat" cmpd="sng" w="28575">
            <a:solidFill>
              <a:srgbClr val="4A7DBA"/>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(estimate by trailing 0s)</a:t>
            </a:r>
            <a:endParaRPr/>
          </a:p>
        </p:txBody>
      </p:sp>
      <p:sp>
        <p:nvSpPr>
          <p:cNvPr id="573" name="Google Shape;573;p56"/>
          <p:cNvSpPr txBox="1"/>
          <p:nvPr>
            <p:ph idx="1" type="body"/>
          </p:nvPr>
        </p:nvSpPr>
        <p:spPr>
          <a:xfrm>
            <a:off x="457200" y="1600200"/>
            <a:ext cx="822960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Consider 4 distinct elements: a, b, c, d</a:t>
            </a:r>
            <a:endParaRPr/>
          </a:p>
          <a:p>
            <a:pPr indent="-342900" lvl="0" marL="342900" rtl="0" algn="l">
              <a:spcBef>
                <a:spcPts val="640"/>
              </a:spcBef>
              <a:spcAft>
                <a:spcPts val="0"/>
              </a:spcAft>
              <a:buClr>
                <a:schemeClr val="dk1"/>
              </a:buClr>
              <a:buSzPts val="3200"/>
              <a:buChar char="•"/>
            </a:pPr>
            <a:r>
              <a:rPr lang="en-US"/>
              <a:t>Hash value into bit string of length 4</a:t>
            </a:r>
            <a:endParaRPr/>
          </a:p>
          <a:p>
            <a:pPr indent="-342900" lvl="0" marL="342900" rtl="0" algn="l">
              <a:spcBef>
                <a:spcPts val="640"/>
              </a:spcBef>
              <a:spcAft>
                <a:spcPts val="0"/>
              </a:spcAft>
              <a:buClr>
                <a:schemeClr val="dk1"/>
              </a:buClr>
              <a:buSzPts val="3200"/>
              <a:buChar char="•"/>
            </a:pPr>
            <a:r>
              <a:rPr lang="en-US"/>
              <a:t>How likely do we see at least one hash value with a 0 in the last bit? Next slide</a:t>
            </a:r>
            <a:endParaRPr/>
          </a:p>
          <a:p>
            <a:pPr indent="-285750" lvl="1" marL="742950" rtl="0" algn="l">
              <a:spcBef>
                <a:spcPts val="560"/>
              </a:spcBef>
              <a:spcAft>
                <a:spcPts val="0"/>
              </a:spcAft>
              <a:buClr>
                <a:schemeClr val="dk1"/>
              </a:buClr>
              <a:buSzPts val="2800"/>
              <a:buChar char="–"/>
            </a:pPr>
            <a:r>
              <a:rPr lang="en-US"/>
              <a:t>hash(a) = 001</a:t>
            </a:r>
            <a:r>
              <a:rPr lang="en-US">
                <a:solidFill>
                  <a:srgbClr val="FF0000"/>
                </a:solidFill>
              </a:rPr>
              <a:t>0</a:t>
            </a:r>
            <a:endParaRPr/>
          </a:p>
          <a:p>
            <a:pPr indent="-285750" lvl="1" marL="742950" rtl="0" algn="l">
              <a:spcBef>
                <a:spcPts val="560"/>
              </a:spcBef>
              <a:spcAft>
                <a:spcPts val="0"/>
              </a:spcAft>
              <a:buClr>
                <a:schemeClr val="dk1"/>
              </a:buClr>
              <a:buSzPts val="2800"/>
              <a:buChar char="–"/>
            </a:pPr>
            <a:r>
              <a:rPr lang="en-US"/>
              <a:t>hash(b) = 0111</a:t>
            </a:r>
            <a:endParaRPr/>
          </a:p>
          <a:p>
            <a:pPr indent="-285750" lvl="1" marL="742950" rtl="0" algn="l">
              <a:spcBef>
                <a:spcPts val="560"/>
              </a:spcBef>
              <a:spcAft>
                <a:spcPts val="0"/>
              </a:spcAft>
              <a:buClr>
                <a:schemeClr val="dk1"/>
              </a:buClr>
              <a:buSzPts val="2800"/>
              <a:buChar char="–"/>
            </a:pPr>
            <a:r>
              <a:rPr lang="en-US"/>
              <a:t>hash(c) = 101</a:t>
            </a:r>
            <a:r>
              <a:rPr lang="en-US">
                <a:solidFill>
                  <a:srgbClr val="FF0000"/>
                </a:solidFill>
              </a:rPr>
              <a:t>0</a:t>
            </a:r>
            <a:endParaRPr/>
          </a:p>
          <a:p>
            <a:pPr indent="-285750" lvl="1" marL="742950" rtl="0" algn="l">
              <a:spcBef>
                <a:spcPts val="560"/>
              </a:spcBef>
              <a:spcAft>
                <a:spcPts val="0"/>
              </a:spcAft>
              <a:buClr>
                <a:schemeClr val="dk1"/>
              </a:buClr>
              <a:buSzPts val="2800"/>
              <a:buChar char="–"/>
            </a:pPr>
            <a:r>
              <a:rPr lang="en-US"/>
              <a:t>hash(d) = 1111</a:t>
            </a:r>
            <a:endParaRPr/>
          </a:p>
          <a:p>
            <a:pPr indent="-107950" lvl="1" marL="742950" rtl="0" algn="l">
              <a:spcBef>
                <a:spcPts val="560"/>
              </a:spcBef>
              <a:spcAft>
                <a:spcPts val="0"/>
              </a:spcAft>
              <a:buClr>
                <a:schemeClr val="dk1"/>
              </a:buClr>
              <a:buSzPts val="2800"/>
              <a:buNone/>
            </a:pPr>
            <a:r>
              <a:t/>
            </a:r>
            <a:endParaRPr/>
          </a:p>
        </p:txBody>
      </p:sp>
      <p:sp>
        <p:nvSpPr>
          <p:cNvPr id="574" name="Google Shape;57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at least one ends with 0</a:t>
            </a:r>
            <a:endParaRPr/>
          </a:p>
        </p:txBody>
      </p:sp>
      <p:sp>
        <p:nvSpPr>
          <p:cNvPr id="580" name="Google Shape;580;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0010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none of hash values ending with 0: </a:t>
            </a:r>
            <a:endParaRPr/>
          </a:p>
          <a:p>
            <a:pPr indent="-285750" lvl="1" marL="742950" rtl="0" algn="l">
              <a:spcBef>
                <a:spcPts val="518"/>
              </a:spcBef>
              <a:spcAft>
                <a:spcPts val="0"/>
              </a:spcAft>
              <a:buClr>
                <a:srgbClr val="2642E0"/>
              </a:buClr>
              <a:buSzPct val="100000"/>
              <a:buChar char="–"/>
            </a:pPr>
            <a:r>
              <a:rPr b="1" i="1" lang="en-US">
                <a:solidFill>
                  <a:srgbClr val="2642E0"/>
                </a:solidFill>
              </a:rPr>
              <a:t>(1-½)</a:t>
            </a:r>
            <a:r>
              <a:rPr b="1" baseline="30000" i="1" lang="en-US">
                <a:solidFill>
                  <a:srgbClr val="2642E0"/>
                </a:solidFill>
              </a:rPr>
              <a:t>4 </a:t>
            </a:r>
            <a:r>
              <a:rPr b="1" i="1" lang="en-US" sz="2600">
                <a:solidFill>
                  <a:srgbClr val="2642E0"/>
                </a:solidFill>
              </a:rPr>
              <a:t>(every string ends with 1; there are four strings)</a:t>
            </a:r>
            <a:endParaRPr b="1" i="1">
              <a:solidFill>
                <a:srgbClr val="2642E0"/>
              </a:solidFill>
            </a:endParaRPr>
          </a:p>
          <a:p>
            <a:pPr indent="-342900" lvl="0" marL="342900" rtl="0" algn="l">
              <a:spcBef>
                <a:spcPts val="592"/>
              </a:spcBef>
              <a:spcAft>
                <a:spcPts val="0"/>
              </a:spcAft>
              <a:buClr>
                <a:schemeClr val="dk1"/>
              </a:buClr>
              <a:buSzPct val="100000"/>
              <a:buChar char="•"/>
            </a:pPr>
            <a:r>
              <a:rPr lang="en-US"/>
              <a:t>Prob. of at least one ending with 0: </a:t>
            </a:r>
            <a:endParaRPr/>
          </a:p>
          <a:p>
            <a:pPr indent="-285750" lvl="1" marL="742950" rtl="0" algn="l">
              <a:spcBef>
                <a:spcPts val="518"/>
              </a:spcBef>
              <a:spcAft>
                <a:spcPts val="0"/>
              </a:spcAft>
              <a:buClr>
                <a:srgbClr val="2642E0"/>
              </a:buClr>
              <a:buSzPct val="100000"/>
              <a:buChar char="–"/>
            </a:pPr>
            <a:r>
              <a:rPr b="1" i="1" lang="en-US">
                <a:solidFill>
                  <a:srgbClr val="2642E0"/>
                </a:solidFill>
              </a:rPr>
              <a:t>1-(1-½)</a:t>
            </a:r>
            <a:r>
              <a:rPr b="1" baseline="30000" i="1" lang="en-US">
                <a:solidFill>
                  <a:srgbClr val="2642E0"/>
                </a:solidFill>
              </a:rPr>
              <a:t>4</a:t>
            </a:r>
            <a:r>
              <a:rPr b="1" i="1" lang="en-US">
                <a:solidFill>
                  <a:srgbClr val="2642E0"/>
                </a:solidFill>
              </a:rPr>
              <a:t>= .9375</a:t>
            </a:r>
            <a:endParaRPr/>
          </a:p>
          <a:p>
            <a:pPr indent="-154940" lvl="0" marL="342900" rtl="0" algn="l">
              <a:spcBef>
                <a:spcPts val="592"/>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a:p>
            <a:pPr indent="-121284" lvl="1" marL="742950" rtl="0" algn="l">
              <a:spcBef>
                <a:spcPts val="518"/>
              </a:spcBef>
              <a:spcAft>
                <a:spcPts val="0"/>
              </a:spcAft>
              <a:buClr>
                <a:schemeClr val="dk1"/>
              </a:buClr>
              <a:buSzPct val="100000"/>
              <a:buNone/>
            </a:pPr>
            <a:r>
              <a:t/>
            </a:r>
            <a:endParaRPr/>
          </a:p>
        </p:txBody>
      </p:sp>
      <p:sp>
        <p:nvSpPr>
          <p:cNvPr id="581" name="Google Shape;58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at least one ends with 00</a:t>
            </a:r>
            <a:endParaRPr/>
          </a:p>
        </p:txBody>
      </p:sp>
      <p:sp>
        <p:nvSpPr>
          <p:cNvPr id="587" name="Google Shape;587;p5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01</a:t>
            </a:r>
            <a:r>
              <a:rPr lang="en-US">
                <a:solidFill>
                  <a:srgbClr val="FF0000"/>
                </a:solidFill>
              </a:rPr>
              <a:t>00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someone ending with 00: </a:t>
            </a:r>
            <a:endParaRPr/>
          </a:p>
          <a:p>
            <a:pPr indent="-285750" lvl="1" marL="742950" rtl="0" algn="l">
              <a:spcBef>
                <a:spcPts val="518"/>
              </a:spcBef>
              <a:spcAft>
                <a:spcPts val="0"/>
              </a:spcAft>
              <a:buClr>
                <a:schemeClr val="dk1"/>
              </a:buClr>
              <a:buSzPct val="100000"/>
              <a:buChar char="–"/>
            </a:pPr>
            <a:r>
              <a:rPr lang="en-US"/>
              <a:t>(½) (½) = (½)</a:t>
            </a:r>
            <a:r>
              <a:rPr baseline="30000" lang="en-US"/>
              <a:t>2 </a:t>
            </a:r>
            <a:r>
              <a:rPr lang="en-US"/>
              <a:t>= 2</a:t>
            </a:r>
            <a:r>
              <a:rPr baseline="30000" lang="en-US"/>
              <a:t>-2</a:t>
            </a:r>
            <a:endParaRPr/>
          </a:p>
          <a:p>
            <a:pPr indent="-342900" lvl="0" marL="342900" rtl="0" algn="l">
              <a:spcBef>
                <a:spcPts val="592"/>
              </a:spcBef>
              <a:spcAft>
                <a:spcPts val="0"/>
              </a:spcAft>
              <a:buClr>
                <a:schemeClr val="dk1"/>
              </a:buClr>
              <a:buSzPct val="100000"/>
              <a:buChar char="•"/>
            </a:pPr>
            <a:r>
              <a:rPr lang="en-US"/>
              <a:t>Prob. of none ending with 00: </a:t>
            </a:r>
            <a:endParaRPr/>
          </a:p>
          <a:p>
            <a:pPr indent="-285750" lvl="1" marL="742950" rtl="0" algn="l">
              <a:spcBef>
                <a:spcPts val="518"/>
              </a:spcBef>
              <a:spcAft>
                <a:spcPts val="0"/>
              </a:spcAft>
              <a:buClr>
                <a:schemeClr val="dk1"/>
              </a:buClr>
              <a:buSzPct val="100000"/>
              <a:buChar char="–"/>
            </a:pPr>
            <a:r>
              <a:rPr lang="en-US"/>
              <a:t>(1-(½)</a:t>
            </a:r>
            <a:r>
              <a:rPr baseline="30000" lang="en-US"/>
              <a:t>2</a:t>
            </a:r>
            <a:r>
              <a:rPr lang="en-US"/>
              <a:t>)</a:t>
            </a:r>
            <a:r>
              <a:rPr baseline="30000" lang="en-US"/>
              <a:t>4</a:t>
            </a:r>
            <a:r>
              <a:rPr lang="en-US"/>
              <a:t>=.32 </a:t>
            </a:r>
            <a:endParaRPr/>
          </a:p>
          <a:p>
            <a:pPr indent="-342900" lvl="0" marL="342900" rtl="0" algn="l">
              <a:spcBef>
                <a:spcPts val="592"/>
              </a:spcBef>
              <a:spcAft>
                <a:spcPts val="0"/>
              </a:spcAft>
              <a:buClr>
                <a:schemeClr val="dk1"/>
              </a:buClr>
              <a:buSzPct val="100000"/>
              <a:buChar char="•"/>
            </a:pPr>
            <a:r>
              <a:rPr lang="en-US"/>
              <a:t>Prob. of at least one ending with 00: </a:t>
            </a:r>
            <a:endParaRPr/>
          </a:p>
          <a:p>
            <a:pPr indent="-285750" lvl="1" marL="742950" rtl="0" algn="l">
              <a:spcBef>
                <a:spcPts val="518"/>
              </a:spcBef>
              <a:spcAft>
                <a:spcPts val="0"/>
              </a:spcAft>
              <a:buClr>
                <a:schemeClr val="dk1"/>
              </a:buClr>
              <a:buSzPct val="100000"/>
              <a:buChar char="–"/>
            </a:pPr>
            <a:r>
              <a:rPr lang="en-US"/>
              <a:t>1-.32 = .68</a:t>
            </a:r>
            <a:endParaRPr/>
          </a:p>
          <a:p>
            <a:pPr indent="-121284" lvl="1" marL="742950" rtl="0" algn="l">
              <a:spcBef>
                <a:spcPts val="518"/>
              </a:spcBef>
              <a:spcAft>
                <a:spcPts val="0"/>
              </a:spcAft>
              <a:buClr>
                <a:schemeClr val="dk1"/>
              </a:buClr>
              <a:buSzPct val="100000"/>
              <a:buNone/>
            </a:pPr>
            <a:r>
              <a:t/>
            </a:r>
            <a:endParaRPr/>
          </a:p>
        </p:txBody>
      </p:sp>
      <p:sp>
        <p:nvSpPr>
          <p:cNvPr id="588" name="Google Shape;58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at least one ends with 000</a:t>
            </a:r>
            <a:endParaRPr/>
          </a:p>
        </p:txBody>
      </p:sp>
      <p:sp>
        <p:nvSpPr>
          <p:cNvPr id="595" name="Google Shape;595;p5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E.g.,</a:t>
            </a:r>
            <a:endParaRPr/>
          </a:p>
          <a:p>
            <a:pPr indent="-285750" lvl="1" marL="742950" rtl="0" algn="l">
              <a:spcBef>
                <a:spcPts val="518"/>
              </a:spcBef>
              <a:spcAft>
                <a:spcPts val="0"/>
              </a:spcAft>
              <a:buClr>
                <a:schemeClr val="dk1"/>
              </a:buClr>
              <a:buSzPct val="100000"/>
              <a:buChar char="–"/>
            </a:pPr>
            <a:r>
              <a:rPr lang="en-US"/>
              <a:t>hash(a) = 1</a:t>
            </a:r>
            <a:r>
              <a:rPr lang="en-US">
                <a:solidFill>
                  <a:srgbClr val="FF0000"/>
                </a:solidFill>
              </a:rPr>
              <a:t>000</a:t>
            </a:r>
            <a:endParaRPr/>
          </a:p>
          <a:p>
            <a:pPr indent="-285750" lvl="1" marL="742950" rtl="0" algn="l">
              <a:spcBef>
                <a:spcPts val="518"/>
              </a:spcBef>
              <a:spcAft>
                <a:spcPts val="0"/>
              </a:spcAft>
              <a:buClr>
                <a:schemeClr val="dk1"/>
              </a:buClr>
              <a:buSzPct val="100000"/>
              <a:buChar char="–"/>
            </a:pPr>
            <a:r>
              <a:rPr lang="en-US"/>
              <a:t>hash(b) = 0111</a:t>
            </a:r>
            <a:endParaRPr/>
          </a:p>
          <a:p>
            <a:pPr indent="-285750" lvl="1" marL="742950" rtl="0" algn="l">
              <a:spcBef>
                <a:spcPts val="518"/>
              </a:spcBef>
              <a:spcAft>
                <a:spcPts val="0"/>
              </a:spcAft>
              <a:buClr>
                <a:schemeClr val="dk1"/>
              </a:buClr>
              <a:buSzPct val="100000"/>
              <a:buChar char="–"/>
            </a:pPr>
            <a:r>
              <a:rPr lang="en-US"/>
              <a:t>hash(c) = 1010</a:t>
            </a:r>
            <a:endParaRPr/>
          </a:p>
          <a:p>
            <a:pPr indent="-285750" lvl="1" marL="742950" rtl="0" algn="l">
              <a:spcBef>
                <a:spcPts val="518"/>
              </a:spcBef>
              <a:spcAft>
                <a:spcPts val="0"/>
              </a:spcAft>
              <a:buClr>
                <a:schemeClr val="dk1"/>
              </a:buClr>
              <a:buSzPct val="100000"/>
              <a:buChar char="–"/>
            </a:pPr>
            <a:r>
              <a:rPr lang="en-US"/>
              <a:t>hash(d) = 1111</a:t>
            </a:r>
            <a:endParaRPr/>
          </a:p>
          <a:p>
            <a:pPr indent="-121284" lvl="1" marL="742950" rtl="0" algn="l">
              <a:spcBef>
                <a:spcPts val="518"/>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someone ending with 000</a:t>
            </a:r>
            <a:r>
              <a:rPr lang="en-US"/>
              <a:t>: </a:t>
            </a:r>
            <a:endParaRPr/>
          </a:p>
          <a:p>
            <a:pPr indent="-285750" lvl="1" marL="742950" rtl="0" algn="l">
              <a:spcBef>
                <a:spcPts val="518"/>
              </a:spcBef>
              <a:spcAft>
                <a:spcPts val="0"/>
              </a:spcAft>
              <a:buClr>
                <a:schemeClr val="dk1"/>
              </a:buClr>
              <a:buSzPct val="100000"/>
              <a:buChar char="–"/>
            </a:pPr>
            <a:r>
              <a:rPr lang="en-US"/>
              <a:t>(½) (½) (½) = (½)</a:t>
            </a:r>
            <a:r>
              <a:rPr baseline="30000" lang="en-US"/>
              <a:t>3 </a:t>
            </a:r>
            <a:r>
              <a:rPr lang="en-US"/>
              <a:t>= 2</a:t>
            </a:r>
            <a:r>
              <a:rPr baseline="30000" lang="en-US"/>
              <a:t>-3</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none ending with 000</a:t>
            </a:r>
            <a:r>
              <a:rPr lang="en-US"/>
              <a:t>: </a:t>
            </a:r>
            <a:endParaRPr/>
          </a:p>
          <a:p>
            <a:pPr indent="-285750" lvl="1" marL="742950" rtl="0" algn="l">
              <a:spcBef>
                <a:spcPts val="518"/>
              </a:spcBef>
              <a:spcAft>
                <a:spcPts val="0"/>
              </a:spcAft>
              <a:buClr>
                <a:schemeClr val="dk1"/>
              </a:buClr>
              <a:buSzPct val="100000"/>
              <a:buChar char="–"/>
            </a:pPr>
            <a:r>
              <a:rPr lang="en-US"/>
              <a:t>(1-(½)</a:t>
            </a:r>
            <a:r>
              <a:rPr baseline="30000" lang="en-US"/>
              <a:t>3</a:t>
            </a:r>
            <a:r>
              <a:rPr lang="en-US"/>
              <a:t>)</a:t>
            </a:r>
            <a:r>
              <a:rPr baseline="30000" lang="en-US"/>
              <a:t>4</a:t>
            </a:r>
            <a:r>
              <a:rPr lang="en-US"/>
              <a:t>=.59</a:t>
            </a:r>
            <a:endParaRPr/>
          </a:p>
          <a:p>
            <a:pPr indent="-342900" lvl="0" marL="342900" rtl="0" algn="l">
              <a:spcBef>
                <a:spcPts val="592"/>
              </a:spcBef>
              <a:spcAft>
                <a:spcPts val="0"/>
              </a:spcAft>
              <a:buClr>
                <a:schemeClr val="dk1"/>
              </a:buClr>
              <a:buSzPct val="100000"/>
              <a:buChar char="•"/>
            </a:pPr>
            <a:r>
              <a:rPr lang="en-US"/>
              <a:t>Prob. of </a:t>
            </a:r>
            <a:r>
              <a:rPr lang="en-US">
                <a:solidFill>
                  <a:srgbClr val="2642E0"/>
                </a:solidFill>
              </a:rPr>
              <a:t>at least one ending with 000</a:t>
            </a:r>
            <a:r>
              <a:rPr lang="en-US"/>
              <a:t>: </a:t>
            </a:r>
            <a:endParaRPr/>
          </a:p>
          <a:p>
            <a:pPr indent="-285750" lvl="1" marL="742950" rtl="0" algn="l">
              <a:spcBef>
                <a:spcPts val="518"/>
              </a:spcBef>
              <a:spcAft>
                <a:spcPts val="0"/>
              </a:spcAft>
              <a:buClr>
                <a:schemeClr val="dk1"/>
              </a:buClr>
              <a:buSzPct val="100000"/>
              <a:buChar char="–"/>
            </a:pPr>
            <a:r>
              <a:rPr lang="en-US"/>
              <a:t>1-.59 = .41</a:t>
            </a:r>
            <a:endParaRPr/>
          </a:p>
          <a:p>
            <a:pPr indent="-121284" lvl="1" marL="742950" rtl="0" algn="l">
              <a:spcBef>
                <a:spcPts val="518"/>
              </a:spcBef>
              <a:spcAft>
                <a:spcPts val="0"/>
              </a:spcAft>
              <a:buClr>
                <a:schemeClr val="dk1"/>
              </a:buClr>
              <a:buSzPct val="100000"/>
              <a:buNone/>
            </a:pPr>
            <a:r>
              <a:t/>
            </a:r>
            <a:endParaRPr/>
          </a:p>
        </p:txBody>
      </p:sp>
      <p:sp>
        <p:nvSpPr>
          <p:cNvPr id="596" name="Google Shape;59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 Processing Model</a:t>
            </a:r>
            <a:endParaRPr/>
          </a:p>
        </p:txBody>
      </p:sp>
      <p:sp>
        <p:nvSpPr>
          <p:cNvPr id="127" name="Google Shape;12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p:nvPr/>
        </p:nvSpPr>
        <p:spPr>
          <a:xfrm>
            <a:off x="3810000" y="2111276"/>
            <a:ext cx="2057400" cy="1828800"/>
          </a:xfrm>
          <a:prstGeom prst="rect">
            <a:avLst/>
          </a:prstGeom>
          <a:solidFill>
            <a:srgbClr val="339966">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US" sz="2400">
                <a:solidFill>
                  <a:schemeClr val="dk1"/>
                </a:solidFill>
                <a:latin typeface="Arial"/>
                <a:ea typeface="Arial"/>
                <a:cs typeface="Arial"/>
                <a:sym typeface="Arial"/>
              </a:rPr>
              <a:t>Processor</a:t>
            </a:r>
            <a:endParaRPr b="1" sz="1800">
              <a:solidFill>
                <a:schemeClr val="dk1"/>
              </a:solidFill>
              <a:latin typeface="Arial"/>
              <a:ea typeface="Arial"/>
              <a:cs typeface="Arial"/>
              <a:sym typeface="Arial"/>
            </a:endParaRPr>
          </a:p>
        </p:txBody>
      </p:sp>
      <p:sp>
        <p:nvSpPr>
          <p:cNvPr id="129" name="Google Shape;129;p6"/>
          <p:cNvSpPr/>
          <p:nvPr/>
        </p:nvSpPr>
        <p:spPr>
          <a:xfrm>
            <a:off x="3177476" y="4648200"/>
            <a:ext cx="1219200" cy="1676400"/>
          </a:xfrm>
          <a:prstGeom prst="can">
            <a:avLst>
              <a:gd fmla="val 34375" name="adj"/>
            </a:avLst>
          </a:prstGeom>
          <a:solidFill>
            <a:srgbClr val="FFFF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Limited</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Working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Storage</a:t>
            </a:r>
            <a:endParaRPr/>
          </a:p>
        </p:txBody>
      </p:sp>
      <p:cxnSp>
        <p:nvCxnSpPr>
          <p:cNvPr id="130" name="Google Shape;130;p6"/>
          <p:cNvCxnSpPr/>
          <p:nvPr/>
        </p:nvCxnSpPr>
        <p:spPr>
          <a:xfrm flipH="1">
            <a:off x="3810000" y="3733800"/>
            <a:ext cx="762000" cy="914400"/>
          </a:xfrm>
          <a:prstGeom prst="straightConnector1">
            <a:avLst/>
          </a:prstGeom>
          <a:noFill/>
          <a:ln cap="flat" cmpd="sng" w="28575">
            <a:solidFill>
              <a:schemeClr val="dk1"/>
            </a:solidFill>
            <a:prstDash val="solid"/>
            <a:round/>
            <a:headEnd len="med" w="med" type="triangle"/>
            <a:tailEnd len="med" w="med" type="triangle"/>
          </a:ln>
        </p:spPr>
      </p:cxnSp>
      <p:cxnSp>
        <p:nvCxnSpPr>
          <p:cNvPr id="131" name="Google Shape;131;p6"/>
          <p:cNvCxnSpPr/>
          <p:nvPr/>
        </p:nvCxnSpPr>
        <p:spPr>
          <a:xfrm>
            <a:off x="3124200" y="2492276"/>
            <a:ext cx="685800" cy="0"/>
          </a:xfrm>
          <a:prstGeom prst="straightConnector1">
            <a:avLst/>
          </a:prstGeom>
          <a:noFill/>
          <a:ln cap="flat" cmpd="sng" w="28575">
            <a:solidFill>
              <a:schemeClr val="dk1"/>
            </a:solidFill>
            <a:prstDash val="solid"/>
            <a:round/>
            <a:headEnd len="med" w="med" type="none"/>
            <a:tailEnd len="med" w="med" type="triangle"/>
          </a:ln>
        </p:spPr>
      </p:cxnSp>
      <p:cxnSp>
        <p:nvCxnSpPr>
          <p:cNvPr id="132" name="Google Shape;132;p6"/>
          <p:cNvCxnSpPr/>
          <p:nvPr/>
        </p:nvCxnSpPr>
        <p:spPr>
          <a:xfrm>
            <a:off x="3124200" y="3025676"/>
            <a:ext cx="685800" cy="0"/>
          </a:xfrm>
          <a:prstGeom prst="straightConnector1">
            <a:avLst/>
          </a:prstGeom>
          <a:noFill/>
          <a:ln cap="flat" cmpd="sng" w="28575">
            <a:solidFill>
              <a:schemeClr val="dk1"/>
            </a:solidFill>
            <a:prstDash val="solid"/>
            <a:round/>
            <a:headEnd len="med" w="med" type="none"/>
            <a:tailEnd len="med" w="med" type="triangle"/>
          </a:ln>
        </p:spPr>
      </p:cxnSp>
      <p:cxnSp>
        <p:nvCxnSpPr>
          <p:cNvPr id="133" name="Google Shape;133;p6"/>
          <p:cNvCxnSpPr/>
          <p:nvPr/>
        </p:nvCxnSpPr>
        <p:spPr>
          <a:xfrm>
            <a:off x="3124200" y="3559076"/>
            <a:ext cx="685800" cy="0"/>
          </a:xfrm>
          <a:prstGeom prst="straightConnector1">
            <a:avLst/>
          </a:prstGeom>
          <a:noFill/>
          <a:ln cap="flat" cmpd="sng" w="28575">
            <a:solidFill>
              <a:schemeClr val="dk1"/>
            </a:solidFill>
            <a:prstDash val="solid"/>
            <a:round/>
            <a:headEnd len="med" w="med" type="none"/>
            <a:tailEnd len="med" w="med" type="triangle"/>
          </a:ln>
        </p:spPr>
      </p:cxnSp>
      <p:sp>
        <p:nvSpPr>
          <p:cNvPr id="134" name="Google Shape;134;p6"/>
          <p:cNvSpPr txBox="1"/>
          <p:nvPr/>
        </p:nvSpPr>
        <p:spPr>
          <a:xfrm>
            <a:off x="706665" y="2263676"/>
            <a:ext cx="2236510" cy="313932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Arial"/>
                <a:ea typeface="Arial"/>
                <a:cs typeface="Arial"/>
                <a:sym typeface="Arial"/>
              </a:rPr>
              <a:t>. . . 1, 5, 2, 7, 0, 9, 3</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r">
              <a:spcBef>
                <a:spcPts val="0"/>
              </a:spcBef>
              <a:spcAft>
                <a:spcPts val="0"/>
              </a:spcAft>
              <a:buNone/>
            </a:pPr>
            <a:r>
              <a:rPr lang="en-US" sz="1800">
                <a:solidFill>
                  <a:schemeClr val="dk1"/>
                </a:solidFill>
                <a:latin typeface="Arial"/>
                <a:ea typeface="Arial"/>
                <a:cs typeface="Arial"/>
                <a:sym typeface="Arial"/>
              </a:rPr>
              <a:t>. . .   a, r, v, t, y, h, 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r">
              <a:spcBef>
                <a:spcPts val="0"/>
              </a:spcBef>
              <a:spcAft>
                <a:spcPts val="0"/>
              </a:spcAft>
              <a:buNone/>
            </a:pPr>
            <a:r>
              <a:rPr lang="en-US" sz="1800">
                <a:solidFill>
                  <a:schemeClr val="dk1"/>
                </a:solidFill>
                <a:latin typeface="Arial"/>
                <a:ea typeface="Arial"/>
                <a:cs typeface="Arial"/>
                <a:sym typeface="Arial"/>
              </a:rPr>
              <a:t>. . . 0, 0, 1, 0, 1, 1,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time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rgbClr val="008000"/>
                </a:solidFill>
                <a:latin typeface="Arial"/>
                <a:ea typeface="Arial"/>
                <a:cs typeface="Arial"/>
                <a:sym typeface="Arial"/>
              </a:rPr>
              <a:t>Streams Entering.</a:t>
            </a:r>
            <a:endParaRPr/>
          </a:p>
          <a:p>
            <a:pPr indent="0" lvl="0" marL="0" marR="0" rtl="0" algn="ctr">
              <a:spcBef>
                <a:spcPts val="0"/>
              </a:spcBef>
              <a:spcAft>
                <a:spcPts val="0"/>
              </a:spcAft>
              <a:buNone/>
            </a:pPr>
            <a:r>
              <a:rPr lang="en-US" sz="1800">
                <a:solidFill>
                  <a:srgbClr val="008000"/>
                </a:solidFill>
                <a:latin typeface="Arial"/>
                <a:ea typeface="Arial"/>
                <a:cs typeface="Arial"/>
                <a:sym typeface="Arial"/>
              </a:rPr>
              <a:t>Each stream is </a:t>
            </a:r>
            <a:br>
              <a:rPr lang="en-US" sz="1800">
                <a:solidFill>
                  <a:srgbClr val="008000"/>
                </a:solidFill>
                <a:latin typeface="Arial"/>
                <a:ea typeface="Arial"/>
                <a:cs typeface="Arial"/>
                <a:sym typeface="Arial"/>
              </a:rPr>
            </a:br>
            <a:r>
              <a:rPr lang="en-US" sz="1800">
                <a:solidFill>
                  <a:srgbClr val="008000"/>
                </a:solidFill>
                <a:latin typeface="Arial"/>
                <a:ea typeface="Arial"/>
                <a:cs typeface="Arial"/>
                <a:sym typeface="Arial"/>
              </a:rPr>
              <a:t>composed of </a:t>
            </a:r>
            <a:br>
              <a:rPr lang="en-US" sz="1800">
                <a:solidFill>
                  <a:srgbClr val="008000"/>
                </a:solidFill>
                <a:latin typeface="Arial"/>
                <a:ea typeface="Arial"/>
                <a:cs typeface="Arial"/>
                <a:sym typeface="Arial"/>
              </a:rPr>
            </a:br>
            <a:r>
              <a:rPr b="1" lang="en-US" sz="1800">
                <a:solidFill>
                  <a:srgbClr val="008000"/>
                </a:solidFill>
                <a:latin typeface="Arial"/>
                <a:ea typeface="Arial"/>
                <a:cs typeface="Arial"/>
                <a:sym typeface="Arial"/>
              </a:rPr>
              <a:t>elements</a:t>
            </a:r>
            <a:r>
              <a:rPr lang="en-US" sz="1800">
                <a:solidFill>
                  <a:srgbClr val="008000"/>
                </a:solidFill>
                <a:latin typeface="Arial"/>
                <a:ea typeface="Arial"/>
                <a:cs typeface="Arial"/>
                <a:sym typeface="Arial"/>
              </a:rPr>
              <a:t>/</a:t>
            </a:r>
            <a:r>
              <a:rPr b="1" lang="en-US" sz="1800">
                <a:solidFill>
                  <a:srgbClr val="008000"/>
                </a:solidFill>
                <a:latin typeface="Arial"/>
                <a:ea typeface="Arial"/>
                <a:cs typeface="Arial"/>
                <a:sym typeface="Arial"/>
              </a:rPr>
              <a:t>tuples</a:t>
            </a:r>
            <a:endParaRPr/>
          </a:p>
        </p:txBody>
      </p:sp>
      <p:cxnSp>
        <p:nvCxnSpPr>
          <p:cNvPr id="135" name="Google Shape;135;p6"/>
          <p:cNvCxnSpPr/>
          <p:nvPr/>
        </p:nvCxnSpPr>
        <p:spPr>
          <a:xfrm rot="10800000">
            <a:off x="914400" y="3847643"/>
            <a:ext cx="1175466" cy="0"/>
          </a:xfrm>
          <a:prstGeom prst="straightConnector1">
            <a:avLst/>
          </a:prstGeom>
          <a:noFill/>
          <a:ln cap="flat" cmpd="sng" w="28575">
            <a:solidFill>
              <a:schemeClr val="dk1"/>
            </a:solidFill>
            <a:prstDash val="solid"/>
            <a:round/>
            <a:headEnd len="med" w="med" type="none"/>
            <a:tailEnd len="med" w="med" type="triangle"/>
          </a:ln>
        </p:spPr>
      </p:cxnSp>
      <p:sp>
        <p:nvSpPr>
          <p:cNvPr id="136" name="Google Shape;136;p6"/>
          <p:cNvSpPr txBox="1"/>
          <p:nvPr/>
        </p:nvSpPr>
        <p:spPr>
          <a:xfrm>
            <a:off x="4419600" y="1106269"/>
            <a:ext cx="10438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Ad-Hoc</a:t>
            </a:r>
            <a:endParaRPr/>
          </a:p>
          <a:p>
            <a:pPr indent="0" lvl="0" marL="0" marR="0" rtl="0" algn="l">
              <a:spcBef>
                <a:spcPts val="0"/>
              </a:spcBef>
              <a:spcAft>
                <a:spcPts val="0"/>
              </a:spcAft>
              <a:buNone/>
            </a:pPr>
            <a:r>
              <a:rPr b="1" lang="en-US" sz="1800">
                <a:solidFill>
                  <a:srgbClr val="0000FF"/>
                </a:solidFill>
                <a:latin typeface="Arial"/>
                <a:ea typeface="Arial"/>
                <a:cs typeface="Arial"/>
                <a:sym typeface="Arial"/>
              </a:rPr>
              <a:t>Queries</a:t>
            </a:r>
            <a:endParaRPr/>
          </a:p>
        </p:txBody>
      </p:sp>
      <p:cxnSp>
        <p:nvCxnSpPr>
          <p:cNvPr id="137" name="Google Shape;137;p6"/>
          <p:cNvCxnSpPr/>
          <p:nvPr/>
        </p:nvCxnSpPr>
        <p:spPr>
          <a:xfrm>
            <a:off x="4876800" y="1676400"/>
            <a:ext cx="0" cy="457200"/>
          </a:xfrm>
          <a:prstGeom prst="straightConnector1">
            <a:avLst/>
          </a:prstGeom>
          <a:noFill/>
          <a:ln cap="flat" cmpd="sng" w="28575">
            <a:solidFill>
              <a:schemeClr val="dk1"/>
            </a:solidFill>
            <a:prstDash val="solid"/>
            <a:round/>
            <a:headEnd len="med" w="med" type="triangle"/>
            <a:tailEnd len="med" w="med" type="triangle"/>
          </a:ln>
        </p:spPr>
      </p:cxnSp>
      <p:sp>
        <p:nvSpPr>
          <p:cNvPr id="138" name="Google Shape;138;p6"/>
          <p:cNvSpPr txBox="1"/>
          <p:nvPr/>
        </p:nvSpPr>
        <p:spPr>
          <a:xfrm>
            <a:off x="6765924" y="2811363"/>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Arial"/>
                <a:ea typeface="Arial"/>
                <a:cs typeface="Arial"/>
                <a:sym typeface="Arial"/>
              </a:rPr>
              <a:t>Output</a:t>
            </a:r>
            <a:endParaRPr/>
          </a:p>
        </p:txBody>
      </p:sp>
      <p:cxnSp>
        <p:nvCxnSpPr>
          <p:cNvPr id="139" name="Google Shape;139;p6"/>
          <p:cNvCxnSpPr/>
          <p:nvPr/>
        </p:nvCxnSpPr>
        <p:spPr>
          <a:xfrm>
            <a:off x="5867400" y="3025676"/>
            <a:ext cx="914400" cy="0"/>
          </a:xfrm>
          <a:prstGeom prst="straightConnector1">
            <a:avLst/>
          </a:prstGeom>
          <a:noFill/>
          <a:ln cap="flat" cmpd="sng" w="28575">
            <a:solidFill>
              <a:schemeClr val="dk1"/>
            </a:solidFill>
            <a:prstDash val="solid"/>
            <a:round/>
            <a:headEnd len="med" w="med" type="none"/>
            <a:tailEnd len="med" w="med" type="triangle"/>
          </a:ln>
        </p:spPr>
      </p:cxnSp>
      <p:sp>
        <p:nvSpPr>
          <p:cNvPr id="140" name="Google Shape;140;p6"/>
          <p:cNvSpPr/>
          <p:nvPr/>
        </p:nvSpPr>
        <p:spPr>
          <a:xfrm>
            <a:off x="5463476" y="5029200"/>
            <a:ext cx="1676400" cy="1676400"/>
          </a:xfrm>
          <a:prstGeom prst="can">
            <a:avLst>
              <a:gd fmla="val 28409" name="adj"/>
            </a:avLst>
          </a:prstGeom>
          <a:solidFill>
            <a:srgbClr val="FFFF00">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Archival</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Storage</a:t>
            </a:r>
            <a:endParaRPr/>
          </a:p>
        </p:txBody>
      </p:sp>
      <p:cxnSp>
        <p:nvCxnSpPr>
          <p:cNvPr id="141" name="Google Shape;141;p6"/>
          <p:cNvCxnSpPr/>
          <p:nvPr/>
        </p:nvCxnSpPr>
        <p:spPr>
          <a:xfrm>
            <a:off x="5029200" y="3733800"/>
            <a:ext cx="1295400" cy="1295400"/>
          </a:xfrm>
          <a:prstGeom prst="straightConnector1">
            <a:avLst/>
          </a:prstGeom>
          <a:noFill/>
          <a:ln cap="flat" cmpd="sng" w="28575">
            <a:solidFill>
              <a:schemeClr val="dk1"/>
            </a:solidFill>
            <a:prstDash val="solid"/>
            <a:round/>
            <a:headEnd len="med" w="med" type="triangle"/>
            <a:tailEnd len="med" w="med" type="triangle"/>
          </a:ln>
        </p:spPr>
      </p:cxnSp>
      <p:sp>
        <p:nvSpPr>
          <p:cNvPr id="142" name="Google Shape;142;p6"/>
          <p:cNvSpPr/>
          <p:nvPr/>
        </p:nvSpPr>
        <p:spPr>
          <a:xfrm>
            <a:off x="4495800" y="2187475"/>
            <a:ext cx="1295400" cy="685800"/>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Standing</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Queries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a:t>
            </a:r>
            <a:endParaRPr/>
          </a:p>
        </p:txBody>
      </p:sp>
      <p:sp>
        <p:nvSpPr>
          <p:cNvPr id="603" name="Google Shape;603;p60"/>
          <p:cNvSpPr txBox="1"/>
          <p:nvPr>
            <p:ph idx="1" type="body"/>
          </p:nvPr>
        </p:nvSpPr>
        <p:spPr>
          <a:xfrm>
            <a:off x="3048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Prob. of </a:t>
            </a:r>
            <a:r>
              <a:rPr b="1" i="1" lang="en-US" sz="2800"/>
              <a:t>h(a) </a:t>
            </a:r>
            <a:r>
              <a:rPr lang="en-US" sz="2800"/>
              <a:t>having at least </a:t>
            </a:r>
            <a:r>
              <a:rPr b="1" i="1" lang="en-US" sz="2800"/>
              <a:t>r</a:t>
            </a:r>
            <a:r>
              <a:rPr lang="en-US" sz="2800"/>
              <a:t> trailing 0’s </a:t>
            </a:r>
            <a:endParaRPr/>
          </a:p>
          <a:p>
            <a:pPr indent="-285750" lvl="1" marL="742950" rtl="0" algn="l">
              <a:spcBef>
                <a:spcPts val="480"/>
              </a:spcBef>
              <a:spcAft>
                <a:spcPts val="0"/>
              </a:spcAft>
              <a:buClr>
                <a:schemeClr val="dk1"/>
              </a:buClr>
              <a:buSzPts val="2400"/>
              <a:buChar char="–"/>
            </a:pPr>
            <a:r>
              <a:rPr b="1" i="1" lang="en-US" sz="2400"/>
              <a:t>2</a:t>
            </a:r>
            <a:r>
              <a:rPr b="1" baseline="30000" i="1" lang="en-US" sz="2400"/>
              <a:t>-r</a:t>
            </a:r>
            <a:endParaRPr b="1" i="1" sz="2400"/>
          </a:p>
          <a:p>
            <a:pPr indent="-342900" lvl="0" marL="342900" rtl="0" algn="l">
              <a:spcBef>
                <a:spcPts val="560"/>
              </a:spcBef>
              <a:spcAft>
                <a:spcPts val="0"/>
              </a:spcAft>
              <a:buClr>
                <a:schemeClr val="dk1"/>
              </a:buClr>
              <a:buSzPts val="2800"/>
              <a:buChar char="•"/>
            </a:pPr>
            <a:r>
              <a:rPr lang="en-US" sz="2800"/>
              <a:t>Suppose there are </a:t>
            </a:r>
            <a:r>
              <a:rPr b="1" i="1" lang="en-US" sz="2800"/>
              <a:t>m</a:t>
            </a:r>
            <a:r>
              <a:rPr lang="en-US" sz="2800"/>
              <a:t> distinct elements (the true answer)</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rgbClr val="FF0000"/>
              </a:buClr>
              <a:buSzPts val="2800"/>
              <a:buChar char="•"/>
            </a:pPr>
            <a:r>
              <a:rPr lang="en-US" sz="2800">
                <a:solidFill>
                  <a:srgbClr val="FF0000"/>
                </a:solidFill>
              </a:rPr>
              <a:t>Prob. that </a:t>
            </a:r>
            <a:r>
              <a:rPr b="1" i="1" lang="en-US" sz="2800">
                <a:solidFill>
                  <a:srgbClr val="FF0000"/>
                </a:solidFill>
              </a:rPr>
              <a:t>h(a)</a:t>
            </a:r>
            <a:r>
              <a:rPr lang="en-US" sz="2800">
                <a:solidFill>
                  <a:srgbClr val="FF0000"/>
                </a:solidFill>
              </a:rPr>
              <a:t> for some element </a:t>
            </a:r>
            <a:r>
              <a:rPr b="1" i="1" lang="en-US" sz="2800">
                <a:solidFill>
                  <a:srgbClr val="FF0000"/>
                </a:solidFill>
              </a:rPr>
              <a:t>a</a:t>
            </a:r>
            <a:r>
              <a:rPr lang="en-US" sz="2800">
                <a:solidFill>
                  <a:srgbClr val="FF0000"/>
                </a:solidFill>
              </a:rPr>
              <a:t> has at least </a:t>
            </a:r>
            <a:r>
              <a:rPr b="1" i="1" lang="en-US" sz="2800">
                <a:solidFill>
                  <a:srgbClr val="FF0000"/>
                </a:solidFill>
              </a:rPr>
              <a:t>r</a:t>
            </a:r>
            <a:r>
              <a:rPr lang="en-US" sz="2800">
                <a:solidFill>
                  <a:srgbClr val="FF0000"/>
                </a:solidFill>
              </a:rPr>
              <a:t> trailing 0’s </a:t>
            </a:r>
            <a:r>
              <a:rPr lang="en-US" sz="2800"/>
              <a:t>(as in the examples in the previous slides)</a:t>
            </a:r>
            <a:endParaRPr/>
          </a:p>
        </p:txBody>
      </p:sp>
      <p:sp>
        <p:nvSpPr>
          <p:cNvPr id="604" name="Google Shape;60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5" name="Google Shape;605;p60"/>
          <p:cNvPicPr preferRelativeResize="0"/>
          <p:nvPr/>
        </p:nvPicPr>
        <p:blipFill rotWithShape="1">
          <a:blip r:embed="rId3">
            <a:alphaModFix/>
          </a:blip>
          <a:srcRect b="0" l="0" r="0" t="0"/>
          <a:stretch/>
        </p:blipFill>
        <p:spPr>
          <a:xfrm>
            <a:off x="1066800" y="4876800"/>
            <a:ext cx="6781800" cy="59949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 	</a:t>
            </a:r>
            <a:endParaRPr/>
          </a:p>
        </p:txBody>
      </p:sp>
      <p:sp>
        <p:nvSpPr>
          <p:cNvPr id="612" name="Google Shape;612;p61"/>
          <p:cNvSpPr txBox="1"/>
          <p:nvPr>
            <p:ph idx="1" type="body"/>
          </p:nvPr>
        </p:nvSpPr>
        <p:spPr>
          <a:xfrm>
            <a:off x="457200" y="1600200"/>
            <a:ext cx="8229600" cy="4756150"/>
          </a:xfrm>
          <a:prstGeom prst="rect">
            <a:avLst/>
          </a:prstGeom>
          <a:blipFill rotWithShape="1">
            <a:blip r:embed="rId3">
              <a:alphaModFix/>
            </a:blip>
            <a:stretch>
              <a:fillRect b="0" l="-1851" r="-2930" t="-132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13" name="Google Shape;61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4" name="Google Shape;614;p61"/>
          <p:cNvPicPr preferRelativeResize="0"/>
          <p:nvPr/>
        </p:nvPicPr>
        <p:blipFill rotWithShape="1">
          <a:blip r:embed="rId4">
            <a:alphaModFix/>
          </a:blip>
          <a:srcRect b="0" l="0" r="0" t="0"/>
          <a:stretch/>
        </p:blipFill>
        <p:spPr>
          <a:xfrm>
            <a:off x="381000" y="2590800"/>
            <a:ext cx="8534400" cy="3363558"/>
          </a:xfrm>
          <a:prstGeom prst="rect">
            <a:avLst/>
          </a:prstGeom>
          <a:noFill/>
          <a:ln>
            <a:noFill/>
          </a:ln>
        </p:spPr>
      </p:pic>
      <p:sp>
        <p:nvSpPr>
          <p:cNvPr id="615" name="Google Shape;615;p61"/>
          <p:cNvSpPr/>
          <p:nvPr/>
        </p:nvSpPr>
        <p:spPr>
          <a:xfrm>
            <a:off x="838200" y="2819400"/>
            <a:ext cx="381000" cy="4572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61"/>
          <p:cNvSpPr/>
          <p:nvPr/>
        </p:nvSpPr>
        <p:spPr>
          <a:xfrm>
            <a:off x="838200" y="4267200"/>
            <a:ext cx="381000" cy="4572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a:t>
            </a:r>
            <a:endParaRPr/>
          </a:p>
        </p:txBody>
      </p:sp>
      <p:sp>
        <p:nvSpPr>
          <p:cNvPr id="622" name="Google Shape;622;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3" name="Google Shape;623;p62"/>
          <p:cNvPicPr preferRelativeResize="0"/>
          <p:nvPr/>
        </p:nvPicPr>
        <p:blipFill rotWithShape="1">
          <a:blip r:embed="rId3">
            <a:alphaModFix/>
          </a:blip>
          <a:srcRect b="0" l="0" r="0" t="0"/>
          <a:stretch/>
        </p:blipFill>
        <p:spPr>
          <a:xfrm>
            <a:off x="457200" y="1336192"/>
            <a:ext cx="8155156" cy="4709160"/>
          </a:xfrm>
          <a:prstGeom prst="rect">
            <a:avLst/>
          </a:prstGeom>
          <a:noFill/>
          <a:ln>
            <a:noFill/>
          </a:ln>
        </p:spPr>
      </p:pic>
      <p:sp>
        <p:nvSpPr>
          <p:cNvPr id="624" name="Google Shape;624;p62"/>
          <p:cNvSpPr txBox="1"/>
          <p:nvPr/>
        </p:nvSpPr>
        <p:spPr>
          <a:xfrm>
            <a:off x="685800" y="5943600"/>
            <a:ext cx="3929602" cy="52322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1" lang="en-US" sz="2800" u="none" cap="none" strike="noStrike">
                <a:solidFill>
                  <a:srgbClr val="FF0000"/>
                </a:solidFill>
                <a:latin typeface="Calibri"/>
                <a:ea typeface="Calibri"/>
                <a:cs typeface="Calibri"/>
                <a:sym typeface="Calibri"/>
              </a:rPr>
              <a:t>Therefore, 2</a:t>
            </a:r>
            <a:r>
              <a:rPr b="0" baseline="30000" i="1" lang="en-US" sz="2800" u="none" cap="none" strike="noStrike">
                <a:solidFill>
                  <a:srgbClr val="FF0000"/>
                </a:solidFill>
                <a:latin typeface="Calibri"/>
                <a:ea typeface="Calibri"/>
                <a:cs typeface="Calibri"/>
                <a:sym typeface="Calibri"/>
              </a:rPr>
              <a:t>R</a:t>
            </a:r>
            <a:r>
              <a:rPr b="0" i="0" lang="en-US" sz="2800" u="none" cap="none" strike="noStrike">
                <a:solidFill>
                  <a:srgbClr val="FF0000"/>
                </a:solidFill>
                <a:latin typeface="Calibri"/>
                <a:ea typeface="Calibri"/>
                <a:cs typeface="Calibri"/>
                <a:sym typeface="Calibri"/>
              </a:rPr>
              <a:t> is around </a:t>
            </a:r>
            <a:r>
              <a:rPr b="0" i="1" lang="en-US" sz="2800" u="none" cap="none" strike="noStrike">
                <a:solidFill>
                  <a:srgbClr val="FF0000"/>
                </a:solidFill>
                <a:latin typeface="Calibri"/>
                <a:ea typeface="Calibri"/>
                <a:cs typeface="Calibri"/>
                <a:sym typeface="Calibri"/>
              </a:rPr>
              <a:t>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Problems in combining estimates</a:t>
            </a:r>
            <a:endParaRPr/>
          </a:p>
        </p:txBody>
      </p:sp>
      <p:sp>
        <p:nvSpPr>
          <p:cNvPr id="630" name="Google Shape;630;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1" name="Google Shape;631;p63"/>
          <p:cNvPicPr preferRelativeResize="0"/>
          <p:nvPr/>
        </p:nvPicPr>
        <p:blipFill rotWithShape="1">
          <a:blip r:embed="rId3">
            <a:alphaModFix/>
          </a:blip>
          <a:srcRect b="0" l="0" r="0" t="0"/>
          <a:stretch/>
        </p:blipFill>
        <p:spPr>
          <a:xfrm>
            <a:off x="76200" y="1600200"/>
            <a:ext cx="8915400" cy="461843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6" name="Shape 636"/>
        <p:cNvGrpSpPr/>
        <p:nvPr/>
      </p:nvGrpSpPr>
      <p:grpSpPr>
        <a:xfrm>
          <a:off x="0" y="0"/>
          <a:ext cx="0" cy="0"/>
          <a:chOff x="0" y="0"/>
          <a:chExt cx="0" cy="0"/>
        </a:xfrm>
      </p:grpSpPr>
      <p:sp>
        <p:nvSpPr>
          <p:cNvPr id="637" name="Google Shape;637;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400"/>
              <a:buFont typeface="Calibri"/>
              <a:buNone/>
            </a:pPr>
            <a:r>
              <a:rPr lang="en-US">
                <a:solidFill>
                  <a:srgbClr val="000000"/>
                </a:solidFill>
              </a:rPr>
              <a:t>Examples of Probability</a:t>
            </a:r>
            <a:endParaRPr/>
          </a:p>
        </p:txBody>
      </p:sp>
      <p:sp>
        <p:nvSpPr>
          <p:cNvPr id="638" name="Google Shape;638;p64"/>
          <p:cNvSpPr txBox="1"/>
          <p:nvPr>
            <p:ph idx="1" type="body"/>
          </p:nvPr>
        </p:nvSpPr>
        <p:spPr>
          <a:xfrm>
            <a:off x="457199" y="1600200"/>
            <a:ext cx="8515965"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 people (e.g., N=14) with different age </a:t>
            </a:r>
            <a:r>
              <a:rPr i="1" lang="en-US"/>
              <a:t>j</a:t>
            </a:r>
            <a:endParaRPr/>
          </a:p>
          <a:p>
            <a:pPr indent="-285750" lvl="1" marL="742950" rtl="0" algn="l">
              <a:spcBef>
                <a:spcPts val="560"/>
              </a:spcBef>
              <a:spcAft>
                <a:spcPts val="0"/>
              </a:spcAft>
              <a:buClr>
                <a:schemeClr val="dk1"/>
              </a:buClr>
              <a:buSzPts val="2800"/>
              <a:buChar char="–"/>
            </a:pPr>
            <a:r>
              <a:rPr lang="en-US"/>
              <a:t>Probability P(j) =  N(j)/N</a:t>
            </a:r>
            <a:endParaRPr/>
          </a:p>
          <a:p>
            <a:pPr indent="-285750" lvl="1" marL="742950" rtl="0" algn="l">
              <a:spcBef>
                <a:spcPts val="560"/>
              </a:spcBef>
              <a:spcAft>
                <a:spcPts val="0"/>
              </a:spcAft>
              <a:buClr>
                <a:schemeClr val="dk1"/>
              </a:buClr>
              <a:buSzPts val="2800"/>
              <a:buChar char="–"/>
            </a:pPr>
            <a:r>
              <a:rPr lang="en-US"/>
              <a:t>Most probable? Median=? Average(mean) &lt;</a:t>
            </a:r>
            <a:r>
              <a:rPr i="1" lang="en-US"/>
              <a:t>j</a:t>
            </a:r>
            <a:r>
              <a:rPr lang="en-US"/>
              <a:t>&gt;=?</a:t>
            </a:r>
            <a:endParaRPr/>
          </a:p>
        </p:txBody>
      </p:sp>
      <p:pic>
        <p:nvPicPr>
          <p:cNvPr id="639" name="Google Shape;639;p64"/>
          <p:cNvPicPr preferRelativeResize="0"/>
          <p:nvPr/>
        </p:nvPicPr>
        <p:blipFill rotWithShape="1">
          <a:blip r:embed="rId3">
            <a:alphaModFix/>
          </a:blip>
          <a:srcRect b="0" l="0" r="0" t="0"/>
          <a:stretch/>
        </p:blipFill>
        <p:spPr>
          <a:xfrm>
            <a:off x="1446463" y="3553557"/>
            <a:ext cx="6120063" cy="2833108"/>
          </a:xfrm>
          <a:prstGeom prst="rect">
            <a:avLst/>
          </a:prstGeom>
          <a:noFill/>
          <a:ln>
            <a:noFill/>
          </a:ln>
        </p:spPr>
      </p:pic>
      <p:sp>
        <p:nvSpPr>
          <p:cNvPr id="640" name="Google Shape;640;p64"/>
          <p:cNvSpPr txBox="1"/>
          <p:nvPr/>
        </p:nvSpPr>
        <p:spPr>
          <a:xfrm>
            <a:off x="2484654" y="3683570"/>
            <a:ext cx="36787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Probability Distribution</a:t>
            </a:r>
            <a:endParaRPr/>
          </a:p>
        </p:txBody>
      </p:sp>
      <p:sp>
        <p:nvSpPr>
          <p:cNvPr id="641" name="Google Shape;641;p64"/>
          <p:cNvSpPr txBox="1"/>
          <p:nvPr/>
        </p:nvSpPr>
        <p:spPr>
          <a:xfrm>
            <a:off x="7368330" y="3129281"/>
            <a:ext cx="5940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21.0</a:t>
            </a:r>
            <a:endParaRPr>
              <a:solidFill>
                <a:srgbClr val="0000FF"/>
              </a:solidFill>
            </a:endParaRPr>
          </a:p>
        </p:txBody>
      </p:sp>
      <p:sp>
        <p:nvSpPr>
          <p:cNvPr id="642" name="Google Shape;642;p64"/>
          <p:cNvSpPr txBox="1"/>
          <p:nvPr/>
        </p:nvSpPr>
        <p:spPr>
          <a:xfrm>
            <a:off x="2461809" y="3129281"/>
            <a:ext cx="5940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25.0</a:t>
            </a:r>
            <a:endParaRPr>
              <a:solidFill>
                <a:srgbClr val="0000FF"/>
              </a:solidFill>
            </a:endParaRPr>
          </a:p>
        </p:txBody>
      </p:sp>
      <p:sp>
        <p:nvSpPr>
          <p:cNvPr id="643" name="Google Shape;643;p64"/>
          <p:cNvSpPr txBox="1"/>
          <p:nvPr/>
        </p:nvSpPr>
        <p:spPr>
          <a:xfrm>
            <a:off x="3696781" y="3129281"/>
            <a:ext cx="11136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    23.0</a:t>
            </a:r>
            <a:endParaRPr>
              <a:solidFill>
                <a:srgbClr val="0000FF"/>
              </a:solidFill>
            </a:endParaRPr>
          </a:p>
        </p:txBody>
      </p:sp>
      <p:cxnSp>
        <p:nvCxnSpPr>
          <p:cNvPr id="644" name="Google Shape;644;p64"/>
          <p:cNvCxnSpPr>
            <a:stCxn id="643" idx="0"/>
          </p:cNvCxnSpPr>
          <p:nvPr/>
        </p:nvCxnSpPr>
        <p:spPr>
          <a:xfrm>
            <a:off x="4253581" y="3129281"/>
            <a:ext cx="1766100" cy="29667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45" name="Google Shape;645;p64"/>
          <p:cNvCxnSpPr/>
          <p:nvPr/>
        </p:nvCxnSpPr>
        <p:spPr>
          <a:xfrm>
            <a:off x="2590800" y="3124200"/>
            <a:ext cx="4038600" cy="2895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646" name="Google Shape;646;p64"/>
          <p:cNvCxnSpPr/>
          <p:nvPr/>
        </p:nvCxnSpPr>
        <p:spPr>
          <a:xfrm flipH="1">
            <a:off x="5410200" y="3200400"/>
            <a:ext cx="762000" cy="2743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Combining the estimates</a:t>
            </a:r>
            <a:endParaRPr/>
          </a:p>
        </p:txBody>
      </p:sp>
      <p:sp>
        <p:nvSpPr>
          <p:cNvPr id="652" name="Google Shape;652;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Avg only: what if </a:t>
            </a:r>
            <a:r>
              <a:rPr lang="en-US">
                <a:solidFill>
                  <a:srgbClr val="FF0000"/>
                </a:solidFill>
              </a:rPr>
              <a:t>one very large value</a:t>
            </a:r>
            <a:r>
              <a:rPr lang="en-US"/>
              <a:t>?</a:t>
            </a:r>
            <a:endParaRPr/>
          </a:p>
          <a:p>
            <a:pPr indent="-342900" lvl="0" marL="342900" rtl="0" algn="l">
              <a:spcBef>
                <a:spcPts val="640"/>
              </a:spcBef>
              <a:spcAft>
                <a:spcPts val="0"/>
              </a:spcAft>
              <a:buClr>
                <a:schemeClr val="dk1"/>
              </a:buClr>
              <a:buSzPts val="3200"/>
              <a:buChar char="•"/>
            </a:pPr>
            <a:r>
              <a:rPr lang="en-US"/>
              <a:t>Median: all values are power of 2</a:t>
            </a:r>
            <a:endParaRPr/>
          </a:p>
          <a:p>
            <a:pPr indent="-285750" lvl="1" marL="742950" rtl="0" algn="l">
              <a:spcBef>
                <a:spcPts val="560"/>
              </a:spcBef>
              <a:spcAft>
                <a:spcPts val="0"/>
              </a:spcAft>
              <a:buClr>
                <a:schemeClr val="dk1"/>
              </a:buClr>
              <a:buSzPts val="2800"/>
              <a:buChar char="–"/>
            </a:pPr>
            <a:r>
              <a:rPr lang="en-US"/>
              <a:t>1, 2, 4, 8,…,1024, 2048,…</a:t>
            </a:r>
            <a:endParaRPr/>
          </a:p>
          <a:p>
            <a:pPr indent="-342900" lvl="0" marL="342900" rtl="0" algn="l">
              <a:spcBef>
                <a:spcPts val="640"/>
              </a:spcBef>
              <a:spcAft>
                <a:spcPts val="0"/>
              </a:spcAft>
              <a:buClr>
                <a:schemeClr val="dk1"/>
              </a:buClr>
              <a:buSzPts val="3200"/>
              <a:buChar char="•"/>
            </a:pPr>
            <a:r>
              <a:rPr lang="en-US"/>
              <a:t>Solution:</a:t>
            </a:r>
            <a:endParaRPr/>
          </a:p>
          <a:p>
            <a:pPr indent="-285750" lvl="1" marL="742950" rtl="0" algn="l">
              <a:spcBef>
                <a:spcPts val="560"/>
              </a:spcBef>
              <a:spcAft>
                <a:spcPts val="0"/>
              </a:spcAft>
              <a:buClr>
                <a:schemeClr val="dk1"/>
              </a:buClr>
              <a:buSzPts val="2800"/>
              <a:buChar char="–"/>
            </a:pPr>
            <a:r>
              <a:rPr lang="en-US"/>
              <a:t>Partition hash functions into </a:t>
            </a:r>
            <a:r>
              <a:rPr lang="en-US">
                <a:solidFill>
                  <a:srgbClr val="FF0000"/>
                </a:solidFill>
              </a:rPr>
              <a:t>small groups</a:t>
            </a:r>
            <a:endParaRPr/>
          </a:p>
          <a:p>
            <a:pPr indent="-285750" lvl="1" marL="742950" rtl="0" algn="l">
              <a:spcBef>
                <a:spcPts val="560"/>
              </a:spcBef>
              <a:spcAft>
                <a:spcPts val="0"/>
              </a:spcAft>
              <a:buClr>
                <a:schemeClr val="dk1"/>
              </a:buClr>
              <a:buSzPts val="2800"/>
              <a:buChar char="–"/>
            </a:pPr>
            <a:r>
              <a:rPr lang="en-US"/>
              <a:t>Take </a:t>
            </a:r>
            <a:r>
              <a:rPr lang="en-US">
                <a:solidFill>
                  <a:srgbClr val="FF0000"/>
                </a:solidFill>
              </a:rPr>
              <a:t>average for each group</a:t>
            </a:r>
            <a:endParaRPr/>
          </a:p>
          <a:p>
            <a:pPr indent="-285750" lvl="1" marL="742950" rtl="0" algn="l">
              <a:spcBef>
                <a:spcPts val="560"/>
              </a:spcBef>
              <a:spcAft>
                <a:spcPts val="0"/>
              </a:spcAft>
              <a:buClr>
                <a:schemeClr val="dk1"/>
              </a:buClr>
              <a:buSzPts val="2800"/>
              <a:buChar char="–"/>
            </a:pPr>
            <a:r>
              <a:rPr lang="en-US"/>
              <a:t>Take the </a:t>
            </a:r>
            <a:r>
              <a:rPr lang="en-US">
                <a:solidFill>
                  <a:srgbClr val="FF0000"/>
                </a:solidFill>
              </a:rPr>
              <a:t>median of the averages</a:t>
            </a:r>
            <a:endParaRPr/>
          </a:p>
        </p:txBody>
      </p:sp>
      <p:sp>
        <p:nvSpPr>
          <p:cNvPr id="653" name="Google Shape;65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COUNTING</a:t>
            </a:r>
            <a:br>
              <a:rPr lang="en-US"/>
            </a:br>
            <a:r>
              <a:rPr lang="en-US"/>
              <a:t>(MOMENTS)</a:t>
            </a:r>
            <a:endParaRPr/>
          </a:p>
        </p:txBody>
      </p:sp>
      <p:sp>
        <p:nvSpPr>
          <p:cNvPr id="659" name="Google Shape;659;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660" name="Google Shape;660;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666" name="Google Shape;666;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rgbClr val="FF0000"/>
              </a:buClr>
              <a:buSzPct val="100000"/>
              <a:buChar char="•"/>
            </a:pPr>
            <a:r>
              <a:rPr lang="en-US">
                <a:solidFill>
                  <a:srgbClr val="FF0000"/>
                </a:solidFill>
              </a:rPr>
              <a:t>Counting</a:t>
            </a:r>
            <a:endParaRPr/>
          </a:p>
          <a:p>
            <a:pPr indent="-285750" lvl="1" marL="742950" rtl="0" algn="l">
              <a:spcBef>
                <a:spcPts val="518"/>
              </a:spcBef>
              <a:spcAft>
                <a:spcPts val="0"/>
              </a:spcAft>
              <a:buClr>
                <a:schemeClr val="dk1"/>
              </a:buClr>
              <a:buSzPct val="100000"/>
              <a:buChar char="–"/>
            </a:pPr>
            <a:r>
              <a:rPr lang="en-US"/>
              <a:t>Estimating # of distinct values, </a:t>
            </a:r>
            <a:r>
              <a:rPr lang="en-US">
                <a:solidFill>
                  <a:srgbClr val="FF0000"/>
                </a:solidFill>
              </a:rPr>
              <a:t>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667" name="Google Shape;667;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Moments</a:t>
            </a:r>
            <a:endParaRPr/>
          </a:p>
        </p:txBody>
      </p:sp>
      <p:sp>
        <p:nvSpPr>
          <p:cNvPr id="673" name="Google Shape;673;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4" name="Google Shape;674;p68"/>
          <p:cNvSpPr txBox="1"/>
          <p:nvPr>
            <p:ph idx="1" type="body"/>
          </p:nvPr>
        </p:nvSpPr>
        <p:spPr>
          <a:xfrm>
            <a:off x="685800" y="1600200"/>
            <a:ext cx="7620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stream </a:t>
            </a:r>
            <a:r>
              <a:rPr i="1" lang="en-US"/>
              <a:t>S</a:t>
            </a:r>
            <a:r>
              <a:rPr lang="en-US"/>
              <a:t> of elements drawn from a universal set: v</a:t>
            </a:r>
            <a:r>
              <a:rPr baseline="-25000" lang="en-US"/>
              <a:t>1</a:t>
            </a:r>
            <a:r>
              <a:rPr lang="en-US"/>
              <a:t>, v</a:t>
            </a:r>
            <a:r>
              <a:rPr baseline="-25000" lang="en-US"/>
              <a:t>2</a:t>
            </a:r>
            <a:r>
              <a:rPr lang="en-US"/>
              <a:t>, …, v</a:t>
            </a:r>
            <a:r>
              <a:rPr baseline="-25000" lang="en-US"/>
              <a:t>n</a:t>
            </a:r>
            <a:endParaRPr baseline="-25000"/>
          </a:p>
          <a:p>
            <a:pPr indent="-285750" lvl="1" marL="742950" rtl="0" algn="l">
              <a:spcBef>
                <a:spcPts val="560"/>
              </a:spcBef>
              <a:spcAft>
                <a:spcPts val="0"/>
              </a:spcAft>
              <a:buClr>
                <a:schemeClr val="dk1"/>
              </a:buClr>
              <a:buSzPts val="2800"/>
              <a:buChar char="–"/>
            </a:pPr>
            <a:r>
              <a:rPr i="1" lang="en-US"/>
              <a:t>m</a:t>
            </a:r>
            <a:r>
              <a:rPr baseline="-25000" i="1" lang="en-US"/>
              <a:t>i</a:t>
            </a:r>
            <a:r>
              <a:rPr lang="en-US"/>
              <a:t> is the number of occurrences of </a:t>
            </a:r>
            <a:r>
              <a:rPr i="1" lang="en-US"/>
              <a:t>v</a:t>
            </a:r>
            <a:r>
              <a:rPr baseline="-25000" i="1" lang="en-US"/>
              <a:t>i</a:t>
            </a:r>
            <a:r>
              <a:rPr lang="en-US"/>
              <a:t> in </a:t>
            </a:r>
            <a:r>
              <a:rPr i="1" lang="en-US"/>
              <a:t>S</a:t>
            </a:r>
            <a:endParaRPr/>
          </a:p>
          <a:p>
            <a:pPr indent="-285750" lvl="1" marL="742950" rtl="0" algn="l">
              <a:spcBef>
                <a:spcPts val="560"/>
              </a:spcBef>
              <a:spcAft>
                <a:spcPts val="0"/>
              </a:spcAft>
              <a:buClr>
                <a:schemeClr val="dk1"/>
              </a:buClr>
              <a:buSzPts val="2800"/>
              <a:buChar char="–"/>
            </a:pPr>
            <a:r>
              <a:rPr lang="en-US"/>
              <a:t>(</a:t>
            </a:r>
            <a:r>
              <a:rPr lang="en-US">
                <a:solidFill>
                  <a:srgbClr val="FF0000"/>
                </a:solidFill>
              </a:rPr>
              <a:t>1</a:t>
            </a:r>
            <a:r>
              <a:rPr lang="en-US"/>
              <a:t>,</a:t>
            </a:r>
            <a:r>
              <a:rPr lang="en-US">
                <a:solidFill>
                  <a:srgbClr val="009900"/>
                </a:solidFill>
              </a:rPr>
              <a:t>4</a:t>
            </a:r>
            <a:r>
              <a:rPr lang="en-US"/>
              <a:t>,</a:t>
            </a:r>
            <a:r>
              <a:rPr lang="en-US">
                <a:solidFill>
                  <a:srgbClr val="FF0000"/>
                </a:solidFill>
              </a:rPr>
              <a:t>1</a:t>
            </a:r>
            <a:r>
              <a:rPr lang="en-US"/>
              <a:t>,3,</a:t>
            </a:r>
            <a:r>
              <a:rPr lang="en-US">
                <a:solidFill>
                  <a:srgbClr val="009900"/>
                </a:solidFill>
              </a:rPr>
              <a:t>4</a:t>
            </a:r>
            <a:r>
              <a:rPr lang="en-US"/>
              <a:t>,</a:t>
            </a:r>
            <a:r>
              <a:rPr lang="en-US">
                <a:solidFill>
                  <a:srgbClr val="FF0000"/>
                </a:solidFill>
              </a:rPr>
              <a:t>1</a:t>
            </a:r>
            <a:r>
              <a:rPr lang="en-US"/>
              <a:t>), </a:t>
            </a:r>
            <a:r>
              <a:rPr i="1" lang="en-US"/>
              <a:t>m</a:t>
            </a:r>
            <a:r>
              <a:rPr baseline="-25000" i="1" lang="en-US">
                <a:solidFill>
                  <a:srgbClr val="800000"/>
                </a:solidFill>
              </a:rPr>
              <a:t>1</a:t>
            </a:r>
            <a:r>
              <a:rPr lang="en-US"/>
              <a:t>=3, </a:t>
            </a:r>
            <a:r>
              <a:rPr i="1" lang="en-US"/>
              <a:t>m</a:t>
            </a:r>
            <a:r>
              <a:rPr baseline="-25000" i="1" lang="en-US">
                <a:solidFill>
                  <a:srgbClr val="009900"/>
                </a:solidFill>
              </a:rPr>
              <a:t>2</a:t>
            </a:r>
            <a:r>
              <a:rPr lang="en-US"/>
              <a:t> = 2;</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i="1" lang="en-US"/>
              <a:t>k</a:t>
            </a:r>
            <a:r>
              <a:rPr lang="en-US"/>
              <a:t>-</a:t>
            </a:r>
            <a:r>
              <a:rPr i="1" lang="en-US"/>
              <a:t>th</a:t>
            </a:r>
            <a:r>
              <a:rPr lang="en-US"/>
              <a:t> moment of </a:t>
            </a:r>
            <a:r>
              <a:rPr i="1" lang="en-US"/>
              <a:t>S</a:t>
            </a:r>
            <a:r>
              <a:rPr lang="en-US"/>
              <a:t>:</a:t>
            </a:r>
            <a:endParaRPr/>
          </a:p>
          <a:p>
            <a:pPr indent="-285750" lvl="1" marL="742950" rtl="0" algn="l">
              <a:spcBef>
                <a:spcPts val="560"/>
              </a:spcBef>
              <a:spcAft>
                <a:spcPts val="0"/>
              </a:spcAft>
              <a:buClr>
                <a:schemeClr val="dk1"/>
              </a:buClr>
              <a:buSzPts val="2800"/>
              <a:buChar char="–"/>
            </a:pPr>
            <a:r>
              <a:rPr lang="en-US">
                <a:latin typeface="Noto Sans Symbols"/>
                <a:ea typeface="Noto Sans Symbols"/>
                <a:cs typeface="Noto Sans Symbols"/>
                <a:sym typeface="Noto Sans Symbols"/>
              </a:rPr>
              <a:t>Σ</a:t>
            </a:r>
            <a:r>
              <a:rPr baseline="-25000" lang="en-US"/>
              <a:t>i=1</a:t>
            </a:r>
            <a:r>
              <a:rPr baseline="30000" lang="en-US"/>
              <a:t>n</a:t>
            </a:r>
            <a:r>
              <a:rPr lang="en-US"/>
              <a:t> (</a:t>
            </a:r>
            <a:r>
              <a:rPr i="1" lang="en-US"/>
              <a:t>m</a:t>
            </a:r>
            <a:r>
              <a:rPr baseline="-25000" i="1" lang="en-US"/>
              <a:t>i</a:t>
            </a:r>
            <a:r>
              <a:rPr lang="en-US"/>
              <a:t>)</a:t>
            </a:r>
            <a:r>
              <a:rPr baseline="30000" i="1" lang="en-US"/>
              <a:t>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K-th moments</a:t>
            </a:r>
            <a:endParaRPr/>
          </a:p>
        </p:txBody>
      </p:sp>
      <p:sp>
        <p:nvSpPr>
          <p:cNvPr id="680" name="Google Shape;680;p69"/>
          <p:cNvSpPr txBox="1"/>
          <p:nvPr>
            <p:ph idx="1" type="body"/>
          </p:nvPr>
        </p:nvSpPr>
        <p:spPr>
          <a:xfrm>
            <a:off x="280115" y="1623950"/>
            <a:ext cx="8477400" cy="452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0-th moment of the stream </a:t>
            </a:r>
            <a:r>
              <a:rPr b="1" i="1" lang="en-US"/>
              <a:t>S</a:t>
            </a:r>
            <a:endParaRPr/>
          </a:p>
          <a:p>
            <a:pPr indent="-285750" lvl="1" marL="742950" rtl="0" algn="l">
              <a:spcBef>
                <a:spcPts val="560"/>
              </a:spcBef>
              <a:spcAft>
                <a:spcPts val="0"/>
              </a:spcAft>
              <a:buClr>
                <a:schemeClr val="dk1"/>
              </a:buClr>
              <a:buSzPts val="2800"/>
              <a:buChar char="–"/>
            </a:pPr>
            <a:r>
              <a:rPr lang="en-US"/>
              <a:t># of </a:t>
            </a:r>
            <a:r>
              <a:rPr lang="en-US">
                <a:solidFill>
                  <a:srgbClr val="FF0000"/>
                </a:solidFill>
              </a:rPr>
              <a:t>distinct elements </a:t>
            </a:r>
            <a:r>
              <a:rPr lang="en-US"/>
              <a:t>in </a:t>
            </a:r>
            <a:r>
              <a:rPr b="1" i="1" lang="en-US"/>
              <a:t>S</a:t>
            </a:r>
            <a:endParaRPr/>
          </a:p>
          <a:p>
            <a:pPr indent="-285750" lvl="1" marL="742950" rtl="0" algn="l">
              <a:spcBef>
                <a:spcPts val="560"/>
              </a:spcBef>
              <a:spcAft>
                <a:spcPts val="0"/>
              </a:spcAft>
              <a:buClr>
                <a:schemeClr val="dk1"/>
              </a:buClr>
              <a:buSzPts val="2800"/>
              <a:buChar char="–"/>
            </a:pPr>
            <a:r>
              <a:rPr b="1" lang="en-US"/>
              <a:t>(</a:t>
            </a:r>
            <a:r>
              <a:rPr b="1" lang="en-US">
                <a:solidFill>
                  <a:srgbClr val="FF0000"/>
                </a:solidFill>
              </a:rPr>
              <a:t>1</a:t>
            </a:r>
            <a:r>
              <a:rPr b="1" lang="en-US"/>
              <a:t>, </a:t>
            </a:r>
            <a:r>
              <a:rPr b="1" lang="en-US">
                <a:solidFill>
                  <a:srgbClr val="2642E0"/>
                </a:solidFill>
              </a:rPr>
              <a:t>4</a:t>
            </a:r>
            <a:r>
              <a:rPr b="1" lang="en-US"/>
              <a:t>, </a:t>
            </a:r>
            <a:r>
              <a:rPr b="1" lang="en-US">
                <a:solidFill>
                  <a:srgbClr val="FF0000"/>
                </a:solidFill>
              </a:rPr>
              <a:t>1</a:t>
            </a:r>
            <a:r>
              <a:rPr b="1" lang="en-US"/>
              <a:t>, 3, </a:t>
            </a:r>
            <a:r>
              <a:rPr b="1" lang="en-US">
                <a:solidFill>
                  <a:srgbClr val="2642E0"/>
                </a:solidFill>
              </a:rPr>
              <a:t>4</a:t>
            </a:r>
            <a:r>
              <a:rPr b="1" lang="en-US"/>
              <a:t>, </a:t>
            </a:r>
            <a:r>
              <a:rPr b="1" lang="en-US">
                <a:solidFill>
                  <a:srgbClr val="FF0000"/>
                </a:solidFill>
              </a:rPr>
              <a:t>1</a:t>
            </a:r>
            <a:r>
              <a:rPr b="1" lang="en-US"/>
              <a:t>)</a:t>
            </a:r>
            <a:endParaRPr/>
          </a:p>
          <a:p>
            <a:pPr indent="-342900" lvl="0" marL="342900" rtl="0" algn="l">
              <a:spcBef>
                <a:spcPts val="640"/>
              </a:spcBef>
              <a:spcAft>
                <a:spcPts val="0"/>
              </a:spcAft>
              <a:buClr>
                <a:schemeClr val="dk1"/>
              </a:buClr>
              <a:buSzPts val="3200"/>
              <a:buChar char="•"/>
            </a:pPr>
            <a:r>
              <a:rPr lang="en-US"/>
              <a:t>1</a:t>
            </a:r>
            <a:r>
              <a:rPr baseline="30000" lang="en-US"/>
              <a:t>st</a:t>
            </a:r>
            <a:r>
              <a:rPr lang="en-US"/>
              <a:t>	moment of </a:t>
            </a:r>
            <a:r>
              <a:rPr b="1" i="1" lang="en-US"/>
              <a:t>S</a:t>
            </a:r>
            <a:endParaRPr/>
          </a:p>
          <a:p>
            <a:pPr indent="-285750" lvl="1" marL="742950" rtl="0" algn="l">
              <a:spcBef>
                <a:spcPts val="560"/>
              </a:spcBef>
              <a:spcAft>
                <a:spcPts val="0"/>
              </a:spcAft>
              <a:buClr>
                <a:srgbClr val="FF0000"/>
              </a:buClr>
              <a:buSzPts val="2800"/>
              <a:buChar char="–"/>
            </a:pPr>
            <a:r>
              <a:rPr lang="en-US">
                <a:solidFill>
                  <a:srgbClr val="FF0000"/>
                </a:solidFill>
              </a:rPr>
              <a:t>Length</a:t>
            </a:r>
            <a:r>
              <a:rPr lang="en-US"/>
              <a:t> of </a:t>
            </a:r>
            <a:r>
              <a:rPr b="1" i="1" lang="en-US"/>
              <a:t>S</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2</a:t>
            </a:r>
            <a:r>
              <a:rPr baseline="30000" lang="en-US"/>
              <a:t>nd</a:t>
            </a:r>
            <a:r>
              <a:rPr lang="en-US"/>
              <a:t> </a:t>
            </a:r>
            <a:r>
              <a:rPr lang="en-US"/>
              <a:t>moment of </a:t>
            </a:r>
            <a:r>
              <a:rPr b="1" i="1" lang="en-US"/>
              <a:t>S </a:t>
            </a:r>
            <a:r>
              <a:rPr lang="en-US"/>
              <a:t>: </a:t>
            </a:r>
            <a:r>
              <a:rPr lang="en-US">
                <a:solidFill>
                  <a:srgbClr val="FF0000"/>
                </a:solidFill>
              </a:rPr>
              <a:t>sum of squared frequencies</a:t>
            </a:r>
            <a:endParaRPr/>
          </a:p>
          <a:p>
            <a:pPr indent="-285750" lvl="1" marL="742950" rtl="0" algn="l">
              <a:spcBef>
                <a:spcPts val="560"/>
              </a:spcBef>
              <a:spcAft>
                <a:spcPts val="0"/>
              </a:spcAft>
              <a:buClr>
                <a:srgbClr val="FF0000"/>
              </a:buClr>
              <a:buSzPts val="2800"/>
              <a:buChar char="–"/>
            </a:pPr>
            <a:r>
              <a:rPr lang="en-US">
                <a:solidFill>
                  <a:srgbClr val="FF0000"/>
                </a:solidFill>
              </a:rPr>
              <a:t>Surprise number</a:t>
            </a:r>
            <a:r>
              <a:rPr lang="en-US"/>
              <a:t>, measuring </a:t>
            </a:r>
            <a:r>
              <a:rPr lang="en-US">
                <a:solidFill>
                  <a:srgbClr val="2642E0"/>
                </a:solidFill>
              </a:rPr>
              <a:t>the </a:t>
            </a:r>
            <a:r>
              <a:rPr b="1" i="1" lang="en-US">
                <a:solidFill>
                  <a:srgbClr val="2642E0"/>
                </a:solidFill>
              </a:rPr>
              <a:t>evenness</a:t>
            </a:r>
            <a:r>
              <a:rPr lang="en-US">
                <a:solidFill>
                  <a:srgbClr val="2642E0"/>
                </a:solidFill>
              </a:rPr>
              <a:t> of distribution of elements </a:t>
            </a:r>
            <a:r>
              <a:rPr lang="en-US"/>
              <a:t>in </a:t>
            </a:r>
            <a:r>
              <a:rPr b="1" i="1" lang="en-US"/>
              <a:t>S</a:t>
            </a:r>
            <a:endParaRPr/>
          </a:p>
        </p:txBody>
      </p:sp>
      <p:sp>
        <p:nvSpPr>
          <p:cNvPr id="681" name="Google Shape;68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2" name="Google Shape;682;p69"/>
          <p:cNvPicPr preferRelativeResize="0"/>
          <p:nvPr/>
        </p:nvPicPr>
        <p:blipFill rotWithShape="1">
          <a:blip r:embed="rId3">
            <a:alphaModFix/>
          </a:blip>
          <a:srcRect b="0" l="0" r="0" t="0"/>
          <a:stretch/>
        </p:blipFill>
        <p:spPr>
          <a:xfrm>
            <a:off x="5334000" y="2971800"/>
            <a:ext cx="3219450" cy="9906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Running averages</a:t>
            </a:r>
            <a:endParaRPr/>
          </a:p>
        </p:txBody>
      </p:sp>
      <p:sp>
        <p:nvSpPr>
          <p:cNvPr id="148" name="Google Shape;14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9900"/>
              </a:buClr>
              <a:buSzPts val="3200"/>
              <a:buChar char="•"/>
            </a:pPr>
            <a:r>
              <a:rPr lang="en-US">
                <a:solidFill>
                  <a:srgbClr val="009900"/>
                </a:solidFill>
              </a:rPr>
              <a:t>Given a window of size </a:t>
            </a:r>
            <a:r>
              <a:rPr i="1" lang="en-US">
                <a:solidFill>
                  <a:srgbClr val="009900"/>
                </a:solidFill>
              </a:rPr>
              <a:t>N</a:t>
            </a:r>
            <a:endParaRPr/>
          </a:p>
          <a:p>
            <a:pPr indent="-285750" lvl="1" marL="742950" rtl="0" algn="l">
              <a:spcBef>
                <a:spcPts val="560"/>
              </a:spcBef>
              <a:spcAft>
                <a:spcPts val="0"/>
              </a:spcAft>
              <a:buClr>
                <a:schemeClr val="dk1"/>
              </a:buClr>
              <a:buSzPts val="2800"/>
              <a:buChar char="–"/>
            </a:pPr>
            <a:r>
              <a:rPr lang="en-US"/>
              <a:t>Report the </a:t>
            </a:r>
            <a:r>
              <a:rPr lang="en-US">
                <a:solidFill>
                  <a:srgbClr val="009900"/>
                </a:solidFill>
              </a:rPr>
              <a:t>average of values </a:t>
            </a:r>
            <a:r>
              <a:rPr lang="en-US">
                <a:solidFill>
                  <a:srgbClr val="FF0000"/>
                </a:solidFill>
              </a:rPr>
              <a:t>in the window </a:t>
            </a:r>
            <a:r>
              <a:rPr lang="en-US">
                <a:solidFill>
                  <a:srgbClr val="0070C0"/>
                </a:solidFill>
              </a:rPr>
              <a:t>whenever a value arrives</a:t>
            </a:r>
            <a:endParaRPr/>
          </a:p>
          <a:p>
            <a:pPr indent="-285750" lvl="1" marL="742950" rtl="0" algn="l">
              <a:spcBef>
                <a:spcPts val="560"/>
              </a:spcBef>
              <a:spcAft>
                <a:spcPts val="0"/>
              </a:spcAft>
              <a:buClr>
                <a:schemeClr val="dk1"/>
              </a:buClr>
              <a:buSzPts val="2800"/>
              <a:buChar char="–"/>
            </a:pPr>
            <a:r>
              <a:rPr i="1" lang="en-US"/>
              <a:t>N </a:t>
            </a:r>
            <a:r>
              <a:rPr lang="en-US"/>
              <a:t>is </a:t>
            </a:r>
            <a:r>
              <a:rPr lang="en-US">
                <a:solidFill>
                  <a:srgbClr val="FF0000"/>
                </a:solidFill>
              </a:rPr>
              <a:t>so large </a:t>
            </a:r>
            <a:r>
              <a:rPr lang="en-US"/>
              <a:t>that we can not store all tuples in the window</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What is the type of this query?</a:t>
            </a:r>
            <a:endParaRPr/>
          </a:p>
          <a:p>
            <a:pPr indent="-342900" lvl="0" marL="342900" rtl="0" algn="l">
              <a:spcBef>
                <a:spcPts val="640"/>
              </a:spcBef>
              <a:spcAft>
                <a:spcPts val="0"/>
              </a:spcAft>
              <a:buClr>
                <a:schemeClr val="dk1"/>
              </a:buClr>
              <a:buSzPts val="3200"/>
              <a:buChar char="•"/>
            </a:pPr>
            <a:r>
              <a:rPr lang="en-US"/>
              <a:t>How to do this?</a:t>
            </a:r>
            <a:endParaRPr/>
          </a:p>
        </p:txBody>
      </p:sp>
      <p:sp>
        <p:nvSpPr>
          <p:cNvPr id="149" name="Google Shape;1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Surprise number</a:t>
            </a:r>
            <a:endParaRPr/>
          </a:p>
        </p:txBody>
      </p:sp>
      <p:sp>
        <p:nvSpPr>
          <p:cNvPr id="688" name="Google Shape;688;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Steam of 100 elements, </a:t>
            </a:r>
            <a:r>
              <a:rPr lang="en-US">
                <a:solidFill>
                  <a:srgbClr val="FF0000"/>
                </a:solidFill>
              </a:rPr>
              <a:t>11</a:t>
            </a:r>
            <a:r>
              <a:rPr lang="en-US"/>
              <a:t> values appeared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Unsurprising: </a:t>
            </a:r>
            <a:r>
              <a:rPr i="1" lang="en-US"/>
              <a:t>m</a:t>
            </a:r>
            <a:r>
              <a:rPr baseline="-25000" i="1" lang="en-US"/>
              <a:t>i </a:t>
            </a:r>
            <a:r>
              <a:rPr lang="en-US"/>
              <a:t>=10, 9, 9, 9, 9, 9, 9, 9, 9, 9, 9</a:t>
            </a:r>
            <a:endParaRPr/>
          </a:p>
          <a:p>
            <a:pPr indent="-285750" lvl="1" marL="742950" rtl="0" algn="l">
              <a:spcBef>
                <a:spcPts val="560"/>
              </a:spcBef>
              <a:spcAft>
                <a:spcPts val="0"/>
              </a:spcAft>
              <a:buClr>
                <a:schemeClr val="dk1"/>
              </a:buClr>
              <a:buSzPts val="2800"/>
              <a:buChar char="–"/>
            </a:pPr>
            <a:r>
              <a:rPr lang="en-US"/>
              <a:t>Surprise number = 10</a:t>
            </a:r>
            <a:r>
              <a:rPr baseline="30000" lang="en-US"/>
              <a:t>2</a:t>
            </a:r>
            <a:r>
              <a:rPr lang="en-US"/>
              <a:t> + 10 * 9</a:t>
            </a:r>
            <a:r>
              <a:rPr baseline="30000" lang="en-US"/>
              <a:t>2</a:t>
            </a:r>
            <a:r>
              <a:rPr lang="en-US"/>
              <a:t> = 910</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Surprising: 90, 1, 1, 1, 1, 1, 1, 1, 1, 1, 1</a:t>
            </a:r>
            <a:endParaRPr/>
          </a:p>
          <a:p>
            <a:pPr indent="-285750" lvl="1" marL="742950" rtl="0" algn="l">
              <a:spcBef>
                <a:spcPts val="560"/>
              </a:spcBef>
              <a:spcAft>
                <a:spcPts val="0"/>
              </a:spcAft>
              <a:buClr>
                <a:schemeClr val="dk1"/>
              </a:buClr>
              <a:buSzPts val="2800"/>
              <a:buChar char="–"/>
            </a:pPr>
            <a:r>
              <a:rPr lang="en-US"/>
              <a:t>Surprise number = 90</a:t>
            </a:r>
            <a:r>
              <a:rPr baseline="30000" lang="en-US"/>
              <a:t>2</a:t>
            </a:r>
            <a:r>
              <a:rPr lang="en-US"/>
              <a:t> + 10 * 1</a:t>
            </a:r>
            <a:r>
              <a:rPr baseline="30000" lang="en-US"/>
              <a:t>2</a:t>
            </a:r>
            <a:r>
              <a:rPr lang="en-US"/>
              <a:t> = 8,110</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689" name="Google Shape;689;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90" name="Google Shape;690;p70"/>
          <p:cNvPicPr preferRelativeResize="0"/>
          <p:nvPr/>
        </p:nvPicPr>
        <p:blipFill rotWithShape="1">
          <a:blip r:embed="rId3">
            <a:alphaModFix/>
          </a:blip>
          <a:srcRect b="0" l="0" r="0" t="0"/>
          <a:stretch/>
        </p:blipFill>
        <p:spPr>
          <a:xfrm>
            <a:off x="7010400" y="3733800"/>
            <a:ext cx="1981200" cy="609600"/>
          </a:xfrm>
          <a:prstGeom prst="rect">
            <a:avLst/>
          </a:prstGeom>
          <a:noFill/>
          <a:ln>
            <a:noFill/>
          </a:ln>
        </p:spPr>
      </p:pic>
      <p:cxnSp>
        <p:nvCxnSpPr>
          <p:cNvPr id="691" name="Google Shape;691;p70"/>
          <p:cNvCxnSpPr/>
          <p:nvPr/>
        </p:nvCxnSpPr>
        <p:spPr>
          <a:xfrm flipH="1">
            <a:off x="4114800" y="2057400"/>
            <a:ext cx="990600" cy="838200"/>
          </a:xfrm>
          <a:prstGeom prst="straightConnector1">
            <a:avLst/>
          </a:prstGeom>
          <a:noFill/>
          <a:ln cap="flat" cmpd="sng" w="9525">
            <a:solidFill>
              <a:srgbClr val="4A7DBA"/>
            </a:solidFill>
            <a:prstDash val="solid"/>
            <a:round/>
            <a:headEnd len="sm" w="sm" type="none"/>
            <a:tailEnd len="med" w="med" type="triangle"/>
          </a:ln>
        </p:spPr>
      </p:cxnSp>
      <p:cxnSp>
        <p:nvCxnSpPr>
          <p:cNvPr id="692" name="Google Shape;692;p70"/>
          <p:cNvCxnSpPr/>
          <p:nvPr/>
        </p:nvCxnSpPr>
        <p:spPr>
          <a:xfrm flipH="1">
            <a:off x="4572000" y="2057400"/>
            <a:ext cx="533400" cy="838200"/>
          </a:xfrm>
          <a:prstGeom prst="straightConnector1">
            <a:avLst/>
          </a:prstGeom>
          <a:noFill/>
          <a:ln cap="flat" cmpd="sng" w="9525">
            <a:solidFill>
              <a:srgbClr val="4A7DBA"/>
            </a:solidFill>
            <a:prstDash val="solid"/>
            <a:round/>
            <a:headEnd len="sm" w="sm" type="none"/>
            <a:tailEnd len="med" w="med" type="triangle"/>
          </a:ln>
        </p:spPr>
      </p:cxnSp>
      <p:cxnSp>
        <p:nvCxnSpPr>
          <p:cNvPr id="693" name="Google Shape;693;p70"/>
          <p:cNvCxnSpPr/>
          <p:nvPr/>
        </p:nvCxnSpPr>
        <p:spPr>
          <a:xfrm flipH="1">
            <a:off x="4914900" y="2057400"/>
            <a:ext cx="190500" cy="838200"/>
          </a:xfrm>
          <a:prstGeom prst="straightConnector1">
            <a:avLst/>
          </a:prstGeom>
          <a:noFill/>
          <a:ln cap="flat" cmpd="sng" w="9525">
            <a:solidFill>
              <a:srgbClr val="4A7DBA"/>
            </a:solidFill>
            <a:prstDash val="solid"/>
            <a:round/>
            <a:headEnd len="sm" w="sm" type="none"/>
            <a:tailEnd len="med" w="med" type="triangle"/>
          </a:ln>
        </p:spPr>
      </p:cxnSp>
      <p:cxnSp>
        <p:nvCxnSpPr>
          <p:cNvPr id="694" name="Google Shape;694;p70"/>
          <p:cNvCxnSpPr/>
          <p:nvPr/>
        </p:nvCxnSpPr>
        <p:spPr>
          <a:xfrm>
            <a:off x="5105400" y="2057400"/>
            <a:ext cx="2971800" cy="838200"/>
          </a:xfrm>
          <a:prstGeom prst="straightConnector1">
            <a:avLst/>
          </a:prstGeom>
          <a:noFill/>
          <a:ln cap="flat" cmpd="sng" w="9525">
            <a:solidFill>
              <a:srgbClr val="4A7DBA"/>
            </a:solidFill>
            <a:prstDash val="solid"/>
            <a:round/>
            <a:headEnd len="sm" w="sm" type="none"/>
            <a:tailEnd len="med" w="med" type="triangle"/>
          </a:ln>
        </p:spPr>
      </p:cxnSp>
      <p:cxnSp>
        <p:nvCxnSpPr>
          <p:cNvPr id="695" name="Google Shape;695;p70"/>
          <p:cNvCxnSpPr/>
          <p:nvPr/>
        </p:nvCxnSpPr>
        <p:spPr>
          <a:xfrm>
            <a:off x="5105400" y="2057400"/>
            <a:ext cx="2633241" cy="937419"/>
          </a:xfrm>
          <a:prstGeom prst="straightConnector1">
            <a:avLst/>
          </a:prstGeom>
          <a:noFill/>
          <a:ln cap="flat" cmpd="sng" w="9525">
            <a:solidFill>
              <a:srgbClr val="4A7DBA"/>
            </a:solidFill>
            <a:prstDash val="solid"/>
            <a:round/>
            <a:headEnd len="sm" w="sm" type="none"/>
            <a:tailEnd len="med" w="med" type="triangle"/>
          </a:ln>
        </p:spPr>
      </p:cxnSp>
      <p:sp>
        <p:nvSpPr>
          <p:cNvPr id="696" name="Google Shape;696;p70"/>
          <p:cNvSpPr txBox="1"/>
          <p:nvPr/>
        </p:nvSpPr>
        <p:spPr>
          <a:xfrm>
            <a:off x="5032731" y="2341443"/>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Estimating </a:t>
            </a:r>
            <a:r>
              <a:rPr lang="en-US">
                <a:solidFill>
                  <a:srgbClr val="FF0000"/>
                </a:solidFill>
              </a:rPr>
              <a:t>2</a:t>
            </a:r>
            <a:r>
              <a:rPr baseline="30000" lang="en-US">
                <a:solidFill>
                  <a:srgbClr val="FF0000"/>
                </a:solidFill>
              </a:rPr>
              <a:t>nd</a:t>
            </a:r>
            <a:r>
              <a:rPr lang="en-US">
                <a:solidFill>
                  <a:srgbClr val="FF0000"/>
                </a:solidFill>
              </a:rPr>
              <a:t> moment </a:t>
            </a:r>
            <a:r>
              <a:rPr lang="en-US"/>
              <a:t>of a stream of length </a:t>
            </a:r>
            <a:r>
              <a:rPr i="1" lang="en-US"/>
              <a:t>n</a:t>
            </a:r>
            <a:endParaRPr/>
          </a:p>
          <a:p>
            <a:pPr indent="-342900" lvl="0" marL="342900" rtl="0" algn="l">
              <a:spcBef>
                <a:spcPts val="640"/>
              </a:spcBef>
              <a:spcAft>
                <a:spcPts val="0"/>
              </a:spcAft>
              <a:buClr>
                <a:schemeClr val="dk1"/>
              </a:buClr>
              <a:buSzPts val="3200"/>
              <a:buChar char="•"/>
            </a:pPr>
            <a:r>
              <a:rPr lang="en-US"/>
              <a:t>Pick k random numbers between 1 to </a:t>
            </a:r>
            <a:r>
              <a:rPr i="1" lang="en-US"/>
              <a:t>n</a:t>
            </a:r>
            <a:endParaRPr/>
          </a:p>
          <a:p>
            <a:pPr indent="-342900" lvl="0" marL="342900" rtl="0" algn="l">
              <a:spcBef>
                <a:spcPts val="640"/>
              </a:spcBef>
              <a:spcAft>
                <a:spcPts val="0"/>
              </a:spcAft>
              <a:buClr>
                <a:schemeClr val="dk1"/>
              </a:buClr>
              <a:buSzPts val="3200"/>
              <a:buChar char="•"/>
            </a:pPr>
            <a:r>
              <a:rPr lang="en-US"/>
              <a:t>For each, construct a variable X at position </a:t>
            </a:r>
            <a:r>
              <a:rPr i="1" lang="en-US"/>
              <a:t>t</a:t>
            </a:r>
            <a:endParaRPr/>
          </a:p>
          <a:p>
            <a:pPr indent="-285750" lvl="1" marL="742950" rtl="0" algn="l">
              <a:spcBef>
                <a:spcPts val="560"/>
              </a:spcBef>
              <a:spcAft>
                <a:spcPts val="0"/>
              </a:spcAft>
              <a:buClr>
                <a:schemeClr val="dk1"/>
              </a:buClr>
              <a:buSzPts val="2800"/>
              <a:buChar char="–"/>
            </a:pPr>
            <a:r>
              <a:rPr lang="en-US"/>
              <a:t>Record its </a:t>
            </a:r>
            <a:r>
              <a:rPr lang="en-US" u="sng"/>
              <a:t>count from position </a:t>
            </a:r>
            <a:r>
              <a:rPr i="1" lang="en-US" u="sng"/>
              <a:t>t</a:t>
            </a:r>
            <a:r>
              <a:rPr lang="en-US" u="sng"/>
              <a:t> onwards to </a:t>
            </a:r>
            <a:r>
              <a:rPr i="1" lang="en-US" u="sng"/>
              <a:t>n</a:t>
            </a:r>
            <a:r>
              <a:rPr lang="en-US"/>
              <a:t> </a:t>
            </a:r>
            <a:br>
              <a:rPr lang="en-US"/>
            </a:br>
            <a:r>
              <a:rPr lang="en-US"/>
              <a:t>as X.value</a:t>
            </a:r>
            <a:endParaRPr/>
          </a:p>
          <a:p>
            <a:pPr indent="-342900" lvl="0" marL="342900" rtl="0" algn="l">
              <a:spcBef>
                <a:spcPts val="640"/>
              </a:spcBef>
              <a:spcAft>
                <a:spcPts val="0"/>
              </a:spcAft>
              <a:buClr>
                <a:schemeClr val="dk1"/>
              </a:buClr>
              <a:buSzPts val="3200"/>
              <a:buChar char="•"/>
            </a:pPr>
            <a:r>
              <a:rPr lang="en-US"/>
              <a:t>Estimate</a:t>
            </a:r>
            <a:endParaRPr/>
          </a:p>
          <a:p>
            <a:pPr indent="-285750" lvl="1" marL="742950" rtl="0" algn="l">
              <a:spcBef>
                <a:spcPts val="560"/>
              </a:spcBef>
              <a:spcAft>
                <a:spcPts val="0"/>
              </a:spcAft>
              <a:buClr>
                <a:schemeClr val="dk1"/>
              </a:buClr>
              <a:buSzPts val="2800"/>
              <a:buChar char="–"/>
            </a:pPr>
            <a:r>
              <a:rPr lang="en-US"/>
              <a:t>Explain next </a:t>
            </a:r>
            <a:endParaRPr/>
          </a:p>
        </p:txBody>
      </p:sp>
      <p:sp>
        <p:nvSpPr>
          <p:cNvPr id="702" name="Google Shape;70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AMS (Alon-Matias-Szegedy) Algorithm</a:t>
            </a:r>
            <a:endParaRPr/>
          </a:p>
        </p:txBody>
      </p:sp>
      <p:sp>
        <p:nvSpPr>
          <p:cNvPr id="703" name="Google Shape;703;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4" name="Google Shape;704;p71"/>
          <p:cNvPicPr preferRelativeResize="0"/>
          <p:nvPr/>
        </p:nvPicPr>
        <p:blipFill rotWithShape="1">
          <a:blip r:embed="rId3">
            <a:alphaModFix/>
          </a:blip>
          <a:srcRect b="0" l="0" r="0" t="0"/>
          <a:stretch/>
        </p:blipFill>
        <p:spPr>
          <a:xfrm>
            <a:off x="2438400" y="4343400"/>
            <a:ext cx="5181600" cy="62416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710" name="Google Shape;710;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c, </a:t>
            </a:r>
            <a:r>
              <a:rPr lang="en-US">
                <a:solidFill>
                  <a:srgbClr val="FF0000"/>
                </a:solidFill>
              </a:rPr>
              <a:t>d</a:t>
            </a:r>
            <a:r>
              <a:rPr lang="en-US"/>
              <a:t>, a, b, d, c, </a:t>
            </a:r>
            <a:r>
              <a:rPr lang="en-US">
                <a:solidFill>
                  <a:srgbClr val="FF0000"/>
                </a:solidFill>
              </a:rPr>
              <a:t>a</a:t>
            </a:r>
            <a:r>
              <a:rPr lang="en-US"/>
              <a:t>, a, b</a:t>
            </a:r>
            <a:endParaRPr/>
          </a:p>
          <a:p>
            <a:pPr indent="-285750" lvl="1" marL="742950" rtl="0" algn="l">
              <a:spcBef>
                <a:spcPts val="560"/>
              </a:spcBef>
              <a:spcAft>
                <a:spcPts val="0"/>
              </a:spcAft>
              <a:buClr>
                <a:schemeClr val="dk1"/>
              </a:buClr>
              <a:buSzPts val="2800"/>
              <a:buChar char="–"/>
            </a:pPr>
            <a:r>
              <a:rPr lang="en-US"/>
              <a:t>Stream length n = 15</a:t>
            </a:r>
            <a:endParaRPr/>
          </a:p>
          <a:p>
            <a:pPr indent="-285750" lvl="1" marL="742950" rtl="0" algn="l">
              <a:spcBef>
                <a:spcPts val="560"/>
              </a:spcBef>
              <a:spcAft>
                <a:spcPts val="0"/>
              </a:spcAft>
              <a:buClr>
                <a:schemeClr val="dk1"/>
              </a:buClr>
              <a:buSzPts val="2800"/>
              <a:buChar char="–"/>
            </a:pPr>
            <a:r>
              <a:rPr b="1" lang="en-US"/>
              <a:t>a</a:t>
            </a:r>
            <a:r>
              <a:rPr lang="en-US"/>
              <a:t> occurs 5 times</a:t>
            </a:r>
            <a:endParaRPr/>
          </a:p>
          <a:p>
            <a:pPr indent="-285750" lvl="1" marL="742950" rtl="0" algn="l">
              <a:spcBef>
                <a:spcPts val="560"/>
              </a:spcBef>
              <a:spcAft>
                <a:spcPts val="0"/>
              </a:spcAft>
              <a:buClr>
                <a:schemeClr val="dk1"/>
              </a:buClr>
              <a:buSzPts val="2800"/>
              <a:buChar char="–"/>
            </a:pPr>
            <a:r>
              <a:rPr b="1" lang="en-US"/>
              <a:t>b</a:t>
            </a:r>
            <a:r>
              <a:rPr lang="en-US"/>
              <a:t> occurs 4 times</a:t>
            </a:r>
            <a:endParaRPr/>
          </a:p>
          <a:p>
            <a:pPr indent="-285750" lvl="1" marL="742950" rtl="0" algn="l">
              <a:spcBef>
                <a:spcPts val="560"/>
              </a:spcBef>
              <a:spcAft>
                <a:spcPts val="0"/>
              </a:spcAft>
              <a:buClr>
                <a:schemeClr val="dk1"/>
              </a:buClr>
              <a:buSzPts val="2800"/>
              <a:buChar char="–"/>
            </a:pPr>
            <a:r>
              <a:rPr b="1" lang="en-US"/>
              <a:t>c</a:t>
            </a:r>
            <a:r>
              <a:rPr lang="en-US"/>
              <a:t> occurs 3 times</a:t>
            </a:r>
            <a:endParaRPr/>
          </a:p>
          <a:p>
            <a:pPr indent="-285750" lvl="1" marL="742950" rtl="0" algn="l">
              <a:spcBef>
                <a:spcPts val="560"/>
              </a:spcBef>
              <a:spcAft>
                <a:spcPts val="0"/>
              </a:spcAft>
              <a:buClr>
                <a:schemeClr val="dk1"/>
              </a:buClr>
              <a:buSzPts val="2800"/>
              <a:buChar char="–"/>
            </a:pPr>
            <a:r>
              <a:rPr b="1" lang="en-US"/>
              <a:t>d</a:t>
            </a:r>
            <a:r>
              <a:rPr lang="en-US"/>
              <a:t> occurs 3 times</a:t>
            </a:r>
            <a:endParaRPr/>
          </a:p>
          <a:p>
            <a:pPr indent="-342900" lvl="0" marL="342900" rtl="0" algn="l">
              <a:spcBef>
                <a:spcPts val="640"/>
              </a:spcBef>
              <a:spcAft>
                <a:spcPts val="0"/>
              </a:spcAft>
              <a:buClr>
                <a:schemeClr val="dk1"/>
              </a:buClr>
              <a:buSzPts val="3200"/>
              <a:buChar char="•"/>
            </a:pPr>
            <a:r>
              <a:rPr lang="en-US"/>
              <a:t>2</a:t>
            </a:r>
            <a:r>
              <a:rPr baseline="30000" lang="en-US"/>
              <a:t>nd</a:t>
            </a:r>
            <a:r>
              <a:rPr lang="en-US"/>
              <a:t> moment = 5</a:t>
            </a:r>
            <a:r>
              <a:rPr baseline="30000" lang="en-US"/>
              <a:t>2</a:t>
            </a:r>
            <a:r>
              <a:rPr lang="en-US"/>
              <a:t> + 4</a:t>
            </a:r>
            <a:r>
              <a:rPr baseline="30000" lang="en-US"/>
              <a:t>2</a:t>
            </a:r>
            <a:r>
              <a:rPr lang="en-US"/>
              <a:t> + 3</a:t>
            </a:r>
            <a:r>
              <a:rPr baseline="30000" lang="en-US"/>
              <a:t>2</a:t>
            </a:r>
            <a:r>
              <a:rPr lang="en-US"/>
              <a:t> + 3</a:t>
            </a:r>
            <a:r>
              <a:rPr baseline="30000" lang="en-US"/>
              <a:t>2 </a:t>
            </a:r>
            <a:r>
              <a:rPr lang="en-US"/>
              <a:t>= 59</a:t>
            </a:r>
            <a:endParaRPr/>
          </a:p>
          <a:p>
            <a:pPr indent="-139700" lvl="0" marL="342900" rtl="0" algn="l">
              <a:spcBef>
                <a:spcPts val="640"/>
              </a:spcBef>
              <a:spcAft>
                <a:spcPts val="0"/>
              </a:spcAft>
              <a:buClr>
                <a:schemeClr val="dk1"/>
              </a:buClr>
              <a:buSzPts val="3200"/>
              <a:buNone/>
            </a:pPr>
            <a:r>
              <a:t/>
            </a:r>
            <a:endParaRPr/>
          </a:p>
        </p:txBody>
      </p:sp>
      <p:sp>
        <p:nvSpPr>
          <p:cNvPr id="711" name="Google Shape;71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17" name="Google Shape;717;p73"/>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Each random variable X records:</a:t>
            </a:r>
            <a:endParaRPr/>
          </a:p>
          <a:p>
            <a:pPr indent="-285750" lvl="1" marL="742950" rtl="0" algn="l">
              <a:spcBef>
                <a:spcPts val="560"/>
              </a:spcBef>
              <a:spcAft>
                <a:spcPts val="0"/>
              </a:spcAft>
              <a:buClr>
                <a:schemeClr val="dk1"/>
              </a:buClr>
              <a:buSzPts val="2800"/>
              <a:buChar char="–"/>
            </a:pPr>
            <a:r>
              <a:rPr lang="en-US"/>
              <a:t>X.element: element in </a:t>
            </a:r>
            <a:r>
              <a:rPr b="1" i="1" lang="en-US"/>
              <a:t>X</a:t>
            </a:r>
            <a:endParaRPr/>
          </a:p>
          <a:p>
            <a:pPr indent="-285750" lvl="1" marL="742950" rtl="0" algn="l">
              <a:spcBef>
                <a:spcPts val="560"/>
              </a:spcBef>
              <a:spcAft>
                <a:spcPts val="0"/>
              </a:spcAft>
              <a:buClr>
                <a:schemeClr val="dk1"/>
              </a:buClr>
              <a:buSzPts val="2800"/>
              <a:buChar char="–"/>
            </a:pPr>
            <a:r>
              <a:rPr lang="en-US"/>
              <a:t>X.value: # of occurrences of </a:t>
            </a:r>
            <a:r>
              <a:rPr b="1" i="1" lang="en-US"/>
              <a:t>X</a:t>
            </a:r>
            <a:r>
              <a:rPr lang="en-US"/>
              <a:t> from </a:t>
            </a:r>
            <a:r>
              <a:rPr lang="en-US">
                <a:solidFill>
                  <a:srgbClr val="2642E0"/>
                </a:solidFill>
              </a:rPr>
              <a:t>time </a:t>
            </a:r>
            <a:r>
              <a:rPr b="1" i="1" lang="en-US">
                <a:solidFill>
                  <a:srgbClr val="2642E0"/>
                </a:solidFill>
              </a:rPr>
              <a:t>t</a:t>
            </a:r>
            <a:r>
              <a:rPr lang="en-US">
                <a:solidFill>
                  <a:srgbClr val="2642E0"/>
                </a:solidFill>
              </a:rPr>
              <a:t> to </a:t>
            </a:r>
            <a:r>
              <a:rPr b="1" i="1" lang="en-US">
                <a:solidFill>
                  <a:srgbClr val="2642E0"/>
                </a:solidFill>
              </a:rPr>
              <a:t>n</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X.value = 1, at time </a:t>
            </a:r>
            <a:r>
              <a:rPr i="1" lang="en-US"/>
              <a:t>t</a:t>
            </a:r>
            <a:r>
              <a:rPr lang="en-US"/>
              <a:t> </a:t>
            </a:r>
            <a:endParaRPr/>
          </a:p>
          <a:p>
            <a:pPr indent="-285750" lvl="1" marL="742950" rtl="0" algn="l">
              <a:spcBef>
                <a:spcPts val="480"/>
              </a:spcBef>
              <a:spcAft>
                <a:spcPts val="0"/>
              </a:spcAft>
              <a:buClr>
                <a:schemeClr val="dk1"/>
              </a:buClr>
              <a:buSzPts val="2400"/>
              <a:buChar char="–"/>
            </a:pPr>
            <a:r>
              <a:rPr lang="en-US" sz="2400"/>
              <a:t>At time t, we have the 1</a:t>
            </a:r>
            <a:r>
              <a:rPr baseline="30000" lang="en-US" sz="2400"/>
              <a:t>st</a:t>
            </a:r>
            <a:r>
              <a:rPr lang="en-US" sz="2400"/>
              <a:t> encounter of this element</a:t>
            </a:r>
            <a:endParaRPr i="1" sz="2400"/>
          </a:p>
          <a:p>
            <a:pPr indent="-342900" lvl="0" marL="342900" rtl="0" algn="l">
              <a:spcBef>
                <a:spcPts val="640"/>
              </a:spcBef>
              <a:spcAft>
                <a:spcPts val="0"/>
              </a:spcAft>
              <a:buClr>
                <a:schemeClr val="dk1"/>
              </a:buClr>
              <a:buSzPts val="3200"/>
              <a:buChar char="•"/>
            </a:pPr>
            <a:r>
              <a:rPr lang="en-US"/>
              <a:t>X.value++, when another X.element is seen</a:t>
            </a:r>
            <a:endParaRPr/>
          </a:p>
          <a:p>
            <a:pPr indent="-139700" lvl="0" marL="342900" rtl="0" algn="l">
              <a:spcBef>
                <a:spcPts val="640"/>
              </a:spcBef>
              <a:spcAft>
                <a:spcPts val="0"/>
              </a:spcAft>
              <a:buClr>
                <a:schemeClr val="dk1"/>
              </a:buClr>
              <a:buSzPts val="3200"/>
              <a:buNone/>
            </a:pPr>
            <a:r>
              <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718" name="Google Shape;71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24" name="Google Shape;724;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c, </a:t>
            </a:r>
            <a:r>
              <a:rPr lang="en-US">
                <a:solidFill>
                  <a:srgbClr val="FF0000"/>
                </a:solidFill>
              </a:rPr>
              <a:t>d</a:t>
            </a:r>
            <a:r>
              <a:rPr lang="en-US"/>
              <a:t>, a, b, d, c, </a:t>
            </a:r>
            <a:r>
              <a:rPr lang="en-US">
                <a:solidFill>
                  <a:srgbClr val="FF0000"/>
                </a:solidFill>
              </a:rPr>
              <a:t>a</a:t>
            </a:r>
            <a:r>
              <a:rPr lang="en-US"/>
              <a:t>, a, b</a:t>
            </a:r>
            <a:endParaRPr/>
          </a:p>
          <a:p>
            <a:pPr indent="0" lvl="0" marL="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Char char="•"/>
            </a:pPr>
            <a:r>
              <a:rPr lang="en-US"/>
              <a:t>Suppose we keep three variables: X</a:t>
            </a:r>
            <a:r>
              <a:rPr baseline="-25000" lang="en-US"/>
              <a:t>1</a:t>
            </a:r>
            <a:r>
              <a:rPr lang="en-US"/>
              <a:t>, X</a:t>
            </a:r>
            <a:r>
              <a:rPr baseline="-25000" lang="en-US"/>
              <a:t>2</a:t>
            </a:r>
            <a:r>
              <a:rPr lang="en-US"/>
              <a:t>, X</a:t>
            </a:r>
            <a:r>
              <a:rPr baseline="-25000" lang="en-US"/>
              <a:t>3</a:t>
            </a:r>
            <a:endParaRPr/>
          </a:p>
          <a:p>
            <a:pPr indent="-285750" lvl="1" marL="742950" rtl="0" algn="l">
              <a:spcBef>
                <a:spcPts val="560"/>
              </a:spcBef>
              <a:spcAft>
                <a:spcPts val="0"/>
              </a:spcAft>
              <a:buClr>
                <a:schemeClr val="dk1"/>
              </a:buClr>
              <a:buSzPts val="2800"/>
              <a:buChar char="–"/>
            </a:pPr>
            <a:r>
              <a:rPr lang="en-US"/>
              <a:t>Introduced at position: 3, 8, and 13</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Position 3: X</a:t>
            </a:r>
            <a:r>
              <a:rPr baseline="-25000" lang="en-US"/>
              <a:t>1</a:t>
            </a:r>
            <a:r>
              <a:rPr lang="en-US"/>
              <a:t>.element = c, X</a:t>
            </a:r>
            <a:r>
              <a:rPr baseline="-25000" lang="en-US"/>
              <a:t>1</a:t>
            </a:r>
            <a:r>
              <a:rPr lang="en-US"/>
              <a:t>.value = 1</a:t>
            </a:r>
            <a:endParaRPr/>
          </a:p>
          <a:p>
            <a:pPr indent="-342900" lvl="0" marL="342900" rtl="0" algn="l">
              <a:spcBef>
                <a:spcPts val="640"/>
              </a:spcBef>
              <a:spcAft>
                <a:spcPts val="0"/>
              </a:spcAft>
              <a:buClr>
                <a:schemeClr val="dk1"/>
              </a:buClr>
              <a:buSzPts val="3200"/>
              <a:buChar char="•"/>
            </a:pPr>
            <a:r>
              <a:rPr lang="en-US"/>
              <a:t>Position 7: X</a:t>
            </a:r>
            <a:r>
              <a:rPr baseline="-25000" lang="en-US"/>
              <a:t>1</a:t>
            </a:r>
            <a:r>
              <a:rPr lang="en-US"/>
              <a:t>.value = 2</a:t>
            </a:r>
            <a:endParaRPr/>
          </a:p>
          <a:p>
            <a:pPr indent="-139700" lvl="0" marL="342900" rtl="0" algn="l">
              <a:spcBef>
                <a:spcPts val="640"/>
              </a:spcBef>
              <a:spcAft>
                <a:spcPts val="0"/>
              </a:spcAft>
              <a:buClr>
                <a:schemeClr val="dk1"/>
              </a:buClr>
              <a:buSzPts val="3200"/>
              <a:buNone/>
            </a:pPr>
            <a:r>
              <a:t/>
            </a:r>
            <a:endParaRPr/>
          </a:p>
        </p:txBody>
      </p:sp>
      <p:sp>
        <p:nvSpPr>
          <p:cNvPr id="725" name="Google Shape;725;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6" name="Google Shape;726;p74"/>
          <p:cNvSpPr txBox="1"/>
          <p:nvPr/>
        </p:nvSpPr>
        <p:spPr>
          <a:xfrm>
            <a:off x="3049557"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27" name="Google Shape;727;p74"/>
          <p:cNvCxnSpPr/>
          <p:nvPr/>
        </p:nvCxnSpPr>
        <p:spPr>
          <a:xfrm rot="10800000">
            <a:off x="32004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28" name="Google Shape;728;p74"/>
          <p:cNvSpPr txBox="1"/>
          <p:nvPr/>
        </p:nvSpPr>
        <p:spPr>
          <a:xfrm>
            <a:off x="5029200"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29" name="Google Shape;729;p74"/>
          <p:cNvCxnSpPr/>
          <p:nvPr/>
        </p:nvCxnSpPr>
        <p:spPr>
          <a:xfrm rot="10800000">
            <a:off x="51816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30" name="Google Shape;730;p74"/>
          <p:cNvSpPr txBox="1"/>
          <p:nvPr/>
        </p:nvSpPr>
        <p:spPr>
          <a:xfrm>
            <a:off x="6939054"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31" name="Google Shape;731;p74"/>
          <p:cNvCxnSpPr/>
          <p:nvPr/>
        </p:nvCxnSpPr>
        <p:spPr>
          <a:xfrm rot="10800000">
            <a:off x="7091454" y="2133600"/>
            <a:ext cx="0" cy="2286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a:t>
            </a:r>
            <a:endParaRPr/>
          </a:p>
        </p:txBody>
      </p:sp>
      <p:sp>
        <p:nvSpPr>
          <p:cNvPr id="737" name="Google Shape;737;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Char char="•"/>
            </a:pPr>
            <a:r>
              <a:rPr lang="en-US"/>
              <a:t>Position 8: X</a:t>
            </a:r>
            <a:r>
              <a:rPr baseline="-25000" lang="en-US"/>
              <a:t>2</a:t>
            </a:r>
            <a:r>
              <a:rPr lang="en-US"/>
              <a:t>.element = d, X</a:t>
            </a:r>
            <a:r>
              <a:rPr baseline="-25000" lang="en-US"/>
              <a:t>2</a:t>
            </a:r>
            <a:r>
              <a:rPr lang="en-US"/>
              <a:t>.value = 1</a:t>
            </a:r>
            <a:r>
              <a:rPr baseline="-25000" lang="en-US"/>
              <a:t> </a:t>
            </a:r>
            <a:endParaRPr/>
          </a:p>
          <a:p>
            <a:pPr indent="-342900" lvl="0" marL="342900" rtl="0" algn="l">
              <a:spcBef>
                <a:spcPts val="640"/>
              </a:spcBef>
              <a:spcAft>
                <a:spcPts val="0"/>
              </a:spcAft>
              <a:buClr>
                <a:schemeClr val="dk1"/>
              </a:buClr>
              <a:buSzPts val="3200"/>
              <a:buChar char="•"/>
            </a:pPr>
            <a:r>
              <a:rPr lang="en-US"/>
              <a:t>Position 11: X</a:t>
            </a:r>
            <a:r>
              <a:rPr baseline="-25000" lang="en-US"/>
              <a:t>2</a:t>
            </a:r>
            <a:r>
              <a:rPr lang="en-US"/>
              <a:t>.value = 2</a:t>
            </a:r>
            <a:r>
              <a:rPr baseline="-25000" lang="en-US"/>
              <a:t> </a:t>
            </a:r>
            <a:endParaRPr/>
          </a:p>
          <a:p>
            <a:pPr indent="-342900" lvl="0" marL="342900" rtl="0" algn="l">
              <a:spcBef>
                <a:spcPts val="640"/>
              </a:spcBef>
              <a:spcAft>
                <a:spcPts val="0"/>
              </a:spcAft>
              <a:buClr>
                <a:schemeClr val="dk1"/>
              </a:buClr>
              <a:buSzPts val="3200"/>
              <a:buChar char="•"/>
            </a:pPr>
            <a:r>
              <a:rPr lang="en-US"/>
              <a:t>Position 12: X</a:t>
            </a:r>
            <a:r>
              <a:rPr baseline="-25000" lang="en-US"/>
              <a:t>1</a:t>
            </a:r>
            <a:r>
              <a:rPr lang="en-US"/>
              <a:t>.value = 3</a:t>
            </a:r>
            <a:endParaRPr/>
          </a:p>
          <a:p>
            <a:pPr indent="-342900" lvl="0" marL="342900" rtl="0" algn="l">
              <a:spcBef>
                <a:spcPts val="640"/>
              </a:spcBef>
              <a:spcAft>
                <a:spcPts val="0"/>
              </a:spcAft>
              <a:buClr>
                <a:schemeClr val="dk1"/>
              </a:buClr>
              <a:buSzPts val="3200"/>
              <a:buChar char="•"/>
            </a:pPr>
            <a:r>
              <a:rPr lang="en-US"/>
              <a:t>Position 13: X</a:t>
            </a:r>
            <a:r>
              <a:rPr baseline="-25000" lang="en-US"/>
              <a:t>3</a:t>
            </a:r>
            <a:r>
              <a:rPr lang="en-US"/>
              <a:t>.element = a, X</a:t>
            </a:r>
            <a:r>
              <a:rPr baseline="-25000" lang="en-US"/>
              <a:t>3</a:t>
            </a:r>
            <a:r>
              <a:rPr lang="en-US"/>
              <a:t>.value = 1</a:t>
            </a:r>
            <a:endParaRPr/>
          </a:p>
          <a:p>
            <a:pPr indent="-342900" lvl="0" marL="342900" rtl="0" algn="l">
              <a:spcBef>
                <a:spcPts val="640"/>
              </a:spcBef>
              <a:spcAft>
                <a:spcPts val="0"/>
              </a:spcAft>
              <a:buClr>
                <a:schemeClr val="dk1"/>
              </a:buClr>
              <a:buSzPts val="3200"/>
              <a:buChar char="•"/>
            </a:pPr>
            <a:r>
              <a:rPr lang="en-US"/>
              <a:t>Position 14: </a:t>
            </a:r>
            <a:r>
              <a:rPr baseline="-25000" lang="en-US"/>
              <a:t> </a:t>
            </a:r>
            <a:r>
              <a:rPr lang="en-US"/>
              <a:t>X</a:t>
            </a:r>
            <a:r>
              <a:rPr baseline="-25000" lang="en-US"/>
              <a:t>3</a:t>
            </a:r>
            <a:r>
              <a:rPr lang="en-US"/>
              <a:t>.value = 2</a:t>
            </a:r>
            <a:endParaRPr/>
          </a:p>
          <a:p>
            <a:pPr indent="-139700" lvl="0" marL="342900" rtl="0" algn="l">
              <a:spcBef>
                <a:spcPts val="640"/>
              </a:spcBef>
              <a:spcAft>
                <a:spcPts val="0"/>
              </a:spcAft>
              <a:buClr>
                <a:schemeClr val="dk1"/>
              </a:buClr>
              <a:buSzPts val="3200"/>
              <a:buNone/>
            </a:pPr>
            <a:r>
              <a:t/>
            </a:r>
            <a:endParaRPr baseline="-25000"/>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738" name="Google Shape;738;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9" name="Google Shape;739;p75"/>
          <p:cNvSpPr txBox="1"/>
          <p:nvPr/>
        </p:nvSpPr>
        <p:spPr>
          <a:xfrm>
            <a:off x="3049557"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40" name="Google Shape;740;p75"/>
          <p:cNvCxnSpPr/>
          <p:nvPr/>
        </p:nvCxnSpPr>
        <p:spPr>
          <a:xfrm rot="10800000">
            <a:off x="32004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41" name="Google Shape;741;p75"/>
          <p:cNvSpPr txBox="1"/>
          <p:nvPr/>
        </p:nvSpPr>
        <p:spPr>
          <a:xfrm>
            <a:off x="5029200"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42" name="Google Shape;742;p75"/>
          <p:cNvCxnSpPr/>
          <p:nvPr/>
        </p:nvCxnSpPr>
        <p:spPr>
          <a:xfrm rot="10800000">
            <a:off x="518160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43" name="Google Shape;743;p75"/>
          <p:cNvSpPr txBox="1"/>
          <p:nvPr/>
        </p:nvSpPr>
        <p:spPr>
          <a:xfrm>
            <a:off x="6939054"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44" name="Google Shape;744;p75"/>
          <p:cNvCxnSpPr/>
          <p:nvPr/>
        </p:nvCxnSpPr>
        <p:spPr>
          <a:xfrm rot="10800000">
            <a:off x="7091454" y="2133600"/>
            <a:ext cx="0" cy="2286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variables: final values</a:t>
            </a:r>
            <a:endParaRPr/>
          </a:p>
        </p:txBody>
      </p:sp>
      <p:sp>
        <p:nvSpPr>
          <p:cNvPr id="750" name="Google Shape;750;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X</a:t>
            </a:r>
            <a:r>
              <a:rPr baseline="-25000" lang="en-US"/>
              <a:t>1</a:t>
            </a:r>
            <a:r>
              <a:rPr lang="en-US"/>
              <a:t>.value = 3, X</a:t>
            </a:r>
            <a:r>
              <a:rPr baseline="-25000" lang="en-US"/>
              <a:t>2</a:t>
            </a:r>
            <a:r>
              <a:rPr lang="en-US"/>
              <a:t>.value = 2, X</a:t>
            </a:r>
            <a:r>
              <a:rPr baseline="-25000" lang="en-US"/>
              <a:t>3</a:t>
            </a:r>
            <a:r>
              <a:rPr lang="en-US"/>
              <a:t>.value = 2</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Estimate of 2</a:t>
            </a:r>
            <a:r>
              <a:rPr baseline="30000" lang="en-US"/>
              <a:t>nd</a:t>
            </a:r>
            <a:r>
              <a:rPr lang="en-US"/>
              <a:t> moment = </a:t>
            </a:r>
            <a:r>
              <a:rPr b="1" i="1" lang="en-US"/>
              <a:t>n(2*X.value - 1)</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Estimate using </a:t>
            </a:r>
            <a:r>
              <a:rPr b="1" i="1" lang="en-US"/>
              <a:t>X</a:t>
            </a:r>
            <a:r>
              <a:rPr b="1" baseline="-25000" i="1" lang="en-US"/>
              <a:t>1</a:t>
            </a:r>
            <a:r>
              <a:rPr lang="en-US"/>
              <a:t>: 15(6-1) = 75</a:t>
            </a:r>
            <a:endParaRPr/>
          </a:p>
          <a:p>
            <a:pPr indent="-342900" lvl="0" marL="342900" rtl="0" algn="l">
              <a:spcBef>
                <a:spcPts val="640"/>
              </a:spcBef>
              <a:spcAft>
                <a:spcPts val="0"/>
              </a:spcAft>
              <a:buClr>
                <a:schemeClr val="dk1"/>
              </a:buClr>
              <a:buSzPts val="3200"/>
              <a:buChar char="•"/>
            </a:pPr>
            <a:r>
              <a:rPr lang="en-US"/>
              <a:t>Estimate using </a:t>
            </a:r>
            <a:r>
              <a:rPr b="1" i="1" lang="en-US"/>
              <a:t>X</a:t>
            </a:r>
            <a:r>
              <a:rPr b="1" baseline="-25000" i="1" lang="en-US"/>
              <a:t>2</a:t>
            </a:r>
            <a:r>
              <a:rPr lang="en-US"/>
              <a:t>or </a:t>
            </a:r>
            <a:r>
              <a:rPr b="1" i="1" lang="en-US"/>
              <a:t>X</a:t>
            </a:r>
            <a:r>
              <a:rPr b="1" baseline="-25000" i="1" lang="en-US"/>
              <a:t>3</a:t>
            </a:r>
            <a:r>
              <a:rPr lang="en-US"/>
              <a:t>: 15(4-1) = 45</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Avg. = (75+45+45)/3 = 55 (recall actual is 59)</a:t>
            </a:r>
            <a:endParaRPr/>
          </a:p>
          <a:p>
            <a:pPr indent="0" lvl="1" marL="457200" rtl="0" algn="l">
              <a:spcBef>
                <a:spcPts val="560"/>
              </a:spcBef>
              <a:spcAft>
                <a:spcPts val="0"/>
              </a:spcAft>
              <a:buClr>
                <a:schemeClr val="dk1"/>
              </a:buClr>
              <a:buSzPts val="2800"/>
              <a:buNone/>
            </a:pPr>
            <a:r>
              <a:t/>
            </a:r>
            <a:endParaRPr/>
          </a:p>
        </p:txBody>
      </p:sp>
      <p:sp>
        <p:nvSpPr>
          <p:cNvPr id="751" name="Google Shape;751;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57" name="Google Shape;757;p7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lnSpcReduction="10000"/>
          </a:bodyPr>
          <a:lstStyle/>
          <a:p>
            <a:pPr indent="-358140" lvl="0" marL="342900" rtl="0" algn="l">
              <a:spcBef>
                <a:spcPts val="0"/>
              </a:spcBef>
              <a:spcAft>
                <a:spcPts val="0"/>
              </a:spcAft>
              <a:buClr>
                <a:schemeClr val="dk1"/>
              </a:buClr>
              <a:buSzPts val="32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592"/>
              </a:spcBef>
              <a:spcAft>
                <a:spcPts val="0"/>
              </a:spcAft>
              <a:buClr>
                <a:schemeClr val="dk1"/>
              </a:buClr>
              <a:buSzPts val="3200"/>
              <a:buNone/>
            </a:pPr>
            <a:r>
              <a:t/>
            </a:r>
            <a:endParaRPr/>
          </a:p>
          <a:p>
            <a:pPr indent="0" lvl="0" marL="0" rtl="0" algn="l">
              <a:spcBef>
                <a:spcPts val="592"/>
              </a:spcBef>
              <a:spcAft>
                <a:spcPts val="0"/>
              </a:spcAft>
              <a:buClr>
                <a:schemeClr val="dk1"/>
              </a:buClr>
              <a:buSzPts val="3200"/>
              <a:buNone/>
            </a:pPr>
            <a:r>
              <a:t/>
            </a:r>
            <a:endParaRPr/>
          </a:p>
          <a:p>
            <a:pPr indent="-358140" lvl="0" marL="342900" rtl="0" algn="l">
              <a:spcBef>
                <a:spcPts val="592"/>
              </a:spcBef>
              <a:spcAft>
                <a:spcPts val="0"/>
              </a:spcAft>
              <a:buClr>
                <a:schemeClr val="dk1"/>
              </a:buClr>
              <a:buSzPts val="3200"/>
              <a:buChar char="•"/>
            </a:pPr>
            <a:r>
              <a:rPr b="1" i="1" lang="en-US"/>
              <a:t>e(i)</a:t>
            </a:r>
            <a:r>
              <a:rPr lang="en-US"/>
              <a:t>: element that appears in position i</a:t>
            </a:r>
            <a:endParaRPr/>
          </a:p>
          <a:p>
            <a:pPr indent="-299085" lvl="1" marL="742950" rtl="0" algn="l">
              <a:spcBef>
                <a:spcPts val="518"/>
              </a:spcBef>
              <a:spcAft>
                <a:spcPts val="0"/>
              </a:spcAft>
              <a:buClr>
                <a:schemeClr val="dk1"/>
              </a:buClr>
              <a:buSzPts val="2800"/>
              <a:buChar char="–"/>
            </a:pPr>
            <a:r>
              <a:rPr lang="en-US"/>
              <a:t>A random variable introduced at this </a:t>
            </a:r>
            <a:r>
              <a:rPr lang="en-US"/>
              <a:t>position</a:t>
            </a:r>
            <a:r>
              <a:rPr lang="en-US"/>
              <a:t> will have X.element = e(i)</a:t>
            </a:r>
            <a:endParaRPr/>
          </a:p>
          <a:p>
            <a:pPr indent="-358140" lvl="0" marL="342900" rtl="0" algn="l">
              <a:spcBef>
                <a:spcPts val="592"/>
              </a:spcBef>
              <a:spcAft>
                <a:spcPts val="0"/>
              </a:spcAft>
              <a:buClr>
                <a:schemeClr val="dk1"/>
              </a:buClr>
              <a:buSzPts val="3200"/>
              <a:buChar char="•"/>
            </a:pPr>
            <a:r>
              <a:rPr b="1" i="1" lang="en-US"/>
              <a:t>c(i)</a:t>
            </a:r>
            <a:r>
              <a:rPr lang="en-US"/>
              <a:t>: # of times e(i) appears in positions </a:t>
            </a:r>
            <a:r>
              <a:rPr i="1" lang="en-US"/>
              <a:t>i</a:t>
            </a:r>
            <a:r>
              <a:rPr lang="en-US"/>
              <a:t>…</a:t>
            </a:r>
            <a:r>
              <a:rPr i="1" lang="en-US"/>
              <a:t>n</a:t>
            </a:r>
            <a:endParaRPr/>
          </a:p>
          <a:p>
            <a:pPr indent="-299085" lvl="1" marL="742950" rtl="0" algn="l">
              <a:spcBef>
                <a:spcPts val="518"/>
              </a:spcBef>
              <a:spcAft>
                <a:spcPts val="0"/>
              </a:spcAft>
              <a:buClr>
                <a:schemeClr val="dk1"/>
              </a:buClr>
              <a:buSzPts val="2800"/>
              <a:buChar char="–"/>
            </a:pPr>
            <a:r>
              <a:rPr lang="en-US"/>
              <a:t>X.value = c(i)</a:t>
            </a:r>
            <a:endParaRPr/>
          </a:p>
          <a:p>
            <a:pPr indent="-154940" lvl="0" marL="342900" rtl="0" algn="l">
              <a:spcBef>
                <a:spcPts val="592"/>
              </a:spcBef>
              <a:spcAft>
                <a:spcPts val="0"/>
              </a:spcAft>
              <a:buClr>
                <a:schemeClr val="dk1"/>
              </a:buClr>
              <a:buSzPts val="3200"/>
              <a:buNone/>
            </a:pPr>
            <a:r>
              <a:t/>
            </a:r>
            <a:endParaRPr/>
          </a:p>
          <a:p>
            <a:pPr indent="-358140" lvl="0" marL="342900" rtl="0" algn="l">
              <a:spcBef>
                <a:spcPts val="592"/>
              </a:spcBef>
              <a:spcAft>
                <a:spcPts val="0"/>
              </a:spcAft>
              <a:buClr>
                <a:schemeClr val="dk1"/>
              </a:buClr>
              <a:buSzPts val="3200"/>
              <a:buChar char="•"/>
            </a:pPr>
            <a:r>
              <a:rPr lang="en-US"/>
              <a:t>e(6) = a, c(6) = 4,  </a:t>
            </a:r>
            <a:r>
              <a:rPr lang="en-US" sz="2500"/>
              <a:t>// ‘a’ appeared 4 times in [6..n]</a:t>
            </a:r>
            <a:endParaRPr sz="2500"/>
          </a:p>
        </p:txBody>
      </p:sp>
      <p:sp>
        <p:nvSpPr>
          <p:cNvPr id="758" name="Google Shape;758;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9" name="Google Shape;759;p77"/>
          <p:cNvSpPr txBox="1"/>
          <p:nvPr/>
        </p:nvSpPr>
        <p:spPr>
          <a:xfrm>
            <a:off x="2892303"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60" name="Google Shape;760;p77"/>
          <p:cNvCxnSpPr/>
          <p:nvPr/>
        </p:nvCxnSpPr>
        <p:spPr>
          <a:xfrm rot="10800000">
            <a:off x="304314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61" name="Google Shape;761;p77"/>
          <p:cNvSpPr txBox="1"/>
          <p:nvPr/>
        </p:nvSpPr>
        <p:spPr>
          <a:xfrm>
            <a:off x="4699136"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62" name="Google Shape;762;p77"/>
          <p:cNvCxnSpPr/>
          <p:nvPr/>
        </p:nvCxnSpPr>
        <p:spPr>
          <a:xfrm rot="10800000">
            <a:off x="4851536" y="2133600"/>
            <a:ext cx="0" cy="228600"/>
          </a:xfrm>
          <a:prstGeom prst="straightConnector1">
            <a:avLst/>
          </a:prstGeom>
          <a:noFill/>
          <a:ln cap="flat" cmpd="sng" w="9525">
            <a:solidFill>
              <a:srgbClr val="4A7DBA"/>
            </a:solidFill>
            <a:prstDash val="solid"/>
            <a:round/>
            <a:headEnd len="sm" w="sm" type="none"/>
            <a:tailEnd len="med" w="med" type="triangle"/>
          </a:ln>
        </p:spPr>
      </p:cxnSp>
      <p:grpSp>
        <p:nvGrpSpPr>
          <p:cNvPr id="763" name="Google Shape;763;p77"/>
          <p:cNvGrpSpPr/>
          <p:nvPr/>
        </p:nvGrpSpPr>
        <p:grpSpPr>
          <a:xfrm>
            <a:off x="6608990" y="2133600"/>
            <a:ext cx="418704" cy="597932"/>
            <a:chOff x="6608990" y="2133600"/>
            <a:chExt cx="418704" cy="597932"/>
          </a:xfrm>
        </p:grpSpPr>
        <p:sp>
          <p:nvSpPr>
            <p:cNvPr id="764" name="Google Shape;764;p77"/>
            <p:cNvSpPr txBox="1"/>
            <p:nvPr/>
          </p:nvSpPr>
          <p:spPr>
            <a:xfrm>
              <a:off x="6608990"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65" name="Google Shape;765;p77"/>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grpSp>
      <p:grpSp>
        <p:nvGrpSpPr>
          <p:cNvPr id="766" name="Google Shape;766;p77"/>
          <p:cNvGrpSpPr/>
          <p:nvPr/>
        </p:nvGrpSpPr>
        <p:grpSpPr>
          <a:xfrm>
            <a:off x="7506096" y="2084577"/>
            <a:ext cx="306494" cy="577150"/>
            <a:chOff x="6608990" y="2133600"/>
            <a:chExt cx="306494" cy="634865"/>
          </a:xfrm>
        </p:grpSpPr>
        <p:sp>
          <p:nvSpPr>
            <p:cNvPr id="767" name="Google Shape;767;p77"/>
            <p:cNvSpPr txBox="1"/>
            <p:nvPr/>
          </p:nvSpPr>
          <p:spPr>
            <a:xfrm>
              <a:off x="6608990" y="2362200"/>
              <a:ext cx="306494" cy="406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a:t>
              </a:r>
              <a:endParaRPr/>
            </a:p>
          </p:txBody>
        </p:sp>
        <p:cxnSp>
          <p:nvCxnSpPr>
            <p:cNvPr id="768" name="Google Shape;768;p77"/>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75" name="Google Shape;775;p78"/>
          <p:cNvSpPr txBox="1"/>
          <p:nvPr>
            <p:ph idx="1" type="body"/>
          </p:nvPr>
        </p:nvSpPr>
        <p:spPr>
          <a:xfrm>
            <a:off x="457200" y="1600199"/>
            <a:ext cx="8229600" cy="51212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Stream: a, b, </a:t>
            </a:r>
            <a:r>
              <a:rPr lang="en-US">
                <a:solidFill>
                  <a:srgbClr val="FF0000"/>
                </a:solidFill>
              </a:rPr>
              <a:t>c</a:t>
            </a:r>
            <a:r>
              <a:rPr lang="en-US"/>
              <a:t>, b, d, a, </a:t>
            </a:r>
            <a:r>
              <a:rPr lang="en-US">
                <a:solidFill>
                  <a:srgbClr val="FF0000"/>
                </a:solidFill>
              </a:rPr>
              <a:t>c</a:t>
            </a:r>
            <a:r>
              <a:rPr lang="en-US"/>
              <a:t>, </a:t>
            </a:r>
            <a:r>
              <a:rPr lang="en-US">
                <a:solidFill>
                  <a:srgbClr val="7030A0"/>
                </a:solidFill>
              </a:rPr>
              <a:t>d</a:t>
            </a:r>
            <a:r>
              <a:rPr lang="en-US"/>
              <a:t>, a, b, </a:t>
            </a:r>
            <a:r>
              <a:rPr lang="en-US">
                <a:solidFill>
                  <a:srgbClr val="7030A0"/>
                </a:solidFill>
              </a:rPr>
              <a:t>d</a:t>
            </a:r>
            <a:r>
              <a:rPr lang="en-US"/>
              <a:t>, </a:t>
            </a:r>
            <a:r>
              <a:rPr lang="en-US">
                <a:solidFill>
                  <a:srgbClr val="FF0000"/>
                </a:solidFill>
              </a:rPr>
              <a:t>c</a:t>
            </a:r>
            <a:r>
              <a:rPr lang="en-US"/>
              <a:t>, </a:t>
            </a:r>
            <a:r>
              <a:rPr lang="en-US">
                <a:solidFill>
                  <a:srgbClr val="00B050"/>
                </a:solidFill>
              </a:rPr>
              <a:t>a</a:t>
            </a:r>
            <a:r>
              <a:rPr lang="en-US"/>
              <a:t>, </a:t>
            </a:r>
            <a:r>
              <a:rPr lang="en-US">
                <a:solidFill>
                  <a:srgbClr val="00B050"/>
                </a:solidFill>
              </a:rPr>
              <a:t>a</a:t>
            </a:r>
            <a:r>
              <a:rPr lang="en-US"/>
              <a:t>, b</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rgbClr val="FF0000"/>
              </a:buClr>
              <a:buSzPct val="100000"/>
              <a:buChar char="•"/>
            </a:pPr>
            <a:r>
              <a:rPr lang="en-US">
                <a:solidFill>
                  <a:srgbClr val="FF0000"/>
                </a:solidFill>
              </a:rPr>
              <a:t>e(1) = a, c(1) = 5 = m</a:t>
            </a:r>
            <a:r>
              <a:rPr baseline="-25000" lang="en-US">
                <a:solidFill>
                  <a:srgbClr val="FF0000"/>
                </a:solidFill>
              </a:rPr>
              <a:t>a</a:t>
            </a:r>
            <a:endParaRPr>
              <a:solidFill>
                <a:srgbClr val="FF0000"/>
              </a:solidFill>
            </a:endParaRPr>
          </a:p>
          <a:p>
            <a:pPr indent="-342900" lvl="0" marL="342900" rtl="0" algn="l">
              <a:spcBef>
                <a:spcPts val="592"/>
              </a:spcBef>
              <a:spcAft>
                <a:spcPts val="0"/>
              </a:spcAft>
              <a:buClr>
                <a:srgbClr val="00B050"/>
              </a:buClr>
              <a:buSzPct val="100000"/>
              <a:buChar char="•"/>
            </a:pPr>
            <a:r>
              <a:rPr lang="en-US">
                <a:solidFill>
                  <a:srgbClr val="00B050"/>
                </a:solidFill>
              </a:rPr>
              <a:t>e(2) = b, c(2) = 4 = m</a:t>
            </a:r>
            <a:r>
              <a:rPr baseline="-25000" lang="en-US">
                <a:solidFill>
                  <a:srgbClr val="00B050"/>
                </a:solidFill>
              </a:rPr>
              <a:t>b</a:t>
            </a:r>
            <a:endParaRPr>
              <a:solidFill>
                <a:srgbClr val="00B050"/>
              </a:solidFill>
            </a:endParaRPr>
          </a:p>
          <a:p>
            <a:pPr indent="-342900" lvl="0" marL="342900" rtl="0" algn="l">
              <a:spcBef>
                <a:spcPts val="592"/>
              </a:spcBef>
              <a:spcAft>
                <a:spcPts val="0"/>
              </a:spcAft>
              <a:buClr>
                <a:schemeClr val="dk1"/>
              </a:buClr>
              <a:buSzPct val="100000"/>
              <a:buChar char="•"/>
            </a:pPr>
            <a:r>
              <a:rPr lang="en-US"/>
              <a:t>e(3) = c, c(3) = 3 = m</a:t>
            </a:r>
            <a:r>
              <a:rPr baseline="-25000" lang="en-US"/>
              <a:t>c</a:t>
            </a:r>
            <a:endParaRPr/>
          </a:p>
          <a:p>
            <a:pPr indent="-342900" lvl="0" marL="342900" rtl="0" algn="l">
              <a:spcBef>
                <a:spcPts val="592"/>
              </a:spcBef>
              <a:spcAft>
                <a:spcPts val="0"/>
              </a:spcAft>
              <a:buClr>
                <a:srgbClr val="00B050"/>
              </a:buClr>
              <a:buSzPct val="100000"/>
              <a:buChar char="•"/>
            </a:pPr>
            <a:r>
              <a:rPr lang="en-US">
                <a:solidFill>
                  <a:srgbClr val="00B050"/>
                </a:solidFill>
              </a:rPr>
              <a:t>e(4) = b, c(4) = m</a:t>
            </a:r>
            <a:r>
              <a:rPr baseline="-25000" lang="en-US">
                <a:solidFill>
                  <a:srgbClr val="00B050"/>
                </a:solidFill>
              </a:rPr>
              <a:t>b</a:t>
            </a:r>
            <a:r>
              <a:rPr lang="en-US">
                <a:solidFill>
                  <a:srgbClr val="00B050"/>
                </a:solidFill>
              </a:rPr>
              <a:t>-1</a:t>
            </a:r>
            <a:endParaRPr/>
          </a:p>
          <a:p>
            <a:pPr indent="-342900" lvl="0" marL="342900" rtl="0" algn="l">
              <a:spcBef>
                <a:spcPts val="592"/>
              </a:spcBef>
              <a:spcAft>
                <a:spcPts val="0"/>
              </a:spcAft>
              <a:buClr>
                <a:schemeClr val="dk1"/>
              </a:buClr>
              <a:buSzPct val="100000"/>
              <a:buChar char="•"/>
            </a:pPr>
            <a:r>
              <a:rPr lang="en-US"/>
              <a:t>…</a:t>
            </a:r>
            <a:endParaRPr/>
          </a:p>
          <a:p>
            <a:pPr indent="-342900" lvl="0" marL="342900" rtl="0" algn="l">
              <a:spcBef>
                <a:spcPts val="592"/>
              </a:spcBef>
              <a:spcAft>
                <a:spcPts val="0"/>
              </a:spcAft>
              <a:buClr>
                <a:srgbClr val="FF0000"/>
              </a:buClr>
              <a:buSzPct val="100000"/>
              <a:buChar char="•"/>
            </a:pPr>
            <a:r>
              <a:rPr lang="en-US">
                <a:solidFill>
                  <a:srgbClr val="FF0000"/>
                </a:solidFill>
              </a:rPr>
              <a:t>e(13) = a, c(13) = 2</a:t>
            </a:r>
            <a:endParaRPr/>
          </a:p>
          <a:p>
            <a:pPr indent="-342900" lvl="0" marL="342900" rtl="0" algn="l">
              <a:spcBef>
                <a:spcPts val="592"/>
              </a:spcBef>
              <a:spcAft>
                <a:spcPts val="0"/>
              </a:spcAft>
              <a:buClr>
                <a:srgbClr val="FF0000"/>
              </a:buClr>
              <a:buSzPct val="100000"/>
              <a:buChar char="•"/>
            </a:pPr>
            <a:r>
              <a:rPr lang="en-US">
                <a:solidFill>
                  <a:srgbClr val="FF0000"/>
                </a:solidFill>
              </a:rPr>
              <a:t>e(14) = a, c(14) = 1</a:t>
            </a:r>
            <a:endParaRPr/>
          </a:p>
          <a:p>
            <a:pPr indent="-342900" lvl="0" marL="342900" rtl="0" algn="l">
              <a:spcBef>
                <a:spcPts val="592"/>
              </a:spcBef>
              <a:spcAft>
                <a:spcPts val="0"/>
              </a:spcAft>
              <a:buClr>
                <a:srgbClr val="00B050"/>
              </a:buClr>
              <a:buSzPct val="100000"/>
              <a:buChar char="•"/>
            </a:pPr>
            <a:r>
              <a:rPr lang="en-US">
                <a:solidFill>
                  <a:srgbClr val="00B050"/>
                </a:solidFill>
              </a:rPr>
              <a:t>e(15) = b, c(15) = 1</a:t>
            </a:r>
            <a:endParaRPr/>
          </a:p>
        </p:txBody>
      </p:sp>
      <p:sp>
        <p:nvSpPr>
          <p:cNvPr id="776" name="Google Shape;776;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777" name="Google Shape;777;p78"/>
          <p:cNvCxnSpPr/>
          <p:nvPr/>
        </p:nvCxnSpPr>
        <p:spPr>
          <a:xfrm>
            <a:off x="4267200" y="2971800"/>
            <a:ext cx="1828800" cy="1600198"/>
          </a:xfrm>
          <a:prstGeom prst="straightConnector1">
            <a:avLst/>
          </a:prstGeom>
          <a:noFill/>
          <a:ln cap="flat" cmpd="sng" w="9525">
            <a:solidFill>
              <a:srgbClr val="4A7DBA"/>
            </a:solidFill>
            <a:prstDash val="solid"/>
            <a:round/>
            <a:headEnd len="sm" w="sm" type="none"/>
            <a:tailEnd len="med" w="med" type="triangle"/>
          </a:ln>
        </p:spPr>
      </p:cxnSp>
      <p:cxnSp>
        <p:nvCxnSpPr>
          <p:cNvPr id="778" name="Google Shape;778;p78"/>
          <p:cNvCxnSpPr/>
          <p:nvPr/>
        </p:nvCxnSpPr>
        <p:spPr>
          <a:xfrm flipH="1" rot="10800000">
            <a:off x="3886200" y="4571999"/>
            <a:ext cx="2209800" cy="838201"/>
          </a:xfrm>
          <a:prstGeom prst="straightConnector1">
            <a:avLst/>
          </a:prstGeom>
          <a:noFill/>
          <a:ln cap="flat" cmpd="sng" w="9525">
            <a:solidFill>
              <a:srgbClr val="4A7DBA"/>
            </a:solidFill>
            <a:prstDash val="solid"/>
            <a:round/>
            <a:headEnd len="sm" w="sm" type="none"/>
            <a:tailEnd len="med" w="med" type="triangle"/>
          </a:ln>
        </p:spPr>
      </p:cxnSp>
      <p:cxnSp>
        <p:nvCxnSpPr>
          <p:cNvPr id="779" name="Google Shape;779;p78"/>
          <p:cNvCxnSpPr/>
          <p:nvPr/>
        </p:nvCxnSpPr>
        <p:spPr>
          <a:xfrm flipH="1" rot="10800000">
            <a:off x="3886200" y="4572000"/>
            <a:ext cx="2209800" cy="1295400"/>
          </a:xfrm>
          <a:prstGeom prst="straightConnector1">
            <a:avLst/>
          </a:prstGeom>
          <a:noFill/>
          <a:ln cap="flat" cmpd="sng" w="9525">
            <a:solidFill>
              <a:srgbClr val="4A7DBA"/>
            </a:solidFill>
            <a:prstDash val="solid"/>
            <a:round/>
            <a:headEnd len="sm" w="sm" type="none"/>
            <a:tailEnd len="med" w="med" type="triangle"/>
          </a:ln>
        </p:spPr>
      </p:cxnSp>
      <p:sp>
        <p:nvSpPr>
          <p:cNvPr id="780" name="Google Shape;780;p78"/>
          <p:cNvSpPr txBox="1"/>
          <p:nvPr/>
        </p:nvSpPr>
        <p:spPr>
          <a:xfrm>
            <a:off x="6096000" y="4267200"/>
            <a:ext cx="22098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2, 3, …, m</a:t>
            </a:r>
            <a:r>
              <a:rPr baseline="-25000" lang="en-US" sz="2400">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p:txBody>
      </p:sp>
      <p:sp>
        <p:nvSpPr>
          <p:cNvPr id="781" name="Google Shape;781;p78"/>
          <p:cNvSpPr txBox="1"/>
          <p:nvPr/>
        </p:nvSpPr>
        <p:spPr>
          <a:xfrm>
            <a:off x="2892303" y="23600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782" name="Google Shape;782;p78"/>
          <p:cNvCxnSpPr/>
          <p:nvPr/>
        </p:nvCxnSpPr>
        <p:spPr>
          <a:xfrm rot="10800000">
            <a:off x="304314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3" name="Google Shape;783;p78"/>
          <p:cNvSpPr txBox="1"/>
          <p:nvPr/>
        </p:nvSpPr>
        <p:spPr>
          <a:xfrm>
            <a:off x="4699136" y="2362200"/>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784" name="Google Shape;784;p78"/>
          <p:cNvCxnSpPr/>
          <p:nvPr/>
        </p:nvCxnSpPr>
        <p:spPr>
          <a:xfrm rot="10800000">
            <a:off x="4851536"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5" name="Google Shape;785;p78"/>
          <p:cNvSpPr txBox="1"/>
          <p:nvPr/>
        </p:nvSpPr>
        <p:spPr>
          <a:xfrm>
            <a:off x="6608990" y="2362200"/>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cxnSp>
        <p:nvCxnSpPr>
          <p:cNvPr id="786" name="Google Shape;786;p78"/>
          <p:cNvCxnSpPr/>
          <p:nvPr/>
        </p:nvCxnSpPr>
        <p:spPr>
          <a:xfrm rot="10800000">
            <a:off x="6761390" y="2133600"/>
            <a:ext cx="0" cy="228600"/>
          </a:xfrm>
          <a:prstGeom prst="straightConnector1">
            <a:avLst/>
          </a:prstGeom>
          <a:noFill/>
          <a:ln cap="flat" cmpd="sng" w="9525">
            <a:solidFill>
              <a:srgbClr val="4A7DBA"/>
            </a:solidFill>
            <a:prstDash val="solid"/>
            <a:round/>
            <a:headEnd len="sm" w="sm" type="none"/>
            <a:tailEnd len="med" w="med" type="triangle"/>
          </a:ln>
        </p:spPr>
      </p:cxnSp>
      <p:sp>
        <p:nvSpPr>
          <p:cNvPr id="787" name="Google Shape;787;p78"/>
          <p:cNvSpPr txBox="1"/>
          <p:nvPr/>
        </p:nvSpPr>
        <p:spPr>
          <a:xfrm>
            <a:off x="4038600" y="6006850"/>
            <a:ext cx="52584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we can have a lot of random variables (e.g., 15)…</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AMS works?</a:t>
            </a:r>
            <a:endParaRPr/>
          </a:p>
        </p:txBody>
      </p:sp>
      <p:sp>
        <p:nvSpPr>
          <p:cNvPr id="794" name="Google Shape;794;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95" name="Google Shape;795;p79"/>
          <p:cNvPicPr preferRelativeResize="0"/>
          <p:nvPr/>
        </p:nvPicPr>
        <p:blipFill rotWithShape="1">
          <a:blip r:embed="rId3">
            <a:alphaModFix/>
          </a:blip>
          <a:srcRect b="0" l="0" r="0" t="0"/>
          <a:stretch/>
        </p:blipFill>
        <p:spPr>
          <a:xfrm>
            <a:off x="685800" y="1295400"/>
            <a:ext cx="7848600" cy="5315506"/>
          </a:xfrm>
          <a:prstGeom prst="rect">
            <a:avLst/>
          </a:prstGeom>
          <a:noFill/>
          <a:ln>
            <a:noFill/>
          </a:ln>
        </p:spPr>
      </p:pic>
      <p:sp>
        <p:nvSpPr>
          <p:cNvPr id="796" name="Google Shape;796;p79"/>
          <p:cNvSpPr txBox="1"/>
          <p:nvPr/>
        </p:nvSpPr>
        <p:spPr>
          <a:xfrm>
            <a:off x="3956527" y="4419600"/>
            <a:ext cx="2596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this is the 2</a:t>
            </a:r>
            <a:r>
              <a:rPr baseline="30000" lang="en-US" sz="1800">
                <a:solidFill>
                  <a:schemeClr val="dk1"/>
                </a:solidFill>
                <a:latin typeface="Calibri"/>
                <a:ea typeface="Calibri"/>
                <a:cs typeface="Calibri"/>
                <a:sym typeface="Calibri"/>
              </a:rPr>
              <a:t>nd</a:t>
            </a:r>
            <a:r>
              <a:rPr lang="en-US" sz="1800">
                <a:solidFill>
                  <a:schemeClr val="dk1"/>
                </a:solidFill>
                <a:latin typeface="Calibri"/>
                <a:ea typeface="Calibri"/>
                <a:cs typeface="Calibri"/>
                <a:sym typeface="Calibri"/>
              </a:rPr>
              <a:t> moments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Running averages</a:t>
            </a:r>
            <a:endParaRPr/>
          </a:p>
        </p:txBody>
      </p:sp>
      <p:sp>
        <p:nvSpPr>
          <p:cNvPr id="155" name="Google Shape;155;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First </a:t>
            </a:r>
            <a:r>
              <a:rPr i="1" lang="en-US"/>
              <a:t>N</a:t>
            </a:r>
            <a:r>
              <a:rPr lang="en-US"/>
              <a:t> inputs, accumulate </a:t>
            </a:r>
            <a:r>
              <a:rPr lang="en-US">
                <a:solidFill>
                  <a:srgbClr val="FF0000"/>
                </a:solidFill>
              </a:rPr>
              <a:t>sum</a:t>
            </a:r>
            <a:r>
              <a:rPr lang="en-US"/>
              <a:t> and </a:t>
            </a:r>
            <a:r>
              <a:rPr lang="en-US">
                <a:solidFill>
                  <a:srgbClr val="FF0000"/>
                </a:solidFill>
              </a:rPr>
              <a:t>count</a:t>
            </a:r>
            <a:endParaRPr/>
          </a:p>
          <a:p>
            <a:pPr indent="-285750" lvl="1" marL="742950" rtl="0" algn="l">
              <a:spcBef>
                <a:spcPts val="560"/>
              </a:spcBef>
              <a:spcAft>
                <a:spcPts val="0"/>
              </a:spcAft>
              <a:buClr>
                <a:srgbClr val="0070C0"/>
              </a:buClr>
              <a:buSzPts val="2800"/>
              <a:buChar char="–"/>
            </a:pPr>
            <a:r>
              <a:rPr lang="en-US">
                <a:solidFill>
                  <a:srgbClr val="0070C0"/>
                </a:solidFill>
              </a:rPr>
              <a:t>Avg = sum/count</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A new element </a:t>
            </a:r>
            <a:r>
              <a:rPr i="1" lang="en-US"/>
              <a:t>i</a:t>
            </a:r>
            <a:endParaRPr i="1"/>
          </a:p>
          <a:p>
            <a:pPr indent="-285750" lvl="1" marL="742950" rtl="0" algn="l">
              <a:spcBef>
                <a:spcPts val="560"/>
              </a:spcBef>
              <a:spcAft>
                <a:spcPts val="0"/>
              </a:spcAft>
              <a:buClr>
                <a:schemeClr val="dk1"/>
              </a:buClr>
              <a:buSzPts val="2800"/>
              <a:buChar char="–"/>
            </a:pPr>
            <a:r>
              <a:rPr lang="en-US"/>
              <a:t>Change the average by </a:t>
            </a:r>
            <a:r>
              <a:rPr lang="en-US">
                <a:solidFill>
                  <a:srgbClr val="009900"/>
                </a:solidFill>
              </a:rPr>
              <a:t>adding</a:t>
            </a:r>
            <a:r>
              <a:rPr lang="en-US"/>
              <a:t> </a:t>
            </a:r>
            <a:r>
              <a:rPr lang="en-US">
                <a:solidFill>
                  <a:srgbClr val="FF0000"/>
                </a:solidFill>
              </a:rPr>
              <a:t>(i - j)/N</a:t>
            </a:r>
            <a:endParaRPr/>
          </a:p>
          <a:p>
            <a:pPr indent="-228600" lvl="2" marL="1143000" rtl="0" algn="l">
              <a:spcBef>
                <a:spcPts val="480"/>
              </a:spcBef>
              <a:spcAft>
                <a:spcPts val="0"/>
              </a:spcAft>
              <a:buClr>
                <a:schemeClr val="dk1"/>
              </a:buClr>
              <a:buSzPts val="2400"/>
              <a:buChar char="•"/>
            </a:pPr>
            <a:r>
              <a:rPr i="1" lang="en-US"/>
              <a:t>j</a:t>
            </a:r>
            <a:r>
              <a:rPr lang="en-US"/>
              <a:t> is the </a:t>
            </a:r>
            <a:r>
              <a:rPr lang="en-US">
                <a:solidFill>
                  <a:srgbClr val="0070C0"/>
                </a:solidFill>
              </a:rPr>
              <a:t>oldest element</a:t>
            </a:r>
            <a:r>
              <a:rPr lang="en-US"/>
              <a:t> in the </a:t>
            </a:r>
            <a:r>
              <a:rPr lang="en-US">
                <a:solidFill>
                  <a:srgbClr val="0070C0"/>
                </a:solidFill>
              </a:rPr>
              <a:t>window</a:t>
            </a:r>
            <a:endParaRPr/>
          </a:p>
          <a:p>
            <a:pPr indent="-228600" lvl="2" marL="1143000" rtl="0" algn="l">
              <a:spcBef>
                <a:spcPts val="480"/>
              </a:spcBef>
              <a:spcAft>
                <a:spcPts val="0"/>
              </a:spcAft>
              <a:buClr>
                <a:schemeClr val="dk1"/>
              </a:buClr>
              <a:buSzPts val="2400"/>
              <a:buChar char="•"/>
            </a:pPr>
            <a:r>
              <a:rPr lang="en-US"/>
              <a:t>window size is fixed so we need to discard </a:t>
            </a:r>
            <a:r>
              <a:rPr i="1" lang="en-US"/>
              <a:t>j</a:t>
            </a:r>
            <a:endParaRPr/>
          </a:p>
        </p:txBody>
      </p:sp>
      <p:sp>
        <p:nvSpPr>
          <p:cNvPr id="156" name="Google Shape;1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Expectation Analysis</a:t>
            </a:r>
            <a:endParaRPr/>
          </a:p>
        </p:txBody>
      </p:sp>
      <p:grpSp>
        <p:nvGrpSpPr>
          <p:cNvPr id="803" name="Google Shape;803;p80"/>
          <p:cNvGrpSpPr/>
          <p:nvPr/>
        </p:nvGrpSpPr>
        <p:grpSpPr>
          <a:xfrm>
            <a:off x="1447800" y="1143000"/>
            <a:ext cx="6553200" cy="914400"/>
            <a:chOff x="1447800" y="1143000"/>
            <a:chExt cx="6553200" cy="914400"/>
          </a:xfrm>
        </p:grpSpPr>
        <p:cxnSp>
          <p:nvCxnSpPr>
            <p:cNvPr id="804" name="Google Shape;804;p80"/>
            <p:cNvCxnSpPr/>
            <p:nvPr/>
          </p:nvCxnSpPr>
          <p:spPr>
            <a:xfrm>
              <a:off x="1447800" y="1602051"/>
              <a:ext cx="6553200" cy="1588"/>
            </a:xfrm>
            <a:prstGeom prst="straightConnector1">
              <a:avLst/>
            </a:prstGeom>
            <a:noFill/>
            <a:ln cap="flat" cmpd="sng" w="9525">
              <a:solidFill>
                <a:schemeClr val="dk1"/>
              </a:solidFill>
              <a:prstDash val="solid"/>
              <a:bevel/>
              <a:headEnd len="sm" w="sm" type="none"/>
              <a:tailEnd len="med" w="med" type="stealth"/>
            </a:ln>
            <a:effectLst>
              <a:outerShdw blurRad="40000" rotWithShape="0" dir="5400000" dist="20000">
                <a:srgbClr val="000000">
                  <a:alpha val="37647"/>
                </a:srgbClr>
              </a:outerShdw>
            </a:effectLst>
          </p:spPr>
        </p:cxnSp>
        <p:sp>
          <p:nvSpPr>
            <p:cNvPr id="805" name="Google Shape;805;p80"/>
            <p:cNvSpPr/>
            <p:nvPr/>
          </p:nvSpPr>
          <p:spPr>
            <a:xfrm>
              <a:off x="1981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6" name="Google Shape;806;p80"/>
            <p:cNvSpPr/>
            <p:nvPr/>
          </p:nvSpPr>
          <p:spPr>
            <a:xfrm>
              <a:off x="2362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7" name="Google Shape;807;p80"/>
            <p:cNvSpPr/>
            <p:nvPr/>
          </p:nvSpPr>
          <p:spPr>
            <a:xfrm>
              <a:off x="3886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8" name="Google Shape;808;p80"/>
            <p:cNvSpPr/>
            <p:nvPr/>
          </p:nvSpPr>
          <p:spPr>
            <a:xfrm>
              <a:off x="7315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9" name="Google Shape;809;p80"/>
            <p:cNvSpPr txBox="1"/>
            <p:nvPr/>
          </p:nvSpPr>
          <p:spPr>
            <a:xfrm>
              <a:off x="1905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0" name="Google Shape;810;p80"/>
            <p:cNvSpPr txBox="1"/>
            <p:nvPr/>
          </p:nvSpPr>
          <p:spPr>
            <a:xfrm>
              <a:off x="2278063" y="1687512"/>
              <a:ext cx="31273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1" name="Google Shape;811;p80"/>
            <p:cNvSpPr txBox="1"/>
            <p:nvPr/>
          </p:nvSpPr>
          <p:spPr>
            <a:xfrm>
              <a:off x="3810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2" name="Google Shape;812;p80"/>
            <p:cNvSpPr txBox="1"/>
            <p:nvPr/>
          </p:nvSpPr>
          <p:spPr>
            <a:xfrm>
              <a:off x="7239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13" name="Google Shape;813;p80"/>
            <p:cNvSpPr txBox="1"/>
            <p:nvPr/>
          </p:nvSpPr>
          <p:spPr>
            <a:xfrm>
              <a:off x="1905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1</a:t>
              </a:r>
              <a:endParaRPr/>
            </a:p>
          </p:txBody>
        </p:sp>
        <p:sp>
          <p:nvSpPr>
            <p:cNvPr id="814" name="Google Shape;814;p80"/>
            <p:cNvSpPr txBox="1"/>
            <p:nvPr/>
          </p:nvSpPr>
          <p:spPr>
            <a:xfrm>
              <a:off x="3802063" y="1154113"/>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3</a:t>
              </a:r>
              <a:endParaRPr/>
            </a:p>
          </p:txBody>
        </p:sp>
        <p:sp>
          <p:nvSpPr>
            <p:cNvPr id="815" name="Google Shape;815;p80"/>
            <p:cNvSpPr txBox="1"/>
            <p:nvPr/>
          </p:nvSpPr>
          <p:spPr>
            <a:xfrm>
              <a:off x="2286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2</a:t>
              </a:r>
              <a:endParaRPr/>
            </a:p>
          </p:txBody>
        </p:sp>
        <p:sp>
          <p:nvSpPr>
            <p:cNvPr id="816" name="Google Shape;816;p80"/>
            <p:cNvSpPr txBox="1"/>
            <p:nvPr/>
          </p:nvSpPr>
          <p:spPr>
            <a:xfrm>
              <a:off x="7231063" y="1143000"/>
              <a:ext cx="4619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m</a:t>
              </a:r>
              <a:r>
                <a:rPr baseline="-25000" lang="en-US" sz="1800">
                  <a:solidFill>
                    <a:srgbClr val="008000"/>
                  </a:solidFill>
                  <a:latin typeface="Arial"/>
                  <a:ea typeface="Arial"/>
                  <a:cs typeface="Arial"/>
                  <a:sym typeface="Arial"/>
                </a:rPr>
                <a:t>a</a:t>
              </a:r>
              <a:endParaRPr sz="1800">
                <a:solidFill>
                  <a:srgbClr val="008000"/>
                </a:solidFill>
                <a:latin typeface="Arial"/>
                <a:ea typeface="Arial"/>
                <a:cs typeface="Arial"/>
                <a:sym typeface="Arial"/>
              </a:endParaRPr>
            </a:p>
          </p:txBody>
        </p:sp>
        <p:sp>
          <p:nvSpPr>
            <p:cNvPr id="817" name="Google Shape;817;p80"/>
            <p:cNvSpPr/>
            <p:nvPr/>
          </p:nvSpPr>
          <p:spPr>
            <a:xfrm>
              <a:off x="2735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8" name="Google Shape;818;p80"/>
            <p:cNvSpPr txBox="1"/>
            <p:nvPr/>
          </p:nvSpPr>
          <p:spPr>
            <a:xfrm>
              <a:off x="2659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19" name="Google Shape;819;p80"/>
            <p:cNvSpPr/>
            <p:nvPr/>
          </p:nvSpPr>
          <p:spPr>
            <a:xfrm>
              <a:off x="3116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0" name="Google Shape;820;p80"/>
            <p:cNvSpPr txBox="1"/>
            <p:nvPr/>
          </p:nvSpPr>
          <p:spPr>
            <a:xfrm>
              <a:off x="3040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21" name="Google Shape;821;p80"/>
            <p:cNvSpPr/>
            <p:nvPr/>
          </p:nvSpPr>
          <p:spPr>
            <a:xfrm>
              <a:off x="3497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2" name="Google Shape;822;p80"/>
            <p:cNvSpPr txBox="1"/>
            <p:nvPr/>
          </p:nvSpPr>
          <p:spPr>
            <a:xfrm>
              <a:off x="3421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23" name="Google Shape;823;p80"/>
            <p:cNvSpPr/>
            <p:nvPr/>
          </p:nvSpPr>
          <p:spPr>
            <a:xfrm>
              <a:off x="4259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80"/>
            <p:cNvSpPr txBox="1"/>
            <p:nvPr/>
          </p:nvSpPr>
          <p:spPr>
            <a:xfrm>
              <a:off x="4183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grpSp>
      <p:sp>
        <p:nvSpPr>
          <p:cNvPr id="825" name="Google Shape;825;p80"/>
          <p:cNvSpPr txBox="1"/>
          <p:nvPr/>
        </p:nvSpPr>
        <p:spPr>
          <a:xfrm>
            <a:off x="609600" y="1219200"/>
            <a:ext cx="92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Count:</a:t>
            </a:r>
            <a:endParaRPr/>
          </a:p>
        </p:txBody>
      </p:sp>
      <p:sp>
        <p:nvSpPr>
          <p:cNvPr id="826" name="Google Shape;826;p80"/>
          <p:cNvSpPr txBox="1"/>
          <p:nvPr/>
        </p:nvSpPr>
        <p:spPr>
          <a:xfrm>
            <a:off x="575548" y="1676400"/>
            <a:ext cx="1043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Stream:</a:t>
            </a:r>
            <a:endParaRPr/>
          </a:p>
        </p:txBody>
      </p:sp>
      <p:pic>
        <p:nvPicPr>
          <p:cNvPr id="827" name="Google Shape;827;p80"/>
          <p:cNvPicPr preferRelativeResize="0"/>
          <p:nvPr/>
        </p:nvPicPr>
        <p:blipFill rotWithShape="1">
          <a:blip r:embed="rId3">
            <a:alphaModFix/>
          </a:blip>
          <a:srcRect b="0" l="0" r="0" t="0"/>
          <a:stretch/>
        </p:blipFill>
        <p:spPr>
          <a:xfrm>
            <a:off x="533400" y="2133600"/>
            <a:ext cx="8153400" cy="4430427"/>
          </a:xfrm>
          <a:prstGeom prst="rect">
            <a:avLst/>
          </a:prstGeom>
          <a:noFill/>
          <a:ln>
            <a:noFill/>
          </a:ln>
        </p:spPr>
      </p:pic>
      <p:sp>
        <p:nvSpPr>
          <p:cNvPr id="828" name="Google Shape;828;p80"/>
          <p:cNvSpPr txBox="1"/>
          <p:nvPr/>
        </p:nvSpPr>
        <p:spPr>
          <a:xfrm>
            <a:off x="2971800" y="2209006"/>
            <a:ext cx="449262"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2060"/>
                </a:solidFill>
                <a:latin typeface="Calibri"/>
                <a:ea typeface="Calibri"/>
                <a:cs typeface="Calibri"/>
                <a:sym typeface="Calibri"/>
              </a:rPr>
              <a:t>of</a:t>
            </a:r>
            <a:endParaRPr b="1" sz="1800">
              <a:solidFill>
                <a:srgbClr val="002060"/>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Expectation Analysis</a:t>
            </a:r>
            <a:endParaRPr/>
          </a:p>
        </p:txBody>
      </p:sp>
      <p:sp>
        <p:nvSpPr>
          <p:cNvPr id="835" name="Google Shape;83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grpSp>
        <p:nvGrpSpPr>
          <p:cNvPr id="836" name="Google Shape;836;p81"/>
          <p:cNvGrpSpPr/>
          <p:nvPr/>
        </p:nvGrpSpPr>
        <p:grpSpPr>
          <a:xfrm>
            <a:off x="1447800" y="1143000"/>
            <a:ext cx="6553200" cy="914400"/>
            <a:chOff x="1447800" y="1143000"/>
            <a:chExt cx="6553200" cy="914400"/>
          </a:xfrm>
        </p:grpSpPr>
        <p:cxnSp>
          <p:nvCxnSpPr>
            <p:cNvPr id="837" name="Google Shape;837;p81"/>
            <p:cNvCxnSpPr/>
            <p:nvPr/>
          </p:nvCxnSpPr>
          <p:spPr>
            <a:xfrm>
              <a:off x="1447800" y="1602051"/>
              <a:ext cx="6553200" cy="1588"/>
            </a:xfrm>
            <a:prstGeom prst="straightConnector1">
              <a:avLst/>
            </a:prstGeom>
            <a:no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838" name="Google Shape;838;p81"/>
            <p:cNvSpPr/>
            <p:nvPr/>
          </p:nvSpPr>
          <p:spPr>
            <a:xfrm>
              <a:off x="1981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9" name="Google Shape;839;p81"/>
            <p:cNvSpPr/>
            <p:nvPr/>
          </p:nvSpPr>
          <p:spPr>
            <a:xfrm>
              <a:off x="2362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0" name="Google Shape;840;p81"/>
            <p:cNvSpPr/>
            <p:nvPr/>
          </p:nvSpPr>
          <p:spPr>
            <a:xfrm>
              <a:off x="3886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1" name="Google Shape;841;p81"/>
            <p:cNvSpPr/>
            <p:nvPr/>
          </p:nvSpPr>
          <p:spPr>
            <a:xfrm>
              <a:off x="7315200" y="1526645"/>
              <a:ext cx="152400" cy="152400"/>
            </a:xfrm>
            <a:prstGeom prst="ellipse">
              <a:avLst/>
            </a:prstGeom>
            <a:solidFill>
              <a:srgbClr val="FF0000"/>
            </a:solidFill>
            <a:ln cap="flat" cmpd="sng" w="9525">
              <a:solidFill>
                <a:srgbClr val="FF0066"/>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2" name="Google Shape;842;p81"/>
            <p:cNvSpPr txBox="1"/>
            <p:nvPr/>
          </p:nvSpPr>
          <p:spPr>
            <a:xfrm>
              <a:off x="1905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3" name="Google Shape;843;p81"/>
            <p:cNvSpPr txBox="1"/>
            <p:nvPr/>
          </p:nvSpPr>
          <p:spPr>
            <a:xfrm>
              <a:off x="2278063" y="1687512"/>
              <a:ext cx="312737"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4" name="Google Shape;844;p81"/>
            <p:cNvSpPr txBox="1"/>
            <p:nvPr/>
          </p:nvSpPr>
          <p:spPr>
            <a:xfrm>
              <a:off x="3810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5" name="Google Shape;845;p81"/>
            <p:cNvSpPr txBox="1"/>
            <p:nvPr/>
          </p:nvSpPr>
          <p:spPr>
            <a:xfrm>
              <a:off x="7239000"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846" name="Google Shape;846;p81"/>
            <p:cNvSpPr txBox="1"/>
            <p:nvPr/>
          </p:nvSpPr>
          <p:spPr>
            <a:xfrm>
              <a:off x="1905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847" name="Google Shape;847;p81"/>
            <p:cNvSpPr txBox="1"/>
            <p:nvPr/>
          </p:nvSpPr>
          <p:spPr>
            <a:xfrm>
              <a:off x="3802063" y="1154113"/>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endParaRPr/>
            </a:p>
          </p:txBody>
        </p:sp>
        <p:sp>
          <p:nvSpPr>
            <p:cNvPr id="848" name="Google Shape;848;p81"/>
            <p:cNvSpPr txBox="1"/>
            <p:nvPr/>
          </p:nvSpPr>
          <p:spPr>
            <a:xfrm>
              <a:off x="2286000" y="1143000"/>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849" name="Google Shape;849;p81"/>
            <p:cNvSpPr txBox="1"/>
            <p:nvPr/>
          </p:nvSpPr>
          <p:spPr>
            <a:xfrm>
              <a:off x="7231063" y="1143000"/>
              <a:ext cx="461962"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
              </a:r>
              <a:r>
                <a:rPr baseline="-25000" lang="en-US" sz="1800">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50" name="Google Shape;850;p81"/>
            <p:cNvSpPr/>
            <p:nvPr/>
          </p:nvSpPr>
          <p:spPr>
            <a:xfrm>
              <a:off x="2735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1" name="Google Shape;851;p81"/>
            <p:cNvSpPr txBox="1"/>
            <p:nvPr/>
          </p:nvSpPr>
          <p:spPr>
            <a:xfrm>
              <a:off x="2659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2" name="Google Shape;852;p81"/>
            <p:cNvSpPr/>
            <p:nvPr/>
          </p:nvSpPr>
          <p:spPr>
            <a:xfrm>
              <a:off x="3116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3" name="Google Shape;853;p81"/>
            <p:cNvSpPr txBox="1"/>
            <p:nvPr/>
          </p:nvSpPr>
          <p:spPr>
            <a:xfrm>
              <a:off x="3040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4" name="Google Shape;854;p81"/>
            <p:cNvSpPr/>
            <p:nvPr/>
          </p:nvSpPr>
          <p:spPr>
            <a:xfrm>
              <a:off x="3497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5" name="Google Shape;855;p81"/>
            <p:cNvSpPr txBox="1"/>
            <p:nvPr/>
          </p:nvSpPr>
          <p:spPr>
            <a:xfrm>
              <a:off x="3421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sp>
          <p:nvSpPr>
            <p:cNvPr id="856" name="Google Shape;856;p81"/>
            <p:cNvSpPr/>
            <p:nvPr/>
          </p:nvSpPr>
          <p:spPr>
            <a:xfrm>
              <a:off x="4259262" y="1526645"/>
              <a:ext cx="152400" cy="152400"/>
            </a:xfrm>
            <a:prstGeom prst="ellipse">
              <a:avLst/>
            </a:prstGeom>
            <a:solidFill>
              <a:srgbClr val="008000"/>
            </a:solidFill>
            <a:ln cap="flat" cmpd="sng" w="9525">
              <a:solidFill>
                <a:srgbClr val="008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7" name="Google Shape;857;p81"/>
            <p:cNvSpPr txBox="1"/>
            <p:nvPr/>
          </p:nvSpPr>
          <p:spPr>
            <a:xfrm>
              <a:off x="4183062" y="1687512"/>
              <a:ext cx="312738"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t>
              </a:r>
              <a:endParaRPr/>
            </a:p>
          </p:txBody>
        </p:sp>
      </p:grpSp>
      <p:sp>
        <p:nvSpPr>
          <p:cNvPr id="858" name="Google Shape;858;p81"/>
          <p:cNvSpPr txBox="1"/>
          <p:nvPr/>
        </p:nvSpPr>
        <p:spPr>
          <a:xfrm>
            <a:off x="575548" y="1676400"/>
            <a:ext cx="10438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Stream:</a:t>
            </a:r>
            <a:endParaRPr/>
          </a:p>
        </p:txBody>
      </p:sp>
      <p:sp>
        <p:nvSpPr>
          <p:cNvPr id="859" name="Google Shape;859;p81"/>
          <p:cNvSpPr txBox="1"/>
          <p:nvPr/>
        </p:nvSpPr>
        <p:spPr>
          <a:xfrm>
            <a:off x="609600" y="1219200"/>
            <a:ext cx="92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Count:</a:t>
            </a:r>
            <a:endParaRPr/>
          </a:p>
        </p:txBody>
      </p:sp>
      <p:pic>
        <p:nvPicPr>
          <p:cNvPr id="860" name="Google Shape;860;p81"/>
          <p:cNvPicPr preferRelativeResize="0"/>
          <p:nvPr/>
        </p:nvPicPr>
        <p:blipFill rotWithShape="1">
          <a:blip r:embed="rId3">
            <a:alphaModFix/>
          </a:blip>
          <a:srcRect b="0" l="0" r="0" t="0"/>
          <a:stretch/>
        </p:blipFill>
        <p:spPr>
          <a:xfrm>
            <a:off x="381000" y="2209800"/>
            <a:ext cx="8368239" cy="4109900"/>
          </a:xfrm>
          <a:prstGeom prst="rect">
            <a:avLst/>
          </a:prstGeom>
          <a:noFill/>
          <a:ln>
            <a:noFill/>
          </a:ln>
        </p:spPr>
      </p:pic>
      <p:sp>
        <p:nvSpPr>
          <p:cNvPr id="861" name="Google Shape;861;p81"/>
          <p:cNvSpPr/>
          <p:nvPr/>
        </p:nvSpPr>
        <p:spPr>
          <a:xfrm>
            <a:off x="4724400" y="5181600"/>
            <a:ext cx="7620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Higher-Order Moments</a:t>
            </a:r>
            <a:endParaRPr/>
          </a:p>
        </p:txBody>
      </p:sp>
      <p:sp>
        <p:nvSpPr>
          <p:cNvPr id="867" name="Google Shape;867;p82"/>
          <p:cNvSpPr txBox="1"/>
          <p:nvPr>
            <p:ph idx="1" type="body"/>
          </p:nvPr>
        </p:nvSpPr>
        <p:spPr>
          <a:xfrm>
            <a:off x="457200" y="1295400"/>
            <a:ext cx="8534400" cy="525780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00FF"/>
              </a:buClr>
              <a:buSzPts val="3200"/>
              <a:buChar char="•"/>
            </a:pPr>
            <a:r>
              <a:rPr b="1" lang="en-US">
                <a:solidFill>
                  <a:srgbClr val="0000FF"/>
                </a:solidFill>
              </a:rPr>
              <a:t>To estimate the k</a:t>
            </a:r>
            <a:r>
              <a:rPr b="1" baseline="30000" lang="en-US">
                <a:solidFill>
                  <a:srgbClr val="0000FF"/>
                </a:solidFill>
              </a:rPr>
              <a:t>th</a:t>
            </a:r>
            <a:r>
              <a:rPr b="1" lang="en-US">
                <a:solidFill>
                  <a:srgbClr val="0000FF"/>
                </a:solidFill>
              </a:rPr>
              <a:t> moment, we essentially use the same algorithm but change the estimate:</a:t>
            </a:r>
            <a:endParaRPr/>
          </a:p>
          <a:p>
            <a:pPr indent="-285750" lvl="1" marL="742950" rtl="0" algn="l">
              <a:spcBef>
                <a:spcPts val="560"/>
              </a:spcBef>
              <a:spcAft>
                <a:spcPts val="0"/>
              </a:spcAft>
              <a:buClr>
                <a:schemeClr val="dk1"/>
              </a:buClr>
              <a:buSzPts val="2800"/>
              <a:buChar char="–"/>
            </a:pPr>
            <a:r>
              <a:rPr lang="en-US"/>
              <a:t>For </a:t>
            </a:r>
            <a:r>
              <a:rPr b="1" lang="en-US"/>
              <a:t>k=2</a:t>
            </a:r>
            <a:r>
              <a:rPr lang="en-US"/>
              <a:t> we used </a:t>
            </a:r>
            <a:r>
              <a:rPr b="1" i="1" lang="en-US">
                <a:solidFill>
                  <a:srgbClr val="008000"/>
                </a:solidFill>
              </a:rPr>
              <a:t>n</a:t>
            </a:r>
            <a:r>
              <a:rPr b="1" lang="en-US">
                <a:solidFill>
                  <a:srgbClr val="008000"/>
                </a:solidFill>
              </a:rPr>
              <a:t> (2·c – 1)</a:t>
            </a:r>
            <a:endParaRPr/>
          </a:p>
          <a:p>
            <a:pPr indent="-285750" lvl="1" marL="742950" rtl="0" algn="l">
              <a:spcBef>
                <a:spcPts val="560"/>
              </a:spcBef>
              <a:spcAft>
                <a:spcPts val="0"/>
              </a:spcAft>
              <a:buClr>
                <a:schemeClr val="dk1"/>
              </a:buClr>
              <a:buSzPts val="2800"/>
              <a:buChar char="–"/>
            </a:pPr>
            <a:r>
              <a:rPr lang="en-US"/>
              <a:t>For </a:t>
            </a:r>
            <a:r>
              <a:rPr b="1" lang="en-US"/>
              <a:t>k=3</a:t>
            </a:r>
            <a:r>
              <a:rPr lang="en-US"/>
              <a:t> we use: </a:t>
            </a:r>
            <a:r>
              <a:rPr b="1" i="1" lang="en-US">
                <a:solidFill>
                  <a:srgbClr val="008000"/>
                </a:solidFill>
              </a:rPr>
              <a:t>n</a:t>
            </a:r>
            <a:r>
              <a:rPr b="1" lang="en-US">
                <a:solidFill>
                  <a:srgbClr val="008000"/>
                </a:solidFill>
              </a:rPr>
              <a:t> (3·c</a:t>
            </a:r>
            <a:r>
              <a:rPr b="1" baseline="30000" lang="en-US">
                <a:solidFill>
                  <a:srgbClr val="008000"/>
                </a:solidFill>
              </a:rPr>
              <a:t>2</a:t>
            </a:r>
            <a:r>
              <a:rPr b="1" lang="en-US">
                <a:solidFill>
                  <a:srgbClr val="008000"/>
                </a:solidFill>
              </a:rPr>
              <a:t> – 3c + 1)</a:t>
            </a:r>
            <a:r>
              <a:rPr b="1" lang="en-US">
                <a:solidFill>
                  <a:schemeClr val="accent3"/>
                </a:solidFill>
              </a:rPr>
              <a:t>       </a:t>
            </a:r>
            <a:r>
              <a:rPr lang="en-US"/>
              <a:t>(where</a:t>
            </a:r>
            <a:r>
              <a:rPr b="1" lang="en-US"/>
              <a:t> c=X.val</a:t>
            </a:r>
            <a:r>
              <a:rPr lang="en-US"/>
              <a:t>)</a:t>
            </a:r>
            <a:endParaRPr/>
          </a:p>
          <a:p>
            <a:pPr indent="-342900" lvl="0" marL="342900" rtl="0" algn="l">
              <a:spcBef>
                <a:spcPts val="640"/>
              </a:spcBef>
              <a:spcAft>
                <a:spcPts val="0"/>
              </a:spcAft>
              <a:buClr>
                <a:srgbClr val="D60093"/>
              </a:buClr>
              <a:buSzPts val="3200"/>
              <a:buChar char="•"/>
            </a:pPr>
            <a:r>
              <a:rPr b="1" lang="en-US">
                <a:solidFill>
                  <a:srgbClr val="D60093"/>
                </a:solidFill>
              </a:rPr>
              <a:t>Why?</a:t>
            </a:r>
            <a:endParaRPr/>
          </a:p>
          <a:p>
            <a:pPr indent="-285750" lvl="1" marL="742950" rtl="0" algn="l">
              <a:spcBef>
                <a:spcPts val="560"/>
              </a:spcBef>
              <a:spcAft>
                <a:spcPts val="0"/>
              </a:spcAft>
              <a:buClr>
                <a:srgbClr val="0000FF"/>
              </a:buClr>
              <a:buSzPts val="2800"/>
              <a:buChar char="–"/>
            </a:pPr>
            <a:r>
              <a:rPr b="1" lang="en-US">
                <a:solidFill>
                  <a:srgbClr val="0000FF"/>
                </a:solidFill>
              </a:rPr>
              <a:t>For k=2:</a:t>
            </a:r>
            <a:r>
              <a:rPr lang="en-US"/>
              <a:t> Remember we had  and we showed terms </a:t>
            </a:r>
            <a:r>
              <a:rPr b="1" i="1" lang="en-US"/>
              <a:t>2c-1</a:t>
            </a:r>
            <a:r>
              <a:rPr lang="en-US"/>
              <a:t> (for </a:t>
            </a:r>
            <a:r>
              <a:rPr b="1" lang="en-US"/>
              <a:t>c=1,…,m</a:t>
            </a:r>
            <a:r>
              <a:rPr lang="en-US"/>
              <a:t>) sum to </a:t>
            </a:r>
            <a:r>
              <a:rPr b="1" i="1" lang="en-US"/>
              <a:t>m</a:t>
            </a:r>
            <a:r>
              <a:rPr b="1" baseline="30000" i="1" lang="en-US"/>
              <a:t>2</a:t>
            </a:r>
            <a:endParaRPr/>
          </a:p>
          <a:p>
            <a:pPr indent="-76200" lvl="2" marL="1143000" rtl="0" algn="l">
              <a:spcBef>
                <a:spcPts val="480"/>
              </a:spcBef>
              <a:spcAft>
                <a:spcPts val="0"/>
              </a:spcAft>
              <a:buClr>
                <a:schemeClr val="dk1"/>
              </a:buClr>
              <a:buSzPts val="2400"/>
              <a:buNone/>
            </a:pPr>
            <a:r>
              <a:t/>
            </a:r>
            <a:endParaRPr b="0" i="1"/>
          </a:p>
          <a:p>
            <a:pPr indent="-228600" lvl="2" marL="1143000" rtl="0" algn="l">
              <a:spcBef>
                <a:spcPts val="480"/>
              </a:spcBef>
              <a:spcAft>
                <a:spcPts val="0"/>
              </a:spcAft>
              <a:buClr>
                <a:schemeClr val="dk1"/>
              </a:buClr>
              <a:buSzPts val="2400"/>
              <a:buChar char="•"/>
            </a:pPr>
            <a:r>
              <a:rPr b="1" lang="en-US"/>
              <a:t>So:</a:t>
            </a:r>
            <a:r>
              <a:rPr lang="en-US"/>
              <a:t> </a:t>
            </a:r>
            <a:endParaRPr b="1"/>
          </a:p>
          <a:p>
            <a:pPr indent="-285750" lvl="1" marL="742950" rtl="0" algn="l">
              <a:spcBef>
                <a:spcPts val="560"/>
              </a:spcBef>
              <a:spcAft>
                <a:spcPts val="0"/>
              </a:spcAft>
              <a:buClr>
                <a:srgbClr val="0000FF"/>
              </a:buClr>
              <a:buSzPts val="2800"/>
              <a:buChar char="–"/>
            </a:pPr>
            <a:r>
              <a:rPr b="1" lang="en-US">
                <a:solidFill>
                  <a:srgbClr val="0000FF"/>
                </a:solidFill>
              </a:rPr>
              <a:t>For k=3:</a:t>
            </a:r>
            <a:r>
              <a:rPr lang="en-US"/>
              <a:t> </a:t>
            </a:r>
            <a:r>
              <a:rPr b="1" lang="en-US"/>
              <a:t>c</a:t>
            </a:r>
            <a:r>
              <a:rPr b="1" baseline="30000" lang="en-US"/>
              <a:t>3 </a:t>
            </a:r>
            <a:r>
              <a:rPr b="1" lang="en-US"/>
              <a:t>- (c-1)</a:t>
            </a:r>
            <a:r>
              <a:rPr b="1" baseline="30000" lang="en-US"/>
              <a:t>3</a:t>
            </a:r>
            <a:r>
              <a:rPr baseline="30000" lang="en-US"/>
              <a:t> </a:t>
            </a:r>
            <a:r>
              <a:rPr lang="en-US"/>
              <a:t>= </a:t>
            </a:r>
            <a:r>
              <a:rPr b="1" lang="en-US"/>
              <a:t>3c</a:t>
            </a:r>
            <a:r>
              <a:rPr b="1" baseline="30000" lang="en-US"/>
              <a:t>2 </a:t>
            </a:r>
            <a:r>
              <a:rPr b="1" lang="en-US"/>
              <a:t>- 3c + 1</a:t>
            </a:r>
            <a:endParaRPr/>
          </a:p>
          <a:p>
            <a:pPr indent="-342900" lvl="0" marL="342900" rtl="0" algn="l">
              <a:spcBef>
                <a:spcPts val="640"/>
              </a:spcBef>
              <a:spcAft>
                <a:spcPts val="0"/>
              </a:spcAft>
              <a:buClr>
                <a:srgbClr val="008000"/>
              </a:buClr>
              <a:buSzPts val="3200"/>
              <a:buChar char="•"/>
            </a:pPr>
            <a:r>
              <a:rPr b="1" lang="en-US">
                <a:solidFill>
                  <a:srgbClr val="008000"/>
                </a:solidFill>
              </a:rPr>
              <a:t>Generally:</a:t>
            </a:r>
            <a:r>
              <a:rPr b="1" lang="en-US"/>
              <a:t> </a:t>
            </a:r>
            <a:r>
              <a:rPr lang="en-US"/>
              <a:t>Estimate </a:t>
            </a:r>
            <a:endParaRPr/>
          </a:p>
        </p:txBody>
      </p:sp>
      <p:sp>
        <p:nvSpPr>
          <p:cNvPr id="868" name="Google Shape;868;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9" name="Google Shape;869;p82"/>
          <p:cNvPicPr preferRelativeResize="0"/>
          <p:nvPr/>
        </p:nvPicPr>
        <p:blipFill rotWithShape="1">
          <a:blip r:embed="rId3">
            <a:alphaModFix/>
          </a:blip>
          <a:srcRect b="0" l="0" r="0" t="0"/>
          <a:stretch/>
        </p:blipFill>
        <p:spPr>
          <a:xfrm>
            <a:off x="5689600" y="5486400"/>
            <a:ext cx="2997200" cy="419100"/>
          </a:xfrm>
          <a:prstGeom prst="rect">
            <a:avLst/>
          </a:prstGeom>
          <a:noFill/>
          <a:ln>
            <a:noFill/>
          </a:ln>
        </p:spPr>
      </p:pic>
      <p:pic>
        <p:nvPicPr>
          <p:cNvPr id="870" name="Google Shape;870;p82"/>
          <p:cNvPicPr preferRelativeResize="0"/>
          <p:nvPr/>
        </p:nvPicPr>
        <p:blipFill rotWithShape="1">
          <a:blip r:embed="rId4">
            <a:alphaModFix/>
          </a:blip>
          <a:srcRect b="0" l="0" r="0" t="0"/>
          <a:stretch/>
        </p:blipFill>
        <p:spPr>
          <a:xfrm>
            <a:off x="304800" y="3703632"/>
            <a:ext cx="8382000" cy="268910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Combining Samples</a:t>
            </a:r>
            <a:endParaRPr/>
          </a:p>
        </p:txBody>
      </p:sp>
      <p:sp>
        <p:nvSpPr>
          <p:cNvPr id="876" name="Google Shape;876;p83"/>
          <p:cNvSpPr txBox="1"/>
          <p:nvPr>
            <p:ph idx="1" type="body"/>
          </p:nvPr>
        </p:nvSpPr>
        <p:spPr>
          <a:xfrm>
            <a:off x="457200" y="1295400"/>
            <a:ext cx="7772400" cy="5257801"/>
          </a:xfrm>
          <a:prstGeom prst="rect">
            <a:avLst/>
          </a:prstGeom>
          <a:blipFill rotWithShape="1">
            <a:blip r:embed="rId3">
              <a:alphaModFix/>
            </a:blip>
            <a:stretch>
              <a:fillRect b="0" l="-1802" r="0" t="-243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877" name="Google Shape;877;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Streams Never End: Fixups</a:t>
            </a:r>
            <a:endParaRPr/>
          </a:p>
        </p:txBody>
      </p:sp>
      <p:sp>
        <p:nvSpPr>
          <p:cNvPr id="883" name="Google Shape;883;p84"/>
          <p:cNvSpPr txBox="1"/>
          <p:nvPr>
            <p:ph idx="1" type="body"/>
          </p:nvPr>
        </p:nvSpPr>
        <p:spPr>
          <a:xfrm>
            <a:off x="457200" y="1295400"/>
            <a:ext cx="8458200" cy="5334000"/>
          </a:xfrm>
          <a:prstGeom prst="rect">
            <a:avLst/>
          </a:prstGeom>
          <a:noFill/>
          <a:ln>
            <a:noFill/>
          </a:ln>
        </p:spPr>
        <p:txBody>
          <a:bodyPr anchorCtr="0" anchor="t" bIns="45700" lIns="91425" spcFirstLastPara="1" rIns="91425" wrap="square" tIns="45700">
            <a:noAutofit/>
          </a:bodyPr>
          <a:lstStyle/>
          <a:p>
            <a:pPr indent="-609600" lvl="0" marL="609600" rtl="0" algn="l">
              <a:spcBef>
                <a:spcPts val="0"/>
              </a:spcBef>
              <a:spcAft>
                <a:spcPts val="0"/>
              </a:spcAft>
              <a:buClr>
                <a:srgbClr val="0000FF"/>
              </a:buClr>
              <a:buSzPts val="2800"/>
              <a:buChar char="•"/>
            </a:pPr>
            <a:r>
              <a:rPr b="1" lang="en-US" sz="2800">
                <a:solidFill>
                  <a:srgbClr val="0000FF"/>
                </a:solidFill>
              </a:rPr>
              <a:t>(1)</a:t>
            </a:r>
            <a:r>
              <a:rPr lang="en-US" sz="2800"/>
              <a:t> The variables</a:t>
            </a:r>
            <a:r>
              <a:rPr b="1" lang="en-US" sz="2800"/>
              <a:t> </a:t>
            </a:r>
            <a:r>
              <a:rPr b="1" i="1" lang="en-US" sz="2800"/>
              <a:t>X</a:t>
            </a:r>
            <a:r>
              <a:rPr lang="en-US" sz="2800"/>
              <a:t> have </a:t>
            </a:r>
            <a:r>
              <a:rPr b="1" i="1" lang="en-US" sz="2800"/>
              <a:t>n</a:t>
            </a:r>
            <a:r>
              <a:rPr lang="en-US" sz="2800"/>
              <a:t> as a factor – </a:t>
            </a:r>
            <a:br>
              <a:rPr lang="en-US" sz="2800"/>
            </a:br>
            <a:r>
              <a:rPr lang="en-US" sz="2800"/>
              <a:t>keep </a:t>
            </a:r>
            <a:r>
              <a:rPr b="1" i="1" lang="en-US" sz="2800"/>
              <a:t>n</a:t>
            </a:r>
            <a:r>
              <a:rPr lang="en-US" sz="2800"/>
              <a:t> separately; just hold the count in </a:t>
            </a:r>
            <a:r>
              <a:rPr b="1" i="1" lang="en-US" sz="2800"/>
              <a:t>X</a:t>
            </a:r>
            <a:endParaRPr b="1" sz="2800"/>
          </a:p>
          <a:p>
            <a:pPr indent="-609600" lvl="0" marL="609600" rtl="0" algn="l">
              <a:spcBef>
                <a:spcPts val="560"/>
              </a:spcBef>
              <a:spcAft>
                <a:spcPts val="0"/>
              </a:spcAft>
              <a:buClr>
                <a:srgbClr val="0000FF"/>
              </a:buClr>
              <a:buSzPts val="2800"/>
              <a:buChar char="•"/>
            </a:pPr>
            <a:r>
              <a:rPr b="1" lang="en-US" sz="2800">
                <a:solidFill>
                  <a:srgbClr val="0000FF"/>
                </a:solidFill>
              </a:rPr>
              <a:t>(2)</a:t>
            </a:r>
            <a:r>
              <a:rPr lang="en-US" sz="2800"/>
              <a:t> Suppose we can only store </a:t>
            </a:r>
            <a:r>
              <a:rPr b="1" i="1" lang="en-US" sz="2800"/>
              <a:t>k</a:t>
            </a:r>
            <a:r>
              <a:rPr b="1" lang="en-US" sz="2800"/>
              <a:t> </a:t>
            </a:r>
            <a:r>
              <a:rPr lang="en-US" sz="2800"/>
              <a:t>counts.  </a:t>
            </a:r>
            <a:br>
              <a:rPr lang="en-US" sz="2800"/>
            </a:br>
            <a:r>
              <a:rPr lang="en-US" sz="2800"/>
              <a:t>We must throw some </a:t>
            </a:r>
            <a:r>
              <a:rPr b="1" i="1" lang="en-US" sz="2800"/>
              <a:t>X</a:t>
            </a:r>
            <a:r>
              <a:rPr lang="en-US" sz="2800"/>
              <a:t>s out as time goes on:</a:t>
            </a:r>
            <a:endParaRPr/>
          </a:p>
          <a:p>
            <a:pPr indent="-285750" lvl="1" marL="742950" rtl="0" algn="l">
              <a:spcBef>
                <a:spcPts val="480"/>
              </a:spcBef>
              <a:spcAft>
                <a:spcPts val="0"/>
              </a:spcAft>
              <a:buClr>
                <a:srgbClr val="D60093"/>
              </a:buClr>
              <a:buSzPts val="2400"/>
              <a:buChar char="–"/>
            </a:pPr>
            <a:r>
              <a:rPr b="1" lang="en-US" sz="2400">
                <a:solidFill>
                  <a:srgbClr val="D60093"/>
                </a:solidFill>
              </a:rPr>
              <a:t>Objective:</a:t>
            </a:r>
            <a:r>
              <a:rPr lang="en-US" sz="2400">
                <a:solidFill>
                  <a:srgbClr val="D60093"/>
                </a:solidFill>
              </a:rPr>
              <a:t> </a:t>
            </a:r>
            <a:endParaRPr/>
          </a:p>
          <a:p>
            <a:pPr indent="-228600" lvl="2" marL="1143000" rtl="0" algn="l">
              <a:spcBef>
                <a:spcPts val="400"/>
              </a:spcBef>
              <a:spcAft>
                <a:spcPts val="0"/>
              </a:spcAft>
              <a:buClr>
                <a:schemeClr val="dk1"/>
              </a:buClr>
              <a:buSzPts val="2000"/>
              <a:buChar char="•"/>
            </a:pPr>
            <a:r>
              <a:rPr lang="en-US" sz="2000"/>
              <a:t>Estimating </a:t>
            </a:r>
            <a:r>
              <a:rPr lang="en-US" sz="2000">
                <a:solidFill>
                  <a:srgbClr val="2642E0"/>
                </a:solidFill>
              </a:rPr>
              <a:t>2</a:t>
            </a:r>
            <a:r>
              <a:rPr baseline="30000" lang="en-US" sz="2000">
                <a:solidFill>
                  <a:srgbClr val="2642E0"/>
                </a:solidFill>
              </a:rPr>
              <a:t>nd</a:t>
            </a:r>
            <a:r>
              <a:rPr lang="en-US" sz="2000">
                <a:solidFill>
                  <a:srgbClr val="2642E0"/>
                </a:solidFill>
              </a:rPr>
              <a:t> moment </a:t>
            </a:r>
            <a:r>
              <a:rPr lang="en-US" sz="2000"/>
              <a:t>of a stream of length </a:t>
            </a:r>
            <a:r>
              <a:rPr b="1" i="1" lang="en-US" sz="2000"/>
              <a:t>n</a:t>
            </a:r>
            <a:endParaRPr/>
          </a:p>
          <a:p>
            <a:pPr indent="-228600" lvl="2" marL="1143000" rtl="0" algn="l">
              <a:spcBef>
                <a:spcPts val="400"/>
              </a:spcBef>
              <a:spcAft>
                <a:spcPts val="0"/>
              </a:spcAft>
              <a:buClr>
                <a:schemeClr val="dk1"/>
              </a:buClr>
              <a:buSzPts val="2000"/>
              <a:buChar char="•"/>
            </a:pPr>
            <a:r>
              <a:rPr lang="en-US" sz="2000"/>
              <a:t>Each starting time </a:t>
            </a:r>
            <a:r>
              <a:rPr b="1" i="1" lang="en-US" sz="2000"/>
              <a:t>t</a:t>
            </a:r>
            <a:r>
              <a:rPr lang="en-US" sz="2000"/>
              <a:t> is selected with probability </a:t>
            </a:r>
            <a:r>
              <a:rPr b="1" i="1" lang="en-US" sz="2000"/>
              <a:t>k</a:t>
            </a:r>
            <a:r>
              <a:rPr b="1" lang="en-US" sz="2000"/>
              <a:t>/</a:t>
            </a:r>
            <a:r>
              <a:rPr b="1" i="1" lang="en-US" sz="2000"/>
              <a:t>n </a:t>
            </a:r>
            <a:endParaRPr/>
          </a:p>
          <a:p>
            <a:pPr indent="-285750" lvl="1" marL="742950" rtl="0" algn="l">
              <a:spcBef>
                <a:spcPts val="480"/>
              </a:spcBef>
              <a:spcAft>
                <a:spcPts val="0"/>
              </a:spcAft>
              <a:buClr>
                <a:srgbClr val="D60093"/>
              </a:buClr>
              <a:buSzPts val="2400"/>
              <a:buChar char="–"/>
            </a:pPr>
            <a:r>
              <a:rPr b="1" lang="en-US" sz="2400">
                <a:solidFill>
                  <a:srgbClr val="D60093"/>
                </a:solidFill>
              </a:rPr>
              <a:t>Solution: (fixed-size sampling!)</a:t>
            </a:r>
            <a:endParaRPr/>
          </a:p>
          <a:p>
            <a:pPr indent="-228600" lvl="2" marL="1143000" rtl="0" algn="l">
              <a:spcBef>
                <a:spcPts val="400"/>
              </a:spcBef>
              <a:spcAft>
                <a:spcPts val="0"/>
              </a:spcAft>
              <a:buClr>
                <a:schemeClr val="dk1"/>
              </a:buClr>
              <a:buSzPts val="2000"/>
              <a:buChar char="•"/>
            </a:pPr>
            <a:r>
              <a:rPr lang="en-US" sz="2000"/>
              <a:t>Choose the first </a:t>
            </a:r>
            <a:r>
              <a:rPr b="1" i="1" lang="en-US" sz="2000"/>
              <a:t>k</a:t>
            </a:r>
            <a:r>
              <a:rPr lang="en-US" sz="2000"/>
              <a:t> times for </a:t>
            </a:r>
            <a:r>
              <a:rPr b="1" i="1" lang="en-US" sz="2000"/>
              <a:t>k</a:t>
            </a:r>
            <a:r>
              <a:rPr lang="en-US" sz="2000"/>
              <a:t> variables</a:t>
            </a:r>
            <a:endParaRPr/>
          </a:p>
          <a:p>
            <a:pPr indent="-228600" lvl="2" marL="1143000" rtl="0" algn="l">
              <a:spcBef>
                <a:spcPts val="400"/>
              </a:spcBef>
              <a:spcAft>
                <a:spcPts val="0"/>
              </a:spcAft>
              <a:buClr>
                <a:schemeClr val="dk1"/>
              </a:buClr>
              <a:buSzPts val="2000"/>
              <a:buChar char="•"/>
            </a:pPr>
            <a:r>
              <a:rPr lang="en-US" sz="2000"/>
              <a:t>When the </a:t>
            </a:r>
            <a:r>
              <a:rPr b="1" i="1" lang="en-US" sz="2000"/>
              <a:t>n</a:t>
            </a:r>
            <a:r>
              <a:rPr b="1" baseline="30000" lang="en-US" sz="2000"/>
              <a:t>th</a:t>
            </a:r>
            <a:r>
              <a:rPr lang="en-US" sz="2000"/>
              <a:t> element arrives (</a:t>
            </a:r>
            <a:r>
              <a:rPr b="1" i="1" lang="en-US" sz="2000"/>
              <a:t>n</a:t>
            </a:r>
            <a:r>
              <a:rPr b="1" lang="en-US" sz="2000"/>
              <a:t> &gt; </a:t>
            </a:r>
            <a:r>
              <a:rPr b="1" i="1" lang="en-US" sz="2000"/>
              <a:t>k</a:t>
            </a:r>
            <a:r>
              <a:rPr lang="en-US" sz="2000"/>
              <a:t>), choose it with probability </a:t>
            </a:r>
            <a:r>
              <a:rPr b="1" i="1" lang="en-US" sz="2000"/>
              <a:t>k</a:t>
            </a:r>
            <a:r>
              <a:rPr b="1" lang="en-US" sz="2000"/>
              <a:t>/</a:t>
            </a:r>
            <a:r>
              <a:rPr b="1" i="1" lang="en-US" sz="2000"/>
              <a:t>n</a:t>
            </a:r>
            <a:endParaRPr b="1" sz="2000"/>
          </a:p>
          <a:p>
            <a:pPr indent="-228600" lvl="2" marL="1143000" rtl="0" algn="l">
              <a:spcBef>
                <a:spcPts val="400"/>
              </a:spcBef>
              <a:spcAft>
                <a:spcPts val="0"/>
              </a:spcAft>
              <a:buClr>
                <a:schemeClr val="dk1"/>
              </a:buClr>
              <a:buSzPts val="2000"/>
              <a:buChar char="•"/>
            </a:pPr>
            <a:r>
              <a:rPr lang="en-US" sz="2000"/>
              <a:t>If you choose it, throw one of the previously stored variables</a:t>
            </a:r>
            <a:r>
              <a:rPr b="1" lang="en-US" sz="2000"/>
              <a:t> X</a:t>
            </a:r>
            <a:r>
              <a:rPr lang="en-US" sz="2000"/>
              <a:t> out, with equal probability</a:t>
            </a:r>
            <a:endParaRPr/>
          </a:p>
          <a:p>
            <a:pPr indent="-381000" lvl="1" marL="990600" rtl="0" algn="l">
              <a:spcBef>
                <a:spcPts val="480"/>
              </a:spcBef>
              <a:spcAft>
                <a:spcPts val="0"/>
              </a:spcAft>
              <a:buClr>
                <a:schemeClr val="dk1"/>
              </a:buClr>
              <a:buSzPts val="2400"/>
              <a:buNone/>
            </a:pPr>
            <a:r>
              <a:t/>
            </a:r>
            <a:endParaRPr sz="2400"/>
          </a:p>
        </p:txBody>
      </p:sp>
      <p:sp>
        <p:nvSpPr>
          <p:cNvPr id="884" name="Google Shape;884;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SLIDING WINDOWS</a:t>
            </a:r>
            <a:endParaRPr/>
          </a:p>
        </p:txBody>
      </p:sp>
      <p:sp>
        <p:nvSpPr>
          <p:cNvPr id="890" name="Google Shape;890;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t/>
            </a:r>
            <a:endParaRPr/>
          </a:p>
        </p:txBody>
      </p:sp>
      <p:sp>
        <p:nvSpPr>
          <p:cNvPr id="891" name="Google Shape;891;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897" name="Google Shape;897;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chemeClr val="dk1"/>
              </a:buClr>
              <a:buSzPct val="100000"/>
              <a:buChar char="•"/>
            </a:pPr>
            <a:r>
              <a:rPr lang="en-US"/>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rgbClr val="FF0000"/>
              </a:buClr>
              <a:buSzPct val="100000"/>
              <a:buChar char="•"/>
            </a:pPr>
            <a:r>
              <a:rPr lang="en-US">
                <a:solidFill>
                  <a:srgbClr val="FF0000"/>
                </a:solidFill>
              </a:rPr>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898" name="Google Shape;898;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Sliding Windows</a:t>
            </a:r>
            <a:endParaRPr/>
          </a:p>
        </p:txBody>
      </p:sp>
      <p:sp>
        <p:nvSpPr>
          <p:cNvPr id="905" name="Google Shape;905;p87"/>
          <p:cNvSpPr txBox="1"/>
          <p:nvPr>
            <p:ph idx="1" type="body"/>
          </p:nvPr>
        </p:nvSpPr>
        <p:spPr>
          <a:xfrm>
            <a:off x="457200" y="1600200"/>
            <a:ext cx="83058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useful model of stream processing is that queries are about a </a:t>
            </a:r>
            <a:r>
              <a:rPr b="1" i="1" lang="en-US" sz="2400">
                <a:solidFill>
                  <a:srgbClr val="FF0066"/>
                </a:solidFill>
              </a:rPr>
              <a:t>window</a:t>
            </a:r>
            <a:r>
              <a:rPr lang="en-US" sz="2400"/>
              <a:t> of length </a:t>
            </a:r>
            <a:r>
              <a:rPr b="1" i="1" lang="en-US" sz="2400"/>
              <a:t>N</a:t>
            </a:r>
            <a:endParaRPr/>
          </a:p>
          <a:p>
            <a:pPr indent="-285750" lvl="1" marL="742950" rtl="0" algn="l">
              <a:spcBef>
                <a:spcPts val="400"/>
              </a:spcBef>
              <a:spcAft>
                <a:spcPts val="0"/>
              </a:spcAft>
              <a:buClr>
                <a:schemeClr val="dk1"/>
              </a:buClr>
              <a:buSzPts val="2000"/>
              <a:buChar char="–"/>
            </a:pPr>
            <a:r>
              <a:rPr lang="en-US" sz="2000"/>
              <a:t>the </a:t>
            </a:r>
            <a:r>
              <a:rPr b="1" i="1" lang="en-US" sz="2000"/>
              <a:t>N</a:t>
            </a:r>
            <a:r>
              <a:rPr lang="en-US" sz="2000"/>
              <a:t> most recent elements received</a:t>
            </a:r>
            <a:endParaRPr/>
          </a:p>
          <a:p>
            <a:pPr indent="-342900" lvl="0" marL="342900" rtl="0" algn="l">
              <a:spcBef>
                <a:spcPts val="480"/>
              </a:spcBef>
              <a:spcAft>
                <a:spcPts val="0"/>
              </a:spcAft>
              <a:buClr>
                <a:srgbClr val="0000FF"/>
              </a:buClr>
              <a:buSzPts val="2400"/>
              <a:buChar char="•"/>
            </a:pPr>
            <a:r>
              <a:rPr b="1" lang="en-US" sz="2400">
                <a:solidFill>
                  <a:srgbClr val="0000FF"/>
                </a:solidFill>
              </a:rPr>
              <a:t>Interesting case:</a:t>
            </a:r>
            <a:r>
              <a:rPr b="1" lang="en-US" sz="2400"/>
              <a:t> </a:t>
            </a:r>
            <a:r>
              <a:rPr b="1" i="1" lang="en-US" sz="2400"/>
              <a:t>N</a:t>
            </a:r>
            <a:r>
              <a:rPr lang="en-US" sz="2400"/>
              <a:t> is so large that the data cannot be stored in memory, or even on disk</a:t>
            </a:r>
            <a:endParaRPr/>
          </a:p>
          <a:p>
            <a:pPr indent="-285750" lvl="1" marL="742950" rtl="0" algn="l">
              <a:spcBef>
                <a:spcPts val="400"/>
              </a:spcBef>
              <a:spcAft>
                <a:spcPts val="0"/>
              </a:spcAft>
              <a:buClr>
                <a:schemeClr val="dk1"/>
              </a:buClr>
              <a:buSzPts val="2000"/>
              <a:buChar char="–"/>
            </a:pPr>
            <a:r>
              <a:rPr lang="en-US" sz="2000"/>
              <a:t>Or, there are so many streams that windows for all cannot be stored</a:t>
            </a:r>
            <a:endParaRPr/>
          </a:p>
          <a:p>
            <a:pPr indent="-342900" lvl="0" marL="342900" rtl="0" algn="l">
              <a:spcBef>
                <a:spcPts val="480"/>
              </a:spcBef>
              <a:spcAft>
                <a:spcPts val="0"/>
              </a:spcAft>
              <a:buClr>
                <a:srgbClr val="FF0066"/>
              </a:buClr>
              <a:buSzPts val="2400"/>
              <a:buChar char="•"/>
            </a:pPr>
            <a:r>
              <a:rPr b="1" lang="en-US" sz="2400">
                <a:solidFill>
                  <a:srgbClr val="FF0066"/>
                </a:solidFill>
              </a:rPr>
              <a:t>Amazon example: </a:t>
            </a:r>
            <a:endParaRPr/>
          </a:p>
          <a:p>
            <a:pPr indent="-285750" lvl="1" marL="742950" rtl="0" algn="l">
              <a:spcBef>
                <a:spcPts val="400"/>
              </a:spcBef>
              <a:spcAft>
                <a:spcPts val="0"/>
              </a:spcAft>
              <a:buClr>
                <a:schemeClr val="dk1"/>
              </a:buClr>
              <a:buSzPts val="2000"/>
              <a:buChar char="–"/>
            </a:pPr>
            <a:r>
              <a:rPr lang="en-US" sz="2000"/>
              <a:t>For every product </a:t>
            </a:r>
            <a:r>
              <a:rPr b="1" lang="en-US" sz="2000"/>
              <a:t>X</a:t>
            </a:r>
            <a:r>
              <a:rPr lang="en-US" sz="2000"/>
              <a:t> we keep 0/1 stream of whether that product was sold in the </a:t>
            </a:r>
            <a:r>
              <a:rPr b="1" lang="en-US" sz="2000"/>
              <a:t>n</a:t>
            </a:r>
            <a:r>
              <a:rPr lang="en-US" sz="2000"/>
              <a:t>-th transaction</a:t>
            </a:r>
            <a:endParaRPr/>
          </a:p>
          <a:p>
            <a:pPr indent="-285750" lvl="1" marL="742950" rtl="0" algn="l">
              <a:spcBef>
                <a:spcPts val="400"/>
              </a:spcBef>
              <a:spcAft>
                <a:spcPts val="0"/>
              </a:spcAft>
              <a:buClr>
                <a:schemeClr val="dk1"/>
              </a:buClr>
              <a:buSzPts val="2000"/>
              <a:buChar char="–"/>
            </a:pPr>
            <a:r>
              <a:rPr lang="en-US" sz="2000"/>
              <a:t>We want answer queries, how many times have we sold </a:t>
            </a:r>
            <a:r>
              <a:rPr b="1" lang="en-US" sz="2000"/>
              <a:t>X</a:t>
            </a:r>
            <a:r>
              <a:rPr lang="en-US" sz="2000"/>
              <a:t> in the last </a:t>
            </a:r>
            <a:r>
              <a:rPr b="1" lang="en-US" sz="2000"/>
              <a:t>k</a:t>
            </a:r>
            <a:r>
              <a:rPr lang="en-US" sz="2000"/>
              <a:t> sales (e.g., k = 10, 20, or 200; N=100,000)</a:t>
            </a:r>
            <a:endParaRPr sz="2000"/>
          </a:p>
        </p:txBody>
      </p:sp>
      <p:sp>
        <p:nvSpPr>
          <p:cNvPr id="906" name="Google Shape;906;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Sliding Window: 1 Stream</a:t>
            </a:r>
            <a:endParaRPr/>
          </a:p>
        </p:txBody>
      </p:sp>
      <p:sp>
        <p:nvSpPr>
          <p:cNvPr id="912" name="Google Shape;912;p8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3200"/>
              <a:buChar char="•"/>
            </a:pPr>
            <a:r>
              <a:rPr b="1" lang="en-US">
                <a:solidFill>
                  <a:srgbClr val="0000FF"/>
                </a:solidFill>
              </a:rPr>
              <a:t>Sliding window on a single stream:</a:t>
            </a:r>
            <a:endParaRPr/>
          </a:p>
        </p:txBody>
      </p:sp>
      <p:sp>
        <p:nvSpPr>
          <p:cNvPr id="913" name="Google Shape;913;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14" name="Google Shape;914;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915" name="Google Shape;915;p88"/>
          <p:cNvGrpSpPr/>
          <p:nvPr/>
        </p:nvGrpSpPr>
        <p:grpSpPr>
          <a:xfrm>
            <a:off x="1910411" y="2438400"/>
            <a:ext cx="4878388" cy="381000"/>
            <a:chOff x="1200" y="528"/>
            <a:chExt cx="3073" cy="240"/>
          </a:xfrm>
        </p:grpSpPr>
        <p:sp>
          <p:nvSpPr>
            <p:cNvPr id="916" name="Google Shape;916;p88"/>
            <p:cNvSpPr txBox="1"/>
            <p:nvPr/>
          </p:nvSpPr>
          <p:spPr>
            <a:xfrm>
              <a:off x="1200" y="528"/>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17" name="Google Shape;917;p88"/>
            <p:cNvSpPr/>
            <p:nvPr/>
          </p:nvSpPr>
          <p:spPr>
            <a:xfrm>
              <a:off x="2338" y="528"/>
              <a:ext cx="665"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18" name="Google Shape;918;p88"/>
          <p:cNvGrpSpPr/>
          <p:nvPr/>
        </p:nvGrpSpPr>
        <p:grpSpPr>
          <a:xfrm>
            <a:off x="1903412" y="3270779"/>
            <a:ext cx="4878388" cy="381000"/>
            <a:chOff x="1200" y="1152"/>
            <a:chExt cx="3073" cy="240"/>
          </a:xfrm>
        </p:grpSpPr>
        <p:sp>
          <p:nvSpPr>
            <p:cNvPr id="919" name="Google Shape;919;p88"/>
            <p:cNvSpPr txBox="1"/>
            <p:nvPr/>
          </p:nvSpPr>
          <p:spPr>
            <a:xfrm>
              <a:off x="1200" y="1152"/>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20" name="Google Shape;920;p88"/>
            <p:cNvSpPr/>
            <p:nvPr/>
          </p:nvSpPr>
          <p:spPr>
            <a:xfrm>
              <a:off x="2452" y="1152"/>
              <a:ext cx="624"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21" name="Google Shape;921;p88"/>
          <p:cNvGrpSpPr/>
          <p:nvPr/>
        </p:nvGrpSpPr>
        <p:grpSpPr>
          <a:xfrm>
            <a:off x="1905000" y="4103158"/>
            <a:ext cx="4878388" cy="381000"/>
            <a:chOff x="1200" y="1776"/>
            <a:chExt cx="3073" cy="240"/>
          </a:xfrm>
        </p:grpSpPr>
        <p:sp>
          <p:nvSpPr>
            <p:cNvPr id="922" name="Google Shape;922;p88"/>
            <p:cNvSpPr txBox="1"/>
            <p:nvPr/>
          </p:nvSpPr>
          <p:spPr>
            <a:xfrm>
              <a:off x="1200" y="1776"/>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23" name="Google Shape;923;p88"/>
            <p:cNvSpPr/>
            <p:nvPr/>
          </p:nvSpPr>
          <p:spPr>
            <a:xfrm>
              <a:off x="2556" y="1776"/>
              <a:ext cx="648"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24" name="Google Shape;924;p88"/>
          <p:cNvGrpSpPr/>
          <p:nvPr/>
        </p:nvGrpSpPr>
        <p:grpSpPr>
          <a:xfrm>
            <a:off x="1905000" y="4935537"/>
            <a:ext cx="4878388" cy="381000"/>
            <a:chOff x="1200" y="2400"/>
            <a:chExt cx="3073" cy="240"/>
          </a:xfrm>
        </p:grpSpPr>
        <p:sp>
          <p:nvSpPr>
            <p:cNvPr id="925" name="Google Shape;925;p88"/>
            <p:cNvSpPr txBox="1"/>
            <p:nvPr/>
          </p:nvSpPr>
          <p:spPr>
            <a:xfrm>
              <a:off x="1200" y="2400"/>
              <a:ext cx="3073"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 w e r t y u i o p a s d f g h j k l z x c v b n m</a:t>
              </a:r>
              <a:endParaRPr/>
            </a:p>
          </p:txBody>
        </p:sp>
        <p:sp>
          <p:nvSpPr>
            <p:cNvPr id="926" name="Google Shape;926;p88"/>
            <p:cNvSpPr/>
            <p:nvPr/>
          </p:nvSpPr>
          <p:spPr>
            <a:xfrm>
              <a:off x="2691" y="2400"/>
              <a:ext cx="573" cy="24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27" name="Google Shape;927;p88"/>
          <p:cNvSpPr txBox="1"/>
          <p:nvPr/>
        </p:nvSpPr>
        <p:spPr>
          <a:xfrm>
            <a:off x="3032125" y="5545137"/>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Past                   Future</a:t>
            </a:r>
            <a:endParaRPr/>
          </a:p>
        </p:txBody>
      </p:sp>
      <p:cxnSp>
        <p:nvCxnSpPr>
          <p:cNvPr id="928" name="Google Shape;928;p88"/>
          <p:cNvCxnSpPr/>
          <p:nvPr/>
        </p:nvCxnSpPr>
        <p:spPr>
          <a:xfrm rot="10800000">
            <a:off x="2286000" y="5741987"/>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29" name="Google Shape;929;p88"/>
          <p:cNvCxnSpPr/>
          <p:nvPr/>
        </p:nvCxnSpPr>
        <p:spPr>
          <a:xfrm>
            <a:off x="5486400" y="5741987"/>
            <a:ext cx="609600" cy="0"/>
          </a:xfrm>
          <a:prstGeom prst="straightConnector1">
            <a:avLst/>
          </a:prstGeom>
          <a:noFill/>
          <a:ln cap="flat" cmpd="sng" w="9525">
            <a:solidFill>
              <a:srgbClr val="008000"/>
            </a:solidFill>
            <a:prstDash val="solid"/>
            <a:round/>
            <a:headEnd len="med" w="med" type="none"/>
            <a:tailEnd len="med" w="med" type="triangle"/>
          </a:ln>
        </p:spPr>
      </p:cxnSp>
      <p:sp>
        <p:nvSpPr>
          <p:cNvPr id="930" name="Google Shape;930;p88"/>
          <p:cNvSpPr txBox="1"/>
          <p:nvPr/>
        </p:nvSpPr>
        <p:spPr>
          <a:xfrm>
            <a:off x="7620000" y="1447800"/>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Arial"/>
                <a:ea typeface="Arial"/>
                <a:cs typeface="Arial"/>
                <a:sym typeface="Arial"/>
              </a:rPr>
              <a:t>N = 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89"/>
          <p:cNvSpPr txBox="1"/>
          <p:nvPr>
            <p:ph idx="12" type="sldNum"/>
          </p:nvPr>
        </p:nvSpPr>
        <p:spPr>
          <a:xfrm>
            <a:off x="8153400" y="6583680"/>
            <a:ext cx="733864"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6" name="Google Shape;936;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Counting Bits (1)</a:t>
            </a:r>
            <a:endParaRPr/>
          </a:p>
        </p:txBody>
      </p:sp>
      <p:sp>
        <p:nvSpPr>
          <p:cNvPr id="937" name="Google Shape;937;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3200"/>
              <a:buChar char="•"/>
            </a:pPr>
            <a:r>
              <a:rPr b="1" lang="en-US">
                <a:solidFill>
                  <a:srgbClr val="0000FF"/>
                </a:solidFill>
              </a:rPr>
              <a:t>Problem:</a:t>
            </a:r>
            <a:r>
              <a:rPr b="1" lang="en-US"/>
              <a:t> </a:t>
            </a:r>
            <a:endParaRPr/>
          </a:p>
          <a:p>
            <a:pPr indent="-285750" lvl="1" marL="742950" rtl="0" algn="l">
              <a:spcBef>
                <a:spcPts val="560"/>
              </a:spcBef>
              <a:spcAft>
                <a:spcPts val="0"/>
              </a:spcAft>
              <a:buClr>
                <a:schemeClr val="dk1"/>
              </a:buClr>
              <a:buSzPts val="2800"/>
              <a:buChar char="–"/>
            </a:pPr>
            <a:r>
              <a:rPr lang="en-US"/>
              <a:t>Given a stream of </a:t>
            </a:r>
            <a:r>
              <a:rPr b="1" lang="en-US"/>
              <a:t>0</a:t>
            </a:r>
            <a:r>
              <a:rPr lang="en-US"/>
              <a:t>s and </a:t>
            </a:r>
            <a:r>
              <a:rPr b="1" lang="en-US"/>
              <a:t>1</a:t>
            </a:r>
            <a:r>
              <a:rPr lang="en-US"/>
              <a:t>s</a:t>
            </a:r>
            <a:endParaRPr/>
          </a:p>
          <a:p>
            <a:pPr indent="-285750" lvl="1" marL="742950" rtl="0" algn="l">
              <a:spcBef>
                <a:spcPts val="560"/>
              </a:spcBef>
              <a:spcAft>
                <a:spcPts val="0"/>
              </a:spcAft>
              <a:buClr>
                <a:schemeClr val="dk1"/>
              </a:buClr>
              <a:buSzPts val="2800"/>
              <a:buChar char="–"/>
            </a:pPr>
            <a:r>
              <a:rPr lang="en-US"/>
              <a:t>Be prepared to answer queries of the form </a:t>
            </a:r>
            <a:br>
              <a:rPr lang="en-US"/>
            </a:br>
            <a:r>
              <a:rPr b="1" lang="en-US">
                <a:solidFill>
                  <a:srgbClr val="D60093"/>
                </a:solidFill>
              </a:rPr>
              <a:t>How many 1s are in the last </a:t>
            </a:r>
            <a:r>
              <a:rPr b="1" i="1" lang="en-US">
                <a:solidFill>
                  <a:srgbClr val="D60093"/>
                </a:solidFill>
              </a:rPr>
              <a:t>N </a:t>
            </a:r>
            <a:r>
              <a:rPr b="1" lang="en-US">
                <a:solidFill>
                  <a:srgbClr val="D60093"/>
                </a:solidFill>
              </a:rPr>
              <a:t>bits?</a:t>
            </a:r>
            <a:r>
              <a:rPr lang="en-US"/>
              <a:t> </a:t>
            </a:r>
            <a:endParaRPr>
              <a:solidFill>
                <a:srgbClr val="60B5CC"/>
              </a:solidFill>
            </a:endParaRPr>
          </a:p>
          <a:p>
            <a:pPr indent="-342900" lvl="0" marL="342900" rtl="0" algn="l">
              <a:spcBef>
                <a:spcPts val="640"/>
              </a:spcBef>
              <a:spcAft>
                <a:spcPts val="0"/>
              </a:spcAft>
              <a:buClr>
                <a:srgbClr val="0000FF"/>
              </a:buClr>
              <a:buSzPts val="3200"/>
              <a:buChar char="•"/>
            </a:pPr>
            <a:r>
              <a:rPr b="1" lang="en-US">
                <a:solidFill>
                  <a:srgbClr val="0000FF"/>
                </a:solidFill>
              </a:rPr>
              <a:t>Obvious solution: </a:t>
            </a:r>
            <a:br>
              <a:rPr b="1" lang="en-US">
                <a:solidFill>
                  <a:srgbClr val="0000FF"/>
                </a:solidFill>
              </a:rPr>
            </a:br>
            <a:r>
              <a:rPr lang="en-US"/>
              <a:t>Store the most recent </a:t>
            </a:r>
            <a:r>
              <a:rPr b="1" i="1" lang="en-US"/>
              <a:t>N</a:t>
            </a:r>
            <a:r>
              <a:rPr lang="en-US"/>
              <a:t> bits</a:t>
            </a:r>
            <a:endParaRPr/>
          </a:p>
          <a:p>
            <a:pPr indent="-285750" lvl="1" marL="742950" rtl="0" algn="l">
              <a:spcBef>
                <a:spcPts val="560"/>
              </a:spcBef>
              <a:spcAft>
                <a:spcPts val="0"/>
              </a:spcAft>
              <a:buClr>
                <a:schemeClr val="dk1"/>
              </a:buClr>
              <a:buSzPts val="2800"/>
              <a:buChar char="–"/>
            </a:pPr>
            <a:r>
              <a:rPr lang="en-US"/>
              <a:t>When new bit comes in, discard the </a:t>
            </a:r>
            <a:r>
              <a:rPr b="1" i="1" lang="en-US"/>
              <a:t>N</a:t>
            </a:r>
            <a:r>
              <a:rPr b="1" lang="en-US"/>
              <a:t>+1</a:t>
            </a:r>
            <a:r>
              <a:rPr b="1" baseline="30000" lang="en-US"/>
              <a:t>st</a:t>
            </a:r>
            <a:r>
              <a:rPr lang="en-US"/>
              <a:t>  bit</a:t>
            </a:r>
            <a:endParaRPr/>
          </a:p>
        </p:txBody>
      </p:sp>
      <p:sp>
        <p:nvSpPr>
          <p:cNvPr id="938" name="Google Shape;938;p89"/>
          <p:cNvSpPr txBox="1"/>
          <p:nvPr/>
        </p:nvSpPr>
        <p:spPr>
          <a:xfrm>
            <a:off x="1524000" y="5410200"/>
            <a:ext cx="4883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0 1 0 0 1 1 0 1 1 1 0 1 0 1 0 1 1 0 1 1 0 1 1 0</a:t>
            </a:r>
            <a:endParaRPr/>
          </a:p>
        </p:txBody>
      </p:sp>
      <p:sp>
        <p:nvSpPr>
          <p:cNvPr id="939" name="Google Shape;939;p89"/>
          <p:cNvSpPr txBox="1"/>
          <p:nvPr/>
        </p:nvSpPr>
        <p:spPr>
          <a:xfrm>
            <a:off x="2422525" y="5805487"/>
            <a:ext cx="3236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Past                              Future</a:t>
            </a:r>
            <a:endParaRPr/>
          </a:p>
        </p:txBody>
      </p:sp>
      <p:cxnSp>
        <p:nvCxnSpPr>
          <p:cNvPr id="940" name="Google Shape;940;p89"/>
          <p:cNvCxnSpPr/>
          <p:nvPr/>
        </p:nvCxnSpPr>
        <p:spPr>
          <a:xfrm rot="10800000">
            <a:off x="1676400" y="6002337"/>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41" name="Google Shape;941;p89"/>
          <p:cNvCxnSpPr/>
          <p:nvPr/>
        </p:nvCxnSpPr>
        <p:spPr>
          <a:xfrm>
            <a:off x="5715000" y="6002337"/>
            <a:ext cx="609600" cy="0"/>
          </a:xfrm>
          <a:prstGeom prst="straightConnector1">
            <a:avLst/>
          </a:prstGeom>
          <a:noFill/>
          <a:ln cap="flat" cmpd="sng" w="9525">
            <a:solidFill>
              <a:srgbClr val="008000"/>
            </a:solidFill>
            <a:prstDash val="solid"/>
            <a:round/>
            <a:headEnd len="med" w="med" type="none"/>
            <a:tailEnd len="med" w="med" type="triangle"/>
          </a:ln>
        </p:spPr>
      </p:cxnSp>
      <p:sp>
        <p:nvSpPr>
          <p:cNvPr id="942" name="Google Shape;942;p89"/>
          <p:cNvSpPr/>
          <p:nvPr/>
        </p:nvSpPr>
        <p:spPr>
          <a:xfrm>
            <a:off x="5127044" y="5404366"/>
            <a:ext cx="1197556" cy="3810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943" name="Google Shape;94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44" name="Google Shape;944;p89"/>
          <p:cNvSpPr txBox="1"/>
          <p:nvPr/>
        </p:nvSpPr>
        <p:spPr>
          <a:xfrm>
            <a:off x="7086600" y="5404366"/>
            <a:ext cx="15888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Suppose N=6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Roadmap</a:t>
            </a:r>
            <a:endParaRPr/>
          </a:p>
        </p:txBody>
      </p:sp>
      <p:sp>
        <p:nvSpPr>
          <p:cNvPr id="162" name="Google Shape;16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Motivation</a:t>
            </a:r>
            <a:endParaRPr/>
          </a:p>
          <a:p>
            <a:pPr indent="-342900" lvl="0" marL="342900" rtl="0" algn="l">
              <a:spcBef>
                <a:spcPts val="592"/>
              </a:spcBef>
              <a:spcAft>
                <a:spcPts val="0"/>
              </a:spcAft>
              <a:buClr>
                <a:srgbClr val="FF0000"/>
              </a:buClr>
              <a:buSzPct val="100000"/>
              <a:buChar char="•"/>
            </a:pPr>
            <a:r>
              <a:rPr lang="en-US">
                <a:solidFill>
                  <a:srgbClr val="FF0000"/>
                </a:solidFill>
              </a:rPr>
              <a:t>Sampling </a:t>
            </a:r>
            <a:endParaRPr/>
          </a:p>
          <a:p>
            <a:pPr indent="-285750" lvl="1" marL="742950" rtl="0" algn="l">
              <a:spcBef>
                <a:spcPts val="518"/>
              </a:spcBef>
              <a:spcAft>
                <a:spcPts val="0"/>
              </a:spcAft>
              <a:buClr>
                <a:schemeClr val="dk1"/>
              </a:buClr>
              <a:buSzPct val="100000"/>
              <a:buChar char="–"/>
            </a:pPr>
            <a:r>
              <a:rPr lang="en-US"/>
              <a:t>Fixed-portion &amp; fixed-size (reservoir sampling)</a:t>
            </a:r>
            <a:endParaRPr/>
          </a:p>
          <a:p>
            <a:pPr indent="-342900" lvl="0" marL="342900" rtl="0" algn="l">
              <a:spcBef>
                <a:spcPts val="592"/>
              </a:spcBef>
              <a:spcAft>
                <a:spcPts val="0"/>
              </a:spcAft>
              <a:buClr>
                <a:schemeClr val="dk1"/>
              </a:buClr>
              <a:buSzPct val="100000"/>
              <a:buChar char="•"/>
            </a:pPr>
            <a:r>
              <a:rPr lang="en-US"/>
              <a:t>Filtering</a:t>
            </a:r>
            <a:endParaRPr/>
          </a:p>
          <a:p>
            <a:pPr indent="-285750" lvl="1" marL="742950" rtl="0" algn="l">
              <a:spcBef>
                <a:spcPts val="518"/>
              </a:spcBef>
              <a:spcAft>
                <a:spcPts val="0"/>
              </a:spcAft>
              <a:buClr>
                <a:schemeClr val="dk1"/>
              </a:buClr>
              <a:buSzPct val="100000"/>
              <a:buChar char="–"/>
            </a:pPr>
            <a:r>
              <a:rPr lang="en-US"/>
              <a:t>Bloom filter</a:t>
            </a:r>
            <a:endParaRPr/>
          </a:p>
          <a:p>
            <a:pPr indent="-342900" lvl="0" marL="342900" rtl="0" algn="l">
              <a:spcBef>
                <a:spcPts val="592"/>
              </a:spcBef>
              <a:spcAft>
                <a:spcPts val="0"/>
              </a:spcAft>
              <a:buClr>
                <a:schemeClr val="dk1"/>
              </a:buClr>
              <a:buSzPct val="100000"/>
              <a:buChar char="•"/>
            </a:pPr>
            <a:r>
              <a:rPr lang="en-US"/>
              <a:t>Counting</a:t>
            </a:r>
            <a:endParaRPr/>
          </a:p>
          <a:p>
            <a:pPr indent="-285750" lvl="1" marL="742950" rtl="0" algn="l">
              <a:spcBef>
                <a:spcPts val="518"/>
              </a:spcBef>
              <a:spcAft>
                <a:spcPts val="0"/>
              </a:spcAft>
              <a:buClr>
                <a:schemeClr val="dk1"/>
              </a:buClr>
              <a:buSzPct val="100000"/>
              <a:buChar char="–"/>
            </a:pPr>
            <a:r>
              <a:rPr lang="en-US"/>
              <a:t>Estimating # of distinct values, moments</a:t>
            </a:r>
            <a:endParaRPr/>
          </a:p>
          <a:p>
            <a:pPr indent="-342900" lvl="0" marL="342900" rtl="0" algn="l">
              <a:spcBef>
                <a:spcPts val="592"/>
              </a:spcBef>
              <a:spcAft>
                <a:spcPts val="0"/>
              </a:spcAft>
              <a:buClr>
                <a:schemeClr val="dk1"/>
              </a:buClr>
              <a:buSzPct val="100000"/>
              <a:buChar char="•"/>
            </a:pPr>
            <a:r>
              <a:rPr lang="en-US"/>
              <a:t>Sliding window</a:t>
            </a:r>
            <a:endParaRPr/>
          </a:p>
          <a:p>
            <a:pPr indent="-285750" lvl="1" marL="742950" rtl="0" algn="l">
              <a:spcBef>
                <a:spcPts val="518"/>
              </a:spcBef>
              <a:spcAft>
                <a:spcPts val="0"/>
              </a:spcAft>
              <a:buClr>
                <a:schemeClr val="dk1"/>
              </a:buClr>
              <a:buSzPct val="100000"/>
              <a:buChar char="–"/>
            </a:pPr>
            <a:r>
              <a:rPr lang="en-US"/>
              <a:t>Counting # of 1’s in the window</a:t>
            </a:r>
            <a:endParaRPr/>
          </a:p>
          <a:p>
            <a:pPr indent="-154940" lvl="0" marL="342900" rtl="0" algn="l">
              <a:spcBef>
                <a:spcPts val="592"/>
              </a:spcBef>
              <a:spcAft>
                <a:spcPts val="0"/>
              </a:spcAft>
              <a:buClr>
                <a:schemeClr val="dk1"/>
              </a:buClr>
              <a:buSzPct val="100000"/>
              <a:buNone/>
            </a:pPr>
            <a:r>
              <a:t/>
            </a:r>
            <a:endParaRPr/>
          </a:p>
        </p:txBody>
      </p:sp>
      <p:sp>
        <p:nvSpPr>
          <p:cNvPr id="163" name="Google Shape;16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Counting Bits (2)</a:t>
            </a:r>
            <a:endParaRPr/>
          </a:p>
        </p:txBody>
      </p:sp>
      <p:sp>
        <p:nvSpPr>
          <p:cNvPr id="950" name="Google Shape;950;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a:t>You cannot get an exact answer without storing the entire window</a:t>
            </a:r>
            <a:endParaRPr/>
          </a:p>
          <a:p>
            <a:pPr indent="-111125" lvl="8" marL="3886200" rtl="0" algn="l">
              <a:spcBef>
                <a:spcPts val="370"/>
              </a:spcBef>
              <a:spcAft>
                <a:spcPts val="0"/>
              </a:spcAft>
              <a:buClr>
                <a:schemeClr val="dk1"/>
              </a:buClr>
              <a:buSzPct val="100000"/>
              <a:buNone/>
            </a:pPr>
            <a:r>
              <a:t/>
            </a:r>
            <a:endParaRPr>
              <a:solidFill>
                <a:srgbClr val="CC3300"/>
              </a:solidFill>
            </a:endParaRPr>
          </a:p>
          <a:p>
            <a:pPr indent="-342900" lvl="0" marL="342900" rtl="0" algn="l">
              <a:spcBef>
                <a:spcPts val="592"/>
              </a:spcBef>
              <a:spcAft>
                <a:spcPts val="0"/>
              </a:spcAft>
              <a:buClr>
                <a:srgbClr val="0000FF"/>
              </a:buClr>
              <a:buSzPct val="100000"/>
              <a:buChar char="•"/>
            </a:pPr>
            <a:r>
              <a:rPr b="1" lang="en-US">
                <a:solidFill>
                  <a:srgbClr val="0000FF"/>
                </a:solidFill>
              </a:rPr>
              <a:t>Real Problem:</a:t>
            </a:r>
            <a:r>
              <a:rPr lang="en-US">
                <a:solidFill>
                  <a:srgbClr val="0000FF"/>
                </a:solidFill>
              </a:rPr>
              <a:t> </a:t>
            </a:r>
            <a:br>
              <a:rPr lang="en-US">
                <a:solidFill>
                  <a:srgbClr val="0000FF"/>
                </a:solidFill>
              </a:rPr>
            </a:br>
            <a:r>
              <a:rPr b="1" lang="en-US">
                <a:solidFill>
                  <a:srgbClr val="D60093"/>
                </a:solidFill>
              </a:rPr>
              <a:t>What if we cannot afford to store </a:t>
            </a:r>
            <a:r>
              <a:rPr b="1" i="1" lang="en-US">
                <a:solidFill>
                  <a:srgbClr val="D60093"/>
                </a:solidFill>
              </a:rPr>
              <a:t>N</a:t>
            </a:r>
            <a:r>
              <a:rPr b="1" lang="en-US">
                <a:solidFill>
                  <a:srgbClr val="D60093"/>
                </a:solidFill>
              </a:rPr>
              <a:t> bits?</a:t>
            </a:r>
            <a:endParaRPr/>
          </a:p>
          <a:p>
            <a:pPr indent="-285750" lvl="1" marL="742950" rtl="0" algn="l">
              <a:spcBef>
                <a:spcPts val="518"/>
              </a:spcBef>
              <a:spcAft>
                <a:spcPts val="0"/>
              </a:spcAft>
              <a:buClr>
                <a:schemeClr val="dk1"/>
              </a:buClr>
              <a:buSzPct val="100000"/>
              <a:buChar char="–"/>
            </a:pPr>
            <a:r>
              <a:rPr b="1" lang="en-US"/>
              <a:t>E.g.</a:t>
            </a:r>
            <a:r>
              <a:rPr lang="en-US"/>
              <a:t>, we’re processing 1 billion streams and </a:t>
            </a:r>
            <a:br>
              <a:rPr lang="en-US"/>
            </a:br>
            <a:r>
              <a:rPr b="1" i="1" lang="en-US"/>
              <a:t>N </a:t>
            </a:r>
            <a:r>
              <a:rPr b="1" lang="en-US"/>
              <a:t> = 1 billion</a:t>
            </a:r>
            <a:endParaRPr/>
          </a:p>
          <a:p>
            <a:pPr indent="-111125" lvl="8" marL="3886200" rtl="0" algn="l">
              <a:spcBef>
                <a:spcPts val="370"/>
              </a:spcBef>
              <a:spcAft>
                <a:spcPts val="0"/>
              </a:spcAft>
              <a:buClr>
                <a:schemeClr val="dk1"/>
              </a:buClr>
              <a:buSzPct val="100000"/>
              <a:buNone/>
            </a:pPr>
            <a:r>
              <a:t/>
            </a:r>
            <a:endParaRPr/>
          </a:p>
          <a:p>
            <a:pPr indent="-111125" lvl="8" marL="3886200" rtl="0" algn="l">
              <a:spcBef>
                <a:spcPts val="370"/>
              </a:spcBef>
              <a:spcAft>
                <a:spcPts val="0"/>
              </a:spcAft>
              <a:buClr>
                <a:schemeClr val="dk1"/>
              </a:buClr>
              <a:buSzPct val="100000"/>
              <a:buNone/>
            </a:pPr>
            <a:r>
              <a:t/>
            </a:r>
            <a:endParaRPr/>
          </a:p>
          <a:p>
            <a:pPr indent="-342900" lvl="0" marL="342900" rtl="0" algn="l">
              <a:spcBef>
                <a:spcPts val="592"/>
              </a:spcBef>
              <a:spcAft>
                <a:spcPts val="0"/>
              </a:spcAft>
              <a:buClr>
                <a:srgbClr val="008000"/>
              </a:buClr>
              <a:buSzPct val="100000"/>
              <a:buChar char="•"/>
            </a:pPr>
            <a:r>
              <a:rPr b="1" lang="en-US">
                <a:solidFill>
                  <a:srgbClr val="008000"/>
                </a:solidFill>
              </a:rPr>
              <a:t>But we are happy with an approximate answer</a:t>
            </a:r>
            <a:endParaRPr/>
          </a:p>
        </p:txBody>
      </p:sp>
      <p:sp>
        <p:nvSpPr>
          <p:cNvPr id="951" name="Google Shape;951;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53" name="Google Shape;953;p90"/>
          <p:cNvSpPr txBox="1"/>
          <p:nvPr/>
        </p:nvSpPr>
        <p:spPr>
          <a:xfrm>
            <a:off x="3505200" y="4267200"/>
            <a:ext cx="4883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0 1 0 0 1 1 0 1 1 1 0 1 0 1 0 1 1 0 1 1 0 1 1 0</a:t>
            </a:r>
            <a:endParaRPr/>
          </a:p>
        </p:txBody>
      </p:sp>
      <p:sp>
        <p:nvSpPr>
          <p:cNvPr id="954" name="Google Shape;954;p90"/>
          <p:cNvSpPr txBox="1"/>
          <p:nvPr/>
        </p:nvSpPr>
        <p:spPr>
          <a:xfrm>
            <a:off x="4403725" y="4662487"/>
            <a:ext cx="2284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Past                  Future</a:t>
            </a:r>
            <a:endParaRPr/>
          </a:p>
        </p:txBody>
      </p:sp>
      <p:cxnSp>
        <p:nvCxnSpPr>
          <p:cNvPr id="955" name="Google Shape;955;p90"/>
          <p:cNvCxnSpPr/>
          <p:nvPr/>
        </p:nvCxnSpPr>
        <p:spPr>
          <a:xfrm rot="10800000">
            <a:off x="3810000" y="4843104"/>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56" name="Google Shape;956;p90"/>
          <p:cNvCxnSpPr/>
          <p:nvPr/>
        </p:nvCxnSpPr>
        <p:spPr>
          <a:xfrm>
            <a:off x="6553200" y="4843104"/>
            <a:ext cx="609600" cy="0"/>
          </a:xfrm>
          <a:prstGeom prst="straightConnector1">
            <a:avLst/>
          </a:prstGeom>
          <a:noFill/>
          <a:ln cap="flat" cmpd="sng" w="9525">
            <a:solidFill>
              <a:srgbClr val="008000"/>
            </a:solidFill>
            <a:prstDash val="solid"/>
            <a:round/>
            <a:headEnd len="med" w="med" type="none"/>
            <a:tailEnd len="med" w="med" type="triangle"/>
          </a:ln>
        </p:spPr>
      </p:cxnSp>
      <p:sp>
        <p:nvSpPr>
          <p:cNvPr id="957" name="Google Shape;957;p90"/>
          <p:cNvSpPr/>
          <p:nvPr/>
        </p:nvSpPr>
        <p:spPr>
          <a:xfrm>
            <a:off x="7105888" y="4267200"/>
            <a:ext cx="1187118" cy="3810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cxnSp>
        <p:nvCxnSpPr>
          <p:cNvPr id="958" name="Google Shape;958;p90"/>
          <p:cNvCxnSpPr/>
          <p:nvPr/>
        </p:nvCxnSpPr>
        <p:spPr>
          <a:xfrm flipH="1">
            <a:off x="7036377" y="4223082"/>
            <a:ext cx="1295400" cy="439405"/>
          </a:xfrm>
          <a:prstGeom prst="straightConnector1">
            <a:avLst/>
          </a:prstGeom>
          <a:noFill/>
          <a:ln cap="flat" cmpd="sng" w="57150">
            <a:solidFill>
              <a:srgbClr val="FF0000"/>
            </a:solidFill>
            <a:prstDash val="solid"/>
            <a:round/>
            <a:headEnd len="sm" w="sm" type="none"/>
            <a:tailEnd len="sm" w="sm" type="none"/>
          </a:ln>
        </p:spPr>
      </p:cxnSp>
      <p:cxnSp>
        <p:nvCxnSpPr>
          <p:cNvPr id="959" name="Google Shape;959;p90"/>
          <p:cNvCxnSpPr/>
          <p:nvPr/>
        </p:nvCxnSpPr>
        <p:spPr>
          <a:xfrm>
            <a:off x="7036377" y="4223082"/>
            <a:ext cx="1345623" cy="457200"/>
          </a:xfrm>
          <a:prstGeom prst="straightConnector1">
            <a:avLst/>
          </a:prstGeom>
          <a:noFill/>
          <a:ln cap="flat" cmpd="sng" w="57150">
            <a:solidFill>
              <a:srgbClr val="FF0000"/>
            </a:solidFill>
            <a:prstDash val="solid"/>
            <a:round/>
            <a:headEnd len="sm" w="sm" type="none"/>
            <a:tailEnd len="sm" w="sm" type="non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An attempt: Simple solution</a:t>
            </a:r>
            <a:endParaRPr/>
          </a:p>
        </p:txBody>
      </p:sp>
      <p:sp>
        <p:nvSpPr>
          <p:cNvPr id="965" name="Google Shape;965;p91"/>
          <p:cNvSpPr txBox="1"/>
          <p:nvPr>
            <p:ph idx="1" type="body"/>
          </p:nvPr>
        </p:nvSpPr>
        <p:spPr>
          <a:xfrm>
            <a:off x="457200" y="1295400"/>
            <a:ext cx="8229600" cy="5486400"/>
          </a:xfrm>
          <a:prstGeom prst="rect">
            <a:avLst/>
          </a:prstGeom>
          <a:blipFill rotWithShape="1">
            <a:blip r:embed="rId3">
              <a:alphaModFix/>
            </a:blip>
            <a:stretch>
              <a:fillRect b="-554" l="-1480" r="0" t="-288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966" name="Google Shape;966;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7" name="Google Shape;967;p91"/>
          <p:cNvSpPr txBox="1"/>
          <p:nvPr/>
        </p:nvSpPr>
        <p:spPr>
          <a:xfrm>
            <a:off x="0" y="2996783"/>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grpSp>
        <p:nvGrpSpPr>
          <p:cNvPr id="968" name="Google Shape;968;p91"/>
          <p:cNvGrpSpPr/>
          <p:nvPr/>
        </p:nvGrpSpPr>
        <p:grpSpPr>
          <a:xfrm>
            <a:off x="3450388" y="2723733"/>
            <a:ext cx="5410200" cy="369332"/>
            <a:chOff x="3429000" y="3443287"/>
            <a:chExt cx="5410200" cy="369332"/>
          </a:xfrm>
        </p:grpSpPr>
        <p:sp>
          <p:nvSpPr>
            <p:cNvPr id="969" name="Google Shape;969;p91"/>
            <p:cNvSpPr txBox="1"/>
            <p:nvPr/>
          </p:nvSpPr>
          <p:spPr>
            <a:xfrm>
              <a:off x="5622925" y="3443287"/>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Arial"/>
                  <a:ea typeface="Arial"/>
                  <a:cs typeface="Arial"/>
                  <a:sym typeface="Arial"/>
                </a:rPr>
                <a:t>N</a:t>
              </a:r>
              <a:endParaRPr/>
            </a:p>
          </p:txBody>
        </p:sp>
        <p:cxnSp>
          <p:nvCxnSpPr>
            <p:cNvPr id="970" name="Google Shape;970;p91"/>
            <p:cNvCxnSpPr/>
            <p:nvPr/>
          </p:nvCxnSpPr>
          <p:spPr>
            <a:xfrm rot="10800000">
              <a:off x="3429000" y="364013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971" name="Google Shape;971;p91"/>
            <p:cNvCxnSpPr/>
            <p:nvPr/>
          </p:nvCxnSpPr>
          <p:spPr>
            <a:xfrm>
              <a:off x="6019800" y="3640137"/>
              <a:ext cx="2819400" cy="0"/>
            </a:xfrm>
            <a:prstGeom prst="straightConnector1">
              <a:avLst/>
            </a:prstGeom>
            <a:noFill/>
            <a:ln cap="flat" cmpd="sng" w="28575">
              <a:solidFill>
                <a:srgbClr val="008000"/>
              </a:solidFill>
              <a:prstDash val="solid"/>
              <a:round/>
              <a:headEnd len="med" w="med" type="none"/>
              <a:tailEnd len="med" w="med" type="triangle"/>
            </a:ln>
          </p:spPr>
        </p:cxnSp>
      </p:grpSp>
      <p:grpSp>
        <p:nvGrpSpPr>
          <p:cNvPr id="972" name="Google Shape;972;p91"/>
          <p:cNvGrpSpPr/>
          <p:nvPr/>
        </p:nvGrpSpPr>
        <p:grpSpPr>
          <a:xfrm>
            <a:off x="5443624" y="3242846"/>
            <a:ext cx="3395576" cy="338554"/>
            <a:chOff x="125499" y="3505200"/>
            <a:chExt cx="3395576" cy="338554"/>
          </a:xfrm>
        </p:grpSpPr>
        <p:sp>
          <p:nvSpPr>
            <p:cNvPr id="973" name="Google Shape;973;p91"/>
            <p:cNvSpPr txBox="1"/>
            <p:nvPr/>
          </p:nvSpPr>
          <p:spPr>
            <a:xfrm>
              <a:off x="762000" y="3505200"/>
              <a:ext cx="2284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8000"/>
                  </a:solidFill>
                  <a:latin typeface="Arial"/>
                  <a:ea typeface="Arial"/>
                  <a:cs typeface="Arial"/>
                  <a:sym typeface="Arial"/>
                </a:rPr>
                <a:t>Past                  Future</a:t>
              </a:r>
              <a:endParaRPr/>
            </a:p>
          </p:txBody>
        </p:sp>
        <p:cxnSp>
          <p:nvCxnSpPr>
            <p:cNvPr id="974" name="Google Shape;974;p91"/>
            <p:cNvCxnSpPr/>
            <p:nvPr/>
          </p:nvCxnSpPr>
          <p:spPr>
            <a:xfrm rot="10800000">
              <a:off x="125499" y="3678988"/>
              <a:ext cx="685800" cy="0"/>
            </a:xfrm>
            <a:prstGeom prst="straightConnector1">
              <a:avLst/>
            </a:prstGeom>
            <a:noFill/>
            <a:ln cap="flat" cmpd="sng" w="9525">
              <a:solidFill>
                <a:srgbClr val="008000"/>
              </a:solidFill>
              <a:prstDash val="solid"/>
              <a:round/>
              <a:headEnd len="med" w="med" type="none"/>
              <a:tailEnd len="med" w="med" type="triangle"/>
            </a:ln>
          </p:spPr>
        </p:cxnSp>
        <p:cxnSp>
          <p:nvCxnSpPr>
            <p:cNvPr id="975" name="Google Shape;975;p91"/>
            <p:cNvCxnSpPr/>
            <p:nvPr/>
          </p:nvCxnSpPr>
          <p:spPr>
            <a:xfrm>
              <a:off x="2911475" y="3702050"/>
              <a:ext cx="609600" cy="0"/>
            </a:xfrm>
            <a:prstGeom prst="straightConnector1">
              <a:avLst/>
            </a:prstGeom>
            <a:noFill/>
            <a:ln cap="flat" cmpd="sng" w="9525">
              <a:solidFill>
                <a:srgbClr val="008000"/>
              </a:solidFill>
              <a:prstDash val="solid"/>
              <a:round/>
              <a:headEnd len="med" w="med" type="none"/>
              <a:tailEnd len="med" w="med" type="triangle"/>
            </a:ln>
          </p:spPr>
        </p:cxnSp>
      </p:grpSp>
      <p:pic>
        <p:nvPicPr>
          <p:cNvPr id="976" name="Google Shape;976;p91"/>
          <p:cNvPicPr preferRelativeResize="0"/>
          <p:nvPr/>
        </p:nvPicPr>
        <p:blipFill rotWithShape="1">
          <a:blip r:embed="rId4">
            <a:alphaModFix/>
          </a:blip>
          <a:srcRect b="0" l="0" r="0" t="0"/>
          <a:stretch/>
        </p:blipFill>
        <p:spPr>
          <a:xfrm>
            <a:off x="6553200" y="4724400"/>
            <a:ext cx="1600200" cy="89544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Method</a:t>
            </a:r>
            <a:endParaRPr/>
          </a:p>
        </p:txBody>
      </p:sp>
      <p:sp>
        <p:nvSpPr>
          <p:cNvPr id="983" name="Google Shape;983;p92"/>
          <p:cNvSpPr txBox="1"/>
          <p:nvPr>
            <p:ph idx="1" type="body"/>
          </p:nvPr>
        </p:nvSpPr>
        <p:spPr>
          <a:xfrm>
            <a:off x="457200" y="1600200"/>
            <a:ext cx="8229600" cy="4525963"/>
          </a:xfrm>
          <a:prstGeom prst="rect">
            <a:avLst/>
          </a:prstGeom>
          <a:blipFill rotWithShape="1">
            <a:blip r:embed="rId3">
              <a:alphaModFix/>
            </a:blip>
            <a:stretch>
              <a:fillRect b="0" l="-1697" r="-461" t="-252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984" name="Google Shape;984;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sp>
        <p:nvSpPr>
          <p:cNvPr id="985" name="Google Shape;985;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6" name="Google Shape;986;p92"/>
          <p:cNvSpPr/>
          <p:nvPr/>
        </p:nvSpPr>
        <p:spPr>
          <a:xfrm>
            <a:off x="5987014" y="0"/>
            <a:ext cx="313951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800000"/>
                </a:solidFill>
                <a:latin typeface="Calibri"/>
                <a:ea typeface="Calibri"/>
                <a:cs typeface="Calibri"/>
                <a:sym typeface="Calibri"/>
              </a:rPr>
              <a:t>[Datar, Gionis, Indyk, Motwani]</a:t>
            </a:r>
            <a:endParaRPr/>
          </a:p>
        </p:txBody>
      </p:sp>
      <p:pic>
        <p:nvPicPr>
          <p:cNvPr id="987" name="Google Shape;987;p92"/>
          <p:cNvPicPr preferRelativeResize="0"/>
          <p:nvPr/>
        </p:nvPicPr>
        <p:blipFill rotWithShape="1">
          <a:blip r:embed="rId4">
            <a:alphaModFix/>
          </a:blip>
          <a:srcRect b="0" l="0" r="0" t="0"/>
          <a:stretch/>
        </p:blipFill>
        <p:spPr>
          <a:xfrm>
            <a:off x="1295400" y="2957945"/>
            <a:ext cx="1676400" cy="58782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Idea: Exponential Windows</a:t>
            </a:r>
            <a:endParaRPr/>
          </a:p>
        </p:txBody>
      </p:sp>
      <p:sp>
        <p:nvSpPr>
          <p:cNvPr id="994" name="Google Shape;994;p93"/>
          <p:cNvSpPr txBox="1"/>
          <p:nvPr>
            <p:ph idx="1" type="body"/>
          </p:nvPr>
        </p:nvSpPr>
        <p:spPr>
          <a:xfrm>
            <a:off x="457200" y="11890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D60093"/>
              </a:buClr>
              <a:buSzPts val="3200"/>
              <a:buChar char="•"/>
            </a:pPr>
            <a:r>
              <a:rPr b="1" lang="en-US">
                <a:solidFill>
                  <a:srgbClr val="D60093"/>
                </a:solidFill>
              </a:rPr>
              <a:t>Solution that doesn’t (quite) work:</a:t>
            </a:r>
            <a:endParaRPr/>
          </a:p>
          <a:p>
            <a:pPr indent="-285750" lvl="1" marL="742950" rtl="0" algn="l">
              <a:spcBef>
                <a:spcPts val="560"/>
              </a:spcBef>
              <a:spcAft>
                <a:spcPts val="0"/>
              </a:spcAft>
              <a:buClr>
                <a:schemeClr val="dk1"/>
              </a:buClr>
              <a:buSzPts val="2800"/>
              <a:buChar char="–"/>
            </a:pPr>
            <a:r>
              <a:rPr lang="en-US"/>
              <a:t>Summarize </a:t>
            </a:r>
            <a:r>
              <a:rPr b="1" lang="en-US"/>
              <a:t>exponentially increasing </a:t>
            </a:r>
            <a:r>
              <a:rPr lang="en-US"/>
              <a:t>regions </a:t>
            </a:r>
            <a:br>
              <a:rPr lang="en-US"/>
            </a:br>
            <a:r>
              <a:rPr lang="en-US"/>
              <a:t>of the stream, looking backward</a:t>
            </a:r>
            <a:endParaRPr/>
          </a:p>
          <a:p>
            <a:pPr indent="-285750" lvl="1" marL="742950" rtl="0" algn="l">
              <a:spcBef>
                <a:spcPts val="560"/>
              </a:spcBef>
              <a:spcAft>
                <a:spcPts val="0"/>
              </a:spcAft>
              <a:buClr>
                <a:schemeClr val="dk1"/>
              </a:buClr>
              <a:buSzPts val="2800"/>
              <a:buChar char="–"/>
            </a:pPr>
            <a:r>
              <a:rPr lang="en-US"/>
              <a:t>Drop small regions if they begin at the same point as a larger region</a:t>
            </a:r>
            <a:endParaRPr/>
          </a:p>
        </p:txBody>
      </p:sp>
      <p:sp>
        <p:nvSpPr>
          <p:cNvPr id="995" name="Google Shape;995;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6" name="Google Shape;996;p93"/>
          <p:cNvSpPr txBox="1"/>
          <p:nvPr/>
        </p:nvSpPr>
        <p:spPr>
          <a:xfrm>
            <a:off x="0" y="5468937"/>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sp>
        <p:nvSpPr>
          <p:cNvPr id="997" name="Google Shape;997;p93"/>
          <p:cNvSpPr txBox="1"/>
          <p:nvPr/>
        </p:nvSpPr>
        <p:spPr>
          <a:xfrm>
            <a:off x="5622925" y="572928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998" name="Google Shape;998;p93"/>
          <p:cNvCxnSpPr/>
          <p:nvPr/>
        </p:nvCxnSpPr>
        <p:spPr>
          <a:xfrm rot="10800000">
            <a:off x="3429000" y="592613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999" name="Google Shape;999;p93"/>
          <p:cNvCxnSpPr/>
          <p:nvPr/>
        </p:nvCxnSpPr>
        <p:spPr>
          <a:xfrm>
            <a:off x="6019800" y="5926136"/>
            <a:ext cx="2895600" cy="1"/>
          </a:xfrm>
          <a:prstGeom prst="straightConnector1">
            <a:avLst/>
          </a:prstGeom>
          <a:noFill/>
          <a:ln cap="flat" cmpd="sng" w="28575">
            <a:solidFill>
              <a:srgbClr val="008000"/>
            </a:solidFill>
            <a:prstDash val="solid"/>
            <a:round/>
            <a:headEnd len="med" w="med" type="none"/>
            <a:tailEnd len="med" w="med" type="triangle"/>
          </a:ln>
        </p:spPr>
      </p:cxnSp>
      <p:grpSp>
        <p:nvGrpSpPr>
          <p:cNvPr id="1000" name="Google Shape;1000;p93"/>
          <p:cNvGrpSpPr/>
          <p:nvPr/>
        </p:nvGrpSpPr>
        <p:grpSpPr>
          <a:xfrm>
            <a:off x="1295400" y="4267200"/>
            <a:ext cx="2057400" cy="461665"/>
            <a:chOff x="1295400" y="3815411"/>
            <a:chExt cx="2057400" cy="461665"/>
          </a:xfrm>
        </p:grpSpPr>
        <p:cxnSp>
          <p:nvCxnSpPr>
            <p:cNvPr id="1001" name="Google Shape;1001;p93"/>
            <p:cNvCxnSpPr/>
            <p:nvPr/>
          </p:nvCxnSpPr>
          <p:spPr>
            <a:xfrm rot="10800000">
              <a:off x="1295400" y="4018905"/>
              <a:ext cx="838200" cy="2232"/>
            </a:xfrm>
            <a:prstGeom prst="straightConnector1">
              <a:avLst/>
            </a:prstGeom>
            <a:noFill/>
            <a:ln cap="flat" cmpd="sng" w="28575">
              <a:solidFill>
                <a:srgbClr val="008000"/>
              </a:solidFill>
              <a:prstDash val="solid"/>
              <a:round/>
              <a:headEnd len="med" w="med" type="none"/>
              <a:tailEnd len="med" w="med" type="triangle"/>
            </a:ln>
          </p:spPr>
        </p:cxnSp>
        <p:cxnSp>
          <p:nvCxnSpPr>
            <p:cNvPr id="1002" name="Google Shape;1002;p93"/>
            <p:cNvCxnSpPr/>
            <p:nvPr/>
          </p:nvCxnSpPr>
          <p:spPr>
            <a:xfrm>
              <a:off x="2667000" y="4021137"/>
              <a:ext cx="685800" cy="0"/>
            </a:xfrm>
            <a:prstGeom prst="straightConnector1">
              <a:avLst/>
            </a:prstGeom>
            <a:noFill/>
            <a:ln cap="flat" cmpd="sng" w="28575">
              <a:solidFill>
                <a:srgbClr val="008000"/>
              </a:solidFill>
              <a:prstDash val="solid"/>
              <a:round/>
              <a:headEnd len="med" w="med" type="none"/>
              <a:tailEnd len="med" w="med" type="triangle"/>
            </a:ln>
          </p:spPr>
        </p:cxnSp>
        <p:sp>
          <p:nvSpPr>
            <p:cNvPr id="1003" name="Google Shape;1003;p93"/>
            <p:cNvSpPr txBox="1"/>
            <p:nvPr/>
          </p:nvSpPr>
          <p:spPr>
            <a:xfrm>
              <a:off x="2209800" y="3815411"/>
              <a:ext cx="3225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8000"/>
                  </a:solidFill>
                  <a:latin typeface="Calibri"/>
                  <a:ea typeface="Calibri"/>
                  <a:cs typeface="Calibri"/>
                  <a:sym typeface="Calibri"/>
                </a:rPr>
                <a:t>?</a:t>
              </a:r>
              <a:endParaRPr/>
            </a:p>
          </p:txBody>
        </p:sp>
      </p:grpSp>
      <p:grpSp>
        <p:nvGrpSpPr>
          <p:cNvPr id="1004" name="Google Shape;1004;p93"/>
          <p:cNvGrpSpPr/>
          <p:nvPr/>
        </p:nvGrpSpPr>
        <p:grpSpPr>
          <a:xfrm>
            <a:off x="1295400" y="3944937"/>
            <a:ext cx="7620000" cy="1524000"/>
            <a:chOff x="1295400" y="3487737"/>
            <a:chExt cx="7620000" cy="1524000"/>
          </a:xfrm>
        </p:grpSpPr>
        <p:sp>
          <p:nvSpPr>
            <p:cNvPr id="1005" name="Google Shape;1005;p93"/>
            <p:cNvSpPr/>
            <p:nvPr/>
          </p:nvSpPr>
          <p:spPr>
            <a:xfrm>
              <a:off x="87630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sp>
          <p:nvSpPr>
            <p:cNvPr id="1006" name="Google Shape;1006;p93"/>
            <p:cNvSpPr/>
            <p:nvPr/>
          </p:nvSpPr>
          <p:spPr>
            <a:xfrm>
              <a:off x="85344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07" name="Google Shape;1007;p93"/>
            <p:cNvSpPr/>
            <p:nvPr/>
          </p:nvSpPr>
          <p:spPr>
            <a:xfrm>
              <a:off x="8348634" y="4402137"/>
              <a:ext cx="338166"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08" name="Google Shape;1008;p93"/>
            <p:cNvSpPr/>
            <p:nvPr/>
          </p:nvSpPr>
          <p:spPr>
            <a:xfrm>
              <a:off x="7942834" y="4402137"/>
              <a:ext cx="341322"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09" name="Google Shape;1009;p93"/>
            <p:cNvSpPr/>
            <p:nvPr/>
          </p:nvSpPr>
          <p:spPr>
            <a:xfrm>
              <a:off x="7537034" y="4097337"/>
              <a:ext cx="747121"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10" name="Google Shape;1010;p93"/>
            <p:cNvSpPr/>
            <p:nvPr/>
          </p:nvSpPr>
          <p:spPr>
            <a:xfrm>
              <a:off x="6781800" y="4097337"/>
              <a:ext cx="685800"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sp>
          <p:nvSpPr>
            <p:cNvPr id="1011" name="Google Shape;1011;p93"/>
            <p:cNvSpPr/>
            <p:nvPr/>
          </p:nvSpPr>
          <p:spPr>
            <a:xfrm>
              <a:off x="5943600" y="3792537"/>
              <a:ext cx="1524000" cy="304800"/>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sp>
          <p:nvSpPr>
            <p:cNvPr id="1012" name="Google Shape;1012;p93"/>
            <p:cNvSpPr/>
            <p:nvPr/>
          </p:nvSpPr>
          <p:spPr>
            <a:xfrm>
              <a:off x="44196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1013" name="Google Shape;1013;p93"/>
            <p:cNvSpPr/>
            <p:nvPr/>
          </p:nvSpPr>
          <p:spPr>
            <a:xfrm>
              <a:off x="12954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
        <p:nvSpPr>
          <p:cNvPr id="1014" name="Google Shape;1014;p93"/>
          <p:cNvSpPr txBox="1"/>
          <p:nvPr/>
        </p:nvSpPr>
        <p:spPr>
          <a:xfrm>
            <a:off x="404261" y="6059269"/>
            <a:ext cx="63775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8000"/>
                </a:solidFill>
                <a:latin typeface="Arial"/>
                <a:ea typeface="Arial"/>
                <a:cs typeface="Arial"/>
                <a:sym typeface="Arial"/>
              </a:rPr>
              <a:t>We can reconstruct the count of the last </a:t>
            </a:r>
            <a:r>
              <a:rPr b="1" i="1" lang="en-US" sz="1800">
                <a:solidFill>
                  <a:srgbClr val="008000"/>
                </a:solidFill>
                <a:latin typeface="Arial"/>
                <a:ea typeface="Arial"/>
                <a:cs typeface="Arial"/>
                <a:sym typeface="Arial"/>
              </a:rPr>
              <a:t>N</a:t>
            </a:r>
            <a:r>
              <a:rPr lang="en-US" sz="1800">
                <a:solidFill>
                  <a:srgbClr val="008000"/>
                </a:solidFill>
                <a:latin typeface="Arial"/>
                <a:ea typeface="Arial"/>
                <a:cs typeface="Arial"/>
                <a:sym typeface="Arial"/>
              </a:rPr>
              <a:t> bits, except we are not sure how many of the last </a:t>
            </a:r>
            <a:r>
              <a:rPr b="1" lang="en-US" sz="1800">
                <a:solidFill>
                  <a:srgbClr val="008000"/>
                </a:solidFill>
                <a:latin typeface="Arial"/>
                <a:ea typeface="Arial"/>
                <a:cs typeface="Arial"/>
                <a:sym typeface="Arial"/>
              </a:rPr>
              <a:t>6</a:t>
            </a:r>
            <a:r>
              <a:rPr lang="en-US" sz="1800">
                <a:solidFill>
                  <a:srgbClr val="008000"/>
                </a:solidFill>
                <a:latin typeface="Arial"/>
                <a:ea typeface="Arial"/>
                <a:cs typeface="Arial"/>
                <a:sym typeface="Arial"/>
              </a:rPr>
              <a:t> </a:t>
            </a:r>
            <a:r>
              <a:rPr b="1" lang="en-US" sz="1800">
                <a:solidFill>
                  <a:srgbClr val="008000"/>
                </a:solidFill>
                <a:latin typeface="Arial"/>
                <a:ea typeface="Arial"/>
                <a:cs typeface="Arial"/>
                <a:sym typeface="Arial"/>
              </a:rPr>
              <a:t>1s</a:t>
            </a:r>
            <a:r>
              <a:rPr lang="en-US" sz="1800">
                <a:solidFill>
                  <a:srgbClr val="008000"/>
                </a:solidFill>
                <a:latin typeface="Arial"/>
                <a:ea typeface="Arial"/>
                <a:cs typeface="Arial"/>
                <a:sym typeface="Arial"/>
              </a:rPr>
              <a:t> are included in the </a:t>
            </a:r>
            <a:r>
              <a:rPr b="1" i="1" lang="en-US" sz="1800">
                <a:solidFill>
                  <a:srgbClr val="008000"/>
                </a:solidFill>
                <a:latin typeface="Arial"/>
                <a:ea typeface="Arial"/>
                <a:cs typeface="Arial"/>
                <a:sym typeface="Arial"/>
              </a:rPr>
              <a:t>N</a:t>
            </a:r>
            <a:endParaRPr sz="1800">
              <a:solidFill>
                <a:srgbClr val="008000"/>
              </a:solidFill>
              <a:latin typeface="Arial"/>
              <a:ea typeface="Arial"/>
              <a:cs typeface="Arial"/>
              <a:sym typeface="Arial"/>
            </a:endParaRPr>
          </a:p>
        </p:txBody>
      </p:sp>
      <p:sp>
        <p:nvSpPr>
          <p:cNvPr id="1015" name="Google Shape;1015;p93"/>
          <p:cNvSpPr txBox="1"/>
          <p:nvPr/>
        </p:nvSpPr>
        <p:spPr>
          <a:xfrm>
            <a:off x="-48859" y="3436203"/>
            <a:ext cx="121919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8000"/>
                </a:solidFill>
                <a:latin typeface="Arial"/>
                <a:ea typeface="Arial"/>
                <a:cs typeface="Arial"/>
                <a:sym typeface="Arial"/>
              </a:rPr>
              <a:t>Window of width 16 has 6 1s</a:t>
            </a:r>
            <a:endParaRPr/>
          </a:p>
        </p:txBody>
      </p:sp>
      <p:cxnSp>
        <p:nvCxnSpPr>
          <p:cNvPr id="1016" name="Google Shape;1016;p93"/>
          <p:cNvCxnSpPr/>
          <p:nvPr/>
        </p:nvCxnSpPr>
        <p:spPr>
          <a:xfrm>
            <a:off x="990600" y="3851701"/>
            <a:ext cx="1752600" cy="245636"/>
          </a:xfrm>
          <a:prstGeom prst="straightConnector1">
            <a:avLst/>
          </a:prstGeom>
          <a:noFill/>
          <a:ln cap="flat" cmpd="sng" w="12700">
            <a:solidFill>
              <a:srgbClr val="008000"/>
            </a:solidFill>
            <a:prstDash val="solid"/>
            <a:round/>
            <a:headEnd len="sm" w="sm" type="none"/>
            <a:tailEnd len="med" w="med" type="stealth"/>
          </a:ln>
        </p:spPr>
      </p:cxnSp>
      <p:cxnSp>
        <p:nvCxnSpPr>
          <p:cNvPr id="1017" name="Google Shape;1017;p93"/>
          <p:cNvCxnSpPr/>
          <p:nvPr/>
        </p:nvCxnSpPr>
        <p:spPr>
          <a:xfrm rot="10800000">
            <a:off x="3401080" y="4267200"/>
            <a:ext cx="0" cy="1658938"/>
          </a:xfrm>
          <a:prstGeom prst="straightConnector1">
            <a:avLst/>
          </a:prstGeom>
          <a:noFill/>
          <a:ln cap="flat" cmpd="sng" w="28575">
            <a:solidFill>
              <a:srgbClr val="0000FF"/>
            </a:solidFill>
            <a:prstDash val="dot"/>
            <a:round/>
            <a:headEnd len="sm" w="sm" type="none"/>
            <a:tailEnd len="sm" w="sm" type="none"/>
          </a:ln>
        </p:spPr>
      </p:cxnSp>
      <p:grpSp>
        <p:nvGrpSpPr>
          <p:cNvPr id="1018" name="Google Shape;1018;p93"/>
          <p:cNvGrpSpPr/>
          <p:nvPr/>
        </p:nvGrpSpPr>
        <p:grpSpPr>
          <a:xfrm>
            <a:off x="4419714" y="3514724"/>
            <a:ext cx="3047886" cy="369332"/>
            <a:chOff x="4419714" y="3423205"/>
            <a:chExt cx="3047886" cy="369332"/>
          </a:xfrm>
        </p:grpSpPr>
        <p:sp>
          <p:nvSpPr>
            <p:cNvPr id="1019" name="Google Shape;1019;p93"/>
            <p:cNvSpPr txBox="1"/>
            <p:nvPr/>
          </p:nvSpPr>
          <p:spPr>
            <a:xfrm>
              <a:off x="5663514" y="3423205"/>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a:p>
          </p:txBody>
        </p:sp>
        <p:cxnSp>
          <p:nvCxnSpPr>
            <p:cNvPr id="1020" name="Google Shape;1020;p93"/>
            <p:cNvCxnSpPr/>
            <p:nvPr/>
          </p:nvCxnSpPr>
          <p:spPr>
            <a:xfrm>
              <a:off x="6019800" y="356706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1" name="Google Shape;1021;p93"/>
            <p:cNvCxnSpPr>
              <a:stCxn id="1019"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22" name="Google Shape;1022;p93"/>
          <p:cNvGrpSpPr/>
          <p:nvPr/>
        </p:nvGrpSpPr>
        <p:grpSpPr>
          <a:xfrm>
            <a:off x="1271084" y="3552522"/>
            <a:ext cx="3047886" cy="369332"/>
            <a:chOff x="4419714" y="3423205"/>
            <a:chExt cx="3047886" cy="369332"/>
          </a:xfrm>
        </p:grpSpPr>
        <p:sp>
          <p:nvSpPr>
            <p:cNvPr id="1023" name="Google Shape;1023;p93"/>
            <p:cNvSpPr txBox="1"/>
            <p:nvPr/>
          </p:nvSpPr>
          <p:spPr>
            <a:xfrm>
              <a:off x="5663514" y="3423205"/>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a:p>
          </p:txBody>
        </p:sp>
        <p:cxnSp>
          <p:nvCxnSpPr>
            <p:cNvPr id="1024" name="Google Shape;1024;p93"/>
            <p:cNvCxnSpPr/>
            <p:nvPr/>
          </p:nvCxnSpPr>
          <p:spPr>
            <a:xfrm>
              <a:off x="6019800" y="356706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5" name="Google Shape;1025;p93"/>
            <p:cNvCxnSpPr>
              <a:stCxn id="1023"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26" name="Google Shape;1026;p93"/>
          <p:cNvGrpSpPr/>
          <p:nvPr/>
        </p:nvGrpSpPr>
        <p:grpSpPr>
          <a:xfrm>
            <a:off x="5943655" y="4926609"/>
            <a:ext cx="1523944" cy="369332"/>
            <a:chOff x="4419714" y="3423205"/>
            <a:chExt cx="3047890" cy="369332"/>
          </a:xfrm>
        </p:grpSpPr>
        <p:sp>
          <p:nvSpPr>
            <p:cNvPr id="1027" name="Google Shape;1027;p93"/>
            <p:cNvSpPr txBox="1"/>
            <p:nvPr/>
          </p:nvSpPr>
          <p:spPr>
            <a:xfrm>
              <a:off x="5663514" y="3423205"/>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cxnSp>
          <p:nvCxnSpPr>
            <p:cNvPr id="1028" name="Google Shape;1028;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29" name="Google Shape;1029;p93"/>
            <p:cNvCxnSpPr>
              <a:stCxn id="1027" idx="1"/>
            </p:cNvCxnSpPr>
            <p:nvPr/>
          </p:nvCxnSpPr>
          <p:spPr>
            <a:xfrm rot="10800000">
              <a:off x="4419714"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30" name="Google Shape;1030;p93"/>
          <p:cNvGrpSpPr/>
          <p:nvPr/>
        </p:nvGrpSpPr>
        <p:grpSpPr>
          <a:xfrm>
            <a:off x="6780901" y="5079009"/>
            <a:ext cx="685775" cy="369332"/>
            <a:chOff x="4419715" y="3423205"/>
            <a:chExt cx="3047889" cy="369332"/>
          </a:xfrm>
        </p:grpSpPr>
        <p:sp>
          <p:nvSpPr>
            <p:cNvPr id="1031" name="Google Shape;1031;p93"/>
            <p:cNvSpPr txBox="1"/>
            <p:nvPr/>
          </p:nvSpPr>
          <p:spPr>
            <a:xfrm>
              <a:off x="5663515" y="3423205"/>
              <a:ext cx="603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1032" name="Google Shape;1032;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33" name="Google Shape;1033;p93"/>
            <p:cNvCxnSpPr>
              <a:stCxn id="1031" idx="1"/>
            </p:cNvCxnSpPr>
            <p:nvPr/>
          </p:nvCxnSpPr>
          <p:spPr>
            <a:xfrm rot="10800000">
              <a:off x="4419715" y="3607871"/>
              <a:ext cx="1243800" cy="0"/>
            </a:xfrm>
            <a:prstGeom prst="straightConnector1">
              <a:avLst/>
            </a:prstGeom>
            <a:noFill/>
            <a:ln cap="flat" cmpd="sng" w="9525">
              <a:solidFill>
                <a:srgbClr val="4A7DBA"/>
              </a:solidFill>
              <a:prstDash val="solid"/>
              <a:round/>
              <a:headEnd len="sm" w="sm" type="none"/>
              <a:tailEnd len="med" w="med" type="triangle"/>
            </a:ln>
          </p:spPr>
        </p:cxnSp>
      </p:grpSp>
      <p:grpSp>
        <p:nvGrpSpPr>
          <p:cNvPr id="1034" name="Google Shape;1034;p93"/>
          <p:cNvGrpSpPr/>
          <p:nvPr/>
        </p:nvGrpSpPr>
        <p:grpSpPr>
          <a:xfrm>
            <a:off x="7490461" y="5079009"/>
            <a:ext cx="822790" cy="369332"/>
            <a:chOff x="4419715" y="3423205"/>
            <a:chExt cx="3047889" cy="369332"/>
          </a:xfrm>
        </p:grpSpPr>
        <p:sp>
          <p:nvSpPr>
            <p:cNvPr id="1035" name="Google Shape;1035;p93"/>
            <p:cNvSpPr txBox="1"/>
            <p:nvPr/>
          </p:nvSpPr>
          <p:spPr>
            <a:xfrm>
              <a:off x="5663515" y="3423205"/>
              <a:ext cx="603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1036" name="Google Shape;1036;p93"/>
            <p:cNvCxnSpPr/>
            <p:nvPr/>
          </p:nvCxnSpPr>
          <p:spPr>
            <a:xfrm>
              <a:off x="6019804" y="3601996"/>
              <a:ext cx="1447800" cy="0"/>
            </a:xfrm>
            <a:prstGeom prst="straightConnector1">
              <a:avLst/>
            </a:prstGeom>
            <a:noFill/>
            <a:ln cap="flat" cmpd="sng" w="9525">
              <a:solidFill>
                <a:srgbClr val="4A7DBA"/>
              </a:solidFill>
              <a:prstDash val="solid"/>
              <a:round/>
              <a:headEnd len="sm" w="sm" type="none"/>
              <a:tailEnd len="med" w="med" type="triangle"/>
            </a:ln>
          </p:spPr>
        </p:cxnSp>
        <p:cxnSp>
          <p:nvCxnSpPr>
            <p:cNvPr id="1037" name="Google Shape;1037;p93"/>
            <p:cNvCxnSpPr>
              <a:stCxn id="1035" idx="1"/>
            </p:cNvCxnSpPr>
            <p:nvPr/>
          </p:nvCxnSpPr>
          <p:spPr>
            <a:xfrm rot="10800000">
              <a:off x="4419715" y="3607871"/>
              <a:ext cx="1243800" cy="0"/>
            </a:xfrm>
            <a:prstGeom prst="straightConnector1">
              <a:avLst/>
            </a:prstGeom>
            <a:noFill/>
            <a:ln cap="flat" cmpd="sng" w="9525">
              <a:solidFill>
                <a:srgbClr val="4A7DBA"/>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3" name="Google Shape;1043;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What’s Not So Good?</a:t>
            </a:r>
            <a:endParaRPr/>
          </a:p>
        </p:txBody>
      </p:sp>
      <p:sp>
        <p:nvSpPr>
          <p:cNvPr id="1044" name="Google Shape;1044;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As long as the </a:t>
            </a:r>
            <a:r>
              <a:rPr b="1" lang="en-US" sz="2800"/>
              <a:t>1s</a:t>
            </a:r>
            <a:r>
              <a:rPr lang="en-US" sz="2800"/>
              <a:t> are fairly evenly distributed, the error due to the unknown region is small – </a:t>
            </a:r>
            <a:r>
              <a:rPr b="1" lang="en-US" sz="2800">
                <a:solidFill>
                  <a:srgbClr val="008000"/>
                </a:solidFill>
              </a:rPr>
              <a:t>no more than 50%</a:t>
            </a:r>
            <a:endParaRPr/>
          </a:p>
          <a:p>
            <a:pPr indent="-342900" lvl="0" marL="342900" rtl="0" algn="l">
              <a:spcBef>
                <a:spcPts val="560"/>
              </a:spcBef>
              <a:spcAft>
                <a:spcPts val="0"/>
              </a:spcAft>
              <a:buClr>
                <a:srgbClr val="0000FF"/>
              </a:buClr>
              <a:buSzPts val="2800"/>
              <a:buChar char="•"/>
            </a:pPr>
            <a:r>
              <a:rPr lang="en-US" sz="2800">
                <a:solidFill>
                  <a:srgbClr val="0000FF"/>
                </a:solidFill>
              </a:rPr>
              <a:t>But it could be that all the </a:t>
            </a:r>
            <a:r>
              <a:rPr b="1" lang="en-US" sz="2800">
                <a:solidFill>
                  <a:srgbClr val="0000FF"/>
                </a:solidFill>
              </a:rPr>
              <a:t>1s</a:t>
            </a:r>
            <a:r>
              <a:rPr lang="en-US" sz="2800">
                <a:solidFill>
                  <a:srgbClr val="0000FF"/>
                </a:solidFill>
              </a:rPr>
              <a:t> are in the unknown area at the end</a:t>
            </a:r>
            <a:endParaRPr/>
          </a:p>
          <a:p>
            <a:pPr indent="-342900" lvl="0" marL="342900" rtl="0" algn="l">
              <a:spcBef>
                <a:spcPts val="560"/>
              </a:spcBef>
              <a:spcAft>
                <a:spcPts val="0"/>
              </a:spcAft>
              <a:buClr>
                <a:schemeClr val="dk1"/>
              </a:buClr>
              <a:buSzPts val="2800"/>
              <a:buChar char="•"/>
            </a:pPr>
            <a:r>
              <a:rPr lang="en-US" sz="2800"/>
              <a:t>In that case, </a:t>
            </a:r>
            <a:r>
              <a:rPr b="1" lang="en-US" sz="2800">
                <a:solidFill>
                  <a:srgbClr val="FF0066"/>
                </a:solidFill>
              </a:rPr>
              <a:t>the error is unbounded!</a:t>
            </a:r>
            <a:endParaRPr/>
          </a:p>
        </p:txBody>
      </p:sp>
      <p:grpSp>
        <p:nvGrpSpPr>
          <p:cNvPr id="1045" name="Google Shape;1045;p94"/>
          <p:cNvGrpSpPr/>
          <p:nvPr/>
        </p:nvGrpSpPr>
        <p:grpSpPr>
          <a:xfrm>
            <a:off x="0" y="4572000"/>
            <a:ext cx="8970963" cy="2164139"/>
            <a:chOff x="0" y="4572000"/>
            <a:chExt cx="8970963" cy="2164139"/>
          </a:xfrm>
        </p:grpSpPr>
        <p:sp>
          <p:nvSpPr>
            <p:cNvPr id="1046" name="Google Shape;1046;p94"/>
            <p:cNvSpPr txBox="1"/>
            <p:nvPr/>
          </p:nvSpPr>
          <p:spPr>
            <a:xfrm>
              <a:off x="0" y="6096000"/>
              <a:ext cx="8970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0 1 0 0 1 1 1 0 0 0 1 0 1 0 0 1 0 0 0 1 0 1 1 0 1 1 0 1 1 1 0 0 1 0 1 0 1 1 0 0 1 1 0 1 0</a:t>
              </a:r>
              <a:endParaRPr/>
            </a:p>
          </p:txBody>
        </p:sp>
        <p:grpSp>
          <p:nvGrpSpPr>
            <p:cNvPr id="1047" name="Google Shape;1047;p94"/>
            <p:cNvGrpSpPr/>
            <p:nvPr/>
          </p:nvGrpSpPr>
          <p:grpSpPr>
            <a:xfrm>
              <a:off x="1295400" y="4572000"/>
              <a:ext cx="7620000" cy="1524000"/>
              <a:chOff x="1295400" y="3487737"/>
              <a:chExt cx="7620000" cy="1524000"/>
            </a:xfrm>
          </p:grpSpPr>
          <p:sp>
            <p:nvSpPr>
              <p:cNvPr id="1048" name="Google Shape;1048;p94"/>
              <p:cNvSpPr/>
              <p:nvPr/>
            </p:nvSpPr>
            <p:spPr>
              <a:xfrm>
                <a:off x="87630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sp>
            <p:nvSpPr>
              <p:cNvPr id="1049" name="Google Shape;1049;p94"/>
              <p:cNvSpPr/>
              <p:nvPr/>
            </p:nvSpPr>
            <p:spPr>
              <a:xfrm>
                <a:off x="8534400" y="4706937"/>
                <a:ext cx="152400" cy="3048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50" name="Google Shape;1050;p94"/>
              <p:cNvSpPr/>
              <p:nvPr/>
            </p:nvSpPr>
            <p:spPr>
              <a:xfrm>
                <a:off x="8348634" y="4402137"/>
                <a:ext cx="338166"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sp>
            <p:nvSpPr>
              <p:cNvPr id="1051" name="Google Shape;1051;p94"/>
              <p:cNvSpPr/>
              <p:nvPr/>
            </p:nvSpPr>
            <p:spPr>
              <a:xfrm>
                <a:off x="7942834" y="4402137"/>
                <a:ext cx="341322" cy="304800"/>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52" name="Google Shape;1052;p94"/>
              <p:cNvSpPr/>
              <p:nvPr/>
            </p:nvSpPr>
            <p:spPr>
              <a:xfrm>
                <a:off x="7537034" y="4097337"/>
                <a:ext cx="747121"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sp>
            <p:nvSpPr>
              <p:cNvPr id="1053" name="Google Shape;1053;p94"/>
              <p:cNvSpPr/>
              <p:nvPr/>
            </p:nvSpPr>
            <p:spPr>
              <a:xfrm>
                <a:off x="6781800" y="4097337"/>
                <a:ext cx="685800" cy="304800"/>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sp>
            <p:nvSpPr>
              <p:cNvPr id="1054" name="Google Shape;1054;p94"/>
              <p:cNvSpPr/>
              <p:nvPr/>
            </p:nvSpPr>
            <p:spPr>
              <a:xfrm>
                <a:off x="5943600" y="3792537"/>
                <a:ext cx="1524000" cy="304800"/>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sp>
            <p:nvSpPr>
              <p:cNvPr id="1055" name="Google Shape;1055;p94"/>
              <p:cNvSpPr/>
              <p:nvPr/>
            </p:nvSpPr>
            <p:spPr>
              <a:xfrm>
                <a:off x="44196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1056" name="Google Shape;1056;p94"/>
              <p:cNvSpPr/>
              <p:nvPr/>
            </p:nvSpPr>
            <p:spPr>
              <a:xfrm>
                <a:off x="1295400" y="3487737"/>
                <a:ext cx="3048000" cy="304800"/>
              </a:xfrm>
              <a:prstGeom prst="rect">
                <a:avLst/>
              </a:prstGeom>
              <a:solidFill>
                <a:srgbClr val="FFCC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
          <p:nvSpPr>
            <p:cNvPr id="1057" name="Google Shape;1057;p94"/>
            <p:cNvSpPr txBox="1"/>
            <p:nvPr/>
          </p:nvSpPr>
          <p:spPr>
            <a:xfrm>
              <a:off x="5622925" y="6366807"/>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058" name="Google Shape;1058;p94"/>
            <p:cNvCxnSpPr/>
            <p:nvPr/>
          </p:nvCxnSpPr>
          <p:spPr>
            <a:xfrm rot="10800000">
              <a:off x="3429000" y="6563657"/>
              <a:ext cx="2209800" cy="0"/>
            </a:xfrm>
            <a:prstGeom prst="straightConnector1">
              <a:avLst/>
            </a:prstGeom>
            <a:noFill/>
            <a:ln cap="flat" cmpd="sng" w="28575">
              <a:solidFill>
                <a:srgbClr val="008000"/>
              </a:solidFill>
              <a:prstDash val="solid"/>
              <a:round/>
              <a:headEnd len="med" w="med" type="none"/>
              <a:tailEnd len="med" w="med" type="triangle"/>
            </a:ln>
          </p:spPr>
        </p:cxnSp>
        <p:cxnSp>
          <p:nvCxnSpPr>
            <p:cNvPr id="1059" name="Google Shape;1059;p94"/>
            <p:cNvCxnSpPr/>
            <p:nvPr/>
          </p:nvCxnSpPr>
          <p:spPr>
            <a:xfrm>
              <a:off x="6019800" y="6563657"/>
              <a:ext cx="2895600" cy="0"/>
            </a:xfrm>
            <a:prstGeom prst="straightConnector1">
              <a:avLst/>
            </a:prstGeom>
            <a:noFill/>
            <a:ln cap="flat" cmpd="sng" w="28575">
              <a:solidFill>
                <a:srgbClr val="008000"/>
              </a:solidFill>
              <a:prstDash val="solid"/>
              <a:round/>
              <a:headEnd len="med" w="med" type="none"/>
              <a:tailEnd len="med" w="med" type="triangle"/>
            </a:ln>
          </p:spPr>
        </p:cxnSp>
        <p:grpSp>
          <p:nvGrpSpPr>
            <p:cNvPr id="1060" name="Google Shape;1060;p94"/>
            <p:cNvGrpSpPr/>
            <p:nvPr/>
          </p:nvGrpSpPr>
          <p:grpSpPr>
            <a:xfrm>
              <a:off x="1295400" y="4904720"/>
              <a:ext cx="2057400" cy="461665"/>
              <a:chOff x="1295400" y="3815411"/>
              <a:chExt cx="2057400" cy="461665"/>
            </a:xfrm>
          </p:grpSpPr>
          <p:cxnSp>
            <p:nvCxnSpPr>
              <p:cNvPr id="1061" name="Google Shape;1061;p94"/>
              <p:cNvCxnSpPr/>
              <p:nvPr/>
            </p:nvCxnSpPr>
            <p:spPr>
              <a:xfrm rot="10800000">
                <a:off x="1295400" y="4021137"/>
                <a:ext cx="838200" cy="0"/>
              </a:xfrm>
              <a:prstGeom prst="straightConnector1">
                <a:avLst/>
              </a:prstGeom>
              <a:noFill/>
              <a:ln cap="flat" cmpd="sng" w="28575">
                <a:solidFill>
                  <a:srgbClr val="008000"/>
                </a:solidFill>
                <a:prstDash val="solid"/>
                <a:round/>
                <a:headEnd len="med" w="med" type="none"/>
                <a:tailEnd len="med" w="med" type="triangle"/>
              </a:ln>
            </p:spPr>
          </p:cxnSp>
          <p:cxnSp>
            <p:nvCxnSpPr>
              <p:cNvPr id="1062" name="Google Shape;1062;p94"/>
              <p:cNvCxnSpPr/>
              <p:nvPr/>
            </p:nvCxnSpPr>
            <p:spPr>
              <a:xfrm>
                <a:off x="2667000" y="4021137"/>
                <a:ext cx="685800" cy="0"/>
              </a:xfrm>
              <a:prstGeom prst="straightConnector1">
                <a:avLst/>
              </a:prstGeom>
              <a:noFill/>
              <a:ln cap="flat" cmpd="sng" w="28575">
                <a:solidFill>
                  <a:srgbClr val="008000"/>
                </a:solidFill>
                <a:prstDash val="solid"/>
                <a:round/>
                <a:headEnd len="med" w="med" type="none"/>
                <a:tailEnd len="med" w="med" type="triangle"/>
              </a:ln>
            </p:spPr>
          </p:cxnSp>
          <p:sp>
            <p:nvSpPr>
              <p:cNvPr id="1063" name="Google Shape;1063;p94"/>
              <p:cNvSpPr txBox="1"/>
              <p:nvPr/>
            </p:nvSpPr>
            <p:spPr>
              <a:xfrm>
                <a:off x="2209800" y="3815411"/>
                <a:ext cx="3225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8000"/>
                    </a:solidFill>
                    <a:latin typeface="Calibri"/>
                    <a:ea typeface="Calibri"/>
                    <a:cs typeface="Calibri"/>
                    <a:sym typeface="Calibri"/>
                  </a:rPr>
                  <a:t>?</a:t>
                </a:r>
                <a:endParaRPr/>
              </a:p>
            </p:txBody>
          </p:sp>
        </p:grpSp>
      </p:grpSp>
      <p:cxnSp>
        <p:nvCxnSpPr>
          <p:cNvPr id="1064" name="Google Shape;1064;p94"/>
          <p:cNvCxnSpPr/>
          <p:nvPr/>
        </p:nvCxnSpPr>
        <p:spPr>
          <a:xfrm rot="10800000">
            <a:off x="3401080" y="4953000"/>
            <a:ext cx="0" cy="1658938"/>
          </a:xfrm>
          <a:prstGeom prst="straightConnector1">
            <a:avLst/>
          </a:prstGeom>
          <a:noFill/>
          <a:ln cap="flat" cmpd="sng" w="28575">
            <a:solidFill>
              <a:srgbClr val="0000FF"/>
            </a:solidFill>
            <a:prstDash val="dot"/>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Algorithm</a:t>
            </a:r>
            <a:endParaRPr/>
          </a:p>
        </p:txBody>
      </p:sp>
      <p:sp>
        <p:nvSpPr>
          <p:cNvPr id="1070" name="Google Shape;1070;p95"/>
          <p:cNvSpPr txBox="1"/>
          <p:nvPr>
            <p:ph idx="1" type="body"/>
          </p:nvPr>
        </p:nvSpPr>
        <p:spPr>
          <a:xfrm>
            <a:off x="457200" y="1600200"/>
            <a:ext cx="8229600" cy="4525963"/>
          </a:xfrm>
          <a:prstGeom prst="rect">
            <a:avLst/>
          </a:prstGeom>
          <a:blipFill rotWithShape="1">
            <a:blip r:embed="rId3">
              <a:alphaModFix/>
            </a:blip>
            <a:stretch>
              <a:fillRect b="-1960" l="-1851" r="-616" t="-140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071" name="Google Shape;1071;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Fixup: DGIM method</a:t>
            </a:r>
            <a:endParaRPr/>
          </a:p>
        </p:txBody>
      </p:sp>
      <p:sp>
        <p:nvSpPr>
          <p:cNvPr id="1077" name="Google Shape;1077;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2800"/>
              <a:buChar char="•"/>
            </a:pPr>
            <a:r>
              <a:rPr b="1" lang="en-US" sz="2800">
                <a:solidFill>
                  <a:srgbClr val="0000FF"/>
                </a:solidFill>
              </a:rPr>
              <a:t>Idea:</a:t>
            </a:r>
            <a:r>
              <a:rPr lang="en-US" sz="2800"/>
              <a:t> Instead of summarizing fixed-length blocks, </a:t>
            </a:r>
            <a:r>
              <a:rPr lang="en-US" sz="2800">
                <a:solidFill>
                  <a:srgbClr val="FF0000"/>
                </a:solidFill>
              </a:rPr>
              <a:t>summarize blocks with specific number of </a:t>
            </a:r>
            <a:r>
              <a:rPr b="1" lang="en-US" sz="2800">
                <a:solidFill>
                  <a:srgbClr val="FF0000"/>
                </a:solidFill>
              </a:rPr>
              <a:t>1s</a:t>
            </a:r>
            <a:r>
              <a:rPr lang="en-US" sz="2800">
                <a:solidFill>
                  <a:srgbClr val="FF0000"/>
                </a:solidFill>
              </a:rPr>
              <a:t>:</a:t>
            </a:r>
            <a:endParaRPr/>
          </a:p>
          <a:p>
            <a:pPr indent="-285750" lvl="1" marL="742950" rtl="0" algn="l">
              <a:spcBef>
                <a:spcPts val="480"/>
              </a:spcBef>
              <a:spcAft>
                <a:spcPts val="0"/>
              </a:spcAft>
              <a:buClr>
                <a:schemeClr val="dk1"/>
              </a:buClr>
              <a:buSzPts val="2400"/>
              <a:buChar char="–"/>
            </a:pPr>
            <a:r>
              <a:rPr lang="en-US" sz="2400"/>
              <a:t>Let the block </a:t>
            </a:r>
            <a:r>
              <a:rPr b="1" i="1" lang="en-US" sz="2400">
                <a:solidFill>
                  <a:srgbClr val="FF0066"/>
                </a:solidFill>
              </a:rPr>
              <a:t>sizes</a:t>
            </a:r>
            <a:r>
              <a:rPr lang="en-US" sz="2400"/>
              <a:t> (number of </a:t>
            </a:r>
            <a:r>
              <a:rPr b="1" lang="en-US" sz="2400"/>
              <a:t>1s</a:t>
            </a:r>
            <a:r>
              <a:rPr lang="en-US" sz="2400"/>
              <a:t>) increase exponentially</a:t>
            </a:r>
            <a:endParaRPr/>
          </a:p>
          <a:p>
            <a:pPr indent="-114300" lvl="8" marL="3886200" rtl="0" algn="l">
              <a:spcBef>
                <a:spcPts val="360"/>
              </a:spcBef>
              <a:spcAft>
                <a:spcPts val="0"/>
              </a:spcAft>
              <a:buClr>
                <a:schemeClr val="dk1"/>
              </a:buClr>
              <a:buSzPts val="1800"/>
              <a:buNone/>
            </a:pPr>
            <a:r>
              <a:t/>
            </a:r>
            <a:endParaRPr sz="1800"/>
          </a:p>
          <a:p>
            <a:pPr indent="-342900" lvl="0" marL="342900" rtl="0" algn="l">
              <a:spcBef>
                <a:spcPts val="560"/>
              </a:spcBef>
              <a:spcAft>
                <a:spcPts val="0"/>
              </a:spcAft>
              <a:buClr>
                <a:srgbClr val="D60093"/>
              </a:buClr>
              <a:buSzPts val="2800"/>
              <a:buChar char="•"/>
            </a:pPr>
            <a:r>
              <a:rPr b="1" lang="en-US" sz="2800">
                <a:solidFill>
                  <a:srgbClr val="D60093"/>
                </a:solidFill>
              </a:rPr>
              <a:t>When there are few 1s in the window, block sizes stay small, so errors are small</a:t>
            </a:r>
            <a:endParaRPr/>
          </a:p>
        </p:txBody>
      </p:sp>
      <p:sp>
        <p:nvSpPr>
          <p:cNvPr id="1078" name="Google Shape;1078;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9" name="Google Shape;1079;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grpSp>
        <p:nvGrpSpPr>
          <p:cNvPr id="1080" name="Google Shape;1080;p96"/>
          <p:cNvGrpSpPr/>
          <p:nvPr/>
        </p:nvGrpSpPr>
        <p:grpSpPr>
          <a:xfrm>
            <a:off x="76200" y="5345112"/>
            <a:ext cx="9112255" cy="369888"/>
            <a:chOff x="-6" y="2400"/>
            <a:chExt cx="5740" cy="233"/>
          </a:xfrm>
        </p:grpSpPr>
        <p:sp>
          <p:nvSpPr>
            <p:cNvPr id="1081" name="Google Shape;1081;p96"/>
            <p:cNvSpPr txBox="1"/>
            <p:nvPr/>
          </p:nvSpPr>
          <p:spPr>
            <a:xfrm>
              <a:off x="34" y="2400"/>
              <a:ext cx="570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1001010110001011010101010101011010101010101110101010111010100010110010</a:t>
              </a:r>
              <a:endParaRPr/>
            </a:p>
          </p:txBody>
        </p:sp>
        <p:sp>
          <p:nvSpPr>
            <p:cNvPr id="1082" name="Google Shape;1082;p96"/>
            <p:cNvSpPr/>
            <p:nvPr/>
          </p:nvSpPr>
          <p:spPr>
            <a:xfrm>
              <a:off x="5444"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96"/>
            <p:cNvSpPr/>
            <p:nvPr/>
          </p:nvSpPr>
          <p:spPr>
            <a:xfrm>
              <a:off x="5212" y="2418"/>
              <a:ext cx="96" cy="192"/>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96"/>
            <p:cNvSpPr/>
            <p:nvPr/>
          </p:nvSpPr>
          <p:spPr>
            <a:xfrm>
              <a:off x="4979" y="2418"/>
              <a:ext cx="227" cy="192"/>
            </a:xfrm>
            <a:prstGeom prst="rect">
              <a:avLst/>
            </a:prstGeom>
            <a:solidFill>
              <a:srgbClr val="FFFF00">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96"/>
            <p:cNvSpPr/>
            <p:nvPr/>
          </p:nvSpPr>
          <p:spPr>
            <a:xfrm>
              <a:off x="4263" y="2418"/>
              <a:ext cx="480"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96"/>
            <p:cNvSpPr/>
            <p:nvPr/>
          </p:nvSpPr>
          <p:spPr>
            <a:xfrm>
              <a:off x="3726" y="2418"/>
              <a:ext cx="528" cy="192"/>
            </a:xfrm>
            <a:prstGeom prst="rect">
              <a:avLst/>
            </a:prstGeom>
            <a:solidFill>
              <a:srgbClr val="CC99FF">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96"/>
            <p:cNvSpPr/>
            <p:nvPr/>
          </p:nvSpPr>
          <p:spPr>
            <a:xfrm>
              <a:off x="2617" y="2418"/>
              <a:ext cx="1008"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96"/>
            <p:cNvSpPr/>
            <p:nvPr/>
          </p:nvSpPr>
          <p:spPr>
            <a:xfrm>
              <a:off x="1410" y="2418"/>
              <a:ext cx="1104" cy="192"/>
            </a:xfrm>
            <a:prstGeom prst="rect">
              <a:avLst/>
            </a:prstGeom>
            <a:solidFill>
              <a:srgbClr val="FF99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96"/>
            <p:cNvSpPr/>
            <p:nvPr/>
          </p:nvSpPr>
          <p:spPr>
            <a:xfrm>
              <a:off x="-6" y="2418"/>
              <a:ext cx="1344" cy="192"/>
            </a:xfrm>
            <a:prstGeom prst="rect">
              <a:avLst/>
            </a:prstGeom>
            <a:solidFill>
              <a:srgbClr val="FFCC99">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0" name="Google Shape;1090;p96"/>
          <p:cNvSpPr txBox="1"/>
          <p:nvPr/>
        </p:nvSpPr>
        <p:spPr>
          <a:xfrm>
            <a:off x="4184651" y="5702414"/>
            <a:ext cx="344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8000"/>
                </a:solidFill>
                <a:latin typeface="Calibri"/>
                <a:ea typeface="Calibri"/>
                <a:cs typeface="Calibri"/>
                <a:sym typeface="Calibri"/>
              </a:rPr>
              <a:t>N</a:t>
            </a:r>
            <a:endParaRPr/>
          </a:p>
        </p:txBody>
      </p:sp>
      <p:cxnSp>
        <p:nvCxnSpPr>
          <p:cNvPr id="1091" name="Google Shape;1091;p96"/>
          <p:cNvCxnSpPr/>
          <p:nvPr/>
        </p:nvCxnSpPr>
        <p:spPr>
          <a:xfrm rot="10800000">
            <a:off x="923926" y="5867400"/>
            <a:ext cx="3276600" cy="0"/>
          </a:xfrm>
          <a:prstGeom prst="straightConnector1">
            <a:avLst/>
          </a:prstGeom>
          <a:noFill/>
          <a:ln cap="flat" cmpd="sng" w="28575">
            <a:solidFill>
              <a:srgbClr val="008000"/>
            </a:solidFill>
            <a:prstDash val="solid"/>
            <a:round/>
            <a:headEnd len="med" w="med" type="none"/>
            <a:tailEnd len="med" w="med" type="triangle"/>
          </a:ln>
        </p:spPr>
      </p:cxnSp>
      <p:cxnSp>
        <p:nvCxnSpPr>
          <p:cNvPr id="1092" name="Google Shape;1092;p96"/>
          <p:cNvCxnSpPr/>
          <p:nvPr/>
        </p:nvCxnSpPr>
        <p:spPr>
          <a:xfrm>
            <a:off x="4581526" y="5867400"/>
            <a:ext cx="4419600" cy="0"/>
          </a:xfrm>
          <a:prstGeom prst="straightConnector1">
            <a:avLst/>
          </a:prstGeom>
          <a:noFill/>
          <a:ln cap="flat" cmpd="sng" w="28575">
            <a:solidFill>
              <a:srgbClr val="008000"/>
            </a:solidFill>
            <a:prstDash val="solid"/>
            <a:round/>
            <a:headEnd len="med" w="med" type="none"/>
            <a:tailEnd len="med" w="med" type="triangle"/>
          </a:ln>
        </p:spPr>
      </p:cxnSp>
      <p:sp>
        <p:nvSpPr>
          <p:cNvPr id="1093" name="Google Shape;1093;p96"/>
          <p:cNvSpPr/>
          <p:nvPr/>
        </p:nvSpPr>
        <p:spPr>
          <a:xfrm>
            <a:off x="5987014" y="0"/>
            <a:ext cx="313951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lt1"/>
                </a:solidFill>
                <a:latin typeface="Calibri"/>
                <a:ea typeface="Calibri"/>
                <a:cs typeface="Calibri"/>
                <a:sym typeface="Calibri"/>
              </a:rPr>
              <a:t>[Datar, Gionis, Indyk, Motwani]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9" name="Google Shape;1099;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DGIM: Timestamps</a:t>
            </a:r>
            <a:endParaRPr/>
          </a:p>
        </p:txBody>
      </p:sp>
      <p:sp>
        <p:nvSpPr>
          <p:cNvPr id="1100" name="Google Shape;1100;p97"/>
          <p:cNvSpPr txBox="1"/>
          <p:nvPr>
            <p:ph idx="1" type="body"/>
          </p:nvPr>
        </p:nvSpPr>
        <p:spPr>
          <a:xfrm>
            <a:off x="457200" y="1600200"/>
            <a:ext cx="8229600" cy="452596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101" name="Google Shape;1101;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J. Leskovec, A. Rajaraman, J. Ullman: Mining of Massive Datasets, http://www.mmds.org</a:t>
            </a:r>
            <a:endParaRPr/>
          </a:p>
        </p:txBody>
      </p:sp>
      <p:pic>
        <p:nvPicPr>
          <p:cNvPr id="1102" name="Google Shape;1102;p97"/>
          <p:cNvPicPr preferRelativeResize="0"/>
          <p:nvPr/>
        </p:nvPicPr>
        <p:blipFill rotWithShape="1">
          <a:blip r:embed="rId4">
            <a:alphaModFix/>
          </a:blip>
          <a:srcRect b="0" l="0" r="0" t="0"/>
          <a:stretch/>
        </p:blipFill>
        <p:spPr>
          <a:xfrm>
            <a:off x="3124200" y="4111841"/>
            <a:ext cx="2209800" cy="53635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Bucket</a:t>
            </a:r>
            <a:endParaRPr/>
          </a:p>
        </p:txBody>
      </p:sp>
      <p:sp>
        <p:nvSpPr>
          <p:cNvPr id="1108" name="Google Shape;1108;p9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Each represents </a:t>
            </a:r>
            <a:r>
              <a:rPr lang="en-US">
                <a:solidFill>
                  <a:srgbClr val="2642E0"/>
                </a:solidFill>
              </a:rPr>
              <a:t>a sequence of bits in window</a:t>
            </a:r>
            <a:endParaRPr/>
          </a:p>
          <a:p>
            <a:pPr indent="-285750" lvl="1" marL="742950" rtl="0" algn="l">
              <a:spcBef>
                <a:spcPts val="518"/>
              </a:spcBef>
              <a:spcAft>
                <a:spcPts val="0"/>
              </a:spcAft>
              <a:buClr>
                <a:schemeClr val="dk1"/>
              </a:buClr>
              <a:buSzPct val="100000"/>
              <a:buChar char="–"/>
            </a:pPr>
            <a:r>
              <a:rPr lang="en-US"/>
              <a:t>It </a:t>
            </a:r>
            <a:r>
              <a:rPr lang="en-US">
                <a:solidFill>
                  <a:srgbClr val="FF0000"/>
                </a:solidFill>
              </a:rPr>
              <a:t>does not </a:t>
            </a:r>
            <a:r>
              <a:rPr lang="en-US"/>
              <a:t>store the actual bits</a:t>
            </a:r>
            <a:endParaRPr/>
          </a:p>
          <a:p>
            <a:pPr indent="-285750" lvl="1" marL="742950" rtl="0" algn="l">
              <a:spcBef>
                <a:spcPts val="518"/>
              </a:spcBef>
              <a:spcAft>
                <a:spcPts val="0"/>
              </a:spcAft>
              <a:buClr>
                <a:schemeClr val="dk1"/>
              </a:buClr>
              <a:buSzPct val="100000"/>
              <a:buChar char="–"/>
            </a:pPr>
            <a:r>
              <a:rPr lang="en-US"/>
              <a:t>Rather </a:t>
            </a:r>
            <a:r>
              <a:rPr lang="en-US">
                <a:solidFill>
                  <a:srgbClr val="FF0000"/>
                </a:solidFill>
              </a:rPr>
              <a:t>a timestamp </a:t>
            </a:r>
            <a:r>
              <a:rPr lang="en-US"/>
              <a:t>and </a:t>
            </a:r>
            <a:r>
              <a:rPr lang="en-US">
                <a:solidFill>
                  <a:srgbClr val="FF0000"/>
                </a:solidFill>
              </a:rPr>
              <a:t># of 1’s in the sequence </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Timestamp of bucket</a:t>
            </a:r>
            <a:endParaRPr/>
          </a:p>
          <a:p>
            <a:pPr indent="-285750" lvl="1" marL="742950" rtl="0" algn="l">
              <a:spcBef>
                <a:spcPts val="518"/>
              </a:spcBef>
              <a:spcAft>
                <a:spcPts val="0"/>
              </a:spcAft>
              <a:buClr>
                <a:schemeClr val="dk1"/>
              </a:buClr>
              <a:buSzPct val="100000"/>
              <a:buChar char="–"/>
            </a:pPr>
            <a:r>
              <a:rPr lang="en-US"/>
              <a:t>Timestamp of </a:t>
            </a:r>
            <a:r>
              <a:rPr lang="en-US">
                <a:solidFill>
                  <a:srgbClr val="FF0000"/>
                </a:solidFill>
              </a:rPr>
              <a:t>its end time</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Bucket size = # of 1’s in the bucket</a:t>
            </a:r>
            <a:endParaRPr/>
          </a:p>
          <a:p>
            <a:pPr indent="-285750" lvl="1" marL="742950" rtl="0" algn="l">
              <a:spcBef>
                <a:spcPts val="518"/>
              </a:spcBef>
              <a:spcAft>
                <a:spcPts val="0"/>
              </a:spcAft>
              <a:buClr>
                <a:schemeClr val="dk1"/>
              </a:buClr>
              <a:buSzPct val="100000"/>
              <a:buChar char="–"/>
            </a:pPr>
            <a:r>
              <a:rPr lang="en-US"/>
              <a:t>Always some power of 2: 1, 2, 4, …</a:t>
            </a:r>
            <a:endParaRPr/>
          </a:p>
        </p:txBody>
      </p:sp>
      <p:sp>
        <p:nvSpPr>
          <p:cNvPr id="1109" name="Google Shape;1109;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Buckets</a:t>
            </a:r>
            <a:endParaRPr/>
          </a:p>
        </p:txBody>
      </p:sp>
      <p:sp>
        <p:nvSpPr>
          <p:cNvPr id="1115" name="Google Shape;1115;p99"/>
          <p:cNvSpPr txBox="1"/>
          <p:nvPr>
            <p:ph idx="1" type="body"/>
          </p:nvPr>
        </p:nvSpPr>
        <p:spPr>
          <a:xfrm>
            <a:off x="672288" y="1830387"/>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 1 0 1 1 0 1 1 0 0 0 1 0 1 1 1 0 1 1 0 0 1 0 1 1 0</a:t>
            </a:r>
            <a:endParaRPr/>
          </a:p>
        </p:txBody>
      </p:sp>
      <p:sp>
        <p:nvSpPr>
          <p:cNvPr id="1116" name="Google Shape;1116;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7" name="Google Shape;1117;p99"/>
          <p:cNvSpPr/>
          <p:nvPr/>
        </p:nvSpPr>
        <p:spPr>
          <a:xfrm>
            <a:off x="7987488" y="1878011"/>
            <a:ext cx="228600" cy="471055"/>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99"/>
          <p:cNvSpPr/>
          <p:nvPr/>
        </p:nvSpPr>
        <p:spPr>
          <a:xfrm>
            <a:off x="7682688" y="1891867"/>
            <a:ext cx="2286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99"/>
          <p:cNvSpPr/>
          <p:nvPr/>
        </p:nvSpPr>
        <p:spPr>
          <a:xfrm>
            <a:off x="6234888" y="1891867"/>
            <a:ext cx="1143000" cy="4572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99"/>
          <p:cNvSpPr/>
          <p:nvPr/>
        </p:nvSpPr>
        <p:spPr>
          <a:xfrm>
            <a:off x="4710888" y="1915929"/>
            <a:ext cx="14097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99"/>
          <p:cNvSpPr/>
          <p:nvPr/>
        </p:nvSpPr>
        <p:spPr>
          <a:xfrm>
            <a:off x="2043888" y="1915929"/>
            <a:ext cx="2362200" cy="43313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99"/>
          <p:cNvSpPr/>
          <p:nvPr/>
        </p:nvSpPr>
        <p:spPr>
          <a:xfrm>
            <a:off x="443687" y="1896969"/>
            <a:ext cx="1560095" cy="45209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99"/>
          <p:cNvSpPr txBox="1"/>
          <p:nvPr/>
        </p:nvSpPr>
        <p:spPr>
          <a:xfrm>
            <a:off x="6234888" y="3735387"/>
            <a:ext cx="1911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size-1 buckets</a:t>
            </a:r>
            <a:endParaRPr/>
          </a:p>
        </p:txBody>
      </p:sp>
      <p:cxnSp>
        <p:nvCxnSpPr>
          <p:cNvPr id="1124" name="Google Shape;1124;p99"/>
          <p:cNvCxnSpPr>
            <a:endCxn id="1118" idx="2"/>
          </p:cNvCxnSpPr>
          <p:nvPr/>
        </p:nvCxnSpPr>
        <p:spPr>
          <a:xfrm flipH="1" rot="10800000">
            <a:off x="7682688" y="2349067"/>
            <a:ext cx="114300" cy="1386300"/>
          </a:xfrm>
          <a:prstGeom prst="straightConnector1">
            <a:avLst/>
          </a:prstGeom>
          <a:noFill/>
          <a:ln cap="flat" cmpd="sng" w="9525">
            <a:solidFill>
              <a:srgbClr val="4A7DBA"/>
            </a:solidFill>
            <a:prstDash val="solid"/>
            <a:round/>
            <a:headEnd len="sm" w="sm" type="none"/>
            <a:tailEnd len="med" w="med" type="triangle"/>
          </a:ln>
        </p:spPr>
      </p:cxnSp>
      <p:cxnSp>
        <p:nvCxnSpPr>
          <p:cNvPr id="1125" name="Google Shape;1125;p99"/>
          <p:cNvCxnSpPr>
            <a:endCxn id="1117" idx="2"/>
          </p:cNvCxnSpPr>
          <p:nvPr/>
        </p:nvCxnSpPr>
        <p:spPr>
          <a:xfrm flipH="1" rot="10800000">
            <a:off x="7682688" y="2349066"/>
            <a:ext cx="419100" cy="1386300"/>
          </a:xfrm>
          <a:prstGeom prst="straightConnector1">
            <a:avLst/>
          </a:prstGeom>
          <a:noFill/>
          <a:ln cap="flat" cmpd="sng" w="9525">
            <a:solidFill>
              <a:srgbClr val="4A7DBA"/>
            </a:solidFill>
            <a:prstDash val="solid"/>
            <a:round/>
            <a:headEnd len="sm" w="sm" type="none"/>
            <a:tailEnd len="med" w="med" type="triangle"/>
          </a:ln>
        </p:spPr>
      </p:cxnSp>
      <p:sp>
        <p:nvSpPr>
          <p:cNvPr id="1126" name="Google Shape;1126;p99"/>
          <p:cNvSpPr txBox="1"/>
          <p:nvPr/>
        </p:nvSpPr>
        <p:spPr>
          <a:xfrm>
            <a:off x="2253901" y="4853181"/>
            <a:ext cx="21563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size-4 buckets</a:t>
            </a:r>
            <a:endParaRPr/>
          </a:p>
        </p:txBody>
      </p:sp>
      <p:cxnSp>
        <p:nvCxnSpPr>
          <p:cNvPr id="1127" name="Google Shape;1127;p99"/>
          <p:cNvCxnSpPr>
            <a:stCxn id="1126" idx="0"/>
            <a:endCxn id="1121" idx="2"/>
          </p:cNvCxnSpPr>
          <p:nvPr/>
        </p:nvCxnSpPr>
        <p:spPr>
          <a:xfrm rot="10800000">
            <a:off x="3224981" y="2349081"/>
            <a:ext cx="107100" cy="2504100"/>
          </a:xfrm>
          <a:prstGeom prst="straightConnector1">
            <a:avLst/>
          </a:prstGeom>
          <a:noFill/>
          <a:ln cap="flat" cmpd="sng" w="9525">
            <a:solidFill>
              <a:srgbClr val="4A7DBA"/>
            </a:solidFill>
            <a:prstDash val="solid"/>
            <a:round/>
            <a:headEnd len="sm" w="sm" type="none"/>
            <a:tailEnd len="med" w="med" type="triangle"/>
          </a:ln>
        </p:spPr>
      </p:cxnSp>
      <p:cxnSp>
        <p:nvCxnSpPr>
          <p:cNvPr id="1128" name="Google Shape;1128;p99"/>
          <p:cNvCxnSpPr>
            <a:stCxn id="1126" idx="0"/>
          </p:cNvCxnSpPr>
          <p:nvPr/>
        </p:nvCxnSpPr>
        <p:spPr>
          <a:xfrm flipH="1" rot="10800000">
            <a:off x="3332081" y="2349081"/>
            <a:ext cx="2054100" cy="2504100"/>
          </a:xfrm>
          <a:prstGeom prst="straightConnector1">
            <a:avLst/>
          </a:prstGeom>
          <a:noFill/>
          <a:ln cap="flat" cmpd="sng" w="9525">
            <a:solidFill>
              <a:srgbClr val="4A7DBA"/>
            </a:solidFill>
            <a:prstDash val="solid"/>
            <a:round/>
            <a:headEnd len="sm" w="sm" type="none"/>
            <a:tailEnd len="med" w="med" type="triangle"/>
          </a:ln>
        </p:spPr>
      </p:cxnSp>
      <p:sp>
        <p:nvSpPr>
          <p:cNvPr id="1129" name="Google Shape;1129;p99"/>
          <p:cNvSpPr txBox="1"/>
          <p:nvPr/>
        </p:nvSpPr>
        <p:spPr>
          <a:xfrm>
            <a:off x="4395699" y="4210312"/>
            <a:ext cx="18411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size-2 bucket</a:t>
            </a:r>
            <a:endParaRPr/>
          </a:p>
        </p:txBody>
      </p:sp>
      <p:cxnSp>
        <p:nvCxnSpPr>
          <p:cNvPr id="1130" name="Google Shape;1130;p99"/>
          <p:cNvCxnSpPr/>
          <p:nvPr/>
        </p:nvCxnSpPr>
        <p:spPr>
          <a:xfrm flipH="1" rot="10800000">
            <a:off x="5415738" y="2434609"/>
            <a:ext cx="1291013" cy="1775703"/>
          </a:xfrm>
          <a:prstGeom prst="straightConnector1">
            <a:avLst/>
          </a:prstGeom>
          <a:noFill/>
          <a:ln cap="flat" cmpd="sng" w="9525">
            <a:solidFill>
              <a:srgbClr val="4A7DBA"/>
            </a:solidFill>
            <a:prstDash val="solid"/>
            <a:round/>
            <a:headEnd len="sm" w="sm" type="none"/>
            <a:tailEnd len="med" w="med" type="triangle"/>
          </a:ln>
        </p:spPr>
      </p:cxnSp>
      <p:sp>
        <p:nvSpPr>
          <p:cNvPr id="1131" name="Google Shape;1131;p99"/>
          <p:cNvSpPr txBox="1"/>
          <p:nvPr/>
        </p:nvSpPr>
        <p:spPr>
          <a:xfrm>
            <a:off x="435911" y="5562600"/>
            <a:ext cx="20024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size-8 bucket</a:t>
            </a:r>
            <a:endParaRPr/>
          </a:p>
        </p:txBody>
      </p:sp>
      <p:cxnSp>
        <p:nvCxnSpPr>
          <p:cNvPr id="1132" name="Google Shape;1132;p99"/>
          <p:cNvCxnSpPr>
            <a:stCxn id="1131" idx="0"/>
            <a:endCxn id="1122" idx="2"/>
          </p:cNvCxnSpPr>
          <p:nvPr/>
        </p:nvCxnSpPr>
        <p:spPr>
          <a:xfrm rot="10800000">
            <a:off x="1223856" y="2349000"/>
            <a:ext cx="213300" cy="3213600"/>
          </a:xfrm>
          <a:prstGeom prst="straightConnector1">
            <a:avLst/>
          </a:prstGeom>
          <a:noFill/>
          <a:ln cap="flat" cmpd="sng" w="9525">
            <a:solidFill>
              <a:srgbClr val="4A7DBA"/>
            </a:solidFill>
            <a:prstDash val="solid"/>
            <a:round/>
            <a:headEnd len="sm" w="sm" type="none"/>
            <a:tailEnd len="med" w="med" type="triangle"/>
          </a:ln>
        </p:spPr>
      </p:cxnSp>
      <p:sp>
        <p:nvSpPr>
          <p:cNvPr id="1133" name="Google Shape;1133;p99"/>
          <p:cNvSpPr txBox="1"/>
          <p:nvPr/>
        </p:nvSpPr>
        <p:spPr>
          <a:xfrm>
            <a:off x="4406088" y="5791200"/>
            <a:ext cx="30461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Window size N = 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Wind</dc:creator>
</cp:coreProperties>
</file>