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A4A225-AD3C-4DB1-AEAF-7E11AC01F57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CCEE3-FD79-4738-BB46-E962CF4D5A95}" v="76" dt="2020-04-02T16:32:48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0CO6Y5R1mWlRv4yu2kruK74elzMOZG9ux0AGneTGvhk/edit?usp=sharing" TargetMode="External"/><Relationship Id="rId2" Type="http://schemas.openxmlformats.org/officeDocument/2006/relationships/hyperlink" Target="https://github.com/Haozhan-Yuan/Xteam2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76BB-D305-4CA4-B1CA-038FF73A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 solitaire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F5CA0-CE91-41D8-A2B4-215CFCAA9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 – CS400 – X-Team 245</a:t>
            </a:r>
          </a:p>
          <a:p>
            <a:r>
              <a:rPr lang="en-US" dirty="0"/>
              <a:t>Gabriel Wilkinson, Nada </a:t>
            </a:r>
            <a:r>
              <a:rPr lang="en-US" dirty="0" err="1"/>
              <a:t>Elkordi</a:t>
            </a:r>
            <a:r>
              <a:rPr lang="en-US" dirty="0"/>
              <a:t>, </a:t>
            </a:r>
            <a:r>
              <a:rPr lang="en-US" dirty="0" err="1"/>
              <a:t>Haozhan</a:t>
            </a:r>
            <a:r>
              <a:rPr lang="en-US" dirty="0"/>
              <a:t> Yuan, Russell Cheng</a:t>
            </a:r>
          </a:p>
        </p:txBody>
      </p:sp>
    </p:spTree>
    <p:extLst>
      <p:ext uri="{BB962C8B-B14F-4D97-AF65-F5344CB8AC3E}">
        <p14:creationId xmlns:p14="http://schemas.microsoft.com/office/powerpoint/2010/main" val="119531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5F04-B657-4CE5-8E13-24578884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24842"/>
            <a:ext cx="7729728" cy="1188720"/>
          </a:xfrm>
        </p:spPr>
        <p:txBody>
          <a:bodyPr/>
          <a:lstStyle/>
          <a:p>
            <a:r>
              <a:rPr lang="en-US" dirty="0"/>
              <a:t>Output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862B-B6F5-4740-B520-32F2998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1376"/>
            <a:ext cx="7729728" cy="3101983"/>
          </a:xfrm>
        </p:spPr>
        <p:txBody>
          <a:bodyPr/>
          <a:lstStyle/>
          <a:p>
            <a:r>
              <a:rPr lang="en-US" dirty="0"/>
              <a:t>Every valid ‘click’ results in a change in the graphics representing the gameplay space</a:t>
            </a:r>
          </a:p>
          <a:p>
            <a:r>
              <a:rPr lang="en-US" dirty="0"/>
              <a:t>Game progress is checked for a win or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5786BA-457A-4217-A016-F67E009152C9}"/>
              </a:ext>
            </a:extLst>
          </p:cNvPr>
          <p:cNvGrpSpPr/>
          <p:nvPr/>
        </p:nvGrpSpPr>
        <p:grpSpPr>
          <a:xfrm>
            <a:off x="2565721" y="3749505"/>
            <a:ext cx="7060557" cy="2743891"/>
            <a:chOff x="0" y="0"/>
            <a:chExt cx="5724525" cy="1896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A467DD-5CA5-4A20-B852-10AD480CDC30}"/>
                </a:ext>
              </a:extLst>
            </p:cNvPr>
            <p:cNvSpPr/>
            <p:nvPr/>
          </p:nvSpPr>
          <p:spPr>
            <a:xfrm>
              <a:off x="2390775" y="1642790"/>
              <a:ext cx="75074" cy="2539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DD8E8F-036C-4090-8878-953FD39A44D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2371725" cy="17716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62CCE2-E0E9-48BC-B445-75DCADE1DC6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466975" y="0"/>
              <a:ext cx="325755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7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494E-33B0-48D6-9C96-D3083A36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43176"/>
            <a:ext cx="7729728" cy="1188720"/>
          </a:xfrm>
        </p:spPr>
        <p:txBody>
          <a:bodyPr/>
          <a:lstStyle/>
          <a:p>
            <a:r>
              <a:rPr lang="en-US" dirty="0"/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8BEB-7837-4870-9220-4E64314E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18" y="2638044"/>
            <a:ext cx="7729728" cy="3375481"/>
          </a:xfrm>
        </p:spPr>
        <p:txBody>
          <a:bodyPr>
            <a:normAutofit/>
          </a:bodyPr>
          <a:lstStyle/>
          <a:p>
            <a:r>
              <a:rPr lang="en-US" dirty="0"/>
              <a:t>Milestone 1 – Initialize the GUI class (taken from a GUI library) to draw the </a:t>
            </a:r>
            <a:r>
              <a:rPr lang="en-US" i="1" dirty="0" err="1"/>
              <a:t>SolitaireGame</a:t>
            </a:r>
            <a:r>
              <a:rPr lang="en-US" dirty="0"/>
              <a:t> window</a:t>
            </a:r>
          </a:p>
          <a:p>
            <a:r>
              <a:rPr lang="en-US" dirty="0"/>
              <a:t>Milestone 2 – Implement </a:t>
            </a:r>
            <a:r>
              <a:rPr lang="en-US" i="1" dirty="0"/>
              <a:t>Card </a:t>
            </a:r>
            <a:r>
              <a:rPr lang="en-US" dirty="0"/>
              <a:t>and </a:t>
            </a:r>
            <a:r>
              <a:rPr lang="en-US" i="1" dirty="0"/>
              <a:t>Pile classes</a:t>
            </a:r>
          </a:p>
          <a:p>
            <a:pPr lvl="1"/>
            <a:r>
              <a:rPr lang="en-US" dirty="0"/>
              <a:t>Implement </a:t>
            </a:r>
            <a:r>
              <a:rPr lang="en-US" i="1" dirty="0" err="1"/>
              <a:t>FoundationPile</a:t>
            </a:r>
            <a:r>
              <a:rPr lang="en-US" i="1" dirty="0"/>
              <a:t>, </a:t>
            </a:r>
            <a:r>
              <a:rPr lang="en-US" i="1" dirty="0" err="1"/>
              <a:t>WastePile</a:t>
            </a:r>
            <a:r>
              <a:rPr lang="en-US" i="1" dirty="0"/>
              <a:t>, </a:t>
            </a:r>
            <a:r>
              <a:rPr lang="en-US" i="1" dirty="0" err="1"/>
              <a:t>HandPile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/>
              <a:t>Tableau</a:t>
            </a:r>
            <a:r>
              <a:rPr lang="en-US" dirty="0"/>
              <a:t> classes</a:t>
            </a:r>
          </a:p>
          <a:p>
            <a:r>
              <a:rPr lang="en-US" dirty="0"/>
              <a:t>Milestone 3 – Implement the</a:t>
            </a:r>
            <a:r>
              <a:rPr lang="en-US" i="1" dirty="0"/>
              <a:t> </a:t>
            </a:r>
            <a:r>
              <a:rPr lang="en-US" i="1" dirty="0" err="1"/>
              <a:t>SolitaireGame</a:t>
            </a:r>
            <a:r>
              <a:rPr lang="en-US" dirty="0"/>
              <a:t> class to construct the game itself</a:t>
            </a:r>
          </a:p>
          <a:p>
            <a:r>
              <a:rPr lang="en-US" dirty="0"/>
              <a:t>Milestone 4 – Implement events such as user inputs (mouse input), and GUI changes which respond to these inputs</a:t>
            </a:r>
          </a:p>
          <a:p>
            <a:r>
              <a:rPr lang="en-US" dirty="0"/>
              <a:t>Milestone 5 – Implement win/loss messages as a result of the game’s conclusion, finalize testing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E71D4-ECCB-415D-B6B2-B8D5B62A9F20}"/>
              </a:ext>
            </a:extLst>
          </p:cNvPr>
          <p:cNvSpPr txBox="1"/>
          <p:nvPr/>
        </p:nvSpPr>
        <p:spPr>
          <a:xfrm>
            <a:off x="8918089" y="34290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Assignment of Tasks: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Russell Cheng (Milestone 1)</a:t>
            </a:r>
          </a:p>
          <a:p>
            <a:endParaRPr lang="en-US" i="1" dirty="0"/>
          </a:p>
          <a:p>
            <a:r>
              <a:rPr lang="en-US" i="1" dirty="0"/>
              <a:t>Gabriel Wilkinson (Milestone 3)</a:t>
            </a:r>
          </a:p>
          <a:p>
            <a:endParaRPr lang="en-US" i="1" dirty="0"/>
          </a:p>
          <a:p>
            <a:r>
              <a:rPr lang="en-US" i="1" dirty="0"/>
              <a:t>Nada </a:t>
            </a:r>
            <a:r>
              <a:rPr lang="en-US" i="1" dirty="0" err="1"/>
              <a:t>Elkordi</a:t>
            </a:r>
            <a:r>
              <a:rPr lang="en-US" i="1" dirty="0"/>
              <a:t> (Milestone 2 + 5)</a:t>
            </a:r>
          </a:p>
          <a:p>
            <a:endParaRPr lang="en-US" i="1" dirty="0"/>
          </a:p>
          <a:p>
            <a:r>
              <a:rPr lang="en-US" i="1" dirty="0" err="1"/>
              <a:t>Haozhan</a:t>
            </a:r>
            <a:r>
              <a:rPr lang="en-US" i="1" dirty="0"/>
              <a:t> Yuan (Milestone 4)</a:t>
            </a:r>
          </a:p>
        </p:txBody>
      </p:sp>
    </p:spTree>
    <p:extLst>
      <p:ext uri="{BB962C8B-B14F-4D97-AF65-F5344CB8AC3E}">
        <p14:creationId xmlns:p14="http://schemas.microsoft.com/office/powerpoint/2010/main" val="414533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E6C-463E-444C-915E-81A7C265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3F99-41EA-48B6-B5F1-4B286F78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https://github.com/Haozhan-Yuan/Xteam245</a:t>
            </a:r>
            <a:endParaRPr lang="en-US" dirty="0"/>
          </a:p>
          <a:p>
            <a:r>
              <a:rPr lang="en-US" dirty="0"/>
              <a:t>Above is a link to a GitHub repository containing additional information and files related to this project proposal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https://docs.google.com/document/d/10CO6Y5R1mWlRv4yu2kruK74elzMOZG9ux0AGneTGvhk/edit?usp=sharing</a:t>
            </a:r>
            <a:endParaRPr lang="en-US" dirty="0"/>
          </a:p>
          <a:p>
            <a:r>
              <a:rPr lang="en-US" dirty="0"/>
              <a:t>Above is a link to a Google Doc in PDF form which details the proposal</a:t>
            </a:r>
          </a:p>
        </p:txBody>
      </p:sp>
    </p:spTree>
    <p:extLst>
      <p:ext uri="{BB962C8B-B14F-4D97-AF65-F5344CB8AC3E}">
        <p14:creationId xmlns:p14="http://schemas.microsoft.com/office/powerpoint/2010/main" val="25380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1545-6C80-4BC4-9B2B-0A05A65F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FFA3-31C0-408F-99FD-E12C4F74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Solitaire is a well-known and loved card game, unique in that it is played by a single player</a:t>
            </a:r>
          </a:p>
          <a:p>
            <a:r>
              <a:rPr lang="en-US" dirty="0"/>
              <a:t>This program seeks to model a solitaire game using a series of classes to model piles of cards</a:t>
            </a:r>
          </a:p>
          <a:p>
            <a:r>
              <a:rPr lang="en-US" dirty="0"/>
              <a:t>This version of solitaire uses the well-established rules of the game, but is novel in its management of the cards as objects</a:t>
            </a:r>
          </a:p>
        </p:txBody>
      </p:sp>
    </p:spTree>
    <p:extLst>
      <p:ext uri="{BB962C8B-B14F-4D97-AF65-F5344CB8AC3E}">
        <p14:creationId xmlns:p14="http://schemas.microsoft.com/office/powerpoint/2010/main" val="1463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E0DF-531A-40D2-ABCA-44AF30A9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Solitaire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2088-4578-4271-8D2A-2F63214B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of solitaire is to build four piles of cards, one for each suit (hearts, diamonds, spades and clubs)</a:t>
            </a:r>
          </a:p>
          <a:p>
            <a:r>
              <a:rPr lang="en-US" dirty="0"/>
              <a:t>Each one of these piles should begin with the card with the lowest rank (the ace), with cards being added in ascending order</a:t>
            </a:r>
          </a:p>
          <a:p>
            <a:r>
              <a:rPr lang="en-US" dirty="0"/>
              <a:t>The player selects cards from seven face-down piles in order to pursue this objective, as well as from the ‘hand’, which is comprised of the cards not contained in these face-down piles</a:t>
            </a:r>
          </a:p>
          <a:p>
            <a:r>
              <a:rPr lang="en-US" dirty="0"/>
              <a:t> In our program, the sorted piles are called </a:t>
            </a:r>
            <a:r>
              <a:rPr lang="en-US" i="1" dirty="0"/>
              <a:t>foundations</a:t>
            </a:r>
            <a:r>
              <a:rPr lang="en-US" dirty="0"/>
              <a:t>, the seven face-down piles are the </a:t>
            </a:r>
            <a:r>
              <a:rPr lang="en-US" i="1" dirty="0"/>
              <a:t>tableau, </a:t>
            </a:r>
            <a:r>
              <a:rPr lang="en-US" dirty="0"/>
              <a:t>the remaining cards are the </a:t>
            </a:r>
            <a:r>
              <a:rPr lang="en-US" i="1" dirty="0"/>
              <a:t>hand</a:t>
            </a:r>
            <a:r>
              <a:rPr lang="en-US" dirty="0"/>
              <a:t>, and the </a:t>
            </a:r>
            <a:r>
              <a:rPr lang="en-US" i="1" dirty="0"/>
              <a:t>waste</a:t>
            </a:r>
            <a:r>
              <a:rPr lang="en-US" dirty="0"/>
              <a:t> pile holds cards that cannot be placed in any of these piles</a:t>
            </a:r>
          </a:p>
        </p:txBody>
      </p:sp>
    </p:spTree>
    <p:extLst>
      <p:ext uri="{BB962C8B-B14F-4D97-AF65-F5344CB8AC3E}">
        <p14:creationId xmlns:p14="http://schemas.microsoft.com/office/powerpoint/2010/main" val="6040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DB0-9228-4A4D-87B1-D4CF7D10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330" y="589192"/>
            <a:ext cx="7729728" cy="1188720"/>
          </a:xfrm>
        </p:spPr>
        <p:txBody>
          <a:bodyPr/>
          <a:lstStyle/>
          <a:p>
            <a:r>
              <a:rPr lang="en-US" dirty="0"/>
              <a:t>Graphical user interface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EEB1E-1574-459C-BBCD-BBCDD0BEA53F}"/>
              </a:ext>
            </a:extLst>
          </p:cNvPr>
          <p:cNvGrpSpPr/>
          <p:nvPr/>
        </p:nvGrpSpPr>
        <p:grpSpPr>
          <a:xfrm>
            <a:off x="3036664" y="2108499"/>
            <a:ext cx="6118672" cy="4391436"/>
            <a:chOff x="0" y="0"/>
            <a:chExt cx="5998466" cy="510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FB097B-7BD2-4529-8D4F-550217253D65}"/>
                </a:ext>
              </a:extLst>
            </p:cNvPr>
            <p:cNvSpPr/>
            <p:nvPr/>
          </p:nvSpPr>
          <p:spPr>
            <a:xfrm>
              <a:off x="305" y="52959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0B15F4-2D73-4717-AF75-9A2EC3527F63}"/>
                </a:ext>
              </a:extLst>
            </p:cNvPr>
            <p:cNvSpPr/>
            <p:nvPr/>
          </p:nvSpPr>
          <p:spPr>
            <a:xfrm>
              <a:off x="305" y="388238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ABE9D-5587-475E-B26E-8FE94E1A3B28}"/>
                </a:ext>
              </a:extLst>
            </p:cNvPr>
            <p:cNvSpPr/>
            <p:nvPr/>
          </p:nvSpPr>
          <p:spPr>
            <a:xfrm>
              <a:off x="5944870" y="4860290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2D3B4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8FE9E-A3FB-4589-9A58-D4753C235A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688467"/>
              <a:ext cx="5943600" cy="4298315"/>
            </a:xfrm>
            <a:prstGeom prst="rect">
              <a:avLst/>
            </a:prstGeom>
          </p:spPr>
        </p:pic>
        <p:sp>
          <p:nvSpPr>
            <p:cNvPr id="9" name="Shape 335">
              <a:extLst>
                <a:ext uri="{FF2B5EF4-FFF2-40B4-BE49-F238E27FC236}">
                  <a16:creationId xmlns:a16="http://schemas.microsoft.com/office/drawing/2014/main" id="{5E89F56A-7652-4C97-8DF4-F1C17A042C45}"/>
                </a:ext>
              </a:extLst>
            </p:cNvPr>
            <p:cNvSpPr/>
            <p:nvPr/>
          </p:nvSpPr>
          <p:spPr>
            <a:xfrm>
              <a:off x="481203" y="30734"/>
              <a:ext cx="83312" cy="1152652"/>
            </a:xfrm>
            <a:custGeom>
              <a:avLst/>
              <a:gdLst/>
              <a:ahLst/>
              <a:cxnLst/>
              <a:rect l="0" t="0" r="0" b="0"/>
              <a:pathLst>
                <a:path w="83312" h="1152652">
                  <a:moveTo>
                    <a:pt x="76962" y="0"/>
                  </a:moveTo>
                  <a:lnTo>
                    <a:pt x="83312" y="254"/>
                  </a:lnTo>
                  <a:lnTo>
                    <a:pt x="41263" y="1076581"/>
                  </a:lnTo>
                  <a:lnTo>
                    <a:pt x="76073" y="1077976"/>
                  </a:lnTo>
                  <a:lnTo>
                    <a:pt x="35052" y="1152652"/>
                  </a:lnTo>
                  <a:lnTo>
                    <a:pt x="0" y="1074928"/>
                  </a:lnTo>
                  <a:lnTo>
                    <a:pt x="34913" y="1076327"/>
                  </a:lnTo>
                  <a:lnTo>
                    <a:pt x="769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6663">
              <a:extLst>
                <a:ext uri="{FF2B5EF4-FFF2-40B4-BE49-F238E27FC236}">
                  <a16:creationId xmlns:a16="http://schemas.microsoft.com/office/drawing/2014/main" id="{ED16440F-154D-4975-AD58-855DE22BA375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0"/>
                  </a:moveTo>
                  <a:lnTo>
                    <a:pt x="762000" y="0"/>
                  </a:lnTo>
                  <a:lnTo>
                    <a:pt x="762000" y="314325"/>
                  </a:lnTo>
                  <a:lnTo>
                    <a:pt x="0" y="31432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337">
              <a:extLst>
                <a:ext uri="{FF2B5EF4-FFF2-40B4-BE49-F238E27FC236}">
                  <a16:creationId xmlns:a16="http://schemas.microsoft.com/office/drawing/2014/main" id="{6D78E4C7-97AE-4927-9AE8-3B6E858659F3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314325"/>
                  </a:moveTo>
                  <a:lnTo>
                    <a:pt x="762000" y="314325"/>
                  </a:lnTo>
                  <a:lnTo>
                    <a:pt x="7620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0F8460-4412-4B23-B74A-BD5FECFDD9FE}"/>
                </a:ext>
              </a:extLst>
            </p:cNvPr>
            <p:cNvSpPr/>
            <p:nvPr/>
          </p:nvSpPr>
          <p:spPr>
            <a:xfrm>
              <a:off x="724154" y="249174"/>
              <a:ext cx="71737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Hand 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E4BE6C-3F66-4920-A31A-D04490A1AC3D}"/>
                </a:ext>
              </a:extLst>
            </p:cNvPr>
            <p:cNvSpPr/>
            <p:nvPr/>
          </p:nvSpPr>
          <p:spPr>
            <a:xfrm>
              <a:off x="1263650" y="24917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Shape 340">
              <a:extLst>
                <a:ext uri="{FF2B5EF4-FFF2-40B4-BE49-F238E27FC236}">
                  <a16:creationId xmlns:a16="http://schemas.microsoft.com/office/drawing/2014/main" id="{1C11338C-FB93-415F-8C8C-4C08B508F679}"/>
                </a:ext>
              </a:extLst>
            </p:cNvPr>
            <p:cNvSpPr/>
            <p:nvPr/>
          </p:nvSpPr>
          <p:spPr>
            <a:xfrm>
              <a:off x="1533525" y="0"/>
              <a:ext cx="802767" cy="1230376"/>
            </a:xfrm>
            <a:custGeom>
              <a:avLst/>
              <a:gdLst/>
              <a:ahLst/>
              <a:cxnLst/>
              <a:rect l="0" t="0" r="0" b="0"/>
              <a:pathLst>
                <a:path w="802767" h="1230376">
                  <a:moveTo>
                    <a:pt x="797433" y="0"/>
                  </a:moveTo>
                  <a:lnTo>
                    <a:pt x="802767" y="3429"/>
                  </a:lnTo>
                  <a:lnTo>
                    <a:pt x="44268" y="1168298"/>
                  </a:lnTo>
                  <a:lnTo>
                    <a:pt x="73533" y="1187323"/>
                  </a:lnTo>
                  <a:lnTo>
                    <a:pt x="0" y="1230376"/>
                  </a:lnTo>
                  <a:lnTo>
                    <a:pt x="9652" y="1145794"/>
                  </a:lnTo>
                  <a:lnTo>
                    <a:pt x="38952" y="1164842"/>
                  </a:lnTo>
                  <a:lnTo>
                    <a:pt x="79743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6664">
              <a:extLst>
                <a:ext uri="{FF2B5EF4-FFF2-40B4-BE49-F238E27FC236}">
                  <a16:creationId xmlns:a16="http://schemas.microsoft.com/office/drawing/2014/main" id="{DFC8D74A-8981-4FFC-9E8A-25428020CF53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0"/>
                  </a:moveTo>
                  <a:lnTo>
                    <a:pt x="790575" y="0"/>
                  </a:lnTo>
                  <a:lnTo>
                    <a:pt x="79057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342">
              <a:extLst>
                <a:ext uri="{FF2B5EF4-FFF2-40B4-BE49-F238E27FC236}">
                  <a16:creationId xmlns:a16="http://schemas.microsoft.com/office/drawing/2014/main" id="{2FEDF901-30A6-40E7-AC9E-C69D494CA3A6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285750"/>
                  </a:moveTo>
                  <a:lnTo>
                    <a:pt x="790575" y="285750"/>
                  </a:lnTo>
                  <a:lnTo>
                    <a:pt x="79057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65A5B8-BD06-42FB-9EAA-A955DEA2D172}"/>
                </a:ext>
              </a:extLst>
            </p:cNvPr>
            <p:cNvSpPr/>
            <p:nvPr/>
          </p:nvSpPr>
          <p:spPr>
            <a:xfrm>
              <a:off x="2314067" y="317753"/>
              <a:ext cx="52455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Waste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0B9364-2C92-4BAC-A208-8B7BC14862F7}"/>
                </a:ext>
              </a:extLst>
            </p:cNvPr>
            <p:cNvSpPr/>
            <p:nvPr/>
          </p:nvSpPr>
          <p:spPr>
            <a:xfrm>
              <a:off x="2708783" y="317753"/>
              <a:ext cx="2754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DB29F-CD64-4FAA-9326-175CAA7267B2}"/>
                </a:ext>
              </a:extLst>
            </p:cNvPr>
            <p:cNvSpPr/>
            <p:nvPr/>
          </p:nvSpPr>
          <p:spPr>
            <a:xfrm>
              <a:off x="2914523" y="317753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Shape 346">
              <a:extLst>
                <a:ext uri="{FF2B5EF4-FFF2-40B4-BE49-F238E27FC236}">
                  <a16:creationId xmlns:a16="http://schemas.microsoft.com/office/drawing/2014/main" id="{C514C2FF-D9BB-4850-BCA4-9F892AAA7FF0}"/>
                </a:ext>
              </a:extLst>
            </p:cNvPr>
            <p:cNvSpPr/>
            <p:nvPr/>
          </p:nvSpPr>
          <p:spPr>
            <a:xfrm>
              <a:off x="4037330" y="125349"/>
              <a:ext cx="76200" cy="1152652"/>
            </a:xfrm>
            <a:custGeom>
              <a:avLst/>
              <a:gdLst/>
              <a:ahLst/>
              <a:cxnLst/>
              <a:rect l="0" t="0" r="0" b="0"/>
              <a:pathLst>
                <a:path w="76200" h="1152652">
                  <a:moveTo>
                    <a:pt x="23495" y="0"/>
                  </a:moveTo>
                  <a:lnTo>
                    <a:pt x="41320" y="1076399"/>
                  </a:lnTo>
                  <a:lnTo>
                    <a:pt x="76200" y="1075817"/>
                  </a:lnTo>
                  <a:lnTo>
                    <a:pt x="39370" y="1152652"/>
                  </a:lnTo>
                  <a:lnTo>
                    <a:pt x="0" y="1077087"/>
                  </a:lnTo>
                  <a:lnTo>
                    <a:pt x="34970" y="1076504"/>
                  </a:lnTo>
                  <a:lnTo>
                    <a:pt x="17145" y="127"/>
                  </a:lnTo>
                  <a:lnTo>
                    <a:pt x="2349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6665">
              <a:extLst>
                <a:ext uri="{FF2B5EF4-FFF2-40B4-BE49-F238E27FC236}">
                  <a16:creationId xmlns:a16="http://schemas.microsoft.com/office/drawing/2014/main" id="{87B74EC5-CA38-4C3D-855F-8C5FCC002D68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0"/>
                  </a:moveTo>
                  <a:lnTo>
                    <a:pt x="1333500" y="0"/>
                  </a:lnTo>
                  <a:lnTo>
                    <a:pt x="1333500" y="266700"/>
                  </a:lnTo>
                  <a:lnTo>
                    <a:pt x="0" y="26670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348">
              <a:extLst>
                <a:ext uri="{FF2B5EF4-FFF2-40B4-BE49-F238E27FC236}">
                  <a16:creationId xmlns:a16="http://schemas.microsoft.com/office/drawing/2014/main" id="{67A326C7-1818-4CED-BD26-2C10D33BDA32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266700"/>
                  </a:moveTo>
                  <a:lnTo>
                    <a:pt x="1333500" y="266700"/>
                  </a:lnTo>
                  <a:lnTo>
                    <a:pt x="13335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909558-911E-40DF-9EE7-8A6235EC3EA1}"/>
                </a:ext>
              </a:extLst>
            </p:cNvPr>
            <p:cNvSpPr/>
            <p:nvPr/>
          </p:nvSpPr>
          <p:spPr>
            <a:xfrm>
              <a:off x="4219321" y="444246"/>
              <a:ext cx="151549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Foundations: 4 piles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8D486-93EE-4F0D-996C-2BED7009074F}"/>
                </a:ext>
              </a:extLst>
            </p:cNvPr>
            <p:cNvSpPr/>
            <p:nvPr/>
          </p:nvSpPr>
          <p:spPr>
            <a:xfrm>
              <a:off x="5358130" y="44424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Shape 351">
              <a:extLst>
                <a:ext uri="{FF2B5EF4-FFF2-40B4-BE49-F238E27FC236}">
                  <a16:creationId xmlns:a16="http://schemas.microsoft.com/office/drawing/2014/main" id="{E0FF9CBA-C11C-4059-98B2-20B53680E6DC}"/>
                </a:ext>
              </a:extLst>
            </p:cNvPr>
            <p:cNvSpPr/>
            <p:nvPr/>
          </p:nvSpPr>
          <p:spPr>
            <a:xfrm>
              <a:off x="2857500" y="3398647"/>
              <a:ext cx="916686" cy="983234"/>
            </a:xfrm>
            <a:custGeom>
              <a:avLst/>
              <a:gdLst/>
              <a:ahLst/>
              <a:cxnLst/>
              <a:rect l="0" t="0" r="0" b="0"/>
              <a:pathLst>
                <a:path w="916686" h="983234">
                  <a:moveTo>
                    <a:pt x="0" y="0"/>
                  </a:moveTo>
                  <a:lnTo>
                    <a:pt x="79883" y="29845"/>
                  </a:lnTo>
                  <a:lnTo>
                    <a:pt x="54308" y="53673"/>
                  </a:lnTo>
                  <a:lnTo>
                    <a:pt x="916686" y="978916"/>
                  </a:lnTo>
                  <a:lnTo>
                    <a:pt x="912114" y="983234"/>
                  </a:lnTo>
                  <a:lnTo>
                    <a:pt x="49706" y="57959"/>
                  </a:lnTo>
                  <a:lnTo>
                    <a:pt x="24130" y="8178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6666">
              <a:extLst>
                <a:ext uri="{FF2B5EF4-FFF2-40B4-BE49-F238E27FC236}">
                  <a16:creationId xmlns:a16="http://schemas.microsoft.com/office/drawing/2014/main" id="{D818CF84-3BD4-4B23-B02D-289CAF2C6ADD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0"/>
                  </a:moveTo>
                  <a:lnTo>
                    <a:pt x="1343025" y="0"/>
                  </a:lnTo>
                  <a:lnTo>
                    <a:pt x="134302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353">
              <a:extLst>
                <a:ext uri="{FF2B5EF4-FFF2-40B4-BE49-F238E27FC236}">
                  <a16:creationId xmlns:a16="http://schemas.microsoft.com/office/drawing/2014/main" id="{2EDB04D1-47CE-4BE1-8461-849CE4D95D9B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285750"/>
                  </a:moveTo>
                  <a:lnTo>
                    <a:pt x="1343025" y="285750"/>
                  </a:lnTo>
                  <a:lnTo>
                    <a:pt x="134302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0D2F9D-599F-44B2-B18B-160701DB93A6}"/>
                </a:ext>
              </a:extLst>
            </p:cNvPr>
            <p:cNvSpPr/>
            <p:nvPr/>
          </p:nvSpPr>
          <p:spPr>
            <a:xfrm>
              <a:off x="3439033" y="3637407"/>
              <a:ext cx="7856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Tableau: 7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42984F-CC7B-4FAF-8B21-0D5329CA2F27}"/>
                </a:ext>
              </a:extLst>
            </p:cNvPr>
            <p:cNvSpPr/>
            <p:nvPr/>
          </p:nvSpPr>
          <p:spPr>
            <a:xfrm>
              <a:off x="4030345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F5EEEF-3B88-4189-9496-8AC4EF40268A}"/>
                </a:ext>
              </a:extLst>
            </p:cNvPr>
            <p:cNvSpPr/>
            <p:nvPr/>
          </p:nvSpPr>
          <p:spPr>
            <a:xfrm>
              <a:off x="4062349" y="3637407"/>
              <a:ext cx="7888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556CDF-806E-48B2-8A6A-F9216B6BD2E5}"/>
                </a:ext>
              </a:extLst>
            </p:cNvPr>
            <p:cNvSpPr/>
            <p:nvPr/>
          </p:nvSpPr>
          <p:spPr>
            <a:xfrm>
              <a:off x="4120261" y="3637407"/>
              <a:ext cx="55700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olumns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D018F2-2631-4D54-9F71-77FCD682A072}"/>
                </a:ext>
              </a:extLst>
            </p:cNvPr>
            <p:cNvSpPr/>
            <p:nvPr/>
          </p:nvSpPr>
          <p:spPr>
            <a:xfrm>
              <a:off x="4537837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0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0AA9-8879-41A5-AFC8-AC433CBC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C12-8BDC-428D-A760-40E5B311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851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card will be represented as an object of class </a:t>
            </a:r>
            <a:r>
              <a:rPr lang="en-US" i="1" dirty="0"/>
              <a:t>Card</a:t>
            </a:r>
            <a:endParaRPr lang="en-US" dirty="0"/>
          </a:p>
          <a:p>
            <a:pPr lvl="1"/>
            <a:r>
              <a:rPr lang="en-US" dirty="0"/>
              <a:t>This class contains variables representing the card dimensions, suit, color, rank, and its location in the gameplay space</a:t>
            </a:r>
          </a:p>
          <a:p>
            <a:pPr lvl="1"/>
            <a:r>
              <a:rPr lang="en-US" dirty="0"/>
              <a:t>The game will load 5</a:t>
            </a:r>
            <a:r>
              <a:rPr lang="en-US" altLang="zh-CN" dirty="0"/>
              <a:t>2</a:t>
            </a:r>
            <a:r>
              <a:rPr lang="en-US" dirty="0"/>
              <a:t> images; one for the face of each card and one for an overturned card (as well as images for the gameplay space)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Card</a:t>
            </a:r>
            <a:r>
              <a:rPr lang="en-US" dirty="0"/>
              <a:t> class contains methods </a:t>
            </a:r>
            <a:r>
              <a:rPr lang="en-US" i="1" dirty="0" err="1"/>
              <a:t>isFaceUp</a:t>
            </a:r>
            <a:r>
              <a:rPr lang="en-US" i="1" dirty="0"/>
              <a:t>(), </a:t>
            </a:r>
            <a:r>
              <a:rPr lang="en-US" i="1" dirty="0" err="1"/>
              <a:t>getRank</a:t>
            </a:r>
            <a:r>
              <a:rPr lang="en-US" i="1" dirty="0"/>
              <a:t>(), </a:t>
            </a:r>
            <a:r>
              <a:rPr lang="en-US" i="1" dirty="0" err="1"/>
              <a:t>getSuit</a:t>
            </a:r>
            <a:r>
              <a:rPr lang="en-US" i="1" dirty="0"/>
              <a:t>(), flip(), </a:t>
            </a:r>
            <a:r>
              <a:rPr lang="en-US" i="1" dirty="0" err="1"/>
              <a:t>getColor</a:t>
            </a:r>
            <a:r>
              <a:rPr lang="en-US" i="1" dirty="0"/>
              <a:t>(), and draw()</a:t>
            </a:r>
            <a:endParaRPr lang="en-US" dirty="0"/>
          </a:p>
          <a:p>
            <a:pPr lvl="1"/>
            <a:r>
              <a:rPr lang="en-US" dirty="0"/>
              <a:t>The card suit, rank, and color are represented by fixed </a:t>
            </a:r>
            <a:r>
              <a:rPr lang="en-US" dirty="0" err="1"/>
              <a:t>enum</a:t>
            </a:r>
            <a:r>
              <a:rPr lang="en-US" dirty="0"/>
              <a:t> variables:</a:t>
            </a:r>
          </a:p>
          <a:p>
            <a:pPr lvl="2"/>
            <a:r>
              <a:rPr lang="en-US" dirty="0"/>
              <a:t>Suit: Heart, Spade, Diamond, Club</a:t>
            </a:r>
          </a:p>
          <a:p>
            <a:pPr lvl="2"/>
            <a:r>
              <a:rPr lang="en-US" dirty="0"/>
              <a:t>Rank: King, Queen, Jack, 10, 9, 8, 7, 6, 5, 4, 3, 2, 1 (Ace)</a:t>
            </a:r>
          </a:p>
          <a:p>
            <a:pPr lvl="2"/>
            <a:r>
              <a:rPr lang="en-US" dirty="0"/>
              <a:t>Color: Red or Black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12A-A5FC-4926-9A65-EB9175F0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055"/>
            <a:ext cx="7729728" cy="1188720"/>
          </a:xfrm>
        </p:spPr>
        <p:txBody>
          <a:bodyPr/>
          <a:lstStyle/>
          <a:p>
            <a:r>
              <a:rPr lang="en-US" dirty="0"/>
              <a:t>Class: 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0716-38C8-4CFB-8E74-51651FEA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9103"/>
            <a:ext cx="7729728" cy="4107000"/>
          </a:xfrm>
        </p:spPr>
        <p:txBody>
          <a:bodyPr>
            <a:normAutofit/>
          </a:bodyPr>
          <a:lstStyle/>
          <a:p>
            <a:r>
              <a:rPr lang="en-US" dirty="0"/>
              <a:t>Each group of cards is represented as an object of class </a:t>
            </a:r>
            <a:r>
              <a:rPr lang="en-US" i="1" dirty="0"/>
              <a:t>Pile</a:t>
            </a:r>
            <a:r>
              <a:rPr lang="en-US" dirty="0"/>
              <a:t>, which implements the Stack ADT, overriding its methods</a:t>
            </a:r>
          </a:p>
          <a:p>
            <a:pPr lvl="1"/>
            <a:r>
              <a:rPr lang="en-US" i="1" dirty="0" err="1"/>
              <a:t>PileNode</a:t>
            </a:r>
            <a:r>
              <a:rPr lang="en-US" dirty="0"/>
              <a:t> is an inner class used to represented a node in a linked list, which comprises the </a:t>
            </a:r>
            <a:r>
              <a:rPr lang="en-US" i="1" dirty="0"/>
              <a:t>Pile</a:t>
            </a:r>
            <a:endParaRPr lang="en-US" dirty="0"/>
          </a:p>
          <a:p>
            <a:pPr lvl="1"/>
            <a:r>
              <a:rPr lang="en-US" dirty="0"/>
              <a:t>The following classes extend the </a:t>
            </a:r>
            <a:r>
              <a:rPr lang="en-US" i="1" dirty="0"/>
              <a:t>Pile</a:t>
            </a:r>
            <a:r>
              <a:rPr lang="en-US" dirty="0"/>
              <a:t> class:</a:t>
            </a:r>
          </a:p>
          <a:p>
            <a:pPr lvl="2"/>
            <a:r>
              <a:rPr lang="en-US" i="1" dirty="0" err="1"/>
              <a:t>FoundationPile</a:t>
            </a:r>
            <a:r>
              <a:rPr lang="en-US" dirty="0"/>
              <a:t> – represents a foundation pile of cards; a complete pile is built in ascending order of cards of the same suit</a:t>
            </a:r>
          </a:p>
          <a:p>
            <a:pPr lvl="2"/>
            <a:r>
              <a:rPr lang="en-US" i="1" dirty="0" err="1"/>
              <a:t>WastePile</a:t>
            </a:r>
            <a:r>
              <a:rPr lang="en-US" dirty="0"/>
              <a:t> – represents the waste pile. Has one method, </a:t>
            </a:r>
            <a:r>
              <a:rPr lang="en-US" i="1" dirty="0" err="1"/>
              <a:t>moveAllToHandPile</a:t>
            </a:r>
            <a:r>
              <a:rPr lang="en-US" i="1" dirty="0"/>
              <a:t>()</a:t>
            </a:r>
            <a:r>
              <a:rPr lang="en-US" dirty="0"/>
              <a:t>, to move all cards from the waste pile to the </a:t>
            </a:r>
            <a:r>
              <a:rPr lang="en-US" i="1" dirty="0" err="1"/>
              <a:t>Handpile</a:t>
            </a:r>
            <a:endParaRPr lang="en-US" i="1" dirty="0"/>
          </a:p>
          <a:p>
            <a:pPr lvl="2"/>
            <a:r>
              <a:rPr lang="en-US" i="1" dirty="0" err="1"/>
              <a:t>Handpile</a:t>
            </a:r>
            <a:r>
              <a:rPr lang="en-US" dirty="0"/>
              <a:t> – represents the hand pile; contains methods to draw a card and check if it can be moved to a foundation pile</a:t>
            </a:r>
          </a:p>
          <a:p>
            <a:pPr lvl="2"/>
            <a:r>
              <a:rPr lang="en-US" i="1" dirty="0"/>
              <a:t>Tableau </a:t>
            </a:r>
            <a:r>
              <a:rPr lang="en-US" dirty="0"/>
              <a:t>– seven instances of this class represent the seven initial piles of cards to which the player may utilize to build the </a:t>
            </a:r>
            <a:r>
              <a:rPr lang="en-US" i="1" dirty="0"/>
              <a:t>foundation</a:t>
            </a:r>
            <a:r>
              <a:rPr lang="en-US" dirty="0"/>
              <a:t> piles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5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A65-93D5-451B-AB37-82B31C09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</a:t>
            </a:r>
            <a:r>
              <a:rPr lang="en-US" dirty="0" err="1"/>
              <a:t>SolitaireGame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77A3-6AE4-4F96-92E1-073996FC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i="1" dirty="0" err="1"/>
              <a:t>SolitaireGame</a:t>
            </a:r>
            <a:r>
              <a:rPr lang="en-US" dirty="0"/>
              <a:t> represents an instantiation of the game itself, and includes the main method.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/>
              <a:t> includes instances of the </a:t>
            </a:r>
            <a:r>
              <a:rPr lang="en-US" i="1" dirty="0" err="1"/>
              <a:t>HandPile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WastePile</a:t>
            </a:r>
            <a:r>
              <a:rPr lang="en-US" dirty="0"/>
              <a:t> classes, as well as array representing the four </a:t>
            </a:r>
            <a:r>
              <a:rPr lang="en-US" i="1" dirty="0" err="1"/>
              <a:t>FoundationPiles</a:t>
            </a:r>
            <a:r>
              <a:rPr lang="en-US" dirty="0"/>
              <a:t> and the seven </a:t>
            </a:r>
            <a:r>
              <a:rPr lang="en-US" i="1" dirty="0"/>
              <a:t>Tableau </a:t>
            </a:r>
            <a:r>
              <a:rPr lang="en-US" dirty="0"/>
              <a:t>instances</a:t>
            </a:r>
          </a:p>
          <a:p>
            <a:pPr lvl="1"/>
            <a:r>
              <a:rPr lang="en-US" dirty="0"/>
              <a:t>This class contains methods </a:t>
            </a:r>
            <a:r>
              <a:rPr lang="en-US" i="1" dirty="0"/>
              <a:t>draw(), </a:t>
            </a:r>
            <a:r>
              <a:rPr lang="en-US" dirty="0"/>
              <a:t>which initializes the game, and </a:t>
            </a:r>
            <a:r>
              <a:rPr lang="en-US" i="1" dirty="0"/>
              <a:t>reset()</a:t>
            </a:r>
            <a:r>
              <a:rPr lang="en-US" dirty="0"/>
              <a:t>, which reinitializes the game 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 err="1"/>
              <a:t>’s</a:t>
            </a:r>
            <a:r>
              <a:rPr lang="en-US" dirty="0"/>
              <a:t> main method calls </a:t>
            </a:r>
            <a:r>
              <a:rPr lang="en-US" i="1" dirty="0"/>
              <a:t>draw()</a:t>
            </a:r>
            <a:r>
              <a:rPr lang="en-US" dirty="0"/>
              <a:t> to initialize the game and handles user input to proceed with gameplay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D04D-17C3-433A-8C1E-64FD9E11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7717"/>
            <a:ext cx="7729728" cy="1188720"/>
          </a:xfrm>
        </p:spPr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C7898B5-55F0-4710-9C22-1127A0F31B76}"/>
              </a:ext>
            </a:extLst>
          </p:cNvPr>
          <p:cNvSpPr/>
          <p:nvPr/>
        </p:nvSpPr>
        <p:spPr>
          <a:xfrm>
            <a:off x="2112696" y="2091276"/>
            <a:ext cx="2316373" cy="23474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SolitaireGame</a:t>
            </a:r>
            <a:endParaRPr lang="en-US" i="1" dirty="0"/>
          </a:p>
          <a:p>
            <a:pPr algn="ctr"/>
            <a:endParaRPr lang="en-US" i="1" dirty="0"/>
          </a:p>
          <a:p>
            <a:r>
              <a:rPr lang="en-US" sz="1200" dirty="0" err="1"/>
              <a:t>WastePile</a:t>
            </a:r>
            <a:endParaRPr lang="en-US" sz="1200" dirty="0"/>
          </a:p>
          <a:p>
            <a:r>
              <a:rPr lang="en-US" sz="1200" dirty="0" err="1"/>
              <a:t>FoundationPile</a:t>
            </a:r>
            <a:r>
              <a:rPr lang="en-US" sz="1200" dirty="0"/>
              <a:t> (array)</a:t>
            </a:r>
          </a:p>
          <a:p>
            <a:r>
              <a:rPr lang="en-US" sz="1200" dirty="0" err="1"/>
              <a:t>TableauPile</a:t>
            </a:r>
            <a:r>
              <a:rPr lang="en-US" sz="1200" dirty="0"/>
              <a:t> (array)</a:t>
            </a:r>
          </a:p>
          <a:p>
            <a:r>
              <a:rPr lang="en-US" sz="1200" dirty="0" err="1"/>
              <a:t>HandPile</a:t>
            </a:r>
            <a:endParaRPr lang="en-US" sz="1200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reset()</a:t>
            </a:r>
          </a:p>
          <a:p>
            <a:r>
              <a:rPr lang="en-US" sz="1200" dirty="0"/>
              <a:t>draw()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C421EEB-E3FB-475E-B99B-6EFF5FEE3F4F}"/>
              </a:ext>
            </a:extLst>
          </p:cNvPr>
          <p:cNvSpPr/>
          <p:nvPr/>
        </p:nvSpPr>
        <p:spPr>
          <a:xfrm>
            <a:off x="5172064" y="1987875"/>
            <a:ext cx="1821997" cy="257378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Pile</a:t>
            </a:r>
          </a:p>
          <a:p>
            <a:pPr algn="ctr"/>
            <a:endParaRPr lang="en-US" i="1" dirty="0"/>
          </a:p>
          <a:p>
            <a:r>
              <a:rPr lang="en-US" sz="1200" dirty="0"/>
              <a:t>head</a:t>
            </a:r>
          </a:p>
          <a:p>
            <a:r>
              <a:rPr lang="en-US" sz="1200" dirty="0"/>
              <a:t>count</a:t>
            </a:r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draw()</a:t>
            </a:r>
          </a:p>
          <a:p>
            <a:r>
              <a:rPr lang="en-US" sz="1200" dirty="0"/>
              <a:t>top()</a:t>
            </a:r>
          </a:p>
          <a:p>
            <a:r>
              <a:rPr lang="en-US" sz="1200" dirty="0"/>
              <a:t>pop()</a:t>
            </a:r>
          </a:p>
          <a:p>
            <a:r>
              <a:rPr lang="en-US" sz="1200" dirty="0" err="1"/>
              <a:t>isEmpty</a:t>
            </a:r>
            <a:r>
              <a:rPr lang="en-US" sz="1200" dirty="0"/>
              <a:t>()</a:t>
            </a:r>
          </a:p>
          <a:p>
            <a:r>
              <a:rPr lang="en-US" sz="1200" dirty="0"/>
              <a:t>size()</a:t>
            </a:r>
          </a:p>
          <a:p>
            <a:r>
              <a:rPr lang="en-US" sz="1200" dirty="0"/>
              <a:t>peek()</a:t>
            </a:r>
          </a:p>
          <a:p>
            <a:r>
              <a:rPr lang="en-US" sz="1200" dirty="0"/>
              <a:t>add()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D5A64DE-6A71-46CF-9C15-5ABFD65179E1}"/>
              </a:ext>
            </a:extLst>
          </p:cNvPr>
          <p:cNvSpPr/>
          <p:nvPr/>
        </p:nvSpPr>
        <p:spPr>
          <a:xfrm>
            <a:off x="9654826" y="3197958"/>
            <a:ext cx="1388095" cy="315736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Card</a:t>
            </a:r>
          </a:p>
          <a:p>
            <a:r>
              <a:rPr lang="en-US" sz="1200" dirty="0"/>
              <a:t>rank</a:t>
            </a:r>
          </a:p>
          <a:p>
            <a:r>
              <a:rPr lang="en-US" sz="1200" dirty="0"/>
              <a:t>color</a:t>
            </a:r>
          </a:p>
          <a:p>
            <a:r>
              <a:rPr lang="en-US" sz="1200" dirty="0"/>
              <a:t>suit</a:t>
            </a:r>
          </a:p>
          <a:p>
            <a:r>
              <a:rPr lang="en-US" sz="1200" dirty="0"/>
              <a:t>width (static)</a:t>
            </a:r>
          </a:p>
          <a:p>
            <a:r>
              <a:rPr lang="en-US" sz="1200" dirty="0"/>
              <a:t>height (static)</a:t>
            </a:r>
          </a:p>
          <a:p>
            <a:r>
              <a:rPr lang="en-US" sz="1200" dirty="0"/>
              <a:t>faceup (Boolean)</a:t>
            </a:r>
          </a:p>
          <a:p>
            <a:r>
              <a:rPr lang="en-US" sz="1200" dirty="0" err="1"/>
              <a:t>xlocation</a:t>
            </a:r>
            <a:endParaRPr lang="en-US" sz="1200" dirty="0"/>
          </a:p>
          <a:p>
            <a:r>
              <a:rPr lang="en-US" sz="1200" dirty="0" err="1"/>
              <a:t>ylocation</a:t>
            </a:r>
            <a:endParaRPr lang="en-US" sz="1200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faceUp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getRank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getSuit</a:t>
            </a:r>
            <a:r>
              <a:rPr lang="en-US" sz="1200" dirty="0"/>
              <a:t>()</a:t>
            </a:r>
          </a:p>
          <a:p>
            <a:r>
              <a:rPr lang="en-US" sz="1200" dirty="0"/>
              <a:t>flip()</a:t>
            </a:r>
          </a:p>
          <a:p>
            <a:r>
              <a:rPr lang="en-US" sz="1200" dirty="0" err="1"/>
              <a:t>getColor</a:t>
            </a:r>
            <a:r>
              <a:rPr lang="en-US" sz="1200" dirty="0"/>
              <a:t>()</a:t>
            </a:r>
          </a:p>
          <a:p>
            <a:r>
              <a:rPr lang="en-US" sz="1200" dirty="0"/>
              <a:t>draw()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17FE727-11BC-42BF-B8BD-406AED950DE8}"/>
              </a:ext>
            </a:extLst>
          </p:cNvPr>
          <p:cNvSpPr/>
          <p:nvPr/>
        </p:nvSpPr>
        <p:spPr>
          <a:xfrm>
            <a:off x="7846736" y="3372936"/>
            <a:ext cx="955415" cy="118872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PileNode</a:t>
            </a:r>
            <a:endParaRPr lang="en-US" i="1" dirty="0"/>
          </a:p>
          <a:p>
            <a:r>
              <a:rPr lang="en-US" sz="1200" dirty="0"/>
              <a:t>card</a:t>
            </a:r>
          </a:p>
          <a:p>
            <a:r>
              <a:rPr lang="en-US" sz="1200" dirty="0"/>
              <a:t>next</a:t>
            </a:r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getNext</a:t>
            </a:r>
            <a:r>
              <a:rPr lang="en-US" sz="1200" dirty="0"/>
              <a:t>()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4B7B7AF-65E7-4C75-8F8B-48225C374811}"/>
              </a:ext>
            </a:extLst>
          </p:cNvPr>
          <p:cNvSpPr/>
          <p:nvPr/>
        </p:nvSpPr>
        <p:spPr>
          <a:xfrm>
            <a:off x="1149079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FoundationPile</a:t>
            </a:r>
            <a:endParaRPr lang="en-US" i="1" dirty="0"/>
          </a:p>
          <a:p>
            <a:r>
              <a:rPr lang="en-US" sz="1200" dirty="0"/>
              <a:t>suit</a:t>
            </a:r>
          </a:p>
          <a:p>
            <a:r>
              <a:rPr lang="en-US" sz="1200" dirty="0"/>
              <a:t>----------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13771DC-6EB7-4818-9B1D-AFCBA244DF91}"/>
              </a:ext>
            </a:extLst>
          </p:cNvPr>
          <p:cNvSpPr/>
          <p:nvPr/>
        </p:nvSpPr>
        <p:spPr>
          <a:xfrm>
            <a:off x="3270883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WastePile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moveAllToHandPile</a:t>
            </a:r>
            <a:r>
              <a:rPr lang="en-US" sz="1200" dirty="0"/>
              <a:t>()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BD88786-2A22-4DE0-8FD6-7BAF1C0BC573}"/>
              </a:ext>
            </a:extLst>
          </p:cNvPr>
          <p:cNvSpPr/>
          <p:nvPr/>
        </p:nvSpPr>
        <p:spPr>
          <a:xfrm>
            <a:off x="7514491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TableauPile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add()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FC4C6F1-5E6B-4069-9766-0EF1A8F7FC96}"/>
              </a:ext>
            </a:extLst>
          </p:cNvPr>
          <p:cNvSpPr/>
          <p:nvPr/>
        </p:nvSpPr>
        <p:spPr>
          <a:xfrm>
            <a:off x="5392687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HandPile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checkAddFoundation</a:t>
            </a:r>
            <a:r>
              <a:rPr lang="en-US" sz="1200" dirty="0"/>
              <a:t>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B67A087-F990-423B-8450-CC7B3A2268BB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>
            <a:off x="8802152" y="3967297"/>
            <a:ext cx="852675" cy="80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3289757-388A-4165-A35E-5696EDDFD716}"/>
              </a:ext>
            </a:extLst>
          </p:cNvPr>
          <p:cNvCxnSpPr>
            <a:stCxn id="8" idx="0"/>
            <a:endCxn id="6" idx="3"/>
          </p:cNvCxnSpPr>
          <p:nvPr/>
        </p:nvCxnSpPr>
        <p:spPr>
          <a:xfrm rot="16200000" flipV="1">
            <a:off x="7610168" y="2658659"/>
            <a:ext cx="98170" cy="133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FDB0B6B-0F0A-48C2-AA90-D8176410698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rot="16200000" flipV="1">
            <a:off x="6816814" y="3827906"/>
            <a:ext cx="776536" cy="2244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C46607-BF0C-4BF0-8347-3FAA7E5EE0A9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5755912" y="4888808"/>
            <a:ext cx="776536" cy="122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7306595-B49F-4008-9AE3-B6A22EC41C1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4695010" y="3950140"/>
            <a:ext cx="776536" cy="1999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1148315-4749-4167-9301-2592B5B66AC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3634108" y="2889238"/>
            <a:ext cx="776536" cy="4121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51DE9FF-01B6-45BD-AF7A-C5A817918438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2166556" y="4233866"/>
            <a:ext cx="899460" cy="1309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7FB10D5-3E54-4233-B673-1CFC0C588606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rot="16200000" flipV="1">
            <a:off x="3227458" y="4482158"/>
            <a:ext cx="899460" cy="81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E7761F8-ED68-48B1-B6C2-B84256709B7C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288360" y="3421256"/>
            <a:ext cx="899460" cy="2934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7DF74A1-9B4E-4FDA-BEB0-F16A30017D9F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rot="16200000" flipV="1">
            <a:off x="5349262" y="2360354"/>
            <a:ext cx="899460" cy="5056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8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430D-695E-49AC-9714-A70E235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28024"/>
            <a:ext cx="7729728" cy="1188720"/>
          </a:xfrm>
        </p:spPr>
        <p:txBody>
          <a:bodyPr/>
          <a:lstStyle/>
          <a:p>
            <a:r>
              <a:rPr lang="en-US" dirty="0"/>
              <a:t>Input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EE8B-3499-47FB-BB98-D9ED9B0C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29253"/>
            <a:ext cx="7729728" cy="3101983"/>
          </a:xfrm>
        </p:spPr>
        <p:txBody>
          <a:bodyPr/>
          <a:lstStyle/>
          <a:p>
            <a:r>
              <a:rPr lang="en-US" dirty="0"/>
              <a:t>Graphics represent the gameplay space</a:t>
            </a:r>
          </a:p>
          <a:p>
            <a:r>
              <a:rPr lang="en-US" dirty="0"/>
              <a:t>Mouse ‘clicks’ serve as 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D2D1E4-983F-4253-8D43-1A66BD22F8C9}"/>
              </a:ext>
            </a:extLst>
          </p:cNvPr>
          <p:cNvGrpSpPr/>
          <p:nvPr/>
        </p:nvGrpSpPr>
        <p:grpSpPr>
          <a:xfrm>
            <a:off x="2231136" y="3429000"/>
            <a:ext cx="7729728" cy="2766341"/>
            <a:chOff x="0" y="0"/>
            <a:chExt cx="5695950" cy="17621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F194B5-3345-48CE-8325-9DD47DE6916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686050" cy="17621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606803-9FD2-4B76-B4DB-B8478FB4C29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24150" y="19050"/>
              <a:ext cx="2971800" cy="174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1940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6E1470D66A94883AB4D50145586E7" ma:contentTypeVersion="4" ma:contentTypeDescription="Create a new document." ma:contentTypeScope="" ma:versionID="95707c5655d82b2e785d127696bca203">
  <xsd:schema xmlns:xsd="http://www.w3.org/2001/XMLSchema" xmlns:xs="http://www.w3.org/2001/XMLSchema" xmlns:p="http://schemas.microsoft.com/office/2006/metadata/properties" xmlns:ns3="863b01d5-ee2e-473a-aa41-ba24bec6c037" targetNamespace="http://schemas.microsoft.com/office/2006/metadata/properties" ma:root="true" ma:fieldsID="0e0077dec28cf41f98694067948a3c32" ns3:_="">
    <xsd:import namespace="863b01d5-ee2e-473a-aa41-ba24bec6c0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b01d5-ee2e-473a-aa41-ba24bec6c0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2CC1B9-F298-41C4-A591-C64C59CC2379}">
  <ds:schemaRefs>
    <ds:schemaRef ds:uri="http://schemas.microsoft.com/office/2006/documentManagement/types"/>
    <ds:schemaRef ds:uri="863b01d5-ee2e-473a-aa41-ba24bec6c037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C190497-32B0-42FC-8D41-EF00240FD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DE5512-677D-4466-B21E-97523F4B8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b01d5-ee2e-473a-aa41-ba24bec6c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173</TotalTime>
  <Words>922</Words>
  <Application>Microsoft Office PowerPoint</Application>
  <PresentationFormat>宽屏</PresentationFormat>
  <Paragraphs>136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Classic solitaire Game</vt:lpstr>
      <vt:lpstr>Problem description</vt:lpstr>
      <vt:lpstr>Solitaire Rules</vt:lpstr>
      <vt:lpstr>Graphical user interface sample</vt:lpstr>
      <vt:lpstr>Class: Card</vt:lpstr>
      <vt:lpstr>Class: Pile</vt:lpstr>
      <vt:lpstr>Class: SolitaireGame</vt:lpstr>
      <vt:lpstr>UML Class Diagram</vt:lpstr>
      <vt:lpstr>Input data format</vt:lpstr>
      <vt:lpstr>Output example</vt:lpstr>
      <vt:lpstr>Project Milestones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Kim Wilkinson</dc:creator>
  <cp:lastModifiedBy>号展 袁</cp:lastModifiedBy>
  <cp:revision>10</cp:revision>
  <dcterms:created xsi:type="dcterms:W3CDTF">2020-03-30T16:10:38Z</dcterms:created>
  <dcterms:modified xsi:type="dcterms:W3CDTF">2020-04-03T05:39:24Z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0x010100D6C6E1470D66A94883AB4D50145586E7</vt:lpwstr>
  </property>
</Properties>
</file>