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632825-AE7F-425F-926C-E9C0C399F178}" type="doc">
      <dgm:prSet loTypeId="urn:microsoft.com/office/officeart/2005/8/layout/arrow5" loCatId="relationship" qsTypeId="urn:microsoft.com/office/officeart/2005/8/quickstyle/3d5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9E2C51-3317-43A5-9033-88D9C34DD41A}">
      <dgm:prSet phldrT="[Text]"/>
      <dgm:spPr/>
      <dgm:t>
        <a:bodyPr/>
        <a:lstStyle/>
        <a:p>
          <a:r>
            <a:rPr lang="en-US" sz="3000" dirty="0">
              <a:latin typeface="Franklin Gothic Book"/>
            </a:rPr>
            <a:t>VANTAGENS</a:t>
          </a:r>
        </a:p>
      </dgm:t>
    </dgm:pt>
    <dgm:pt modelId="{C9A01103-9FF0-40DD-9189-F091F33E9AE5}" type="parTrans" cxnId="{38427E3A-D9FA-4717-9F03-F8635CBE03C9}">
      <dgm:prSet/>
      <dgm:spPr/>
      <dgm:t>
        <a:bodyPr/>
        <a:lstStyle/>
        <a:p>
          <a:endParaRPr lang="en-US"/>
        </a:p>
      </dgm:t>
    </dgm:pt>
    <dgm:pt modelId="{D8F1C9AF-DD0E-4ED0-9823-F945DE4F8CBF}" type="sibTrans" cxnId="{38427E3A-D9FA-4717-9F03-F8635CBE03C9}">
      <dgm:prSet/>
      <dgm:spPr/>
      <dgm:t>
        <a:bodyPr/>
        <a:lstStyle/>
        <a:p>
          <a:endParaRPr lang="en-US"/>
        </a:p>
      </dgm:t>
    </dgm:pt>
    <dgm:pt modelId="{ADC594A2-1FC6-4FFA-8068-C67EC4294EA3}">
      <dgm:prSet phldrT="[Text]"/>
      <dgm:spPr/>
      <dgm:t>
        <a:bodyPr/>
        <a:lstStyle/>
        <a:p>
          <a:r>
            <a:rPr lang="en-US" sz="3000" dirty="0">
              <a:latin typeface="Franklin Gothic Book"/>
            </a:rPr>
            <a:t>DESVANTAGENS</a:t>
          </a:r>
        </a:p>
      </dgm:t>
    </dgm:pt>
    <dgm:pt modelId="{27C37D53-38F7-4C6F-BA21-09456A91BEEE}" type="parTrans" cxnId="{5BBCE65F-F4F2-4472-88C2-F25A23EE77EE}">
      <dgm:prSet/>
      <dgm:spPr/>
    </dgm:pt>
    <dgm:pt modelId="{A20D95F4-7BA7-4D26-8695-C8BA90513B12}" type="sibTrans" cxnId="{5BBCE65F-F4F2-4472-88C2-F25A23EE77EE}">
      <dgm:prSet/>
      <dgm:spPr/>
    </dgm:pt>
    <dgm:pt modelId="{13DE4098-545E-4166-BABF-0EE240153A4B}" type="pres">
      <dgm:prSet presAssocID="{86632825-AE7F-425F-926C-E9C0C399F17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3F72183-B283-4574-B77F-998605FF7DBF}" type="pres">
      <dgm:prSet presAssocID="{749E2C51-3317-43A5-9033-88D9C34DD41A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8C0929-C98F-46E3-970A-BA66D1DD5CE4}" type="pres">
      <dgm:prSet presAssocID="{ADC594A2-1FC6-4FFA-8068-C67EC4294EA3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8427E3A-D9FA-4717-9F03-F8635CBE03C9}" srcId="{86632825-AE7F-425F-926C-E9C0C399F178}" destId="{749E2C51-3317-43A5-9033-88D9C34DD41A}" srcOrd="0" destOrd="0" parTransId="{C9A01103-9FF0-40DD-9189-F091F33E9AE5}" sibTransId="{D8F1C9AF-DD0E-4ED0-9823-F945DE4F8CBF}"/>
    <dgm:cxn modelId="{07C303B4-8616-41B2-8C4B-2A4A4A9A9B84}" type="presOf" srcId="{ADC594A2-1FC6-4FFA-8068-C67EC4294EA3}" destId="{588C0929-C98F-46E3-970A-BA66D1DD5CE4}" srcOrd="0" destOrd="0" presId="urn:microsoft.com/office/officeart/2005/8/layout/arrow5"/>
    <dgm:cxn modelId="{EBF0D2F8-CCF8-4586-9A31-343191E8B38A}" type="presOf" srcId="{749E2C51-3317-43A5-9033-88D9C34DD41A}" destId="{43F72183-B283-4574-B77F-998605FF7DBF}" srcOrd="0" destOrd="0" presId="urn:microsoft.com/office/officeart/2005/8/layout/arrow5"/>
    <dgm:cxn modelId="{5BBCE65F-F4F2-4472-88C2-F25A23EE77EE}" srcId="{86632825-AE7F-425F-926C-E9C0C399F178}" destId="{ADC594A2-1FC6-4FFA-8068-C67EC4294EA3}" srcOrd="1" destOrd="0" parTransId="{27C37D53-38F7-4C6F-BA21-09456A91BEEE}" sibTransId="{A20D95F4-7BA7-4D26-8695-C8BA90513B12}"/>
    <dgm:cxn modelId="{F00A3349-95B7-422E-8C71-16BEA0A76C2E}" type="presOf" srcId="{86632825-AE7F-425F-926C-E9C0C399F178}" destId="{13DE4098-545E-4166-BABF-0EE240153A4B}" srcOrd="0" destOrd="0" presId="urn:microsoft.com/office/officeart/2005/8/layout/arrow5"/>
    <dgm:cxn modelId="{8553589A-E3DD-48DB-9086-CDA6FBBC2197}" type="presParOf" srcId="{13DE4098-545E-4166-BABF-0EE240153A4B}" destId="{43F72183-B283-4574-B77F-998605FF7DBF}" srcOrd="0" destOrd="0" presId="urn:microsoft.com/office/officeart/2005/8/layout/arrow5"/>
    <dgm:cxn modelId="{040EB3B1-ECA9-4EF7-A5A3-8A4DC914EA8A}" type="presParOf" srcId="{13DE4098-545E-4166-BABF-0EE240153A4B}" destId="{588C0929-C98F-46E3-970A-BA66D1DD5CE4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72183-B283-4574-B77F-998605FF7DBF}">
      <dsp:nvSpPr>
        <dsp:cNvPr id="0" name=""/>
        <dsp:cNvSpPr/>
      </dsp:nvSpPr>
      <dsp:spPr>
        <a:xfrm rot="16200000">
          <a:off x="253" y="352547"/>
          <a:ext cx="2229941" cy="2229941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Franklin Gothic Book"/>
            </a:rPr>
            <a:t>VANTAGENS</a:t>
          </a:r>
        </a:p>
      </dsp:txBody>
      <dsp:txXfrm rot="5400000">
        <a:off x="253" y="910032"/>
        <a:ext cx="1839701" cy="1114971"/>
      </dsp:txXfrm>
    </dsp:sp>
    <dsp:sp modelId="{588C0929-C98F-46E3-970A-BA66D1DD5CE4}">
      <dsp:nvSpPr>
        <dsp:cNvPr id="0" name=""/>
        <dsp:cNvSpPr/>
      </dsp:nvSpPr>
      <dsp:spPr>
        <a:xfrm rot="5400000">
          <a:off x="2373555" y="352547"/>
          <a:ext cx="2229941" cy="2229941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Franklin Gothic Book"/>
            </a:rPr>
            <a:t>DESVANTAGENS</a:t>
          </a:r>
        </a:p>
      </dsp:txBody>
      <dsp:txXfrm rot="-5400000">
        <a:off x="2763795" y="910032"/>
        <a:ext cx="1839701" cy="1114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416C7-3AE3-4BDA-BBBC-4705B700D1E9}" type="datetimeFigureOut">
              <a:rPr lang="en-US"/>
              <a:t>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5CF3C-CFFD-4161-874B-18376BC58175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06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5CF3C-CFFD-4161-874B-18376BC5817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74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5CF3C-CFFD-4161-874B-18376BC5817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62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icinadanet.com.br/post/10162-o-que-e-o-cabo-de-rede-par-trancado" TargetMode="External"/><Relationship Id="rId2" Type="http://schemas.openxmlformats.org/officeDocument/2006/relationships/hyperlink" Target="http://fabrica.ms.senac.br/category/redes-de-computadores-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cnologia.hsw.uol.com.br/lan-switch2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7" y="2073461"/>
            <a:ext cx="8361229" cy="2098226"/>
          </a:xfrm>
        </p:spPr>
        <p:txBody>
          <a:bodyPr/>
          <a:lstStyle/>
          <a:p>
            <a:r>
              <a:rPr lang="pt-BR" dirty="0"/>
              <a:t>TOPOLOGIA De rede</a:t>
            </a:r>
            <a:br>
              <a:rPr lang="pt-BR" dirty="0"/>
            </a:br>
            <a:r>
              <a:rPr lang="pt-BR" dirty="0">
                <a:solidFill>
                  <a:schemeClr val="accent1"/>
                </a:solidFill>
              </a:rPr>
              <a:t>árvore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23732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Aleph Santos | Kleber </a:t>
            </a:r>
            <a:r>
              <a:rPr lang="pt-BR" dirty="0" err="1"/>
              <a:t>Almendro</a:t>
            </a:r>
            <a:r>
              <a:rPr lang="pt-BR" dirty="0"/>
              <a:t> | Lucas </a:t>
            </a:r>
            <a:r>
              <a:rPr lang="pt-BR" dirty="0" err="1"/>
              <a:t>Marchiori</a:t>
            </a:r>
          </a:p>
          <a:p>
            <a:r>
              <a:rPr lang="pt-BR" dirty="0"/>
              <a:t>Matheus </a:t>
            </a:r>
            <a:r>
              <a:rPr lang="pt-BR" dirty="0" err="1"/>
              <a:t>Bratek</a:t>
            </a:r>
          </a:p>
          <a:p>
            <a:r>
              <a:rPr lang="pt-BR" dirty="0"/>
              <a:t>INFORMÁTICA III</a:t>
            </a:r>
          </a:p>
          <a:p>
            <a:endParaRPr lang="pt-BR" dirty="0"/>
          </a:p>
          <a:p>
            <a:r>
              <a:rPr lang="pt-BR" dirty="0"/>
              <a:t>ETEC DE NOVA ODESSA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59432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75664" y="4521072"/>
            <a:ext cx="9612971" cy="1143324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 smtClean="0"/>
              <a:t>“Topologia </a:t>
            </a:r>
            <a:r>
              <a:rPr lang="pt-BR" b="1" dirty="0"/>
              <a:t>em árvore</a:t>
            </a:r>
            <a:r>
              <a:rPr lang="pt-BR" dirty="0"/>
              <a:t> ou </a:t>
            </a:r>
            <a:r>
              <a:rPr lang="pt-BR" b="1" dirty="0"/>
              <a:t>Topologia Hierárquica</a:t>
            </a:r>
            <a:r>
              <a:rPr lang="pt-BR" dirty="0"/>
              <a:t> é basicamente um nó central </a:t>
            </a:r>
            <a:r>
              <a:rPr lang="pt-BR" dirty="0" smtClean="0"/>
              <a:t>constituída </a:t>
            </a:r>
            <a:r>
              <a:rPr lang="pt-BR" dirty="0"/>
              <a:t>por um ou mais Hub's e repetidores que interconectam outras redes</a:t>
            </a:r>
            <a:r>
              <a:rPr lang="pt-BR" dirty="0" smtClean="0"/>
              <a:t>.”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8" name="Picture 4" descr="https://upload.wikimedia.org/wikipedia/commons/thumb/d/d9/4_port_netgear_ethernet_hub.jpg/250px-4_port_netgear_ethernet_h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090" y="1749527"/>
            <a:ext cx="3481597" cy="22978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65025" y="159270"/>
            <a:ext cx="5201392" cy="1485900"/>
          </a:xfrm>
        </p:spPr>
        <p:txBody>
          <a:bodyPr/>
          <a:lstStyle/>
          <a:p>
            <a:pPr algn="l"/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517865" y="4047382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Hub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 de quatro portas.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39505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339943" cy="751114"/>
          </a:xfrm>
        </p:spPr>
        <p:txBody>
          <a:bodyPr/>
          <a:lstStyle/>
          <a:p>
            <a:r>
              <a:rPr lang="pt-BR" dirty="0" smtClean="0"/>
              <a:t>TOPOLOGIA EM ÁRVORE - ESQUEMA</a:t>
            </a:r>
            <a:endParaRPr lang="pt-BR" dirty="0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6572" y="1436914"/>
            <a:ext cx="5689998" cy="55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92187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 TRANÇADO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4807525"/>
            <a:ext cx="9749641" cy="194161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Maior taxa de transferência de arquivos; </a:t>
            </a:r>
            <a:endParaRPr lang="pt-BR" dirty="0" smtClean="0"/>
          </a:p>
          <a:p>
            <a:r>
              <a:rPr lang="pt-BR" dirty="0" smtClean="0"/>
              <a:t>Cabo </a:t>
            </a:r>
            <a:r>
              <a:rPr lang="pt-BR" dirty="0"/>
              <a:t>barato</a:t>
            </a:r>
            <a:r>
              <a:rPr lang="pt-BR" dirty="0" smtClean="0"/>
              <a:t>;</a:t>
            </a:r>
          </a:p>
          <a:p>
            <a:r>
              <a:rPr lang="pt-BR" dirty="0" smtClean="0"/>
              <a:t>Baixo </a:t>
            </a:r>
            <a:r>
              <a:rPr lang="pt-BR" dirty="0"/>
              <a:t>custo de manutenção; </a:t>
            </a:r>
            <a:endParaRPr lang="pt-BR" dirty="0" smtClean="0"/>
          </a:p>
          <a:p>
            <a:r>
              <a:rPr lang="pt-BR" dirty="0" smtClean="0"/>
              <a:t>Flexível</a:t>
            </a:r>
            <a:r>
              <a:rPr lang="pt-BR" dirty="0"/>
              <a:t>, ideal para locais em que é necessário passar o cabo por paredes, etc.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417" y="1428750"/>
            <a:ext cx="4107824" cy="27585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915610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81936283"/>
              </p:ext>
            </p:extLst>
          </p:nvPr>
        </p:nvGraphicFramePr>
        <p:xfrm>
          <a:off x="3876675" y="1885950"/>
          <a:ext cx="4603751" cy="293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85850" y="752475"/>
            <a:ext cx="2743200" cy="101566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Franklin Gothic Book"/>
              </a:rPr>
              <a:t>Fácil</a:t>
            </a:r>
            <a:r>
              <a:rPr lang="en-US" sz="2000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Franklin Gothic Book"/>
              </a:rPr>
              <a:t>manutenção</a:t>
            </a:r>
            <a:r>
              <a:rPr lang="en-US" sz="2000" dirty="0">
                <a:solidFill>
                  <a:srgbClr val="000000"/>
                </a:solidFill>
                <a:latin typeface="Franklin Gothic Book"/>
              </a:rPr>
              <a:t>;</a:t>
            </a:r>
          </a:p>
          <a:p>
            <a:pPr algn="just"/>
            <a:endParaRPr lang="en-US" sz="2000" dirty="0">
              <a:solidFill>
                <a:srgbClr val="000000"/>
              </a:solidFill>
              <a:latin typeface="Franklin Gothic Book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Franklin Gothic Book"/>
              </a:rPr>
              <a:t>Diagnóstico</a:t>
            </a:r>
            <a:r>
              <a:rPr lang="en-US" sz="2000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Franklin Gothic Book"/>
              </a:rPr>
              <a:t>prático</a:t>
            </a:r>
            <a:r>
              <a:rPr lang="en-US" sz="2000" dirty="0">
                <a:solidFill>
                  <a:srgbClr val="000000"/>
                </a:solidFill>
                <a:latin typeface="Franklin Gothic Book"/>
              </a:rPr>
              <a:t>.</a:t>
            </a:r>
            <a:endParaRPr lang="en-US" sz="2000" dirty="0">
              <a:latin typeface="Franklin Gothic 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67225" y="5067300"/>
            <a:ext cx="7555414" cy="163121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r"/>
            <a:r>
              <a:rPr lang="en-US" sz="2000" dirty="0" err="1">
                <a:solidFill>
                  <a:srgbClr val="000000"/>
                </a:solidFill>
                <a:latin typeface="Franklin Gothic Book"/>
              </a:rPr>
              <a:t>Oscilação</a:t>
            </a:r>
            <a:r>
              <a:rPr lang="en-US" sz="2000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Franklin Gothic Book"/>
              </a:rPr>
              <a:t>na</a:t>
            </a:r>
            <a:r>
              <a:rPr lang="en-US" sz="2000" dirty="0">
                <a:solidFill>
                  <a:srgbClr val="000000"/>
                </a:solidFill>
                <a:latin typeface="Franklin Gothic Book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Franklin Gothic Book"/>
              </a:rPr>
              <a:t>velocidade</a:t>
            </a:r>
            <a:r>
              <a:rPr lang="en-US" sz="2000" dirty="0">
                <a:solidFill>
                  <a:srgbClr val="000000"/>
                </a:solidFill>
                <a:latin typeface="Franklin Gothic Book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Franklin Gothic Book"/>
              </a:rPr>
              <a:t>transmissão</a:t>
            </a:r>
            <a:r>
              <a:rPr lang="en-US" sz="2000" dirty="0">
                <a:solidFill>
                  <a:srgbClr val="000000"/>
                </a:solidFill>
                <a:latin typeface="Franklin Gothic Book"/>
              </a:rPr>
              <a:t> de dados;</a:t>
            </a:r>
          </a:p>
          <a:p>
            <a:pPr algn="r"/>
            <a:endParaRPr lang="en-US" sz="2000" dirty="0">
              <a:solidFill>
                <a:srgbClr val="000000"/>
              </a:solidFill>
              <a:latin typeface="Franklin Gothic Book"/>
            </a:endParaRPr>
          </a:p>
          <a:p>
            <a:pPr algn="r"/>
            <a:r>
              <a:rPr lang="en-US" sz="2000" dirty="0" err="1">
                <a:solidFill>
                  <a:srgbClr val="000000"/>
                </a:solidFill>
                <a:latin typeface="Franklin Gothic Book"/>
              </a:rPr>
              <a:t>Menor</a:t>
            </a:r>
            <a:r>
              <a:rPr lang="en-US" sz="2000" dirty="0">
                <a:solidFill>
                  <a:srgbClr val="000000"/>
                </a:solidFill>
                <a:latin typeface="Franklin Gothic Book"/>
              </a:rPr>
              <a:t> taxa de </a:t>
            </a:r>
            <a:r>
              <a:rPr lang="en-US" sz="2000" dirty="0" err="1">
                <a:solidFill>
                  <a:srgbClr val="000000"/>
                </a:solidFill>
                <a:latin typeface="Franklin Gothic Book"/>
              </a:rPr>
              <a:t>transmissão</a:t>
            </a:r>
            <a:r>
              <a:rPr lang="en-US" sz="2000" dirty="0">
                <a:solidFill>
                  <a:srgbClr val="000000"/>
                </a:solidFill>
                <a:latin typeface="Franklin Gothic Book"/>
              </a:rPr>
              <a:t> que a de </a:t>
            </a:r>
            <a:r>
              <a:rPr lang="en-US" sz="2000" dirty="0" err="1">
                <a:solidFill>
                  <a:srgbClr val="000000"/>
                </a:solidFill>
                <a:latin typeface="Franklin Gothic Book"/>
              </a:rPr>
              <a:t>barramento</a:t>
            </a:r>
            <a:r>
              <a:rPr lang="en-US" sz="2000" dirty="0">
                <a:solidFill>
                  <a:srgbClr val="000000"/>
                </a:solidFill>
                <a:latin typeface="Franklin Gothic Book"/>
              </a:rPr>
              <a:t>;</a:t>
            </a:r>
          </a:p>
          <a:p>
            <a:pPr algn="r"/>
            <a:endParaRPr lang="en-US" sz="2000" dirty="0">
              <a:solidFill>
                <a:srgbClr val="000000"/>
              </a:solidFill>
              <a:latin typeface="Franklin Gothic Book"/>
            </a:endParaRPr>
          </a:p>
          <a:p>
            <a:pPr algn="r"/>
            <a:r>
              <a:rPr lang="en-US" sz="2000" dirty="0" err="1">
                <a:solidFill>
                  <a:srgbClr val="000000"/>
                </a:solidFill>
                <a:latin typeface="Franklin Gothic Book"/>
              </a:rPr>
              <a:t>Dependência</a:t>
            </a:r>
            <a:r>
              <a:rPr lang="en-US" sz="2000" dirty="0">
                <a:solidFill>
                  <a:srgbClr val="000000"/>
                </a:solidFill>
                <a:latin typeface="Franklin Gothic Book"/>
              </a:rPr>
              <a:t> entre as </a:t>
            </a:r>
            <a:r>
              <a:rPr lang="en-US" sz="2000" dirty="0" err="1">
                <a:solidFill>
                  <a:srgbClr val="000000"/>
                </a:solidFill>
                <a:latin typeface="Franklin Gothic Book"/>
              </a:rPr>
              <a:t>máquinas</a:t>
            </a:r>
            <a:r>
              <a:rPr lang="en-US" sz="2000" dirty="0">
                <a:solidFill>
                  <a:srgbClr val="000000"/>
                </a:solidFill>
                <a:latin typeface="Franklin Gothic Boo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722972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opologi-Tree - 10Youtube.co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58824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Fábrica de software (17/02):</a:t>
            </a:r>
          </a:p>
          <a:p>
            <a:pPr lvl="1"/>
            <a:r>
              <a:rPr lang="pt-BR" dirty="0">
                <a:hlinkClick r:id="rId2"/>
              </a:rPr>
              <a:t>http://fabrica.ms.senac.br/category/redes-de-computadores-2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 smtClean="0"/>
              <a:t>Oficina da Net (17/02): </a:t>
            </a:r>
          </a:p>
          <a:p>
            <a:pPr lvl="1"/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www.oficinadanet.com.br/post/10162-o-que-e-o-cabo-de-rede-par-trancado</a:t>
            </a:r>
            <a:endParaRPr lang="pt-BR" dirty="0" smtClean="0"/>
          </a:p>
          <a:p>
            <a:r>
              <a:rPr lang="pt-BR" dirty="0" err="1" smtClean="0"/>
              <a:t>How</a:t>
            </a:r>
            <a:r>
              <a:rPr lang="pt-BR" dirty="0" smtClean="0"/>
              <a:t> </a:t>
            </a:r>
            <a:r>
              <a:rPr lang="pt-BR" dirty="0" err="1" smtClean="0"/>
              <a:t>Stuff</a:t>
            </a:r>
            <a:r>
              <a:rPr lang="pt-BR" dirty="0" smtClean="0"/>
              <a:t> Works (17/02):</a:t>
            </a:r>
          </a:p>
          <a:p>
            <a:pPr lvl="1"/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tecnologia.hsw.uol.com.br/lan-switch2.htm</a:t>
            </a:r>
            <a:endParaRPr lang="pt-BR" dirty="0" smtClean="0"/>
          </a:p>
          <a:p>
            <a:pPr marL="530352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8678962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105</Words>
  <Application>Microsoft Office PowerPoint</Application>
  <PresentationFormat>Widescreen</PresentationFormat>
  <Paragraphs>35</Paragraphs>
  <Slides>7</Slides>
  <Notes>2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Franklin Gothic Book</vt:lpstr>
      <vt:lpstr>TF10001025</vt:lpstr>
      <vt:lpstr>TOPOLOGIA De rede árvore</vt:lpstr>
      <vt:lpstr>Definição</vt:lpstr>
      <vt:lpstr>TOPOLOGIA EM ÁRVORE - ESQUEMA</vt:lpstr>
      <vt:lpstr>PAR TRANÇADO</vt:lpstr>
      <vt:lpstr>Apresentação do PowerPoint</vt:lpstr>
      <vt:lpstr>Apresentação do PowerPoint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TOPOLOGIA De rede árvore</dc:title>
  <dc:creator>Aleph Santos Oliveira</dc:creator>
  <cp:lastModifiedBy>ALEPH</cp:lastModifiedBy>
  <cp:revision>10</cp:revision>
  <dcterms:modified xsi:type="dcterms:W3CDTF">2017-02-17T11:12:18Z</dcterms:modified>
</cp:coreProperties>
</file>