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305" r:id="rId27"/>
    <p:sldId id="306" r:id="rId28"/>
    <p:sldId id="307" r:id="rId29"/>
    <p:sldId id="308" r:id="rId30"/>
    <p:sldId id="309" r:id="rId31"/>
    <p:sldId id="310" r:id="rId32"/>
    <p:sldId id="311" r:id="rId33"/>
    <p:sldId id="312" r:id="rId34"/>
    <p:sldId id="313" r:id="rId35"/>
    <p:sldId id="314" r:id="rId36"/>
    <p:sldId id="315" r:id="rId37"/>
    <p:sldId id="316" r:id="rId38"/>
    <p:sldId id="317"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0" name="Triângulo retângulo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ítulo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pt-BR"/>
              <a:t>Clique para editar o estilo do título mestre</a:t>
            </a:r>
            <a:endParaRPr kumimoji="0" lang="en-US"/>
          </a:p>
        </p:txBody>
      </p:sp>
      <p:sp>
        <p:nvSpPr>
          <p:cNvPr id="17" name="Subtítulo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pt-BR"/>
              <a:t>Clique para editar o estilo do subtítulo mestre</a:t>
            </a:r>
            <a:endParaRPr kumimoji="0" lang="en-US"/>
          </a:p>
        </p:txBody>
      </p:sp>
      <p:grpSp>
        <p:nvGrpSpPr>
          <p:cNvPr id="2" name="Grupo 1"/>
          <p:cNvGrpSpPr/>
          <p:nvPr/>
        </p:nvGrpSpPr>
        <p:grpSpPr>
          <a:xfrm>
            <a:off x="-3765" y="4953000"/>
            <a:ext cx="9147765" cy="1912088"/>
            <a:chOff x="-3765" y="4832896"/>
            <a:chExt cx="9147765" cy="2032192"/>
          </a:xfrm>
        </p:grpSpPr>
        <p:sp>
          <p:nvSpPr>
            <p:cNvPr id="7" name="Forma liv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orma liv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orma liv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Conector reto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ço Reservado para Data 29"/>
          <p:cNvSpPr>
            <a:spLocks noGrp="1"/>
          </p:cNvSpPr>
          <p:nvPr>
            <p:ph type="dt" sz="half" idx="10"/>
          </p:nvPr>
        </p:nvSpPr>
        <p:spPr/>
        <p:txBody>
          <a:bodyPr/>
          <a:lstStyle>
            <a:lvl1pPr>
              <a:defRPr>
                <a:solidFill>
                  <a:srgbClr val="FFFFFF"/>
                </a:solidFill>
              </a:defRPr>
            </a:lvl1pPr>
            <a:extLst/>
          </a:lstStyle>
          <a:p>
            <a:fld id="{E2F3A23F-3BA0-47A2-A4B2-73A9E18E2E5E}" type="datetimeFigureOut">
              <a:rPr lang="pt-BR" smtClean="0"/>
              <a:pPr/>
              <a:t>17/03/2017</a:t>
            </a:fld>
            <a:endParaRPr lang="pt-BR"/>
          </a:p>
        </p:txBody>
      </p:sp>
      <p:sp>
        <p:nvSpPr>
          <p:cNvPr id="19" name="Espaço Reservado para Rodapé 18"/>
          <p:cNvSpPr>
            <a:spLocks noGrp="1"/>
          </p:cNvSpPr>
          <p:nvPr>
            <p:ph type="ftr" sz="quarter" idx="11"/>
          </p:nvPr>
        </p:nvSpPr>
        <p:spPr/>
        <p:txBody>
          <a:bodyPr/>
          <a:lstStyle>
            <a:lvl1pPr>
              <a:defRPr>
                <a:solidFill>
                  <a:schemeClr val="accent1">
                    <a:tint val="20000"/>
                  </a:schemeClr>
                </a:solidFill>
              </a:defRPr>
            </a:lvl1pPr>
            <a:extLst/>
          </a:lstStyle>
          <a:p>
            <a:endParaRPr lang="pt-BR"/>
          </a:p>
        </p:txBody>
      </p:sp>
      <p:sp>
        <p:nvSpPr>
          <p:cNvPr id="27" name="Espaço Reservado para Número de Slide 26"/>
          <p:cNvSpPr>
            <a:spLocks noGrp="1"/>
          </p:cNvSpPr>
          <p:nvPr>
            <p:ph type="sldNum" sz="quarter" idx="12"/>
          </p:nvPr>
        </p:nvSpPr>
        <p:spPr/>
        <p:txBody>
          <a:bodyPr/>
          <a:lstStyle>
            <a:lvl1pPr>
              <a:defRPr>
                <a:solidFill>
                  <a:srgbClr val="FFFFFF"/>
                </a:solidFill>
              </a:defRPr>
            </a:lvl1pPr>
            <a:extLst/>
          </a:lstStyle>
          <a:p>
            <a:fld id="{D7726496-17C6-4918-838A-AEDC034B8AD5}"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estilo do título mestre</a:t>
            </a:r>
            <a:endParaRPr kumimoji="0" lang="en-US"/>
          </a:p>
        </p:txBody>
      </p:sp>
      <p:sp>
        <p:nvSpPr>
          <p:cNvPr id="3" name="Espaço Reservado para Texto Vertical 2"/>
          <p:cNvSpPr>
            <a:spLocks noGrp="1"/>
          </p:cNvSpPr>
          <p:nvPr>
            <p:ph type="body" orient="vert" idx="1"/>
          </p:nvPr>
        </p:nvSpPr>
        <p:spPr>
          <a:xfrm>
            <a:off x="457200" y="1481329"/>
            <a:ext cx="8229600" cy="4386071"/>
          </a:xfrm>
        </p:spPr>
        <p:txBody>
          <a:bodyPr vert="eaVer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E2F3A23F-3BA0-47A2-A4B2-73A9E18E2E5E}" type="datetimeFigureOut">
              <a:rPr lang="pt-BR" smtClean="0"/>
              <a:pPr/>
              <a:t>17/03/2017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7726496-17C6-4918-838A-AEDC034B8AD5}"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844013" y="274640"/>
            <a:ext cx="1777470" cy="5592761"/>
          </a:xfrm>
        </p:spPr>
        <p:txBody>
          <a:bodyPr vert="eaVert"/>
          <a:lstStyle/>
          <a:p>
            <a:r>
              <a:rPr kumimoji="0" lang="pt-BR"/>
              <a:t>Clique para editar o estilo do título mestre</a:t>
            </a:r>
            <a:endParaRPr kumimoji="0" lang="en-US"/>
          </a:p>
        </p:txBody>
      </p:sp>
      <p:sp>
        <p:nvSpPr>
          <p:cNvPr id="3" name="Espaço Reservado para Texto Vertical 2"/>
          <p:cNvSpPr>
            <a:spLocks noGrp="1"/>
          </p:cNvSpPr>
          <p:nvPr>
            <p:ph type="body" orient="vert" idx="1"/>
          </p:nvPr>
        </p:nvSpPr>
        <p:spPr>
          <a:xfrm>
            <a:off x="457200" y="274641"/>
            <a:ext cx="6324600" cy="5592760"/>
          </a:xfrm>
        </p:spPr>
        <p:txBody>
          <a:bodyPr vert="eaVer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E2F3A23F-3BA0-47A2-A4B2-73A9E18E2E5E}" type="datetimeFigureOut">
              <a:rPr lang="pt-BR" smtClean="0"/>
              <a:pPr/>
              <a:t>17/03/2017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7726496-17C6-4918-838A-AEDC034B8AD5}"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E2F3A23F-3BA0-47A2-A4B2-73A9E18E2E5E}" type="datetimeFigureOut">
              <a:rPr lang="pt-BR" smtClean="0"/>
              <a:pPr/>
              <a:t>17/03/2017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7726496-17C6-4918-838A-AEDC034B8AD5}" type="slidenum">
              <a:rPr lang="pt-BR" smtClean="0"/>
              <a:pPr/>
              <a:t>‹nº›</a:t>
            </a:fld>
            <a:endParaRPr lang="pt-BR"/>
          </a:p>
        </p:txBody>
      </p:sp>
      <p:sp>
        <p:nvSpPr>
          <p:cNvPr id="7" name="Título 6"/>
          <p:cNvSpPr>
            <a:spLocks noGrp="1"/>
          </p:cNvSpPr>
          <p:nvPr>
            <p:ph type="title"/>
          </p:nvPr>
        </p:nvSpPr>
        <p:spPr/>
        <p:txBody>
          <a:bodyPr rtlCol="0"/>
          <a:lstStyle/>
          <a:p>
            <a:r>
              <a:rPr kumimoji="0" lang="pt-BR"/>
              <a:t>Clique para editar o estilo do título mestre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Ref idx="1002">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pt-BR"/>
              <a:t>Clique para editar o estilo do título mestre</a:t>
            </a:r>
            <a:endParaRPr kumimoji="0" lang="en-US"/>
          </a:p>
        </p:txBody>
      </p:sp>
      <p:sp>
        <p:nvSpPr>
          <p:cNvPr id="3" name="Espaço Reservado para Texto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pt-BR"/>
              <a:t>Clique para editar os estilos do texto mestre</a:t>
            </a:r>
          </a:p>
        </p:txBody>
      </p:sp>
      <p:sp>
        <p:nvSpPr>
          <p:cNvPr id="4" name="Espaço Reservado para Data 3"/>
          <p:cNvSpPr>
            <a:spLocks noGrp="1"/>
          </p:cNvSpPr>
          <p:nvPr>
            <p:ph type="dt" sz="half" idx="10"/>
          </p:nvPr>
        </p:nvSpPr>
        <p:spPr/>
        <p:txBody>
          <a:bodyPr/>
          <a:lstStyle/>
          <a:p>
            <a:fld id="{E2F3A23F-3BA0-47A2-A4B2-73A9E18E2E5E}" type="datetimeFigureOut">
              <a:rPr lang="pt-BR" smtClean="0"/>
              <a:pPr/>
              <a:t>17/03/2017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7726496-17C6-4918-838A-AEDC034B8AD5}" type="slidenum">
              <a:rPr lang="pt-BR" smtClean="0"/>
              <a:pPr/>
              <a:t>‹nº›</a:t>
            </a:fld>
            <a:endParaRPr lang="pt-BR"/>
          </a:p>
        </p:txBody>
      </p:sp>
      <p:sp>
        <p:nvSpPr>
          <p:cNvPr id="7" name="Divisa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Divisa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bg>
      <p:bgRef idx="1002">
        <a:schemeClr val="bg1"/>
      </p:bgRef>
    </p:bg>
    <p:spTree>
      <p:nvGrpSpPr>
        <p:cNvPr id="1" name=""/>
        <p:cNvGrpSpPr/>
        <p:nvPr/>
      </p:nvGrpSpPr>
      <p:grpSpPr>
        <a:xfrm>
          <a:off x="0" y="0"/>
          <a:ext cx="0" cy="0"/>
          <a:chOff x="0" y="0"/>
          <a:chExt cx="0" cy="0"/>
        </a:xfrm>
      </p:grpSpPr>
      <p:sp>
        <p:nvSpPr>
          <p:cNvPr id="3" name="Espaço Reservado para Conteúdo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Conteúdo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5" name="Espaço Reservado para Data 4"/>
          <p:cNvSpPr>
            <a:spLocks noGrp="1"/>
          </p:cNvSpPr>
          <p:nvPr>
            <p:ph type="dt" sz="half" idx="10"/>
          </p:nvPr>
        </p:nvSpPr>
        <p:spPr/>
        <p:txBody>
          <a:bodyPr/>
          <a:lstStyle/>
          <a:p>
            <a:fld id="{E2F3A23F-3BA0-47A2-A4B2-73A9E18E2E5E}" type="datetimeFigureOut">
              <a:rPr lang="pt-BR" smtClean="0"/>
              <a:pPr/>
              <a:t>17/03/2017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7726496-17C6-4918-838A-AEDC034B8AD5}" type="slidenum">
              <a:rPr lang="pt-BR" smtClean="0"/>
              <a:pPr/>
              <a:t>‹nº›</a:t>
            </a:fld>
            <a:endParaRPr lang="pt-BR"/>
          </a:p>
        </p:txBody>
      </p:sp>
      <p:sp>
        <p:nvSpPr>
          <p:cNvPr id="8" name="Título 7"/>
          <p:cNvSpPr>
            <a:spLocks noGrp="1"/>
          </p:cNvSpPr>
          <p:nvPr>
            <p:ph type="title"/>
          </p:nvPr>
        </p:nvSpPr>
        <p:spPr/>
        <p:txBody>
          <a:bodyPr rtlCol="0"/>
          <a:lstStyle/>
          <a:p>
            <a:r>
              <a:rPr kumimoji="0" lang="pt-BR"/>
              <a:t>Clique para editar o estilo do título mestre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bg>
      <p:bgRef idx="1003">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8229600" cy="1143000"/>
          </a:xfrm>
        </p:spPr>
        <p:txBody>
          <a:bodyPr anchor="ctr"/>
          <a:lstStyle>
            <a:lvl1pPr>
              <a:defRPr/>
            </a:lvl1pPr>
            <a:extLst/>
          </a:lstStyle>
          <a:p>
            <a:r>
              <a:rPr kumimoji="0" lang="pt-BR"/>
              <a:t>Clique para editar o estilo do título mestre</a:t>
            </a:r>
            <a:endParaRPr kumimoji="0" lang="en-US"/>
          </a:p>
        </p:txBody>
      </p:sp>
      <p:sp>
        <p:nvSpPr>
          <p:cNvPr id="3" name="Espaço Reservado para Texto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a:t>Clique para editar os estilos do texto mestre</a:t>
            </a:r>
          </a:p>
        </p:txBody>
      </p:sp>
      <p:sp>
        <p:nvSpPr>
          <p:cNvPr id="4" name="Espaço Reservado para Texto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a:t>Clique para editar os estilos do texto mestre</a:t>
            </a:r>
          </a:p>
        </p:txBody>
      </p:sp>
      <p:sp>
        <p:nvSpPr>
          <p:cNvPr id="5" name="Espaço Reservado para Conteúdo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6" name="Espaço Reservado para Conteúdo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7" name="Espaço Reservado para Data 6"/>
          <p:cNvSpPr>
            <a:spLocks noGrp="1"/>
          </p:cNvSpPr>
          <p:nvPr>
            <p:ph type="dt" sz="half" idx="10"/>
          </p:nvPr>
        </p:nvSpPr>
        <p:spPr/>
        <p:txBody>
          <a:bodyPr/>
          <a:lstStyle/>
          <a:p>
            <a:fld id="{E2F3A23F-3BA0-47A2-A4B2-73A9E18E2E5E}" type="datetimeFigureOut">
              <a:rPr lang="pt-BR" smtClean="0"/>
              <a:pPr/>
              <a:t>17/03/2017</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D7726496-17C6-4918-838A-AEDC034B8AD5}" type="slidenum">
              <a:rPr lang="pt-BR" smtClean="0"/>
              <a:pPr/>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bg>
      <p:bgRef idx="1002">
        <a:schemeClr val="bg1"/>
      </p:bgRef>
    </p:bg>
    <p:spTree>
      <p:nvGrpSpPr>
        <p:cNvPr id="1" name=""/>
        <p:cNvGrpSpPr/>
        <p:nvPr/>
      </p:nvGrpSpPr>
      <p:grpSpPr>
        <a:xfrm>
          <a:off x="0" y="0"/>
          <a:ext cx="0" cy="0"/>
          <a:chOff x="0" y="0"/>
          <a:chExt cx="0" cy="0"/>
        </a:xfrm>
      </p:grpSpPr>
      <p:sp>
        <p:nvSpPr>
          <p:cNvPr id="3" name="Espaço Reservado para Data 2"/>
          <p:cNvSpPr>
            <a:spLocks noGrp="1"/>
          </p:cNvSpPr>
          <p:nvPr>
            <p:ph type="dt" sz="half" idx="10"/>
          </p:nvPr>
        </p:nvSpPr>
        <p:spPr/>
        <p:txBody>
          <a:bodyPr/>
          <a:lstStyle/>
          <a:p>
            <a:fld id="{E2F3A23F-3BA0-47A2-A4B2-73A9E18E2E5E}" type="datetimeFigureOut">
              <a:rPr lang="pt-BR" smtClean="0"/>
              <a:pPr/>
              <a:t>17/03/2017</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D7726496-17C6-4918-838A-AEDC034B8AD5}" type="slidenum">
              <a:rPr lang="pt-BR" smtClean="0"/>
              <a:pPr/>
              <a:t>‹nº›</a:t>
            </a:fld>
            <a:endParaRPr lang="pt-BR"/>
          </a:p>
        </p:txBody>
      </p:sp>
      <p:sp>
        <p:nvSpPr>
          <p:cNvPr id="6" name="Título 5"/>
          <p:cNvSpPr>
            <a:spLocks noGrp="1"/>
          </p:cNvSpPr>
          <p:nvPr>
            <p:ph type="title"/>
          </p:nvPr>
        </p:nvSpPr>
        <p:spPr/>
        <p:txBody>
          <a:bodyPr rtlCol="0"/>
          <a:lstStyle/>
          <a:p>
            <a:r>
              <a:rPr kumimoji="0" lang="pt-BR"/>
              <a:t>Clique para editar o estilo do título mestre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E2F3A23F-3BA0-47A2-A4B2-73A9E18E2E5E}" type="datetimeFigureOut">
              <a:rPr lang="pt-BR" smtClean="0"/>
              <a:pPr/>
              <a:t>17/03/2017</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D7726496-17C6-4918-838A-AEDC034B8AD5}"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3">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pt-BR"/>
              <a:t>Clique para editar o estilo do título mestre</a:t>
            </a:r>
            <a:endParaRPr kumimoji="0" lang="en-US"/>
          </a:p>
        </p:txBody>
      </p:sp>
      <p:sp>
        <p:nvSpPr>
          <p:cNvPr id="3" name="Espaço Reservado para Texto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pt-BR"/>
              <a:t>Clique para editar os estilos do texto mestre</a:t>
            </a:r>
          </a:p>
        </p:txBody>
      </p:sp>
      <p:sp>
        <p:nvSpPr>
          <p:cNvPr id="4" name="Espaço Reservado para Conteúdo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5" name="Espaço Reservado para Data 4"/>
          <p:cNvSpPr>
            <a:spLocks noGrp="1"/>
          </p:cNvSpPr>
          <p:nvPr>
            <p:ph type="dt" sz="half" idx="10"/>
          </p:nvPr>
        </p:nvSpPr>
        <p:spPr>
          <a:xfrm>
            <a:off x="6727032" y="6407944"/>
            <a:ext cx="1920240" cy="365760"/>
          </a:xfrm>
        </p:spPr>
        <p:txBody>
          <a:bodyPr/>
          <a:lstStyle/>
          <a:p>
            <a:fld id="{E2F3A23F-3BA0-47A2-A4B2-73A9E18E2E5E}" type="datetimeFigureOut">
              <a:rPr lang="pt-BR" smtClean="0"/>
              <a:pPr/>
              <a:t>17/03/2017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7726496-17C6-4918-838A-AEDC034B8AD5}" type="slidenum">
              <a:rPr lang="pt-BR" smtClean="0"/>
              <a:pPr/>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bg>
      <p:bgRef idx="1002">
        <a:schemeClr val="bg1"/>
      </p:bgRef>
    </p:bg>
    <p:spTree>
      <p:nvGrpSpPr>
        <p:cNvPr id="1" name=""/>
        <p:cNvGrpSpPr/>
        <p:nvPr/>
      </p:nvGrpSpPr>
      <p:grpSpPr>
        <a:xfrm>
          <a:off x="0" y="0"/>
          <a:ext cx="0" cy="0"/>
          <a:chOff x="0" y="0"/>
          <a:chExt cx="0" cy="0"/>
        </a:xfrm>
      </p:grpSpPr>
      <p:sp>
        <p:nvSpPr>
          <p:cNvPr id="4" name="Espaço Reservado para Texto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pt-BR"/>
              <a:t>Clique para editar os estilos do texto mestre</a:t>
            </a:r>
          </a:p>
        </p:txBody>
      </p:sp>
      <p:sp>
        <p:nvSpPr>
          <p:cNvPr id="3" name="Espaço Reservado para Imagem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pt-BR"/>
              <a:t>Clique no ícone para adicionar uma imagem</a:t>
            </a:r>
            <a:endParaRPr kumimoji="0" lang="en-US" dirty="0"/>
          </a:p>
        </p:txBody>
      </p:sp>
      <p:sp>
        <p:nvSpPr>
          <p:cNvPr id="5" name="Espaço Reservado para Data 4"/>
          <p:cNvSpPr>
            <a:spLocks noGrp="1"/>
          </p:cNvSpPr>
          <p:nvPr>
            <p:ph type="dt" sz="half" idx="10"/>
          </p:nvPr>
        </p:nvSpPr>
        <p:spPr/>
        <p:txBody>
          <a:bodyPr/>
          <a:lstStyle>
            <a:lvl1pPr>
              <a:defRPr>
                <a:solidFill>
                  <a:schemeClr val="tx1"/>
                </a:solidFill>
              </a:defRPr>
            </a:lvl1pPr>
            <a:extLst/>
          </a:lstStyle>
          <a:p>
            <a:fld id="{E2F3A23F-3BA0-47A2-A4B2-73A9E18E2E5E}" type="datetimeFigureOut">
              <a:rPr lang="pt-BR" smtClean="0"/>
              <a:pPr/>
              <a:t>17/03/2017</a:t>
            </a:fld>
            <a:endParaRPr lang="pt-BR"/>
          </a:p>
        </p:txBody>
      </p:sp>
      <p:sp>
        <p:nvSpPr>
          <p:cNvPr id="6" name="Espaço Reservado para Rodapé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pt-BR"/>
          </a:p>
        </p:txBody>
      </p:sp>
      <p:sp>
        <p:nvSpPr>
          <p:cNvPr id="7" name="Espaço Reservado para Número de Slide 6"/>
          <p:cNvSpPr>
            <a:spLocks noGrp="1"/>
          </p:cNvSpPr>
          <p:nvPr>
            <p:ph type="sldNum" sz="quarter" idx="12"/>
          </p:nvPr>
        </p:nvSpPr>
        <p:spPr/>
        <p:txBody>
          <a:bodyPr/>
          <a:lstStyle>
            <a:lvl1pPr>
              <a:defRPr>
                <a:solidFill>
                  <a:schemeClr val="tx1"/>
                </a:solidFill>
              </a:defRPr>
            </a:lvl1pPr>
            <a:extLst/>
          </a:lstStyle>
          <a:p>
            <a:fld id="{D7726496-17C6-4918-838A-AEDC034B8AD5}" type="slidenum">
              <a:rPr lang="pt-BR" smtClean="0"/>
              <a:pPr/>
              <a:t>‹nº›</a:t>
            </a:fld>
            <a:endParaRPr lang="pt-BR"/>
          </a:p>
        </p:txBody>
      </p:sp>
      <p:sp>
        <p:nvSpPr>
          <p:cNvPr id="2" name="Título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pt-BR"/>
              <a:t>Clique para editar o estilo do título mestre</a:t>
            </a:r>
            <a:endParaRPr kumimoji="0" lang="en-US"/>
          </a:p>
        </p:txBody>
      </p:sp>
      <p:sp>
        <p:nvSpPr>
          <p:cNvPr id="8" name="Forma livre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orma livre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Triângulo retângulo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Conector reto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Divisa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Divisa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a livre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orma livre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Triângulo retângulo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Conector reto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ço Reservado para Título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pt-BR"/>
              <a:t>Clique para editar o estilo do título mestre</a:t>
            </a:r>
            <a:endParaRPr kumimoji="0" lang="en-US"/>
          </a:p>
        </p:txBody>
      </p:sp>
      <p:sp>
        <p:nvSpPr>
          <p:cNvPr id="30" name="Espaço Reservado para Texto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pt-BR"/>
              <a:t>Clique para editar os estilos do texto mestre</a:t>
            </a:r>
          </a:p>
          <a:p>
            <a:pPr lvl="1" eaLnBrk="1" latinLnBrk="0" hangingPunct="1"/>
            <a:r>
              <a:rPr kumimoji="0" lang="pt-BR"/>
              <a:t>Segundo nível</a:t>
            </a:r>
          </a:p>
          <a:p>
            <a:pPr lvl="2" eaLnBrk="1" latinLnBrk="0" hangingPunct="1"/>
            <a:r>
              <a:rPr kumimoji="0" lang="pt-BR"/>
              <a:t>Terceiro nível</a:t>
            </a:r>
          </a:p>
          <a:p>
            <a:pPr lvl="3" eaLnBrk="1" latinLnBrk="0" hangingPunct="1"/>
            <a:r>
              <a:rPr kumimoji="0" lang="pt-BR"/>
              <a:t>Quarto nível</a:t>
            </a:r>
          </a:p>
          <a:p>
            <a:pPr lvl="4" eaLnBrk="1" latinLnBrk="0" hangingPunct="1"/>
            <a:r>
              <a:rPr kumimoji="0" lang="pt-BR"/>
              <a:t>Quinto nível</a:t>
            </a:r>
            <a:endParaRPr kumimoji="0" lang="en-US"/>
          </a:p>
        </p:txBody>
      </p:sp>
      <p:sp>
        <p:nvSpPr>
          <p:cNvPr id="10" name="Espaço Reservado para Data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2F3A23F-3BA0-47A2-A4B2-73A9E18E2E5E}" type="datetimeFigureOut">
              <a:rPr lang="pt-BR" smtClean="0"/>
              <a:pPr/>
              <a:t>17/03/2017</a:t>
            </a:fld>
            <a:endParaRPr lang="pt-BR"/>
          </a:p>
        </p:txBody>
      </p:sp>
      <p:sp>
        <p:nvSpPr>
          <p:cNvPr id="22" name="Espaço Reservado para Rodapé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pt-BR"/>
          </a:p>
        </p:txBody>
      </p:sp>
      <p:sp>
        <p:nvSpPr>
          <p:cNvPr id="18" name="Espaço Reservado para Número de Slid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7726496-17C6-4918-838A-AEDC034B8AD5}"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ANEXO%20A.docx"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ANEXO%20B.docx"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Estrutura%20TCC.docx"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ibict.br/cionlin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emprapa.com.br/" TargetMode="External"/><Relationship Id="rId2" Type="http://schemas.openxmlformats.org/officeDocument/2006/relationships/hyperlink" Target="http://www.unb.br/"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www.usp.b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pt-BR" dirty="0"/>
              <a:t>Manual TCC</a:t>
            </a:r>
            <a:br>
              <a:rPr lang="pt-BR" dirty="0"/>
            </a:br>
            <a:r>
              <a:rPr lang="pt-BR" sz="3600" dirty="0"/>
              <a:t>Trabalho de Conclusão de Curso</a:t>
            </a:r>
            <a:br>
              <a:rPr lang="pt-BR" sz="3600" dirty="0"/>
            </a:br>
            <a:endParaRPr lang="pt-BR" sz="3600" dirty="0"/>
          </a:p>
        </p:txBody>
      </p:sp>
      <p:sp>
        <p:nvSpPr>
          <p:cNvPr id="3" name="Subtítulo 2"/>
          <p:cNvSpPr>
            <a:spLocks noGrp="1"/>
          </p:cNvSpPr>
          <p:nvPr>
            <p:ph type="subTitle" idx="1"/>
          </p:nvPr>
        </p:nvSpPr>
        <p:spPr/>
        <p:txBody>
          <a:bodyPr>
            <a:normAutofit/>
          </a:bodyPr>
          <a:lstStyle/>
          <a:p>
            <a:r>
              <a:rPr lang="pt-BR" dirty="0" err="1"/>
              <a:t>Profº</a:t>
            </a:r>
            <a:r>
              <a:rPr lang="pt-BR" dirty="0"/>
              <a:t> Ms. </a:t>
            </a:r>
            <a:r>
              <a:rPr lang="pt-BR"/>
              <a:t>Anderson Barbosa de Lima</a:t>
            </a:r>
            <a:endParaRPr lang="pt-B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o grupo todo deve apresentar;</a:t>
            </a:r>
          </a:p>
          <a:p>
            <a:endParaRPr lang="pt-BR" dirty="0"/>
          </a:p>
          <a:p>
            <a:r>
              <a:rPr lang="pt-BR" dirty="0"/>
              <a:t>cronograma de apresentação: divulgado à comunidade pela coordenação;</a:t>
            </a:r>
          </a:p>
          <a:p>
            <a:endParaRPr lang="pt-BR" dirty="0"/>
          </a:p>
          <a:p>
            <a:r>
              <a:rPr lang="pt-BR" dirty="0"/>
              <a:t>apresentação:</a:t>
            </a:r>
          </a:p>
          <a:p>
            <a:pPr lvl="5"/>
            <a:r>
              <a:rPr lang="pt-BR" sz="2400" dirty="0"/>
              <a:t>Exposta ao público; ou</a:t>
            </a:r>
          </a:p>
          <a:p>
            <a:pPr lvl="5"/>
            <a:r>
              <a:rPr lang="pt-BR" sz="2400" dirty="0"/>
              <a:t>fechada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sz="3200" dirty="0"/>
              <a:t>Pôster:</a:t>
            </a:r>
          </a:p>
          <a:p>
            <a:pPr lvl="2"/>
            <a:r>
              <a:rPr lang="pt-BR" sz="2400" dirty="0"/>
              <a:t>medida do painel: 1,20m de altura x 0,90 m de largura;</a:t>
            </a:r>
          </a:p>
          <a:p>
            <a:pPr lvl="2"/>
            <a:r>
              <a:rPr lang="pt-BR" sz="2400" dirty="0"/>
              <a:t>letras visíveis a 1 metro de distância;</a:t>
            </a:r>
          </a:p>
          <a:p>
            <a:pPr lvl="2"/>
            <a:r>
              <a:rPr lang="pt-BR" sz="2400" dirty="0"/>
              <a:t>itens: introdução, problema da pesquisa, metodologias, resultados ou conclusões;</a:t>
            </a:r>
          </a:p>
          <a:p>
            <a:pPr lvl="2"/>
            <a:r>
              <a:rPr lang="pt-BR" sz="2400" dirty="0"/>
              <a:t>fixação  no local indicado: responsabilidade do aluno.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lnSpcReduction="10000"/>
          </a:bodyPr>
          <a:lstStyle/>
          <a:p>
            <a:r>
              <a:rPr lang="pt-BR" dirty="0"/>
              <a:t>Do processo – desde o 2º módulo (contínua);</a:t>
            </a:r>
          </a:p>
          <a:p>
            <a:r>
              <a:rPr lang="pt-BR" dirty="0"/>
              <a:t>Do produto – incluindo apresentação e materiais entregues (do 2º e 3º módulos);</a:t>
            </a:r>
          </a:p>
          <a:p>
            <a:endParaRPr lang="pt-BR" dirty="0"/>
          </a:p>
          <a:p>
            <a:r>
              <a:rPr lang="pt-BR" dirty="0"/>
              <a:t>Menções atribuídas: MB, B, R ou I</a:t>
            </a:r>
          </a:p>
          <a:p>
            <a:endParaRPr lang="pt-BR" dirty="0"/>
          </a:p>
          <a:p>
            <a:r>
              <a:rPr lang="pt-BR" dirty="0"/>
              <a:t>Ficha de Avaliação do TCC – uma para cada aluno - formulário preenchido pelo professor responsável com seu parecer para validação do trabalho; </a:t>
            </a:r>
          </a:p>
          <a:p>
            <a:pPr marL="109728" indent="0" algn="ctr">
              <a:buNone/>
            </a:pPr>
            <a:r>
              <a:rPr lang="pt-BR" dirty="0">
                <a:hlinkClick r:id="rId2" action="ppaction://hlinkfile"/>
              </a:rPr>
              <a:t>Anexo A</a:t>
            </a:r>
            <a:endParaRPr lang="pt-BR" dirty="0"/>
          </a:p>
          <a:p>
            <a:endParaRPr lang="pt-BR" dirty="0"/>
          </a:p>
          <a:p>
            <a:endParaRPr lang="pt-BR" dirty="0"/>
          </a:p>
        </p:txBody>
      </p:sp>
      <p:sp>
        <p:nvSpPr>
          <p:cNvPr id="3" name="Título 2"/>
          <p:cNvSpPr>
            <a:spLocks noGrp="1"/>
          </p:cNvSpPr>
          <p:nvPr>
            <p:ph type="title"/>
          </p:nvPr>
        </p:nvSpPr>
        <p:spPr/>
        <p:txBody>
          <a:bodyPr/>
          <a:lstStyle/>
          <a:p>
            <a:r>
              <a:rPr lang="pt-BR" dirty="0"/>
              <a:t>Da avaliação</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pPr lvl="0"/>
            <a:r>
              <a:rPr lang="pt-BR" dirty="0"/>
              <a:t>Desenvolvimento das etapas do projeto;</a:t>
            </a:r>
          </a:p>
          <a:p>
            <a:pPr lvl="0">
              <a:buNone/>
            </a:pPr>
            <a:endParaRPr lang="pt-BR" dirty="0"/>
          </a:p>
          <a:p>
            <a:pPr lvl="0"/>
            <a:r>
              <a:rPr lang="pt-BR" dirty="0"/>
              <a:t>Alinhamento do trabalho com seus objetivos propostos;</a:t>
            </a:r>
          </a:p>
          <a:p>
            <a:pPr lvl="0">
              <a:buNone/>
            </a:pPr>
            <a:endParaRPr lang="pt-BR" dirty="0"/>
          </a:p>
          <a:p>
            <a:pPr lvl="0"/>
            <a:r>
              <a:rPr lang="pt-BR" dirty="0"/>
              <a:t>Formatação do trabalho escrito;</a:t>
            </a:r>
          </a:p>
          <a:p>
            <a:pPr lvl="0">
              <a:buNone/>
            </a:pPr>
            <a:endParaRPr lang="pt-BR" dirty="0"/>
          </a:p>
          <a:p>
            <a:pPr lvl="0"/>
            <a:r>
              <a:rPr lang="pt-BR" dirty="0"/>
              <a:t>Tempo da apresentação</a:t>
            </a:r>
          </a:p>
          <a:p>
            <a:endParaRPr lang="pt-BR" dirty="0"/>
          </a:p>
        </p:txBody>
      </p:sp>
      <p:sp>
        <p:nvSpPr>
          <p:cNvPr id="3" name="Título 2"/>
          <p:cNvSpPr>
            <a:spLocks noGrp="1"/>
          </p:cNvSpPr>
          <p:nvPr>
            <p:ph type="title"/>
          </p:nvPr>
        </p:nvSpPr>
        <p:spPr/>
        <p:txBody>
          <a:bodyPr>
            <a:normAutofit fontScale="90000"/>
          </a:bodyPr>
          <a:lstStyle/>
          <a:p>
            <a:br>
              <a:rPr lang="pt-BR" dirty="0"/>
            </a:br>
            <a:r>
              <a:rPr lang="pt-BR" dirty="0"/>
              <a:t>Dos critérios avaliativos da banca examinadora</a:t>
            </a:r>
            <a:br>
              <a:rPr lang="pt-BR" dirty="0"/>
            </a:br>
            <a:endParaRPr lang="pt-B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92500"/>
          </a:bodyPr>
          <a:lstStyle/>
          <a:p>
            <a:pPr lvl="0"/>
            <a:r>
              <a:rPr lang="pt-BR" dirty="0"/>
              <a:t>Observância das normas técnicas e científicas;</a:t>
            </a:r>
          </a:p>
          <a:p>
            <a:pPr lvl="0">
              <a:buNone/>
            </a:pPr>
            <a:endParaRPr lang="pt-BR" dirty="0"/>
          </a:p>
          <a:p>
            <a:pPr lvl="0"/>
            <a:r>
              <a:rPr lang="pt-BR" dirty="0"/>
              <a:t>Conteúdos significativos;</a:t>
            </a:r>
          </a:p>
          <a:p>
            <a:pPr lvl="0">
              <a:buNone/>
            </a:pPr>
            <a:endParaRPr lang="pt-BR" dirty="0"/>
          </a:p>
          <a:p>
            <a:pPr lvl="0"/>
            <a:r>
              <a:rPr lang="pt-BR" dirty="0"/>
              <a:t>Utilização adequada dos recursos audiovisuais;</a:t>
            </a:r>
          </a:p>
          <a:p>
            <a:pPr lvl="0"/>
            <a:endParaRPr lang="pt-BR" dirty="0"/>
          </a:p>
          <a:p>
            <a:pPr lvl="0"/>
            <a:r>
              <a:rPr lang="pt-BR" dirty="0"/>
              <a:t>Argumentação lógica na fundamentação teórica;</a:t>
            </a:r>
          </a:p>
          <a:p>
            <a:pPr lvl="0">
              <a:buNone/>
            </a:pPr>
            <a:endParaRPr lang="pt-BR" dirty="0"/>
          </a:p>
          <a:p>
            <a:pPr lvl="0"/>
            <a:r>
              <a:rPr lang="pt-BR" dirty="0"/>
              <a:t>Referencial teórico utilizado</a:t>
            </a:r>
          </a:p>
          <a:p>
            <a:endParaRPr lang="pt-B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92500" lnSpcReduction="20000"/>
          </a:bodyPr>
          <a:lstStyle/>
          <a:p>
            <a:pPr>
              <a:buNone/>
            </a:pPr>
            <a:r>
              <a:rPr lang="pt-BR" dirty="0"/>
              <a:t>Formulário de Análise da Apresentação de TCC (FAA – TCC), documento criado internamente para tal finalidade; </a:t>
            </a:r>
          </a:p>
          <a:p>
            <a:pPr algn="ctr">
              <a:buNone/>
            </a:pPr>
            <a:r>
              <a:rPr lang="pt-BR" dirty="0">
                <a:hlinkClick r:id="rId2" action="ppaction://hlinkfile"/>
              </a:rPr>
              <a:t>Anexo B</a:t>
            </a:r>
            <a:endParaRPr lang="pt-BR" dirty="0"/>
          </a:p>
          <a:p>
            <a:pPr lvl="0">
              <a:buNone/>
            </a:pPr>
            <a:r>
              <a:rPr lang="pt-BR" dirty="0"/>
              <a:t>Itens:</a:t>
            </a:r>
          </a:p>
          <a:p>
            <a:pPr lvl="0"/>
            <a:r>
              <a:rPr lang="pt-BR" dirty="0"/>
              <a:t>Planejamento da apresentação oral e exposição do pôster;</a:t>
            </a:r>
          </a:p>
          <a:p>
            <a:pPr lvl="0">
              <a:buNone/>
            </a:pPr>
            <a:endParaRPr lang="pt-BR" dirty="0"/>
          </a:p>
          <a:p>
            <a:pPr lvl="0"/>
            <a:r>
              <a:rPr lang="pt-BR" dirty="0"/>
              <a:t>Expressão (postura, dicção, linguagem);</a:t>
            </a:r>
          </a:p>
          <a:p>
            <a:pPr lvl="0">
              <a:buNone/>
            </a:pPr>
            <a:endParaRPr lang="pt-BR" dirty="0"/>
          </a:p>
          <a:p>
            <a:pPr lvl="0"/>
            <a:r>
              <a:rPr lang="pt-BR" dirty="0"/>
              <a:t>Procedimentos didáticos;</a:t>
            </a:r>
          </a:p>
          <a:p>
            <a:pPr lvl="0">
              <a:buNone/>
            </a:pPr>
            <a:endParaRPr lang="pt-BR" dirty="0"/>
          </a:p>
          <a:p>
            <a:r>
              <a:rPr lang="pt-BR" dirty="0"/>
              <a:t>Conteúdo da apresentação</a:t>
            </a:r>
          </a:p>
        </p:txBody>
      </p:sp>
      <p:sp>
        <p:nvSpPr>
          <p:cNvPr id="3" name="Título 2"/>
          <p:cNvSpPr>
            <a:spLocks noGrp="1"/>
          </p:cNvSpPr>
          <p:nvPr>
            <p:ph type="title"/>
          </p:nvPr>
        </p:nvSpPr>
        <p:spPr/>
        <p:txBody>
          <a:bodyPr>
            <a:normAutofit fontScale="90000"/>
          </a:bodyPr>
          <a:lstStyle/>
          <a:p>
            <a:r>
              <a:rPr lang="pt-BR" dirty="0"/>
              <a:t>Da avaliação da apresentação oral e exposição de pôster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lvl="0"/>
            <a:r>
              <a:rPr lang="pt-BR" dirty="0"/>
              <a:t>Análise da Introdução do trabalho de acordo com a proposta deste manual;</a:t>
            </a:r>
          </a:p>
          <a:p>
            <a:pPr lvl="0">
              <a:buNone/>
            </a:pPr>
            <a:endParaRPr lang="pt-BR" dirty="0"/>
          </a:p>
          <a:p>
            <a:pPr lvl="0"/>
            <a:r>
              <a:rPr lang="pt-BR" dirty="0"/>
              <a:t>Desenvolvimento do trabalho de acordo com os objetivos propostos;</a:t>
            </a:r>
          </a:p>
          <a:p>
            <a:pPr lvl="0">
              <a:buNone/>
            </a:pPr>
            <a:endParaRPr lang="pt-BR" dirty="0"/>
          </a:p>
          <a:p>
            <a:pPr lvl="0"/>
            <a:r>
              <a:rPr lang="pt-BR" dirty="0"/>
              <a:t>Conclusões ou considerações finais de acordo com os resultados esperados e apresentados no trabalho.</a:t>
            </a:r>
          </a:p>
          <a:p>
            <a:endParaRPr lang="pt-BR" dirty="0"/>
          </a:p>
        </p:txBody>
      </p:sp>
      <p:sp>
        <p:nvSpPr>
          <p:cNvPr id="3" name="Título 2"/>
          <p:cNvSpPr>
            <a:spLocks noGrp="1"/>
          </p:cNvSpPr>
          <p:nvPr>
            <p:ph type="title"/>
          </p:nvPr>
        </p:nvSpPr>
        <p:spPr/>
        <p:txBody>
          <a:bodyPr>
            <a:normAutofit fontScale="90000"/>
          </a:bodyPr>
          <a:lstStyle/>
          <a:p>
            <a:br>
              <a:rPr lang="pt-BR" dirty="0"/>
            </a:br>
            <a:r>
              <a:rPr lang="pt-BR" dirty="0"/>
              <a:t>Da avaliação do trabalho escrito</a:t>
            </a:r>
            <a:br>
              <a:rPr lang="pt-BR" dirty="0"/>
            </a:br>
            <a:endParaRPr lang="pt-B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lvl="0"/>
            <a:r>
              <a:rPr lang="pt-BR" dirty="0"/>
              <a:t>Referencial teórico adequado;</a:t>
            </a:r>
          </a:p>
          <a:p>
            <a:pPr lvl="0">
              <a:buNone/>
            </a:pPr>
            <a:endParaRPr lang="pt-BR" dirty="0"/>
          </a:p>
          <a:p>
            <a:pPr lvl="0"/>
            <a:r>
              <a:rPr lang="pt-BR" dirty="0"/>
              <a:t>Citação adequada no decorrer do trabalho;</a:t>
            </a:r>
          </a:p>
          <a:p>
            <a:pPr lvl="0">
              <a:buNone/>
            </a:pPr>
            <a:endParaRPr lang="pt-BR" dirty="0"/>
          </a:p>
          <a:p>
            <a:pPr lvl="0"/>
            <a:r>
              <a:rPr lang="pt-BR" dirty="0"/>
              <a:t>Referências bibliográficas atualizadas.</a:t>
            </a:r>
          </a:p>
          <a:p>
            <a:endParaRPr lang="pt-BR" dirty="0"/>
          </a:p>
          <a:p>
            <a:pPr>
              <a:buNone/>
            </a:pPr>
            <a:r>
              <a:rPr lang="pt-BR" dirty="0"/>
              <a:t>O TCC ao final do 3º Módulo deverá ser entregue uma via encadernado (Capa dura) e uma cópia em CD, respeitando prazo de entrega estipulado.</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92500" lnSpcReduction="10000"/>
          </a:bodyPr>
          <a:lstStyle/>
          <a:p>
            <a:pPr>
              <a:buNone/>
            </a:pPr>
            <a:r>
              <a:rPr lang="pt-BR" dirty="0"/>
              <a:t>Estética de um trabalho científico - padrões de linguagens:</a:t>
            </a:r>
          </a:p>
          <a:p>
            <a:pPr lvl="0"/>
            <a:endParaRPr lang="pt-BR" dirty="0"/>
          </a:p>
          <a:p>
            <a:pPr lvl="0"/>
            <a:r>
              <a:rPr lang="pt-BR" dirty="0"/>
              <a:t>A linguagem deve ser sintética</a:t>
            </a:r>
          </a:p>
          <a:p>
            <a:pPr lvl="0">
              <a:buNone/>
            </a:pPr>
            <a:endParaRPr lang="pt-BR" dirty="0"/>
          </a:p>
          <a:p>
            <a:pPr lvl="0"/>
            <a:r>
              <a:rPr lang="pt-BR" dirty="0"/>
              <a:t>Procure evitar repetições</a:t>
            </a:r>
          </a:p>
          <a:p>
            <a:pPr lvl="0">
              <a:buNone/>
            </a:pPr>
            <a:endParaRPr lang="pt-BR" dirty="0"/>
          </a:p>
          <a:p>
            <a:pPr lvl="0"/>
            <a:r>
              <a:rPr lang="pt-BR" dirty="0"/>
              <a:t>Evite detalhes supérfluos</a:t>
            </a:r>
          </a:p>
          <a:p>
            <a:pPr lvl="0">
              <a:buNone/>
            </a:pPr>
            <a:endParaRPr lang="pt-BR" dirty="0"/>
          </a:p>
          <a:p>
            <a:pPr lvl="0"/>
            <a:r>
              <a:rPr lang="pt-BR" dirty="0"/>
              <a:t>Utilize o português de acordo com a norma culta da língua</a:t>
            </a:r>
          </a:p>
          <a:p>
            <a:pPr>
              <a:buNone/>
            </a:pPr>
            <a:endParaRPr lang="pt-BR" dirty="0"/>
          </a:p>
        </p:txBody>
      </p:sp>
      <p:sp>
        <p:nvSpPr>
          <p:cNvPr id="3" name="Título 2"/>
          <p:cNvSpPr>
            <a:spLocks noGrp="1"/>
          </p:cNvSpPr>
          <p:nvPr>
            <p:ph type="title"/>
          </p:nvPr>
        </p:nvSpPr>
        <p:spPr/>
        <p:txBody>
          <a:bodyPr>
            <a:normAutofit fontScale="90000"/>
          </a:bodyPr>
          <a:lstStyle/>
          <a:p>
            <a:br>
              <a:rPr lang="pt-BR" dirty="0"/>
            </a:br>
            <a:r>
              <a:rPr lang="pt-BR" dirty="0"/>
              <a:t>O estilo da linguagem usada para a escrita do TCC</a:t>
            </a:r>
            <a:br>
              <a:rPr lang="pt-BR" dirty="0"/>
            </a:br>
            <a:endParaRPr lang="pt-B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67544" y="1124744"/>
            <a:ext cx="8229600" cy="4525963"/>
          </a:xfrm>
        </p:spPr>
        <p:txBody>
          <a:bodyPr>
            <a:normAutofit fontScale="92500"/>
          </a:bodyPr>
          <a:lstStyle/>
          <a:p>
            <a:pPr lvl="0"/>
            <a:r>
              <a:rPr lang="pt-BR" dirty="0"/>
              <a:t>Utilize nomenclaturas, abreviaturas e símbolos, de forma correta</a:t>
            </a:r>
          </a:p>
          <a:p>
            <a:pPr lvl="0"/>
            <a:endParaRPr lang="pt-BR" dirty="0"/>
          </a:p>
          <a:p>
            <a:pPr lvl="0"/>
            <a:r>
              <a:rPr lang="pt-BR" dirty="0"/>
              <a:t>Não usar gírias</a:t>
            </a:r>
          </a:p>
          <a:p>
            <a:pPr lvl="0"/>
            <a:endParaRPr lang="pt-BR" dirty="0"/>
          </a:p>
          <a:p>
            <a:pPr lvl="0"/>
            <a:r>
              <a:rPr lang="pt-BR" dirty="0"/>
              <a:t>Não usar palavrões</a:t>
            </a:r>
          </a:p>
          <a:p>
            <a:pPr lvl="0"/>
            <a:endParaRPr lang="pt-BR" dirty="0"/>
          </a:p>
          <a:p>
            <a:pPr lvl="0"/>
            <a:r>
              <a:rPr lang="pt-BR" dirty="0"/>
              <a:t>Evitar o uso de estrangeirismo</a:t>
            </a:r>
          </a:p>
          <a:p>
            <a:pPr lvl="0"/>
            <a:endParaRPr lang="pt-BR" dirty="0"/>
          </a:p>
          <a:p>
            <a:pPr lvl="0"/>
            <a:r>
              <a:rPr lang="pt-BR" dirty="0"/>
              <a:t>Não usar </a:t>
            </a:r>
            <a:r>
              <a:rPr lang="pt-BR" dirty="0" err="1"/>
              <a:t>etc</a:t>
            </a:r>
            <a:r>
              <a:rPr lang="pt-BR" dirty="0"/>
              <a:t> (usar dentre outros, por exemplo)</a:t>
            </a:r>
          </a:p>
          <a:p>
            <a:endParaRPr lang="pt-B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92500" lnSpcReduction="10000"/>
          </a:bodyPr>
          <a:lstStyle/>
          <a:p>
            <a:r>
              <a:rPr lang="pt-BR" dirty="0"/>
              <a:t>Objetivo</a:t>
            </a:r>
          </a:p>
          <a:p>
            <a:r>
              <a:rPr lang="pt-BR" dirty="0"/>
              <a:t>Fundamentação legal e teórica</a:t>
            </a:r>
          </a:p>
          <a:p>
            <a:r>
              <a:rPr lang="pt-BR" dirty="0"/>
              <a:t>Disposições Gerais</a:t>
            </a:r>
          </a:p>
          <a:p>
            <a:r>
              <a:rPr lang="pt-BR" dirty="0"/>
              <a:t>Como apresentar</a:t>
            </a:r>
          </a:p>
          <a:p>
            <a:r>
              <a:rPr lang="pt-BR" dirty="0"/>
              <a:t>Como avaliar</a:t>
            </a:r>
          </a:p>
          <a:p>
            <a:r>
              <a:rPr lang="pt-BR" dirty="0"/>
              <a:t>Estrutura</a:t>
            </a:r>
          </a:p>
          <a:p>
            <a:r>
              <a:rPr lang="pt-BR" dirty="0"/>
              <a:t>Como criar o Resumo</a:t>
            </a:r>
          </a:p>
          <a:p>
            <a:r>
              <a:rPr lang="pt-BR" dirty="0"/>
              <a:t>Como criar a Introdução</a:t>
            </a:r>
          </a:p>
          <a:p>
            <a:r>
              <a:rPr lang="pt-BR" dirty="0"/>
              <a:t>Como criar a Conclusão</a:t>
            </a:r>
          </a:p>
          <a:p>
            <a:r>
              <a:rPr lang="pt-BR" dirty="0"/>
              <a:t>Como fazer Citações</a:t>
            </a:r>
          </a:p>
          <a:p>
            <a:r>
              <a:rPr lang="pt-BR" dirty="0"/>
              <a:t>Como fazer Referências</a:t>
            </a:r>
          </a:p>
        </p:txBody>
      </p:sp>
      <p:sp>
        <p:nvSpPr>
          <p:cNvPr id="3" name="Título 2"/>
          <p:cNvSpPr>
            <a:spLocks noGrp="1"/>
          </p:cNvSpPr>
          <p:nvPr>
            <p:ph type="title"/>
          </p:nvPr>
        </p:nvSpPr>
        <p:spPr/>
        <p:txBody>
          <a:bodyPr/>
          <a:lstStyle/>
          <a:p>
            <a:r>
              <a:rPr lang="pt-BR"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lvl="0"/>
            <a:r>
              <a:rPr lang="pt-BR" dirty="0"/>
              <a:t>Não repetir palavras</a:t>
            </a:r>
          </a:p>
          <a:p>
            <a:pPr lvl="0"/>
            <a:endParaRPr lang="pt-BR" dirty="0"/>
          </a:p>
          <a:p>
            <a:pPr lvl="0"/>
            <a:r>
              <a:rPr lang="pt-BR" dirty="0"/>
              <a:t>Não repetir ideias</a:t>
            </a:r>
          </a:p>
          <a:p>
            <a:pPr lvl="0"/>
            <a:endParaRPr lang="pt-BR" dirty="0"/>
          </a:p>
          <a:p>
            <a:pPr lvl="0"/>
            <a:r>
              <a:rPr lang="pt-BR" dirty="0"/>
              <a:t>Usar parágrafos curtos</a:t>
            </a:r>
          </a:p>
          <a:p>
            <a:pPr lvl="0"/>
            <a:endParaRPr lang="pt-BR" dirty="0"/>
          </a:p>
          <a:p>
            <a:pPr lvl="0"/>
            <a:r>
              <a:rPr lang="pt-BR" dirty="0"/>
              <a:t>Não utilizar o verbo “achar”; procurar utilizar os termos “Acredita-se que”, “Considera-se que”</a:t>
            </a:r>
          </a:p>
          <a:p>
            <a:endParaRPr lang="pt-B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lvl="0"/>
            <a:r>
              <a:rPr lang="pt-BR" dirty="0"/>
              <a:t>Diversificar o uso de palavras e expressões de ligação e coesão (de acordo com; Segundo; Esses dados apontam para; Portanto; Assim; desse modo; todavia; Porém; ainda, entre outros).</a:t>
            </a:r>
          </a:p>
          <a:p>
            <a:pPr lvl="0">
              <a:buNone/>
            </a:pPr>
            <a:endParaRPr lang="pt-BR" dirty="0"/>
          </a:p>
          <a:p>
            <a:pPr lvl="0"/>
            <a:r>
              <a:rPr lang="pt-BR" dirty="0"/>
              <a:t>Utilizar a 3º pessoa do singular, como por exemplo: “O grupo conclui que”, “o grupo pesquisou sobre”, “Conclui-se que”, “Foi pesquisado”</a:t>
            </a:r>
          </a:p>
          <a:p>
            <a:endParaRPr lang="pt-B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pPr>
              <a:buNone/>
            </a:pPr>
            <a:r>
              <a:rPr lang="pt-BR" dirty="0"/>
              <a:t>Compreende o formato como ele é apresentado, ou seja, como deve ser formatado e digitado  -  ABNT NBR 14724 (2005, p.7):</a:t>
            </a:r>
          </a:p>
          <a:p>
            <a:pPr>
              <a:buNone/>
            </a:pPr>
            <a:endParaRPr lang="pt-BR" dirty="0"/>
          </a:p>
          <a:p>
            <a:r>
              <a:rPr lang="pt-BR" dirty="0"/>
              <a:t> em papel branco e impressos em cor preta, podendo utilizar outras cores somente para ilustrações. </a:t>
            </a:r>
          </a:p>
          <a:p>
            <a:endParaRPr lang="pt-BR" dirty="0"/>
          </a:p>
          <a:p>
            <a:endParaRPr lang="pt-BR" dirty="0"/>
          </a:p>
        </p:txBody>
      </p:sp>
      <p:sp>
        <p:nvSpPr>
          <p:cNvPr id="3" name="Título 2"/>
          <p:cNvSpPr>
            <a:spLocks noGrp="1"/>
          </p:cNvSpPr>
          <p:nvPr>
            <p:ph type="title"/>
          </p:nvPr>
        </p:nvSpPr>
        <p:spPr/>
        <p:txBody>
          <a:bodyPr>
            <a:normAutofit fontScale="90000"/>
          </a:bodyPr>
          <a:lstStyle/>
          <a:p>
            <a:br>
              <a:rPr lang="pt-BR" dirty="0"/>
            </a:br>
            <a:r>
              <a:rPr lang="pt-BR" dirty="0"/>
              <a:t>Da estrutura do TCC</a:t>
            </a:r>
            <a:br>
              <a:rPr lang="pt-BR" dirty="0"/>
            </a:br>
            <a:endParaRPr lang="pt-B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92500" lnSpcReduction="10000"/>
          </a:bodyPr>
          <a:lstStyle/>
          <a:p>
            <a:pPr>
              <a:buNone/>
            </a:pPr>
            <a:r>
              <a:rPr lang="pt-BR" dirty="0"/>
              <a:t>As demais regras compreendem:</a:t>
            </a:r>
          </a:p>
          <a:p>
            <a:pPr>
              <a:buNone/>
            </a:pPr>
            <a:endParaRPr lang="pt-BR" dirty="0"/>
          </a:p>
          <a:p>
            <a:pPr lvl="0"/>
            <a:r>
              <a:rPr lang="pt-BR" b="1" dirty="0"/>
              <a:t>Tamanho do papel:</a:t>
            </a:r>
            <a:r>
              <a:rPr lang="pt-BR" dirty="0"/>
              <a:t> A4 (21 cm x 29,7cm)</a:t>
            </a:r>
          </a:p>
          <a:p>
            <a:pPr lvl="0"/>
            <a:endParaRPr lang="pt-BR" b="1" dirty="0"/>
          </a:p>
          <a:p>
            <a:pPr lvl="0"/>
            <a:r>
              <a:rPr lang="pt-BR" b="1" dirty="0"/>
              <a:t>Margem Esquerda:</a:t>
            </a:r>
            <a:r>
              <a:rPr lang="pt-BR" dirty="0"/>
              <a:t> 3cm</a:t>
            </a:r>
          </a:p>
          <a:p>
            <a:pPr lvl="0"/>
            <a:endParaRPr lang="pt-BR" b="1" dirty="0"/>
          </a:p>
          <a:p>
            <a:pPr lvl="0"/>
            <a:r>
              <a:rPr lang="pt-BR" b="1" dirty="0"/>
              <a:t>Margem Superior</a:t>
            </a:r>
            <a:r>
              <a:rPr lang="pt-BR" dirty="0"/>
              <a:t>: 3cm</a:t>
            </a:r>
          </a:p>
          <a:p>
            <a:pPr lvl="0"/>
            <a:endParaRPr lang="pt-BR" b="1" dirty="0"/>
          </a:p>
          <a:p>
            <a:pPr lvl="0"/>
            <a:r>
              <a:rPr lang="pt-BR" b="1" dirty="0"/>
              <a:t>Margem Direita:</a:t>
            </a:r>
            <a:r>
              <a:rPr lang="pt-BR" dirty="0"/>
              <a:t> 2cm</a:t>
            </a:r>
          </a:p>
          <a:p>
            <a:pPr lvl="0"/>
            <a:endParaRPr lang="pt-BR" b="1" dirty="0"/>
          </a:p>
          <a:p>
            <a:pPr lvl="0"/>
            <a:r>
              <a:rPr lang="pt-BR" b="1" dirty="0"/>
              <a:t>Margem Inferior</a:t>
            </a:r>
            <a:r>
              <a:rPr lang="pt-BR" dirty="0"/>
              <a:t>: 2cm</a:t>
            </a:r>
          </a:p>
          <a:p>
            <a:endParaRPr lang="pt-B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395536" y="548680"/>
            <a:ext cx="8291264" cy="5458611"/>
          </a:xfrm>
        </p:spPr>
        <p:txBody>
          <a:bodyPr>
            <a:normAutofit/>
          </a:bodyPr>
          <a:lstStyle/>
          <a:p>
            <a:pPr>
              <a:buNone/>
            </a:pPr>
            <a:r>
              <a:rPr lang="pt-BR" dirty="0"/>
              <a:t>Além disso, a estrutura de um trabalho acadêmico é composta por elementos:</a:t>
            </a:r>
          </a:p>
          <a:p>
            <a:pPr>
              <a:buNone/>
            </a:pPr>
            <a:endParaRPr lang="pt-BR" dirty="0"/>
          </a:p>
          <a:p>
            <a:r>
              <a:rPr lang="pt-BR" dirty="0"/>
              <a:t> pré-textuais - antecedem o texto com informações que ajudam na identificação e utilização do trabalho. </a:t>
            </a:r>
          </a:p>
          <a:p>
            <a:endParaRPr lang="pt-BR" dirty="0"/>
          </a:p>
          <a:p>
            <a:r>
              <a:rPr lang="pt-BR" dirty="0"/>
              <a:t>textuais -  contêm o desenvolvimento do trabalho.</a:t>
            </a:r>
          </a:p>
          <a:p>
            <a:endParaRPr lang="pt-BR" dirty="0"/>
          </a:p>
          <a:p>
            <a:r>
              <a:rPr lang="pt-BR" dirty="0"/>
              <a:t>pós-textuais - complementam o trabalho. </a:t>
            </a:r>
          </a:p>
          <a:p>
            <a:endParaRPr lang="pt-BR" dirty="0"/>
          </a:p>
          <a:p>
            <a:endParaRPr lang="pt-BR" dirty="0"/>
          </a:p>
          <a:p>
            <a:endParaRPr lang="pt-B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endParaRPr lang="pt-BR" dirty="0"/>
          </a:p>
          <a:p>
            <a:r>
              <a:rPr lang="pt-BR" dirty="0"/>
              <a:t>Para melhor entendimento desta estrutura, a Figura 1 apresenta a ordem de cada um desses elementos, com seus respectivos itens.  </a:t>
            </a:r>
          </a:p>
          <a:p>
            <a:endParaRPr lang="pt-BR" dirty="0"/>
          </a:p>
          <a:p>
            <a:pPr marL="109728" indent="0" algn="ctr">
              <a:buNone/>
            </a:pPr>
            <a:r>
              <a:rPr lang="pt-BR" dirty="0">
                <a:hlinkClick r:id="rId2" action="ppaction://hlinkfile"/>
              </a:rPr>
              <a:t>Figura 1</a:t>
            </a:r>
            <a:endParaRPr lang="pt-B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395536" y="1745432"/>
            <a:ext cx="8229600" cy="5112568"/>
          </a:xfrm>
        </p:spPr>
        <p:txBody>
          <a:bodyPr>
            <a:normAutofit/>
          </a:bodyPr>
          <a:lstStyle/>
          <a:p>
            <a:r>
              <a:rPr lang="pt-BR" dirty="0"/>
              <a:t>Elemento Obrigatório</a:t>
            </a:r>
          </a:p>
          <a:p>
            <a:endParaRPr lang="pt-BR" dirty="0"/>
          </a:p>
          <a:p>
            <a:r>
              <a:rPr lang="pt-BR" dirty="0"/>
              <a:t>Redigido na 3ª pessoa do singular</a:t>
            </a:r>
          </a:p>
          <a:p>
            <a:endParaRPr lang="pt-BR" dirty="0"/>
          </a:p>
          <a:p>
            <a:r>
              <a:rPr lang="pt-BR" dirty="0"/>
              <a:t>Não deve ultrapassar 250 palavras num único parágrafo</a:t>
            </a:r>
          </a:p>
          <a:p>
            <a:endParaRPr lang="pt-BR" dirty="0"/>
          </a:p>
          <a:p>
            <a:endParaRPr lang="pt-BR" dirty="0"/>
          </a:p>
        </p:txBody>
      </p:sp>
      <p:sp>
        <p:nvSpPr>
          <p:cNvPr id="3" name="Título 2"/>
          <p:cNvSpPr>
            <a:spLocks noGrp="1"/>
          </p:cNvSpPr>
          <p:nvPr>
            <p:ph type="title"/>
          </p:nvPr>
        </p:nvSpPr>
        <p:spPr/>
        <p:txBody>
          <a:bodyPr/>
          <a:lstStyle/>
          <a:p>
            <a:r>
              <a:rPr lang="pt-BR" dirty="0"/>
              <a:t>Como fazer o Resumo</a:t>
            </a:r>
          </a:p>
        </p:txBody>
      </p:sp>
    </p:spTree>
    <p:extLst>
      <p:ext uri="{BB962C8B-B14F-4D97-AF65-F5344CB8AC3E}">
        <p14:creationId xmlns:p14="http://schemas.microsoft.com/office/powerpoint/2010/main" val="1602774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Deve conter:</a:t>
            </a:r>
          </a:p>
          <a:p>
            <a:pPr lvl="1"/>
            <a:r>
              <a:rPr lang="pt-BR" dirty="0"/>
              <a:t>Cabeçalho;</a:t>
            </a:r>
          </a:p>
          <a:p>
            <a:pPr lvl="1"/>
            <a:r>
              <a:rPr lang="pt-BR" dirty="0"/>
              <a:t>Objetivo do trabalho;</a:t>
            </a:r>
          </a:p>
          <a:p>
            <a:pPr lvl="1"/>
            <a:r>
              <a:rPr lang="pt-BR" dirty="0"/>
              <a:t>Aspectos da fundamentação;</a:t>
            </a:r>
          </a:p>
          <a:p>
            <a:pPr lvl="1"/>
            <a:r>
              <a:rPr lang="pt-BR" dirty="0"/>
              <a:t>Procedimentos metodológicos;</a:t>
            </a:r>
          </a:p>
          <a:p>
            <a:pPr lvl="1"/>
            <a:r>
              <a:rPr lang="pt-BR" dirty="0"/>
              <a:t>Principais resultados;</a:t>
            </a:r>
          </a:p>
          <a:p>
            <a:pPr lvl="1"/>
            <a:r>
              <a:rPr lang="pt-BR" dirty="0"/>
              <a:t>Conclusões;</a:t>
            </a:r>
          </a:p>
          <a:p>
            <a:pPr lvl="1"/>
            <a:r>
              <a:rPr lang="pt-BR" dirty="0"/>
              <a:t>Palavras-chave.</a:t>
            </a:r>
          </a:p>
          <a:p>
            <a:endParaRPr lang="pt-BR" dirty="0"/>
          </a:p>
        </p:txBody>
      </p:sp>
      <p:sp>
        <p:nvSpPr>
          <p:cNvPr id="3" name="Título 2"/>
          <p:cNvSpPr>
            <a:spLocks noGrp="1"/>
          </p:cNvSpPr>
          <p:nvPr>
            <p:ph type="title"/>
          </p:nvPr>
        </p:nvSpPr>
        <p:spPr/>
        <p:txBody>
          <a:bodyPr/>
          <a:lstStyle/>
          <a:p>
            <a:r>
              <a:rPr lang="pt-BR" dirty="0"/>
              <a:t>Resumo</a:t>
            </a:r>
          </a:p>
        </p:txBody>
      </p:sp>
    </p:spTree>
    <p:extLst>
      <p:ext uri="{BB962C8B-B14F-4D97-AF65-F5344CB8AC3E}">
        <p14:creationId xmlns:p14="http://schemas.microsoft.com/office/powerpoint/2010/main" val="303108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143508" y="108589"/>
            <a:ext cx="8856984" cy="2154436"/>
          </a:xfrm>
          <a:prstGeom prst="rect">
            <a:avLst/>
          </a:prstGeom>
          <a:noFill/>
        </p:spPr>
        <p:txBody>
          <a:bodyPr wrap="square" rtlCol="0">
            <a:spAutoFit/>
          </a:bodyPr>
          <a:lstStyle/>
          <a:p>
            <a:pPr algn="ctr"/>
            <a:r>
              <a:rPr lang="pt-BR" b="1" dirty="0"/>
              <a:t>RESUMO</a:t>
            </a:r>
          </a:p>
          <a:p>
            <a:endParaRPr lang="pt-BR" dirty="0"/>
          </a:p>
          <a:p>
            <a:pPr algn="just"/>
            <a:r>
              <a:rPr lang="pt-BR" sz="2000" dirty="0"/>
              <a:t>RODRIGUES, Henrique; MORAES, Joaquim de; SANTOS, Pamela dos. </a:t>
            </a:r>
            <a:r>
              <a:rPr lang="pt-BR" sz="2000" b="1" dirty="0"/>
              <a:t>Sistema Controle.</a:t>
            </a:r>
            <a:r>
              <a:rPr lang="pt-BR" sz="2000" dirty="0"/>
              <a:t> 2008. 95f. Trabalho de Conclusão de Curso (Técnico em Informática) – Escola Técnica Estadual Dr. Adail Nunes da Silva, Taquaritinga, 2008.</a:t>
            </a:r>
          </a:p>
          <a:p>
            <a:endParaRPr lang="pt-BR" dirty="0"/>
          </a:p>
        </p:txBody>
      </p:sp>
      <p:sp>
        <p:nvSpPr>
          <p:cNvPr id="5" name="Retângulo 4"/>
          <p:cNvSpPr/>
          <p:nvPr/>
        </p:nvSpPr>
        <p:spPr>
          <a:xfrm>
            <a:off x="107504" y="2203117"/>
            <a:ext cx="8928992" cy="3170099"/>
          </a:xfrm>
          <a:prstGeom prst="rect">
            <a:avLst/>
          </a:prstGeom>
        </p:spPr>
        <p:txBody>
          <a:bodyPr wrap="square">
            <a:spAutoFit/>
          </a:bodyPr>
          <a:lstStyle/>
          <a:p>
            <a:pPr algn="just"/>
            <a:r>
              <a:rPr lang="pt-BR" sz="2000" dirty="0"/>
              <a:t>Este projeto tem como objetivo principal atender todas as necessidade de um loja, como controle de compras, vendas, clientes , produtos, bem como a geração de consultas e relatórios. O sistema foi projetado através da linguagem de modelagem UML e desenvolvido na linguagem de programação Delphi versão 7.0, com o apoio do sistema gerenciador de banco de dados </a:t>
            </a:r>
            <a:r>
              <a:rPr lang="pt-BR" sz="2000" dirty="0" err="1"/>
              <a:t>Firebird</a:t>
            </a:r>
            <a:r>
              <a:rPr lang="pt-BR" sz="2000" dirty="0"/>
              <a:t> 1.5. Chegou-se a conclusão de que, com a utilização deste sistema, o estabelecimento poderá fazer todo o seu controle de estoque e financeiro, pois terá em tempo real todas as informações necessárias através de telas de consultas ou mesmo através de relatórios.</a:t>
            </a:r>
          </a:p>
        </p:txBody>
      </p:sp>
      <p:sp>
        <p:nvSpPr>
          <p:cNvPr id="6" name="CaixaDeTexto 5"/>
          <p:cNvSpPr txBox="1"/>
          <p:nvPr/>
        </p:nvSpPr>
        <p:spPr>
          <a:xfrm>
            <a:off x="143508" y="5661248"/>
            <a:ext cx="8856984" cy="646331"/>
          </a:xfrm>
          <a:prstGeom prst="rect">
            <a:avLst/>
          </a:prstGeom>
          <a:noFill/>
        </p:spPr>
        <p:txBody>
          <a:bodyPr wrap="square" rtlCol="0">
            <a:spAutoFit/>
          </a:bodyPr>
          <a:lstStyle/>
          <a:p>
            <a:pPr algn="just"/>
            <a:r>
              <a:rPr lang="pt-BR" b="1" dirty="0"/>
              <a:t>Palavras-chave:</a:t>
            </a:r>
            <a:r>
              <a:rPr lang="pt-BR" dirty="0"/>
              <a:t> Delphi; UML; Sistema.</a:t>
            </a:r>
          </a:p>
          <a:p>
            <a:endParaRPr lang="pt-BR" dirty="0"/>
          </a:p>
        </p:txBody>
      </p:sp>
      <p:sp>
        <p:nvSpPr>
          <p:cNvPr id="7" name="Retângulo 6"/>
          <p:cNvSpPr/>
          <p:nvPr/>
        </p:nvSpPr>
        <p:spPr>
          <a:xfrm>
            <a:off x="143508" y="620688"/>
            <a:ext cx="8892988" cy="13681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 name="Conector reto 9"/>
          <p:cNvCxnSpPr/>
          <p:nvPr/>
        </p:nvCxnSpPr>
        <p:spPr>
          <a:xfrm>
            <a:off x="107504" y="2492896"/>
            <a:ext cx="8856984"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1" name="Conector reto 10"/>
          <p:cNvCxnSpPr/>
          <p:nvPr/>
        </p:nvCxnSpPr>
        <p:spPr>
          <a:xfrm>
            <a:off x="165278" y="2788989"/>
            <a:ext cx="8856984"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3" name="Conector reto 12"/>
          <p:cNvCxnSpPr/>
          <p:nvPr/>
        </p:nvCxnSpPr>
        <p:spPr>
          <a:xfrm>
            <a:off x="165278" y="3140968"/>
            <a:ext cx="5774874"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6" name="Conector reto 15"/>
          <p:cNvCxnSpPr/>
          <p:nvPr/>
        </p:nvCxnSpPr>
        <p:spPr>
          <a:xfrm>
            <a:off x="6084168" y="3140968"/>
            <a:ext cx="2952328"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18" name="Conector reto 17"/>
          <p:cNvCxnSpPr/>
          <p:nvPr/>
        </p:nvCxnSpPr>
        <p:spPr>
          <a:xfrm>
            <a:off x="165278" y="3429000"/>
            <a:ext cx="8835214"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19" name="Conector reto 18"/>
          <p:cNvCxnSpPr/>
          <p:nvPr/>
        </p:nvCxnSpPr>
        <p:spPr>
          <a:xfrm>
            <a:off x="129274" y="3717032"/>
            <a:ext cx="8835214"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21" name="Conector reto 20"/>
          <p:cNvCxnSpPr/>
          <p:nvPr/>
        </p:nvCxnSpPr>
        <p:spPr>
          <a:xfrm>
            <a:off x="165278" y="4005064"/>
            <a:ext cx="5774874"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23" name="Conector reto 22"/>
          <p:cNvCxnSpPr/>
          <p:nvPr/>
        </p:nvCxnSpPr>
        <p:spPr>
          <a:xfrm>
            <a:off x="6084168" y="4005064"/>
            <a:ext cx="2916324" cy="0"/>
          </a:xfrm>
          <a:prstGeom prst="line">
            <a:avLst/>
          </a:prstGeom>
        </p:spPr>
        <p:style>
          <a:lnRef idx="2">
            <a:schemeClr val="dk1"/>
          </a:lnRef>
          <a:fillRef idx="0">
            <a:schemeClr val="dk1"/>
          </a:fillRef>
          <a:effectRef idx="1">
            <a:schemeClr val="dk1"/>
          </a:effectRef>
          <a:fontRef idx="minor">
            <a:schemeClr val="tx1"/>
          </a:fontRef>
        </p:style>
      </p:cxnSp>
      <p:cxnSp>
        <p:nvCxnSpPr>
          <p:cNvPr id="25" name="Conector reto 24"/>
          <p:cNvCxnSpPr/>
          <p:nvPr/>
        </p:nvCxnSpPr>
        <p:spPr>
          <a:xfrm>
            <a:off x="165278" y="4365104"/>
            <a:ext cx="8799210" cy="0"/>
          </a:xfrm>
          <a:prstGeom prst="line">
            <a:avLst/>
          </a:prstGeom>
        </p:spPr>
        <p:style>
          <a:lnRef idx="2">
            <a:schemeClr val="dk1"/>
          </a:lnRef>
          <a:fillRef idx="0">
            <a:schemeClr val="dk1"/>
          </a:fillRef>
          <a:effectRef idx="1">
            <a:schemeClr val="dk1"/>
          </a:effectRef>
          <a:fontRef idx="minor">
            <a:schemeClr val="tx1"/>
          </a:fontRef>
        </p:style>
      </p:cxnSp>
      <p:cxnSp>
        <p:nvCxnSpPr>
          <p:cNvPr id="26" name="Conector reto 25"/>
          <p:cNvCxnSpPr/>
          <p:nvPr/>
        </p:nvCxnSpPr>
        <p:spPr>
          <a:xfrm>
            <a:off x="179512" y="4653136"/>
            <a:ext cx="8799210" cy="0"/>
          </a:xfrm>
          <a:prstGeom prst="line">
            <a:avLst/>
          </a:prstGeom>
        </p:spPr>
        <p:style>
          <a:lnRef idx="2">
            <a:schemeClr val="dk1"/>
          </a:lnRef>
          <a:fillRef idx="0">
            <a:schemeClr val="dk1"/>
          </a:fillRef>
          <a:effectRef idx="1">
            <a:schemeClr val="dk1"/>
          </a:effectRef>
          <a:fontRef idx="minor">
            <a:schemeClr val="tx1"/>
          </a:fontRef>
        </p:style>
      </p:cxnSp>
      <p:cxnSp>
        <p:nvCxnSpPr>
          <p:cNvPr id="27" name="Conector reto 26"/>
          <p:cNvCxnSpPr/>
          <p:nvPr/>
        </p:nvCxnSpPr>
        <p:spPr>
          <a:xfrm>
            <a:off x="179512" y="4941168"/>
            <a:ext cx="8799210" cy="0"/>
          </a:xfrm>
          <a:prstGeom prst="line">
            <a:avLst/>
          </a:prstGeom>
        </p:spPr>
        <p:style>
          <a:lnRef idx="2">
            <a:schemeClr val="dk1"/>
          </a:lnRef>
          <a:fillRef idx="0">
            <a:schemeClr val="dk1"/>
          </a:fillRef>
          <a:effectRef idx="1">
            <a:schemeClr val="dk1"/>
          </a:effectRef>
          <a:fontRef idx="minor">
            <a:schemeClr val="tx1"/>
          </a:fontRef>
        </p:style>
      </p:cxnSp>
      <p:cxnSp>
        <p:nvCxnSpPr>
          <p:cNvPr id="29" name="Conector reto 28"/>
          <p:cNvCxnSpPr/>
          <p:nvPr/>
        </p:nvCxnSpPr>
        <p:spPr>
          <a:xfrm>
            <a:off x="165278" y="5242263"/>
            <a:ext cx="3686642" cy="0"/>
          </a:xfrm>
          <a:prstGeom prst="line">
            <a:avLst/>
          </a:prstGeom>
        </p:spPr>
        <p:style>
          <a:lnRef idx="2">
            <a:schemeClr val="dk1"/>
          </a:lnRef>
          <a:fillRef idx="0">
            <a:schemeClr val="dk1"/>
          </a:fillRef>
          <a:effectRef idx="1">
            <a:schemeClr val="dk1"/>
          </a:effectRef>
          <a:fontRef idx="minor">
            <a:schemeClr val="tx1"/>
          </a:fontRef>
        </p:style>
      </p:cxnSp>
      <p:sp>
        <p:nvSpPr>
          <p:cNvPr id="30" name="Retângulo 29"/>
          <p:cNvSpPr/>
          <p:nvPr/>
        </p:nvSpPr>
        <p:spPr>
          <a:xfrm>
            <a:off x="179512" y="5661248"/>
            <a:ext cx="441425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757962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par>
                                <p:cTn id="30" presetID="10" presetClass="entr" presetSubtype="0"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par>
                                <p:cTn id="41" presetID="10"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par>
                                <p:cTn id="44" presetID="10" presetClass="entr" presetSubtype="0" fill="hold"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500"/>
                                        <p:tgtEl>
                                          <p:spTgt spid="27"/>
                                        </p:tgtEl>
                                      </p:cBhvr>
                                    </p:animEffect>
                                  </p:childTnLst>
                                </p:cTn>
                              </p:par>
                              <p:par>
                                <p:cTn id="47" presetID="10"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fade">
                                      <p:cBhvr>
                                        <p:cTn id="5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r>
              <a:rPr lang="pt-BR" dirty="0"/>
              <a:t>É na introdução que se apresentam</a:t>
            </a:r>
          </a:p>
          <a:p>
            <a:pPr lvl="1"/>
            <a:r>
              <a:rPr lang="pt-BR" dirty="0"/>
              <a:t>o tema da pesquisa</a:t>
            </a:r>
          </a:p>
          <a:p>
            <a:pPr lvl="1"/>
            <a:r>
              <a:rPr lang="pt-BR" dirty="0"/>
              <a:t>a pergunta da pesquisa</a:t>
            </a:r>
          </a:p>
          <a:p>
            <a:pPr lvl="1"/>
            <a:r>
              <a:rPr lang="pt-BR" dirty="0"/>
              <a:t>o objetivo geral e os objetivos específicos</a:t>
            </a:r>
          </a:p>
          <a:p>
            <a:pPr lvl="1"/>
            <a:r>
              <a:rPr lang="pt-BR" dirty="0"/>
              <a:t>a delimitação do tema </a:t>
            </a:r>
          </a:p>
          <a:p>
            <a:pPr lvl="1"/>
            <a:r>
              <a:rPr lang="pt-BR" dirty="0"/>
              <a:t>a justificativa</a:t>
            </a:r>
          </a:p>
          <a:p>
            <a:pPr lvl="1"/>
            <a:endParaRPr lang="pt-BR" dirty="0"/>
          </a:p>
          <a:p>
            <a:r>
              <a:rPr lang="pt-BR" dirty="0"/>
              <a:t>Podem ser contextualizados fatos históricos e aspectos que levaram os pesquisadores ao interesse do tema</a:t>
            </a:r>
          </a:p>
          <a:p>
            <a:endParaRPr lang="pt-BR" dirty="0"/>
          </a:p>
        </p:txBody>
      </p:sp>
      <p:sp>
        <p:nvSpPr>
          <p:cNvPr id="3" name="Título 2"/>
          <p:cNvSpPr>
            <a:spLocks noGrp="1"/>
          </p:cNvSpPr>
          <p:nvPr>
            <p:ph type="title"/>
          </p:nvPr>
        </p:nvSpPr>
        <p:spPr/>
        <p:txBody>
          <a:bodyPr/>
          <a:lstStyle/>
          <a:p>
            <a:r>
              <a:rPr lang="pt-BR" dirty="0"/>
              <a:t>Como fazer a Introdução</a:t>
            </a:r>
          </a:p>
        </p:txBody>
      </p:sp>
    </p:spTree>
    <p:extLst>
      <p:ext uri="{BB962C8B-B14F-4D97-AF65-F5344CB8AC3E}">
        <p14:creationId xmlns:p14="http://schemas.microsoft.com/office/powerpoint/2010/main" val="36048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fade">
                                      <p:cBhvr>
                                        <p:cTn id="2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25000" lnSpcReduction="20000"/>
          </a:bodyPr>
          <a:lstStyle/>
          <a:p>
            <a:pPr>
              <a:buNone/>
            </a:pPr>
            <a:r>
              <a:rPr lang="pt-BR" sz="14400" dirty="0"/>
              <a:t>Objetivo:</a:t>
            </a:r>
          </a:p>
          <a:p>
            <a:endParaRPr lang="pt-BR" sz="9600" dirty="0"/>
          </a:p>
          <a:p>
            <a:r>
              <a:rPr lang="pt-BR" sz="9600" dirty="0"/>
              <a:t>Orientar e padronizar a elaboração e a apresentação do TCC dos cursos Técnicos de:</a:t>
            </a:r>
          </a:p>
          <a:p>
            <a:pPr lvl="1"/>
            <a:endParaRPr lang="pt-BR" sz="9600" dirty="0"/>
          </a:p>
          <a:p>
            <a:pPr lvl="1"/>
            <a:r>
              <a:rPr lang="pt-BR" sz="9600" dirty="0"/>
              <a:t>Informática;</a:t>
            </a:r>
          </a:p>
          <a:p>
            <a:pPr lvl="1"/>
            <a:endParaRPr lang="pt-BR" sz="9600" dirty="0"/>
          </a:p>
          <a:p>
            <a:pPr lvl="1"/>
            <a:r>
              <a:rPr lang="pt-BR" sz="9600" dirty="0"/>
              <a:t>Redes de Computadores;</a:t>
            </a:r>
          </a:p>
          <a:p>
            <a:pPr lvl="1"/>
            <a:endParaRPr lang="pt-BR" sz="9600" dirty="0"/>
          </a:p>
          <a:p>
            <a:pPr lvl="1"/>
            <a:r>
              <a:rPr lang="pt-BR" sz="9600" dirty="0"/>
              <a:t>Alimentos;</a:t>
            </a:r>
          </a:p>
          <a:p>
            <a:pPr lvl="1"/>
            <a:endParaRPr lang="pt-BR" sz="9600" dirty="0"/>
          </a:p>
          <a:p>
            <a:pPr lvl="1"/>
            <a:r>
              <a:rPr lang="pt-BR" sz="9600" dirty="0"/>
              <a:t>Administração;</a:t>
            </a:r>
          </a:p>
          <a:p>
            <a:pPr lvl="1"/>
            <a:endParaRPr lang="pt-BR" sz="9600" dirty="0"/>
          </a:p>
          <a:p>
            <a:pPr lvl="1"/>
            <a:endParaRPr lang="pt-BR" sz="9600" dirty="0"/>
          </a:p>
          <a:p>
            <a:pPr lvl="1"/>
            <a:endParaRPr lang="pt-BR" sz="9600" dirty="0"/>
          </a:p>
          <a:p>
            <a:pPr lvl="1"/>
            <a:endParaRPr lang="pt-BR" sz="9600" dirty="0"/>
          </a:p>
          <a:p>
            <a:pPr lvl="1"/>
            <a:endParaRPr lang="pt-BR" sz="9600" dirty="0"/>
          </a:p>
          <a:p>
            <a:endParaRPr lang="pt-BR" sz="9600" dirty="0"/>
          </a:p>
          <a:p>
            <a:endParaRPr lang="pt-BR" sz="9600" dirty="0"/>
          </a:p>
          <a:p>
            <a:endParaRPr lang="pt-BR" sz="9600" dirty="0"/>
          </a:p>
          <a:p>
            <a:endParaRPr lang="pt-BR" sz="9600" dirty="0"/>
          </a:p>
          <a:p>
            <a:r>
              <a:rPr lang="pt-BR" sz="9600" dirty="0"/>
              <a:t> </a:t>
            </a:r>
          </a:p>
          <a:p>
            <a:endParaRPr lang="pt-BR" sz="9600" dirty="0"/>
          </a:p>
        </p:txBody>
      </p:sp>
      <p:sp>
        <p:nvSpPr>
          <p:cNvPr id="3" name="Título 2"/>
          <p:cNvSpPr>
            <a:spLocks noGrp="1"/>
          </p:cNvSpPr>
          <p:nvPr>
            <p:ph type="title"/>
          </p:nvPr>
        </p:nvSpPr>
        <p:spPr/>
        <p:txBody>
          <a:bodyPr>
            <a:normAutofit fontScale="90000"/>
          </a:bodyPr>
          <a:lstStyle/>
          <a:p>
            <a:br>
              <a:rPr lang="pt-BR" dirty="0"/>
            </a:br>
            <a:r>
              <a:rPr lang="pt-BR" dirty="0"/>
              <a:t>INTRODUÇÃO</a:t>
            </a:r>
            <a:br>
              <a:rPr lang="pt-BR" dirty="0"/>
            </a:br>
            <a:endParaRPr lang="pt-B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57200" y="1481328"/>
            <a:ext cx="8229600" cy="4972008"/>
          </a:xfrm>
        </p:spPr>
        <p:txBody>
          <a:bodyPr>
            <a:normAutofit lnSpcReduction="10000"/>
          </a:bodyPr>
          <a:lstStyle/>
          <a:p>
            <a:pPr lvl="0"/>
            <a:r>
              <a:rPr lang="pt-BR" dirty="0"/>
              <a:t>Deve iniciar com uma Contextualização (inserir o tema escolhido nos dias atuais)</a:t>
            </a:r>
          </a:p>
          <a:p>
            <a:pPr lvl="0"/>
            <a:r>
              <a:rPr lang="pt-BR" dirty="0"/>
              <a:t>Deve conter a formulação do problema (qual o problema a ser resolvido?)</a:t>
            </a:r>
          </a:p>
          <a:p>
            <a:pPr lvl="0"/>
            <a:r>
              <a:rPr lang="pt-BR" dirty="0"/>
              <a:t>Deve conter a justificativa da pesquisa (por que resolver este problema?)</a:t>
            </a:r>
          </a:p>
          <a:p>
            <a:pPr lvl="0"/>
            <a:r>
              <a:rPr lang="pt-BR" dirty="0"/>
              <a:t>Deve conter a relevância da pesquisa (demonstrar como o tema é importante)</a:t>
            </a:r>
          </a:p>
          <a:p>
            <a:pPr lvl="0"/>
            <a:r>
              <a:rPr lang="pt-BR" dirty="0"/>
              <a:t>Deve conter os objetivos da pesquisa</a:t>
            </a:r>
          </a:p>
          <a:p>
            <a:pPr lvl="0"/>
            <a:r>
              <a:rPr lang="pt-BR" dirty="0"/>
              <a:t>Deve conter a metodologia de pesquisa</a:t>
            </a:r>
          </a:p>
          <a:p>
            <a:pPr lvl="0"/>
            <a:r>
              <a:rPr lang="pt-BR" dirty="0"/>
              <a:t>Deve conter a estrutura do texto (o que conterá cada capítulo)</a:t>
            </a:r>
          </a:p>
          <a:p>
            <a:endParaRPr lang="pt-BR" dirty="0"/>
          </a:p>
        </p:txBody>
      </p:sp>
      <p:sp>
        <p:nvSpPr>
          <p:cNvPr id="3" name="Título 2"/>
          <p:cNvSpPr>
            <a:spLocks noGrp="1"/>
          </p:cNvSpPr>
          <p:nvPr>
            <p:ph type="title"/>
          </p:nvPr>
        </p:nvSpPr>
        <p:spPr/>
        <p:txBody>
          <a:bodyPr/>
          <a:lstStyle/>
          <a:p>
            <a:r>
              <a:rPr lang="pt-BR" dirty="0"/>
              <a:t>Introdução (passo a passo)</a:t>
            </a:r>
          </a:p>
        </p:txBody>
      </p:sp>
    </p:spTree>
    <p:extLst>
      <p:ext uri="{BB962C8B-B14F-4D97-AF65-F5344CB8AC3E}">
        <p14:creationId xmlns:p14="http://schemas.microsoft.com/office/powerpoint/2010/main" val="2564095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79513" y="404664"/>
            <a:ext cx="8784975"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just"/>
            <a:r>
              <a:rPr lang="pt-BR" dirty="0"/>
              <a:t>Com o crescimento populacional, a globalização e o desenvolvimento do capitalismo, surgem novas necessidades para o ser humano, onde a quantidade de dados e informações atinge um volume incalculável, necessitando de novas tecnologias para seu armazenamento e manipulação.</a:t>
            </a:r>
          </a:p>
        </p:txBody>
      </p:sp>
      <p:sp>
        <p:nvSpPr>
          <p:cNvPr id="3" name="CaixaDeTexto 2"/>
          <p:cNvSpPr txBox="1"/>
          <p:nvPr/>
        </p:nvSpPr>
        <p:spPr>
          <a:xfrm>
            <a:off x="179513" y="1724615"/>
            <a:ext cx="8784976"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just"/>
            <a:r>
              <a:rPr lang="pt-BR" dirty="0"/>
              <a:t>Assim, torna-se difícil para a empresa conseguir administrar todos seus processos sem uma ferramenta de apoio, de forma que ajude a alcançar seus objetivos estratégicos. Para a empresa X, a situação não é diferente, já que todas as suas atividades diárias precisam ser controladas. </a:t>
            </a:r>
          </a:p>
        </p:txBody>
      </p:sp>
      <p:sp>
        <p:nvSpPr>
          <p:cNvPr id="4" name="CaixaDeTexto 3"/>
          <p:cNvSpPr txBox="1"/>
          <p:nvPr/>
        </p:nvSpPr>
        <p:spPr>
          <a:xfrm>
            <a:off x="179513" y="3092767"/>
            <a:ext cx="8712968"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just"/>
            <a:r>
              <a:rPr lang="pt-BR" dirty="0"/>
              <a:t>Dessa forma, para ter sucesso e viabilidade, é necessário que haja uma ferramenta que forneça respostas rápidas aos usuários finais de maneira simples e econômica, e que esta realmente seja uma ferramenta auxiliadora no processo de tomada de decisão.</a:t>
            </a:r>
          </a:p>
        </p:txBody>
      </p:sp>
      <p:sp>
        <p:nvSpPr>
          <p:cNvPr id="5" name="CaixaDeTexto 4"/>
          <p:cNvSpPr txBox="1"/>
          <p:nvPr/>
        </p:nvSpPr>
        <p:spPr>
          <a:xfrm>
            <a:off x="179514" y="4410978"/>
            <a:ext cx="8712968" cy="1754326"/>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just"/>
            <a:r>
              <a:rPr lang="pt-BR" dirty="0"/>
              <a:t>Facilitando a gestão dos processos organizacionais, torna-se mais fácil a obtenção de vantagens competitivas, tendo, por conseguinte um aumento da oferta de serviços mais eficazes e com preços acessíveis. Dessa forma, tanto as empresas de pequeno, médio, como de grande porte procuram soluções mais ágeis para seus processos rotineiros, justificando assim a relevância da utilização das tecnologias informacionais.</a:t>
            </a:r>
          </a:p>
        </p:txBody>
      </p:sp>
    </p:spTree>
    <p:extLst>
      <p:ext uri="{BB962C8B-B14F-4D97-AF65-F5344CB8AC3E}">
        <p14:creationId xmlns:p14="http://schemas.microsoft.com/office/powerpoint/2010/main" val="35735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79512" y="332656"/>
            <a:ext cx="8640960" cy="17543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just"/>
            <a:r>
              <a:rPr lang="pt-BR" dirty="0"/>
              <a:t>Os objetivos desta pesquisa compreendem desenvolver um sistema informatizado para atender todas as necessidades da empresa X, que compreende a realização de cadastros (clientes, funcionários, fornecedores, produtos, entre outros), controle das vendas e compras, controle de contas a pagar e contas a receber, movimentação do caixa, emissão de relatórios dos mais variados tipos e geração de consultas rápidas e dinâmicas.</a:t>
            </a:r>
          </a:p>
        </p:txBody>
      </p:sp>
      <p:sp>
        <p:nvSpPr>
          <p:cNvPr id="3" name="CaixaDeTexto 2"/>
          <p:cNvSpPr txBox="1"/>
          <p:nvPr/>
        </p:nvSpPr>
        <p:spPr>
          <a:xfrm>
            <a:off x="179512" y="2239704"/>
            <a:ext cx="8640960" cy="147732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just"/>
            <a:r>
              <a:rPr lang="pt-BR" dirty="0"/>
              <a:t>O trabalho foi desenvolvido através de pesquisa bibliográfica, estudo de caso e foi modelado através da UML (</a:t>
            </a:r>
            <a:r>
              <a:rPr lang="pt-BR" i="1" dirty="0" err="1"/>
              <a:t>Unified</a:t>
            </a:r>
            <a:r>
              <a:rPr lang="pt-BR" i="1" dirty="0"/>
              <a:t> </a:t>
            </a:r>
            <a:r>
              <a:rPr lang="pt-BR" i="1" dirty="0" err="1"/>
              <a:t>Modeling</a:t>
            </a:r>
            <a:r>
              <a:rPr lang="pt-BR" i="1" dirty="0"/>
              <a:t> </a:t>
            </a:r>
            <a:r>
              <a:rPr lang="pt-BR" i="1" dirty="0" err="1"/>
              <a:t>Language</a:t>
            </a:r>
            <a:r>
              <a:rPr lang="pt-BR" dirty="0"/>
              <a:t>). O sistema computacional foi desenvolvido através da linguagem de programação Delphi com o apoio do sistema gerenciador de banco de dados </a:t>
            </a:r>
            <a:r>
              <a:rPr lang="pt-BR" dirty="0" err="1"/>
              <a:t>Firebird</a:t>
            </a:r>
            <a:r>
              <a:rPr lang="pt-BR" dirty="0"/>
              <a:t>.</a:t>
            </a:r>
          </a:p>
        </p:txBody>
      </p:sp>
      <p:sp>
        <p:nvSpPr>
          <p:cNvPr id="4" name="CaixaDeTexto 3"/>
          <p:cNvSpPr txBox="1"/>
          <p:nvPr/>
        </p:nvSpPr>
        <p:spPr>
          <a:xfrm>
            <a:off x="179512" y="3895888"/>
            <a:ext cx="8640960" cy="147732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just"/>
            <a:r>
              <a:rPr lang="pt-BR" dirty="0"/>
              <a:t>Para melhor compreensão deste projeto, o trabalho está dividido em dez capítulos. No primeiro capítulo será apresentado o Levantamento de dados, que mostra todas as informações coletadas na empresa durante a fase de análise. No segundo capítulo a Descrição Textual demonstra como o sistema, depois de pronto, funcionará. No quarto capítulo...</a:t>
            </a:r>
          </a:p>
        </p:txBody>
      </p:sp>
    </p:spTree>
    <p:extLst>
      <p:ext uri="{BB962C8B-B14F-4D97-AF65-F5344CB8AC3E}">
        <p14:creationId xmlns:p14="http://schemas.microsoft.com/office/powerpoint/2010/main" val="3969714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a:t>Paginação</a:t>
            </a:r>
          </a:p>
        </p:txBody>
      </p:sp>
      <p:sp>
        <p:nvSpPr>
          <p:cNvPr id="2" name="Retângulo 1"/>
          <p:cNvSpPr/>
          <p:nvPr/>
        </p:nvSpPr>
        <p:spPr>
          <a:xfrm>
            <a:off x="179512" y="1484784"/>
            <a:ext cx="1008112"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Capa</a:t>
            </a:r>
          </a:p>
        </p:txBody>
      </p:sp>
      <p:sp>
        <p:nvSpPr>
          <p:cNvPr id="4" name="Retângulo 3"/>
          <p:cNvSpPr/>
          <p:nvPr/>
        </p:nvSpPr>
        <p:spPr>
          <a:xfrm>
            <a:off x="1340024" y="1479848"/>
            <a:ext cx="1008112"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Folha de Rosto</a:t>
            </a:r>
          </a:p>
        </p:txBody>
      </p:sp>
      <p:sp>
        <p:nvSpPr>
          <p:cNvPr id="5" name="Retângulo 4"/>
          <p:cNvSpPr/>
          <p:nvPr/>
        </p:nvSpPr>
        <p:spPr>
          <a:xfrm>
            <a:off x="2500536" y="1479848"/>
            <a:ext cx="1008112"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Lista de Figuras</a:t>
            </a:r>
          </a:p>
        </p:txBody>
      </p:sp>
      <p:sp>
        <p:nvSpPr>
          <p:cNvPr id="6" name="Retângulo 5"/>
          <p:cNvSpPr/>
          <p:nvPr/>
        </p:nvSpPr>
        <p:spPr>
          <a:xfrm>
            <a:off x="3661183" y="1484784"/>
            <a:ext cx="1008112"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Lista de Tabelas</a:t>
            </a:r>
          </a:p>
        </p:txBody>
      </p:sp>
      <p:sp>
        <p:nvSpPr>
          <p:cNvPr id="7" name="Retângulo 6"/>
          <p:cNvSpPr/>
          <p:nvPr/>
        </p:nvSpPr>
        <p:spPr>
          <a:xfrm>
            <a:off x="4821695" y="1465717"/>
            <a:ext cx="1008112"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Resumo</a:t>
            </a:r>
          </a:p>
        </p:txBody>
      </p:sp>
      <p:sp>
        <p:nvSpPr>
          <p:cNvPr id="8" name="Retângulo 7"/>
          <p:cNvSpPr/>
          <p:nvPr/>
        </p:nvSpPr>
        <p:spPr>
          <a:xfrm>
            <a:off x="5982207" y="1484784"/>
            <a:ext cx="1008112"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Abstract</a:t>
            </a:r>
          </a:p>
        </p:txBody>
      </p:sp>
      <p:sp>
        <p:nvSpPr>
          <p:cNvPr id="9" name="Retângulo 8"/>
          <p:cNvSpPr/>
          <p:nvPr/>
        </p:nvSpPr>
        <p:spPr>
          <a:xfrm>
            <a:off x="7154281" y="1484784"/>
            <a:ext cx="1008112"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Introdução</a:t>
            </a:r>
          </a:p>
        </p:txBody>
      </p:sp>
      <p:sp>
        <p:nvSpPr>
          <p:cNvPr id="10" name="Retângulo 9"/>
          <p:cNvSpPr/>
          <p:nvPr/>
        </p:nvSpPr>
        <p:spPr>
          <a:xfrm>
            <a:off x="179512" y="3016019"/>
            <a:ext cx="1008112"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cont.</a:t>
            </a:r>
          </a:p>
          <a:p>
            <a:pPr algn="ctr"/>
            <a:endParaRPr lang="pt-BR" sz="1200" dirty="0"/>
          </a:p>
          <a:p>
            <a:pPr algn="ctr"/>
            <a:r>
              <a:rPr lang="pt-BR" sz="1200" dirty="0"/>
              <a:t>Pag.7</a:t>
            </a:r>
          </a:p>
        </p:txBody>
      </p:sp>
      <p:sp>
        <p:nvSpPr>
          <p:cNvPr id="11" name="Retângulo 10"/>
          <p:cNvSpPr/>
          <p:nvPr/>
        </p:nvSpPr>
        <p:spPr>
          <a:xfrm>
            <a:off x="1331640" y="2996952"/>
            <a:ext cx="1008112"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Cont.</a:t>
            </a:r>
          </a:p>
          <a:p>
            <a:pPr algn="ctr"/>
            <a:endParaRPr lang="pt-BR" sz="1200" dirty="0"/>
          </a:p>
          <a:p>
            <a:pPr algn="ctr"/>
            <a:r>
              <a:rPr lang="pt-BR" sz="1200" dirty="0"/>
              <a:t>Pag.8</a:t>
            </a:r>
          </a:p>
        </p:txBody>
      </p:sp>
      <p:sp>
        <p:nvSpPr>
          <p:cNvPr id="12" name="Retângulo 11"/>
          <p:cNvSpPr/>
          <p:nvPr/>
        </p:nvSpPr>
        <p:spPr>
          <a:xfrm>
            <a:off x="2500536" y="3011083"/>
            <a:ext cx="1008112"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Capítulo 1</a:t>
            </a:r>
          </a:p>
        </p:txBody>
      </p:sp>
      <p:sp>
        <p:nvSpPr>
          <p:cNvPr id="13" name="Retângulo 12"/>
          <p:cNvSpPr/>
          <p:nvPr/>
        </p:nvSpPr>
        <p:spPr>
          <a:xfrm>
            <a:off x="3661183" y="3016019"/>
            <a:ext cx="1008112"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Cont.</a:t>
            </a:r>
          </a:p>
          <a:p>
            <a:pPr algn="ctr"/>
            <a:endParaRPr lang="pt-BR" sz="1200" dirty="0"/>
          </a:p>
          <a:p>
            <a:pPr algn="ctr"/>
            <a:r>
              <a:rPr lang="pt-BR" sz="1200" dirty="0"/>
              <a:t>Pag.10</a:t>
            </a:r>
          </a:p>
        </p:txBody>
      </p:sp>
      <p:sp>
        <p:nvSpPr>
          <p:cNvPr id="14" name="Retângulo 13"/>
          <p:cNvSpPr/>
          <p:nvPr/>
        </p:nvSpPr>
        <p:spPr>
          <a:xfrm>
            <a:off x="4821695" y="2996952"/>
            <a:ext cx="1008112"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Cont.</a:t>
            </a:r>
          </a:p>
          <a:p>
            <a:pPr algn="ctr"/>
            <a:endParaRPr lang="pt-BR" sz="1200" dirty="0"/>
          </a:p>
          <a:p>
            <a:pPr algn="ctr"/>
            <a:r>
              <a:rPr lang="pt-BR" sz="1200" dirty="0"/>
              <a:t>Pag.11</a:t>
            </a:r>
          </a:p>
        </p:txBody>
      </p:sp>
      <p:sp>
        <p:nvSpPr>
          <p:cNvPr id="15" name="Retângulo 14"/>
          <p:cNvSpPr/>
          <p:nvPr/>
        </p:nvSpPr>
        <p:spPr>
          <a:xfrm>
            <a:off x="5982207" y="3016019"/>
            <a:ext cx="1008112"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Capítulo 2</a:t>
            </a:r>
          </a:p>
        </p:txBody>
      </p:sp>
      <p:sp>
        <p:nvSpPr>
          <p:cNvPr id="16" name="Retângulo 15"/>
          <p:cNvSpPr/>
          <p:nvPr/>
        </p:nvSpPr>
        <p:spPr>
          <a:xfrm>
            <a:off x="7164288" y="3016019"/>
            <a:ext cx="1008112"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Cont.</a:t>
            </a:r>
          </a:p>
          <a:p>
            <a:pPr algn="ctr"/>
            <a:endParaRPr lang="pt-BR" sz="1200" dirty="0"/>
          </a:p>
          <a:p>
            <a:pPr algn="ctr"/>
            <a:r>
              <a:rPr lang="pt-BR" sz="1200" dirty="0"/>
              <a:t>Pag.13</a:t>
            </a:r>
          </a:p>
        </p:txBody>
      </p:sp>
      <p:sp>
        <p:nvSpPr>
          <p:cNvPr id="17" name="Retângulo 16"/>
          <p:cNvSpPr/>
          <p:nvPr/>
        </p:nvSpPr>
        <p:spPr>
          <a:xfrm>
            <a:off x="179512" y="4528187"/>
            <a:ext cx="1008112"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Cont. </a:t>
            </a:r>
          </a:p>
          <a:p>
            <a:pPr algn="ctr"/>
            <a:endParaRPr lang="pt-BR" sz="1200" dirty="0"/>
          </a:p>
          <a:p>
            <a:pPr algn="ctr"/>
            <a:r>
              <a:rPr lang="pt-BR" sz="1200" dirty="0" err="1"/>
              <a:t>Pag</a:t>
            </a:r>
            <a:r>
              <a:rPr lang="pt-BR" sz="1200" dirty="0"/>
              <a:t> 14</a:t>
            </a:r>
          </a:p>
        </p:txBody>
      </p:sp>
      <p:sp>
        <p:nvSpPr>
          <p:cNvPr id="18" name="Retângulo 17"/>
          <p:cNvSpPr/>
          <p:nvPr/>
        </p:nvSpPr>
        <p:spPr>
          <a:xfrm>
            <a:off x="1340024" y="4523251"/>
            <a:ext cx="1008112"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Cont. </a:t>
            </a:r>
          </a:p>
          <a:p>
            <a:pPr algn="ctr"/>
            <a:endParaRPr lang="pt-BR" sz="1200" dirty="0"/>
          </a:p>
          <a:p>
            <a:pPr algn="ctr"/>
            <a:r>
              <a:rPr lang="pt-BR" sz="1200" dirty="0"/>
              <a:t>Pag.15</a:t>
            </a:r>
          </a:p>
        </p:txBody>
      </p:sp>
      <p:sp>
        <p:nvSpPr>
          <p:cNvPr id="19" name="Retângulo 18"/>
          <p:cNvSpPr/>
          <p:nvPr/>
        </p:nvSpPr>
        <p:spPr>
          <a:xfrm>
            <a:off x="2500536" y="4523251"/>
            <a:ext cx="1008112"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Capítulo 3</a:t>
            </a:r>
          </a:p>
        </p:txBody>
      </p:sp>
      <p:sp>
        <p:nvSpPr>
          <p:cNvPr id="20" name="Retângulo 19"/>
          <p:cNvSpPr/>
          <p:nvPr/>
        </p:nvSpPr>
        <p:spPr>
          <a:xfrm>
            <a:off x="3661183" y="4528187"/>
            <a:ext cx="1008112"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Cont.</a:t>
            </a:r>
          </a:p>
          <a:p>
            <a:pPr algn="ctr"/>
            <a:endParaRPr lang="pt-BR" sz="1200" dirty="0"/>
          </a:p>
          <a:p>
            <a:pPr algn="ctr"/>
            <a:r>
              <a:rPr lang="pt-BR" sz="1200" dirty="0"/>
              <a:t>pag17</a:t>
            </a:r>
          </a:p>
        </p:txBody>
      </p:sp>
      <p:sp>
        <p:nvSpPr>
          <p:cNvPr id="21" name="Retângulo 20"/>
          <p:cNvSpPr/>
          <p:nvPr/>
        </p:nvSpPr>
        <p:spPr>
          <a:xfrm>
            <a:off x="4821695" y="4509120"/>
            <a:ext cx="1008112"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Cont.</a:t>
            </a:r>
          </a:p>
          <a:p>
            <a:pPr algn="ctr"/>
            <a:endParaRPr lang="pt-BR" sz="1200" dirty="0"/>
          </a:p>
          <a:p>
            <a:pPr algn="ctr"/>
            <a:r>
              <a:rPr lang="pt-BR" sz="1200" dirty="0"/>
              <a:t>pag18</a:t>
            </a:r>
          </a:p>
        </p:txBody>
      </p:sp>
      <p:sp>
        <p:nvSpPr>
          <p:cNvPr id="22" name="Retângulo 21"/>
          <p:cNvSpPr/>
          <p:nvPr/>
        </p:nvSpPr>
        <p:spPr>
          <a:xfrm>
            <a:off x="5982207" y="4528187"/>
            <a:ext cx="1008112"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Conclusão</a:t>
            </a:r>
          </a:p>
        </p:txBody>
      </p:sp>
      <p:sp>
        <p:nvSpPr>
          <p:cNvPr id="23" name="Retângulo 22"/>
          <p:cNvSpPr/>
          <p:nvPr/>
        </p:nvSpPr>
        <p:spPr>
          <a:xfrm>
            <a:off x="7154281" y="4528187"/>
            <a:ext cx="1008112"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100" dirty="0"/>
              <a:t>Referências</a:t>
            </a:r>
          </a:p>
        </p:txBody>
      </p:sp>
    </p:spTree>
    <p:extLst>
      <p:ext uri="{BB962C8B-B14F-4D97-AF65-F5344CB8AC3E}">
        <p14:creationId xmlns:p14="http://schemas.microsoft.com/office/powerpoint/2010/main" val="404612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fade">
                                      <p:cBhvr>
                                        <p:cTn id="7" dur="500"/>
                                        <p:tgtEl>
                                          <p:spTgt spid="2">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animEffect transition="in" filter="fade">
                                      <p:cBhvr>
                                        <p:cTn id="13" dur="500"/>
                                        <p:tgtEl>
                                          <p:spTgt spid="4">
                                            <p:bg/>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fade">
                                      <p:cBhvr>
                                        <p:cTn id="16" dur="500"/>
                                        <p:tgtEl>
                                          <p:spTgt spid="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bg/>
                                          </p:spTgt>
                                        </p:tgtEl>
                                        <p:attrNameLst>
                                          <p:attrName>style.visibility</p:attrName>
                                        </p:attrNameLst>
                                      </p:cBhvr>
                                      <p:to>
                                        <p:strVal val="visible"/>
                                      </p:to>
                                    </p:set>
                                    <p:animEffect transition="in" filter="fade">
                                      <p:cBhvr>
                                        <p:cTn id="19" dur="500"/>
                                        <p:tgtEl>
                                          <p:spTgt spid="5">
                                            <p:bg/>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bg/>
                                          </p:spTgt>
                                        </p:tgtEl>
                                        <p:attrNameLst>
                                          <p:attrName>style.visibility</p:attrName>
                                        </p:attrNameLst>
                                      </p:cBhvr>
                                      <p:to>
                                        <p:strVal val="visible"/>
                                      </p:to>
                                    </p:set>
                                    <p:animEffect transition="in" filter="fade">
                                      <p:cBhvr>
                                        <p:cTn id="25" dur="500"/>
                                        <p:tgtEl>
                                          <p:spTgt spid="6">
                                            <p:bg/>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fade">
                                      <p:cBhvr>
                                        <p:cTn id="28" dur="500"/>
                                        <p:tgtEl>
                                          <p:spTgt spid="6">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bg/>
                                          </p:spTgt>
                                        </p:tgtEl>
                                        <p:attrNameLst>
                                          <p:attrName>style.visibility</p:attrName>
                                        </p:attrNameLst>
                                      </p:cBhvr>
                                      <p:to>
                                        <p:strVal val="visible"/>
                                      </p:to>
                                    </p:set>
                                    <p:animEffect transition="in" filter="fade">
                                      <p:cBhvr>
                                        <p:cTn id="31" dur="500"/>
                                        <p:tgtEl>
                                          <p:spTgt spid="7">
                                            <p:bg/>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txEl>
                                              <p:pRg st="0" end="0"/>
                                            </p:txEl>
                                          </p:spTgt>
                                        </p:tgtEl>
                                        <p:attrNameLst>
                                          <p:attrName>style.visibility</p:attrName>
                                        </p:attrNameLst>
                                      </p:cBhvr>
                                      <p:to>
                                        <p:strVal val="visible"/>
                                      </p:to>
                                    </p:set>
                                    <p:animEffect transition="in" filter="fade">
                                      <p:cBhvr>
                                        <p:cTn id="34" dur="500"/>
                                        <p:tgtEl>
                                          <p:spTgt spid="7">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bg/>
                                          </p:spTgt>
                                        </p:tgtEl>
                                        <p:attrNameLst>
                                          <p:attrName>style.visibility</p:attrName>
                                        </p:attrNameLst>
                                      </p:cBhvr>
                                      <p:to>
                                        <p:strVal val="visible"/>
                                      </p:to>
                                    </p:set>
                                    <p:animEffect transition="in" filter="fade">
                                      <p:cBhvr>
                                        <p:cTn id="37" dur="500"/>
                                        <p:tgtEl>
                                          <p:spTgt spid="8">
                                            <p:bg/>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
                                            <p:txEl>
                                              <p:pRg st="0" end="0"/>
                                            </p:txEl>
                                          </p:spTgt>
                                        </p:tgtEl>
                                        <p:attrNameLst>
                                          <p:attrName>style.visibility</p:attrName>
                                        </p:attrNameLst>
                                      </p:cBhvr>
                                      <p:to>
                                        <p:strVal val="visible"/>
                                      </p:to>
                                    </p:set>
                                    <p:animEffect transition="in" filter="fade">
                                      <p:cBhvr>
                                        <p:cTn id="40" dur="500"/>
                                        <p:tgtEl>
                                          <p:spTgt spid="8">
                                            <p:txEl>
                                              <p:pRg st="0" end="0"/>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
                                            <p:bg/>
                                          </p:spTgt>
                                        </p:tgtEl>
                                        <p:attrNameLst>
                                          <p:attrName>style.visibility</p:attrName>
                                        </p:attrNameLst>
                                      </p:cBhvr>
                                      <p:to>
                                        <p:strVal val="visible"/>
                                      </p:to>
                                    </p:set>
                                    <p:animEffect transition="in" filter="fade">
                                      <p:cBhvr>
                                        <p:cTn id="43" dur="500"/>
                                        <p:tgtEl>
                                          <p:spTgt spid="9">
                                            <p:bg/>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
                                            <p:txEl>
                                              <p:pRg st="0" end="0"/>
                                            </p:txEl>
                                          </p:spTgt>
                                        </p:tgtEl>
                                        <p:attrNameLst>
                                          <p:attrName>style.visibility</p:attrName>
                                        </p:attrNameLst>
                                      </p:cBhvr>
                                      <p:to>
                                        <p:strVal val="visible"/>
                                      </p:to>
                                    </p:set>
                                    <p:animEffect transition="in" filter="fade">
                                      <p:cBhvr>
                                        <p:cTn id="46" dur="500"/>
                                        <p:tgtEl>
                                          <p:spTgt spid="9">
                                            <p:txEl>
                                              <p:pRg st="0" end="0"/>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0">
                                            <p:bg/>
                                          </p:spTgt>
                                        </p:tgtEl>
                                        <p:attrNameLst>
                                          <p:attrName>style.visibility</p:attrName>
                                        </p:attrNameLst>
                                      </p:cBhvr>
                                      <p:to>
                                        <p:strVal val="visible"/>
                                      </p:to>
                                    </p:set>
                                    <p:animEffect transition="in" filter="fade">
                                      <p:cBhvr>
                                        <p:cTn id="49" dur="500"/>
                                        <p:tgtEl>
                                          <p:spTgt spid="10">
                                            <p:bg/>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0">
                                            <p:txEl>
                                              <p:pRg st="0" end="0"/>
                                            </p:txEl>
                                          </p:spTgt>
                                        </p:tgtEl>
                                        <p:attrNameLst>
                                          <p:attrName>style.visibility</p:attrName>
                                        </p:attrNameLst>
                                      </p:cBhvr>
                                      <p:to>
                                        <p:strVal val="visible"/>
                                      </p:to>
                                    </p:set>
                                    <p:animEffect transition="in" filter="fade">
                                      <p:cBhvr>
                                        <p:cTn id="52" dur="500"/>
                                        <p:tgtEl>
                                          <p:spTgt spid="10">
                                            <p:txEl>
                                              <p:pRg st="0" end="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0">
                                            <p:txEl>
                                              <p:pRg st="2" end="2"/>
                                            </p:txEl>
                                          </p:spTgt>
                                        </p:tgtEl>
                                        <p:attrNameLst>
                                          <p:attrName>style.visibility</p:attrName>
                                        </p:attrNameLst>
                                      </p:cBhvr>
                                      <p:to>
                                        <p:strVal val="visible"/>
                                      </p:to>
                                    </p:set>
                                    <p:animEffect transition="in" filter="fade">
                                      <p:cBhvr>
                                        <p:cTn id="55" dur="500"/>
                                        <p:tgtEl>
                                          <p:spTgt spid="10">
                                            <p:txEl>
                                              <p:pRg st="2" end="2"/>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1">
                                            <p:bg/>
                                          </p:spTgt>
                                        </p:tgtEl>
                                        <p:attrNameLst>
                                          <p:attrName>style.visibility</p:attrName>
                                        </p:attrNameLst>
                                      </p:cBhvr>
                                      <p:to>
                                        <p:strVal val="visible"/>
                                      </p:to>
                                    </p:set>
                                    <p:animEffect transition="in" filter="fade">
                                      <p:cBhvr>
                                        <p:cTn id="58" dur="500"/>
                                        <p:tgtEl>
                                          <p:spTgt spid="11">
                                            <p:bg/>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1">
                                            <p:txEl>
                                              <p:pRg st="0" end="0"/>
                                            </p:txEl>
                                          </p:spTgt>
                                        </p:tgtEl>
                                        <p:attrNameLst>
                                          <p:attrName>style.visibility</p:attrName>
                                        </p:attrNameLst>
                                      </p:cBhvr>
                                      <p:to>
                                        <p:strVal val="visible"/>
                                      </p:to>
                                    </p:set>
                                    <p:animEffect transition="in" filter="fade">
                                      <p:cBhvr>
                                        <p:cTn id="61" dur="500"/>
                                        <p:tgtEl>
                                          <p:spTgt spid="11">
                                            <p:txEl>
                                              <p:pRg st="0" end="0"/>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1">
                                            <p:txEl>
                                              <p:pRg st="2" end="2"/>
                                            </p:txEl>
                                          </p:spTgt>
                                        </p:tgtEl>
                                        <p:attrNameLst>
                                          <p:attrName>style.visibility</p:attrName>
                                        </p:attrNameLst>
                                      </p:cBhvr>
                                      <p:to>
                                        <p:strVal val="visible"/>
                                      </p:to>
                                    </p:set>
                                    <p:animEffect transition="in" filter="fade">
                                      <p:cBhvr>
                                        <p:cTn id="64" dur="500"/>
                                        <p:tgtEl>
                                          <p:spTgt spid="11">
                                            <p:txEl>
                                              <p:pRg st="2" end="2"/>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
                                            <p:bg/>
                                          </p:spTgt>
                                        </p:tgtEl>
                                        <p:attrNameLst>
                                          <p:attrName>style.visibility</p:attrName>
                                        </p:attrNameLst>
                                      </p:cBhvr>
                                      <p:to>
                                        <p:strVal val="visible"/>
                                      </p:to>
                                    </p:set>
                                    <p:animEffect transition="in" filter="fade">
                                      <p:cBhvr>
                                        <p:cTn id="67" dur="500"/>
                                        <p:tgtEl>
                                          <p:spTgt spid="12">
                                            <p:bg/>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
                                            <p:txEl>
                                              <p:pRg st="0" end="0"/>
                                            </p:txEl>
                                          </p:spTgt>
                                        </p:tgtEl>
                                        <p:attrNameLst>
                                          <p:attrName>style.visibility</p:attrName>
                                        </p:attrNameLst>
                                      </p:cBhvr>
                                      <p:to>
                                        <p:strVal val="visible"/>
                                      </p:to>
                                    </p:set>
                                    <p:animEffect transition="in" filter="fade">
                                      <p:cBhvr>
                                        <p:cTn id="70" dur="500"/>
                                        <p:tgtEl>
                                          <p:spTgt spid="12">
                                            <p:txEl>
                                              <p:pRg st="0" end="0"/>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3">
                                            <p:bg/>
                                          </p:spTgt>
                                        </p:tgtEl>
                                        <p:attrNameLst>
                                          <p:attrName>style.visibility</p:attrName>
                                        </p:attrNameLst>
                                      </p:cBhvr>
                                      <p:to>
                                        <p:strVal val="visible"/>
                                      </p:to>
                                    </p:set>
                                    <p:animEffect transition="in" filter="fade">
                                      <p:cBhvr>
                                        <p:cTn id="73" dur="500"/>
                                        <p:tgtEl>
                                          <p:spTgt spid="13">
                                            <p:bg/>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3">
                                            <p:txEl>
                                              <p:pRg st="0" end="0"/>
                                            </p:txEl>
                                          </p:spTgt>
                                        </p:tgtEl>
                                        <p:attrNameLst>
                                          <p:attrName>style.visibility</p:attrName>
                                        </p:attrNameLst>
                                      </p:cBhvr>
                                      <p:to>
                                        <p:strVal val="visible"/>
                                      </p:to>
                                    </p:set>
                                    <p:animEffect transition="in" filter="fade">
                                      <p:cBhvr>
                                        <p:cTn id="76" dur="500"/>
                                        <p:tgtEl>
                                          <p:spTgt spid="13">
                                            <p:txEl>
                                              <p:pRg st="0" end="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3">
                                            <p:txEl>
                                              <p:pRg st="2" end="2"/>
                                            </p:txEl>
                                          </p:spTgt>
                                        </p:tgtEl>
                                        <p:attrNameLst>
                                          <p:attrName>style.visibility</p:attrName>
                                        </p:attrNameLst>
                                      </p:cBhvr>
                                      <p:to>
                                        <p:strVal val="visible"/>
                                      </p:to>
                                    </p:set>
                                    <p:animEffect transition="in" filter="fade">
                                      <p:cBhvr>
                                        <p:cTn id="79" dur="500"/>
                                        <p:tgtEl>
                                          <p:spTgt spid="13">
                                            <p:txEl>
                                              <p:pRg st="2" end="2"/>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4">
                                            <p:bg/>
                                          </p:spTgt>
                                        </p:tgtEl>
                                        <p:attrNameLst>
                                          <p:attrName>style.visibility</p:attrName>
                                        </p:attrNameLst>
                                      </p:cBhvr>
                                      <p:to>
                                        <p:strVal val="visible"/>
                                      </p:to>
                                    </p:set>
                                    <p:animEffect transition="in" filter="fade">
                                      <p:cBhvr>
                                        <p:cTn id="82" dur="500"/>
                                        <p:tgtEl>
                                          <p:spTgt spid="14">
                                            <p:bg/>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4">
                                            <p:txEl>
                                              <p:pRg st="0" end="0"/>
                                            </p:txEl>
                                          </p:spTgt>
                                        </p:tgtEl>
                                        <p:attrNameLst>
                                          <p:attrName>style.visibility</p:attrName>
                                        </p:attrNameLst>
                                      </p:cBhvr>
                                      <p:to>
                                        <p:strVal val="visible"/>
                                      </p:to>
                                    </p:set>
                                    <p:animEffect transition="in" filter="fade">
                                      <p:cBhvr>
                                        <p:cTn id="85" dur="500"/>
                                        <p:tgtEl>
                                          <p:spTgt spid="14">
                                            <p:txEl>
                                              <p:pRg st="0" end="0"/>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4">
                                            <p:txEl>
                                              <p:pRg st="2" end="2"/>
                                            </p:txEl>
                                          </p:spTgt>
                                        </p:tgtEl>
                                        <p:attrNameLst>
                                          <p:attrName>style.visibility</p:attrName>
                                        </p:attrNameLst>
                                      </p:cBhvr>
                                      <p:to>
                                        <p:strVal val="visible"/>
                                      </p:to>
                                    </p:set>
                                    <p:animEffect transition="in" filter="fade">
                                      <p:cBhvr>
                                        <p:cTn id="88" dur="500"/>
                                        <p:tgtEl>
                                          <p:spTgt spid="14">
                                            <p:txEl>
                                              <p:pRg st="2" end="2"/>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5">
                                            <p:bg/>
                                          </p:spTgt>
                                        </p:tgtEl>
                                        <p:attrNameLst>
                                          <p:attrName>style.visibility</p:attrName>
                                        </p:attrNameLst>
                                      </p:cBhvr>
                                      <p:to>
                                        <p:strVal val="visible"/>
                                      </p:to>
                                    </p:set>
                                    <p:animEffect transition="in" filter="fade">
                                      <p:cBhvr>
                                        <p:cTn id="91" dur="500"/>
                                        <p:tgtEl>
                                          <p:spTgt spid="15">
                                            <p:bg/>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5">
                                            <p:txEl>
                                              <p:pRg st="0" end="0"/>
                                            </p:txEl>
                                          </p:spTgt>
                                        </p:tgtEl>
                                        <p:attrNameLst>
                                          <p:attrName>style.visibility</p:attrName>
                                        </p:attrNameLst>
                                      </p:cBhvr>
                                      <p:to>
                                        <p:strVal val="visible"/>
                                      </p:to>
                                    </p:set>
                                    <p:animEffect transition="in" filter="fade">
                                      <p:cBhvr>
                                        <p:cTn id="94" dur="500"/>
                                        <p:tgtEl>
                                          <p:spTgt spid="15">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6">
                                            <p:bg/>
                                          </p:spTgt>
                                        </p:tgtEl>
                                        <p:attrNameLst>
                                          <p:attrName>style.visibility</p:attrName>
                                        </p:attrNameLst>
                                      </p:cBhvr>
                                      <p:to>
                                        <p:strVal val="visible"/>
                                      </p:to>
                                    </p:set>
                                    <p:animEffect transition="in" filter="fade">
                                      <p:cBhvr>
                                        <p:cTn id="97" dur="500"/>
                                        <p:tgtEl>
                                          <p:spTgt spid="16">
                                            <p:bg/>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6">
                                            <p:txEl>
                                              <p:pRg st="0" end="0"/>
                                            </p:txEl>
                                          </p:spTgt>
                                        </p:tgtEl>
                                        <p:attrNameLst>
                                          <p:attrName>style.visibility</p:attrName>
                                        </p:attrNameLst>
                                      </p:cBhvr>
                                      <p:to>
                                        <p:strVal val="visible"/>
                                      </p:to>
                                    </p:set>
                                    <p:animEffect transition="in" filter="fade">
                                      <p:cBhvr>
                                        <p:cTn id="100" dur="500"/>
                                        <p:tgtEl>
                                          <p:spTgt spid="16">
                                            <p:txEl>
                                              <p:pRg st="0" end="0"/>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6">
                                            <p:txEl>
                                              <p:pRg st="2" end="2"/>
                                            </p:txEl>
                                          </p:spTgt>
                                        </p:tgtEl>
                                        <p:attrNameLst>
                                          <p:attrName>style.visibility</p:attrName>
                                        </p:attrNameLst>
                                      </p:cBhvr>
                                      <p:to>
                                        <p:strVal val="visible"/>
                                      </p:to>
                                    </p:set>
                                    <p:animEffect transition="in" filter="fade">
                                      <p:cBhvr>
                                        <p:cTn id="103" dur="500"/>
                                        <p:tgtEl>
                                          <p:spTgt spid="16">
                                            <p:txEl>
                                              <p:pRg st="2" end="2"/>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7">
                                            <p:bg/>
                                          </p:spTgt>
                                        </p:tgtEl>
                                        <p:attrNameLst>
                                          <p:attrName>style.visibility</p:attrName>
                                        </p:attrNameLst>
                                      </p:cBhvr>
                                      <p:to>
                                        <p:strVal val="visible"/>
                                      </p:to>
                                    </p:set>
                                    <p:animEffect transition="in" filter="fade">
                                      <p:cBhvr>
                                        <p:cTn id="106" dur="500"/>
                                        <p:tgtEl>
                                          <p:spTgt spid="17">
                                            <p:bg/>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7">
                                            <p:txEl>
                                              <p:pRg st="0" end="0"/>
                                            </p:txEl>
                                          </p:spTgt>
                                        </p:tgtEl>
                                        <p:attrNameLst>
                                          <p:attrName>style.visibility</p:attrName>
                                        </p:attrNameLst>
                                      </p:cBhvr>
                                      <p:to>
                                        <p:strVal val="visible"/>
                                      </p:to>
                                    </p:set>
                                    <p:animEffect transition="in" filter="fade">
                                      <p:cBhvr>
                                        <p:cTn id="109" dur="500"/>
                                        <p:tgtEl>
                                          <p:spTgt spid="17">
                                            <p:txEl>
                                              <p:pRg st="0" end="0"/>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7">
                                            <p:txEl>
                                              <p:pRg st="2" end="2"/>
                                            </p:txEl>
                                          </p:spTgt>
                                        </p:tgtEl>
                                        <p:attrNameLst>
                                          <p:attrName>style.visibility</p:attrName>
                                        </p:attrNameLst>
                                      </p:cBhvr>
                                      <p:to>
                                        <p:strVal val="visible"/>
                                      </p:to>
                                    </p:set>
                                    <p:animEffect transition="in" filter="fade">
                                      <p:cBhvr>
                                        <p:cTn id="112" dur="500"/>
                                        <p:tgtEl>
                                          <p:spTgt spid="17">
                                            <p:txEl>
                                              <p:pRg st="2" end="2"/>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8">
                                            <p:bg/>
                                          </p:spTgt>
                                        </p:tgtEl>
                                        <p:attrNameLst>
                                          <p:attrName>style.visibility</p:attrName>
                                        </p:attrNameLst>
                                      </p:cBhvr>
                                      <p:to>
                                        <p:strVal val="visible"/>
                                      </p:to>
                                    </p:set>
                                    <p:animEffect transition="in" filter="fade">
                                      <p:cBhvr>
                                        <p:cTn id="115" dur="500"/>
                                        <p:tgtEl>
                                          <p:spTgt spid="18">
                                            <p:bg/>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8">
                                            <p:txEl>
                                              <p:pRg st="0" end="0"/>
                                            </p:txEl>
                                          </p:spTgt>
                                        </p:tgtEl>
                                        <p:attrNameLst>
                                          <p:attrName>style.visibility</p:attrName>
                                        </p:attrNameLst>
                                      </p:cBhvr>
                                      <p:to>
                                        <p:strVal val="visible"/>
                                      </p:to>
                                    </p:set>
                                    <p:animEffect transition="in" filter="fade">
                                      <p:cBhvr>
                                        <p:cTn id="118" dur="500"/>
                                        <p:tgtEl>
                                          <p:spTgt spid="18">
                                            <p:txEl>
                                              <p:pRg st="0" end="0"/>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8">
                                            <p:txEl>
                                              <p:pRg st="2" end="2"/>
                                            </p:txEl>
                                          </p:spTgt>
                                        </p:tgtEl>
                                        <p:attrNameLst>
                                          <p:attrName>style.visibility</p:attrName>
                                        </p:attrNameLst>
                                      </p:cBhvr>
                                      <p:to>
                                        <p:strVal val="visible"/>
                                      </p:to>
                                    </p:set>
                                    <p:animEffect transition="in" filter="fade">
                                      <p:cBhvr>
                                        <p:cTn id="121" dur="500"/>
                                        <p:tgtEl>
                                          <p:spTgt spid="18">
                                            <p:txEl>
                                              <p:pRg st="2" end="2"/>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9">
                                            <p:bg/>
                                          </p:spTgt>
                                        </p:tgtEl>
                                        <p:attrNameLst>
                                          <p:attrName>style.visibility</p:attrName>
                                        </p:attrNameLst>
                                      </p:cBhvr>
                                      <p:to>
                                        <p:strVal val="visible"/>
                                      </p:to>
                                    </p:set>
                                    <p:animEffect transition="in" filter="fade">
                                      <p:cBhvr>
                                        <p:cTn id="124" dur="500"/>
                                        <p:tgtEl>
                                          <p:spTgt spid="19">
                                            <p:bg/>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9">
                                            <p:txEl>
                                              <p:pRg st="0" end="0"/>
                                            </p:txEl>
                                          </p:spTgt>
                                        </p:tgtEl>
                                        <p:attrNameLst>
                                          <p:attrName>style.visibility</p:attrName>
                                        </p:attrNameLst>
                                      </p:cBhvr>
                                      <p:to>
                                        <p:strVal val="visible"/>
                                      </p:to>
                                    </p:set>
                                    <p:animEffect transition="in" filter="fade">
                                      <p:cBhvr>
                                        <p:cTn id="127" dur="500"/>
                                        <p:tgtEl>
                                          <p:spTgt spid="19">
                                            <p:txEl>
                                              <p:pRg st="0" end="0"/>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20">
                                            <p:bg/>
                                          </p:spTgt>
                                        </p:tgtEl>
                                        <p:attrNameLst>
                                          <p:attrName>style.visibility</p:attrName>
                                        </p:attrNameLst>
                                      </p:cBhvr>
                                      <p:to>
                                        <p:strVal val="visible"/>
                                      </p:to>
                                    </p:set>
                                    <p:animEffect transition="in" filter="fade">
                                      <p:cBhvr>
                                        <p:cTn id="130" dur="500"/>
                                        <p:tgtEl>
                                          <p:spTgt spid="20">
                                            <p:bg/>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20">
                                            <p:txEl>
                                              <p:pRg st="0" end="0"/>
                                            </p:txEl>
                                          </p:spTgt>
                                        </p:tgtEl>
                                        <p:attrNameLst>
                                          <p:attrName>style.visibility</p:attrName>
                                        </p:attrNameLst>
                                      </p:cBhvr>
                                      <p:to>
                                        <p:strVal val="visible"/>
                                      </p:to>
                                    </p:set>
                                    <p:animEffect transition="in" filter="fade">
                                      <p:cBhvr>
                                        <p:cTn id="133" dur="500"/>
                                        <p:tgtEl>
                                          <p:spTgt spid="20">
                                            <p:txEl>
                                              <p:pRg st="0" end="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20">
                                            <p:txEl>
                                              <p:pRg st="2" end="2"/>
                                            </p:txEl>
                                          </p:spTgt>
                                        </p:tgtEl>
                                        <p:attrNameLst>
                                          <p:attrName>style.visibility</p:attrName>
                                        </p:attrNameLst>
                                      </p:cBhvr>
                                      <p:to>
                                        <p:strVal val="visible"/>
                                      </p:to>
                                    </p:set>
                                    <p:animEffect transition="in" filter="fade">
                                      <p:cBhvr>
                                        <p:cTn id="136" dur="500"/>
                                        <p:tgtEl>
                                          <p:spTgt spid="20">
                                            <p:txEl>
                                              <p:pRg st="2" end="2"/>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21">
                                            <p:bg/>
                                          </p:spTgt>
                                        </p:tgtEl>
                                        <p:attrNameLst>
                                          <p:attrName>style.visibility</p:attrName>
                                        </p:attrNameLst>
                                      </p:cBhvr>
                                      <p:to>
                                        <p:strVal val="visible"/>
                                      </p:to>
                                    </p:set>
                                    <p:animEffect transition="in" filter="fade">
                                      <p:cBhvr>
                                        <p:cTn id="139" dur="500"/>
                                        <p:tgtEl>
                                          <p:spTgt spid="21">
                                            <p:bg/>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21">
                                            <p:txEl>
                                              <p:pRg st="0" end="0"/>
                                            </p:txEl>
                                          </p:spTgt>
                                        </p:tgtEl>
                                        <p:attrNameLst>
                                          <p:attrName>style.visibility</p:attrName>
                                        </p:attrNameLst>
                                      </p:cBhvr>
                                      <p:to>
                                        <p:strVal val="visible"/>
                                      </p:to>
                                    </p:set>
                                    <p:animEffect transition="in" filter="fade">
                                      <p:cBhvr>
                                        <p:cTn id="142" dur="500"/>
                                        <p:tgtEl>
                                          <p:spTgt spid="21">
                                            <p:txEl>
                                              <p:pRg st="0" end="0"/>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21">
                                            <p:txEl>
                                              <p:pRg st="2" end="2"/>
                                            </p:txEl>
                                          </p:spTgt>
                                        </p:tgtEl>
                                        <p:attrNameLst>
                                          <p:attrName>style.visibility</p:attrName>
                                        </p:attrNameLst>
                                      </p:cBhvr>
                                      <p:to>
                                        <p:strVal val="visible"/>
                                      </p:to>
                                    </p:set>
                                    <p:animEffect transition="in" filter="fade">
                                      <p:cBhvr>
                                        <p:cTn id="145" dur="500"/>
                                        <p:tgtEl>
                                          <p:spTgt spid="21">
                                            <p:txEl>
                                              <p:pRg st="2" end="2"/>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22">
                                            <p:bg/>
                                          </p:spTgt>
                                        </p:tgtEl>
                                        <p:attrNameLst>
                                          <p:attrName>style.visibility</p:attrName>
                                        </p:attrNameLst>
                                      </p:cBhvr>
                                      <p:to>
                                        <p:strVal val="visible"/>
                                      </p:to>
                                    </p:set>
                                    <p:animEffect transition="in" filter="fade">
                                      <p:cBhvr>
                                        <p:cTn id="148" dur="500"/>
                                        <p:tgtEl>
                                          <p:spTgt spid="22">
                                            <p:bg/>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22">
                                            <p:txEl>
                                              <p:pRg st="0" end="0"/>
                                            </p:txEl>
                                          </p:spTgt>
                                        </p:tgtEl>
                                        <p:attrNameLst>
                                          <p:attrName>style.visibility</p:attrName>
                                        </p:attrNameLst>
                                      </p:cBhvr>
                                      <p:to>
                                        <p:strVal val="visible"/>
                                      </p:to>
                                    </p:set>
                                    <p:animEffect transition="in" filter="fade">
                                      <p:cBhvr>
                                        <p:cTn id="151" dur="500"/>
                                        <p:tgtEl>
                                          <p:spTgt spid="22">
                                            <p:txEl>
                                              <p:pRg st="0" end="0"/>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23">
                                            <p:bg/>
                                          </p:spTgt>
                                        </p:tgtEl>
                                        <p:attrNameLst>
                                          <p:attrName>style.visibility</p:attrName>
                                        </p:attrNameLst>
                                      </p:cBhvr>
                                      <p:to>
                                        <p:strVal val="visible"/>
                                      </p:to>
                                    </p:set>
                                    <p:animEffect transition="in" filter="fade">
                                      <p:cBhvr>
                                        <p:cTn id="154" dur="500"/>
                                        <p:tgtEl>
                                          <p:spTgt spid="23">
                                            <p:bg/>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23">
                                            <p:txEl>
                                              <p:pRg st="0" end="0"/>
                                            </p:txEl>
                                          </p:spTgt>
                                        </p:tgtEl>
                                        <p:attrNameLst>
                                          <p:attrName>style.visibility</p:attrName>
                                        </p:attrNameLst>
                                      </p:cBhvr>
                                      <p:to>
                                        <p:strVal val="visible"/>
                                      </p:to>
                                    </p:set>
                                    <p:animEffect transition="in" filter="fade">
                                      <p:cBhvr>
                                        <p:cTn id="157"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animBg="1"/>
      <p:bldP spid="4" grpId="0" build="allAtOnce" animBg="1"/>
      <p:bldP spid="5" grpId="0" build="allAtOnce" animBg="1"/>
      <p:bldP spid="6" grpId="0" build="allAtOnce" animBg="1"/>
      <p:bldP spid="7" grpId="0" build="allAtOnce" animBg="1"/>
      <p:bldP spid="8" grpId="0" build="allAtOnce" animBg="1"/>
      <p:bldP spid="9" grpId="0" build="allAtOnce" animBg="1"/>
      <p:bldP spid="10" grpId="0" build="allAtOnce" animBg="1"/>
      <p:bldP spid="11" grpId="0" build="allAtOnce" animBg="1"/>
      <p:bldP spid="12" grpId="0" build="allAtOnce" animBg="1"/>
      <p:bldP spid="13" grpId="0" build="allAtOnce" animBg="1"/>
      <p:bldP spid="14" grpId="0" build="allAtOnce" animBg="1"/>
      <p:bldP spid="15" grpId="0" build="allAtOnce" animBg="1"/>
      <p:bldP spid="16" grpId="0" build="allAtOnce" animBg="1"/>
      <p:bldP spid="17" grpId="0" build="allAtOnce" animBg="1"/>
      <p:bldP spid="18" grpId="0" build="allAtOnce" animBg="1"/>
      <p:bldP spid="19" grpId="0" build="allAtOnce" animBg="1"/>
      <p:bldP spid="20" grpId="0" build="allAtOnce" animBg="1"/>
      <p:bldP spid="21" grpId="0" build="allAtOnce" animBg="1"/>
      <p:bldP spid="22" grpId="0" build="allAtOnce" animBg="1"/>
      <p:bldP spid="23" grpId="0" build="allAtOnce"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Tabela</a:t>
            </a:r>
          </a:p>
          <a:p>
            <a:r>
              <a:rPr lang="pt-BR" dirty="0"/>
              <a:t>Quadro</a:t>
            </a:r>
          </a:p>
          <a:p>
            <a:r>
              <a:rPr lang="pt-BR" dirty="0"/>
              <a:t>Imagem</a:t>
            </a:r>
          </a:p>
          <a:p>
            <a:r>
              <a:rPr lang="pt-BR" dirty="0"/>
              <a:t>Esquema</a:t>
            </a:r>
          </a:p>
          <a:p>
            <a:r>
              <a:rPr lang="pt-BR" dirty="0"/>
              <a:t>Gráfico</a:t>
            </a:r>
          </a:p>
          <a:p>
            <a:r>
              <a:rPr lang="pt-BR" dirty="0"/>
              <a:t>Mapa</a:t>
            </a:r>
          </a:p>
          <a:p>
            <a:r>
              <a:rPr lang="pt-BR" dirty="0"/>
              <a:t>Diagrama, entre outros</a:t>
            </a:r>
          </a:p>
          <a:p>
            <a:endParaRPr lang="pt-BR" dirty="0"/>
          </a:p>
        </p:txBody>
      </p:sp>
      <p:sp>
        <p:nvSpPr>
          <p:cNvPr id="3" name="Título 2"/>
          <p:cNvSpPr>
            <a:spLocks noGrp="1"/>
          </p:cNvSpPr>
          <p:nvPr>
            <p:ph type="title"/>
          </p:nvPr>
        </p:nvSpPr>
        <p:spPr/>
        <p:txBody>
          <a:bodyPr/>
          <a:lstStyle/>
          <a:p>
            <a:r>
              <a:rPr lang="pt-BR" dirty="0"/>
              <a:t>Elementos gráficos</a:t>
            </a:r>
          </a:p>
        </p:txBody>
      </p:sp>
    </p:spTree>
    <p:extLst>
      <p:ext uri="{BB962C8B-B14F-4D97-AF65-F5344CB8AC3E}">
        <p14:creationId xmlns:p14="http://schemas.microsoft.com/office/powerpoint/2010/main" val="40201642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a:t>Tabela x Quadro</a:t>
            </a: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809" y="1181579"/>
            <a:ext cx="6186264" cy="2376264"/>
          </a:xfrm>
          <a:prstGeom prst="rect">
            <a:avLst/>
          </a:prstGeom>
        </p:spPr>
      </p:pic>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3808" y="3717032"/>
            <a:ext cx="6186264" cy="3038475"/>
          </a:xfrm>
          <a:prstGeom prst="rect">
            <a:avLst/>
          </a:prstGeom>
        </p:spPr>
      </p:pic>
      <p:sp>
        <p:nvSpPr>
          <p:cNvPr id="6" name="CaixaDeTexto 5"/>
          <p:cNvSpPr txBox="1"/>
          <p:nvPr/>
        </p:nvSpPr>
        <p:spPr>
          <a:xfrm>
            <a:off x="683568" y="2708920"/>
            <a:ext cx="1512168" cy="369332"/>
          </a:xfrm>
          <a:prstGeom prst="rect">
            <a:avLst/>
          </a:prstGeom>
          <a:noFill/>
        </p:spPr>
        <p:txBody>
          <a:bodyPr wrap="square" rtlCol="0">
            <a:spAutoFit/>
          </a:bodyPr>
          <a:lstStyle/>
          <a:p>
            <a:r>
              <a:rPr lang="pt-BR" dirty="0"/>
              <a:t>Tabela</a:t>
            </a:r>
          </a:p>
        </p:txBody>
      </p:sp>
      <p:sp>
        <p:nvSpPr>
          <p:cNvPr id="8" name="CaixaDeTexto 7"/>
          <p:cNvSpPr txBox="1"/>
          <p:nvPr/>
        </p:nvSpPr>
        <p:spPr>
          <a:xfrm>
            <a:off x="683568" y="4365104"/>
            <a:ext cx="1512168" cy="369332"/>
          </a:xfrm>
          <a:prstGeom prst="rect">
            <a:avLst/>
          </a:prstGeom>
          <a:noFill/>
        </p:spPr>
        <p:txBody>
          <a:bodyPr wrap="square" rtlCol="0">
            <a:spAutoFit/>
          </a:bodyPr>
          <a:lstStyle/>
          <a:p>
            <a:r>
              <a:rPr lang="pt-BR" dirty="0"/>
              <a:t>Quadro</a:t>
            </a:r>
          </a:p>
        </p:txBody>
      </p:sp>
    </p:spTree>
    <p:extLst>
      <p:ext uri="{BB962C8B-B14F-4D97-AF65-F5344CB8AC3E}">
        <p14:creationId xmlns:p14="http://schemas.microsoft.com/office/powerpoint/2010/main" val="10053847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Apresentar os resultados obtidos na pesquisa</a:t>
            </a:r>
          </a:p>
          <a:p>
            <a:r>
              <a:rPr lang="pt-BR" dirty="0"/>
              <a:t>Conseguiu atingir os objetivos propostos?</a:t>
            </a:r>
          </a:p>
          <a:p>
            <a:r>
              <a:rPr lang="pt-BR" dirty="0"/>
              <a:t>Ressaltar novamente a relevância da pesquisa</a:t>
            </a:r>
          </a:p>
          <a:p>
            <a:r>
              <a:rPr lang="pt-BR" dirty="0"/>
              <a:t>O trabalho ainda pode ser complementado em pesquisas posteriores?</a:t>
            </a:r>
          </a:p>
          <a:p>
            <a:pPr marL="109728" indent="0">
              <a:buNone/>
            </a:pPr>
            <a:endParaRPr lang="pt-BR" dirty="0"/>
          </a:p>
          <a:p>
            <a:endParaRPr lang="pt-BR" dirty="0"/>
          </a:p>
          <a:p>
            <a:pPr lvl="1"/>
            <a:endParaRPr lang="pt-BR" dirty="0"/>
          </a:p>
        </p:txBody>
      </p:sp>
      <p:sp>
        <p:nvSpPr>
          <p:cNvPr id="3" name="Título 2"/>
          <p:cNvSpPr>
            <a:spLocks noGrp="1"/>
          </p:cNvSpPr>
          <p:nvPr>
            <p:ph type="title"/>
          </p:nvPr>
        </p:nvSpPr>
        <p:spPr/>
        <p:txBody>
          <a:bodyPr/>
          <a:lstStyle/>
          <a:p>
            <a:r>
              <a:rPr lang="pt-BR" dirty="0"/>
              <a:t>Como fazer a Conclusão</a:t>
            </a:r>
          </a:p>
        </p:txBody>
      </p:sp>
    </p:spTree>
    <p:extLst>
      <p:ext uri="{BB962C8B-B14F-4D97-AF65-F5344CB8AC3E}">
        <p14:creationId xmlns:p14="http://schemas.microsoft.com/office/powerpoint/2010/main" val="20875025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79512" y="404664"/>
            <a:ext cx="8784976" cy="2862322"/>
          </a:xfrm>
          <a:prstGeom prst="rect">
            <a:avLst/>
          </a:prstGeom>
          <a:noFill/>
        </p:spPr>
        <p:txBody>
          <a:bodyPr wrap="square" rtlCol="0">
            <a:spAutoFit/>
          </a:bodyPr>
          <a:lstStyle/>
          <a:p>
            <a:pPr algn="just"/>
            <a:r>
              <a:rPr lang="pt-BR" dirty="0"/>
              <a:t>A revisão bibliográfica desenvolvida neste trabalho demonstra que as organizações necessitam gerenciar a informação de forma tão peculiar quanto qualquer outro recurso empresarial. Dada a sua quantidade e diversidade, torna-se difícil gerenciá-la de maneira que os gestores a utilizem para a tomada de decisões.</a:t>
            </a:r>
          </a:p>
          <a:p>
            <a:pPr algn="just"/>
            <a:r>
              <a:rPr lang="pt-BR" dirty="0"/>
              <a:t>As organizações, tanto aquelas que buscam sua conformidade ambiental como aquelas que zelam pela melhoria contínua do seu desempenho ambiental, se deparam com muitas informações, em quantidades, tipos e relevâncias diferentes, principalmente quando relacionadas aos estágios de evolução ambiental ao qual se encontram.</a:t>
            </a:r>
          </a:p>
        </p:txBody>
      </p:sp>
      <p:sp>
        <p:nvSpPr>
          <p:cNvPr id="3" name="CaixaDeTexto 2"/>
          <p:cNvSpPr txBox="1"/>
          <p:nvPr/>
        </p:nvSpPr>
        <p:spPr>
          <a:xfrm>
            <a:off x="179512" y="3169999"/>
            <a:ext cx="8784976" cy="2862322"/>
          </a:xfrm>
          <a:prstGeom prst="rect">
            <a:avLst/>
          </a:prstGeom>
          <a:noFill/>
        </p:spPr>
        <p:txBody>
          <a:bodyPr wrap="square" rtlCol="0">
            <a:spAutoFit/>
          </a:bodyPr>
          <a:lstStyle/>
          <a:p>
            <a:pPr algn="just"/>
            <a:r>
              <a:rPr lang="pt-BR" dirty="0"/>
              <a:t>Dessa forma, foi possível identificar as tomadas de decisão, as informações e os agentes decisórios registrados pelos autores em cada um dos estágios evolutivos da gestão ambiental. Ressalta-se, entretanto, que essas informações podem ser ainda insuficientes, dada a complexidade da questão ambiental atribuída às organizações.</a:t>
            </a:r>
          </a:p>
          <a:p>
            <a:pPr algn="just"/>
            <a:r>
              <a:rPr lang="pt-BR" dirty="0"/>
              <a:t>Confrontando as informações identificadas em cada um dos elementos componentes da NBR ISO 14001 com as informações obtidas em cada um dos estágios evolutivos, pode-se concluir que para a organização atingir, no mínimo, sua conformidade ambiental, se faz necessária uma gestão da informação sistematizada com o grau de exigência da ISO 14001.</a:t>
            </a:r>
          </a:p>
        </p:txBody>
      </p:sp>
    </p:spTree>
    <p:extLst>
      <p:ext uri="{BB962C8B-B14F-4D97-AF65-F5344CB8AC3E}">
        <p14:creationId xmlns:p14="http://schemas.microsoft.com/office/powerpoint/2010/main" val="13954565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467544" y="620688"/>
            <a:ext cx="8424936" cy="5078313"/>
          </a:xfrm>
          <a:prstGeom prst="rect">
            <a:avLst/>
          </a:prstGeom>
          <a:noFill/>
        </p:spPr>
        <p:txBody>
          <a:bodyPr wrap="square" rtlCol="0">
            <a:spAutoFit/>
          </a:bodyPr>
          <a:lstStyle/>
          <a:p>
            <a:pPr algn="just"/>
            <a:r>
              <a:rPr lang="pt-BR" dirty="0"/>
              <a:t>Foi possível observar que as tomadas de decisão, a quantidade e os tipos de informação que são necessários em cada um dos estágios de evolução ambiental são diferenciados, porém com ressalva em alguns tipos, que podem ser utilizados em mais de um estágio. Assim pode-se concluir que existe uma tendência de sobreposição de estágios, onde características de um estágio posterior incorporam as do estágio anterior. Para tanto, se faz necessária uma gestão da informação de forma completa, considerando vários tipos e fontes de informação, para que estas possam auxiliar os dirigentes das organizações na sua formulação de estratégias e principalmente nas tomadas de decisão, adotando uma gestão pro ativa principalmente nas questões ambientais. Entretanto, vale lembrar que a relevância e o tipo das informações também podem variar de acordo com o tamanho, tipo e perspectivas estratégicas das organizações. Dessa forma, estudos teóricos e empíricos devem ser ainda realizados a fim de melhor compreender a gestão da informação nesses estágios de evolução da gestão ambiental, construindo assim uma forma estruturada para que as empresas e seus dirigentes possam planejar suas atividades futuras.</a:t>
            </a:r>
          </a:p>
        </p:txBody>
      </p:sp>
    </p:spTree>
    <p:extLst>
      <p:ext uri="{BB962C8B-B14F-4D97-AF65-F5344CB8AC3E}">
        <p14:creationId xmlns:p14="http://schemas.microsoft.com/office/powerpoint/2010/main" val="751150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Citações e Referências</a:t>
            </a:r>
          </a:p>
        </p:txBody>
      </p:sp>
      <p:sp>
        <p:nvSpPr>
          <p:cNvPr id="3" name="Subtítulo 2"/>
          <p:cNvSpPr>
            <a:spLocks noGrp="1"/>
          </p:cNvSpPr>
          <p:nvPr>
            <p:ph type="subTitle" idx="1"/>
          </p:nvPr>
        </p:nvSpPr>
        <p:spPr>
          <a:xfrm>
            <a:off x="928662" y="4143380"/>
            <a:ext cx="7715304" cy="1752600"/>
          </a:xfrm>
        </p:spPr>
        <p:txBody>
          <a:bodyPr/>
          <a:lstStyle/>
          <a:p>
            <a:r>
              <a:rPr lang="pt-BR" dirty="0"/>
              <a:t>Prof.ª Ms. Anderson Barbosa de Lima</a:t>
            </a:r>
          </a:p>
        </p:txBody>
      </p:sp>
    </p:spTree>
    <p:extLst>
      <p:ext uri="{BB962C8B-B14F-4D97-AF65-F5344CB8AC3E}">
        <p14:creationId xmlns:p14="http://schemas.microsoft.com/office/powerpoint/2010/main" val="3302007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pPr lvl="1"/>
            <a:r>
              <a:rPr lang="pt-BR" sz="2400" dirty="0"/>
              <a:t>Enfermagem;</a:t>
            </a:r>
          </a:p>
          <a:p>
            <a:pPr lvl="1"/>
            <a:endParaRPr lang="pt-BR" sz="2400" dirty="0"/>
          </a:p>
          <a:p>
            <a:pPr lvl="1"/>
            <a:r>
              <a:rPr lang="pt-BR" sz="2400" dirty="0"/>
              <a:t>Química;</a:t>
            </a:r>
          </a:p>
          <a:p>
            <a:pPr lvl="1"/>
            <a:endParaRPr lang="pt-BR" sz="2400" dirty="0"/>
          </a:p>
          <a:p>
            <a:pPr lvl="1"/>
            <a:r>
              <a:rPr lang="pt-BR" sz="2400" dirty="0"/>
              <a:t>Jurídico;</a:t>
            </a:r>
          </a:p>
          <a:p>
            <a:pPr lvl="1"/>
            <a:endParaRPr lang="pt-BR" sz="2400" dirty="0"/>
          </a:p>
          <a:p>
            <a:pPr lvl="1"/>
            <a:r>
              <a:rPr lang="pt-BR" sz="2400" dirty="0"/>
              <a:t>Marketing;</a:t>
            </a:r>
          </a:p>
          <a:p>
            <a:pPr lvl="1"/>
            <a:endParaRPr lang="pt-BR" sz="2400" dirty="0"/>
          </a:p>
          <a:p>
            <a:pPr lvl="1"/>
            <a:r>
              <a:rPr lang="pt-BR" sz="2400" dirty="0"/>
              <a:t>Secretariado;</a:t>
            </a:r>
          </a:p>
          <a:p>
            <a:pPr lvl="1"/>
            <a:endParaRPr lang="pt-BR" sz="2400" dirty="0"/>
          </a:p>
          <a:p>
            <a:pPr lvl="1"/>
            <a:endParaRPr lang="pt-BR" sz="2400" dirty="0"/>
          </a:p>
          <a:p>
            <a:endParaRPr lang="pt-B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a:t>Citações</a:t>
            </a:r>
          </a:p>
        </p:txBody>
      </p:sp>
      <p:sp>
        <p:nvSpPr>
          <p:cNvPr id="3" name="Espaço Reservado para Conteúdo 2"/>
          <p:cNvSpPr>
            <a:spLocks noGrp="1"/>
          </p:cNvSpPr>
          <p:nvPr>
            <p:ph idx="1"/>
          </p:nvPr>
        </p:nvSpPr>
        <p:spPr>
          <a:xfrm>
            <a:off x="428596" y="1428736"/>
            <a:ext cx="8229600" cy="4525963"/>
          </a:xfrm>
        </p:spPr>
        <p:txBody>
          <a:bodyPr/>
          <a:lstStyle/>
          <a:p>
            <a:pPr>
              <a:lnSpc>
                <a:spcPct val="150000"/>
              </a:lnSpc>
            </a:pPr>
            <a:r>
              <a:rPr lang="pt-BR" dirty="0"/>
              <a:t>Definição de citação.</a:t>
            </a:r>
          </a:p>
          <a:p>
            <a:pPr>
              <a:lnSpc>
                <a:spcPct val="150000"/>
              </a:lnSpc>
            </a:pPr>
            <a:r>
              <a:rPr lang="pt-BR" dirty="0"/>
              <a:t>Tipos de citações:</a:t>
            </a:r>
          </a:p>
          <a:p>
            <a:pPr lvl="1">
              <a:lnSpc>
                <a:spcPct val="150000"/>
              </a:lnSpc>
            </a:pPr>
            <a:r>
              <a:rPr lang="pt-BR" dirty="0"/>
              <a:t>Direta</a:t>
            </a:r>
          </a:p>
          <a:p>
            <a:pPr lvl="1">
              <a:lnSpc>
                <a:spcPct val="150000"/>
              </a:lnSpc>
            </a:pPr>
            <a:r>
              <a:rPr lang="pt-BR" dirty="0"/>
              <a:t>Indireta </a:t>
            </a:r>
          </a:p>
          <a:p>
            <a:pPr lvl="1">
              <a:lnSpc>
                <a:spcPct val="150000"/>
              </a:lnSpc>
            </a:pPr>
            <a:r>
              <a:rPr lang="pt-BR" dirty="0"/>
              <a:t>Citação de Citação</a:t>
            </a:r>
          </a:p>
        </p:txBody>
      </p:sp>
    </p:spTree>
    <p:extLst>
      <p:ext uri="{BB962C8B-B14F-4D97-AF65-F5344CB8AC3E}">
        <p14:creationId xmlns:p14="http://schemas.microsoft.com/office/powerpoint/2010/main" val="34811453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a:t>Citações direta</a:t>
            </a:r>
          </a:p>
        </p:txBody>
      </p:sp>
      <p:sp>
        <p:nvSpPr>
          <p:cNvPr id="3" name="Espaço Reservado para Conteúdo 2"/>
          <p:cNvSpPr>
            <a:spLocks noGrp="1"/>
          </p:cNvSpPr>
          <p:nvPr>
            <p:ph idx="1"/>
          </p:nvPr>
        </p:nvSpPr>
        <p:spPr/>
        <p:txBody>
          <a:bodyPr/>
          <a:lstStyle/>
          <a:p>
            <a:r>
              <a:rPr lang="pt-BR" dirty="0"/>
              <a:t>Com até 3 linhas:</a:t>
            </a:r>
          </a:p>
          <a:p>
            <a:pPr lvl="1"/>
            <a:r>
              <a:rPr lang="pt-BR" dirty="0"/>
              <a:t>Contidas entre aspas duplas</a:t>
            </a:r>
          </a:p>
          <a:p>
            <a:pPr lvl="1"/>
            <a:r>
              <a:rPr lang="pt-BR" dirty="0"/>
              <a:t>Complementada com ano e nº da página</a:t>
            </a:r>
          </a:p>
          <a:p>
            <a:pPr lvl="1">
              <a:buNone/>
            </a:pPr>
            <a:r>
              <a:rPr lang="pt-BR" dirty="0"/>
              <a:t>Ex:</a:t>
            </a:r>
          </a:p>
          <a:p>
            <a:pPr lvl="1">
              <a:buNone/>
            </a:pPr>
            <a:r>
              <a:rPr lang="pt-BR" dirty="0" err="1"/>
              <a:t>Laudon</a:t>
            </a:r>
            <a:r>
              <a:rPr lang="pt-BR" dirty="0"/>
              <a:t> e </a:t>
            </a:r>
            <a:r>
              <a:rPr lang="pt-BR" dirty="0" err="1"/>
              <a:t>Laudon</a:t>
            </a:r>
            <a:r>
              <a:rPr lang="pt-BR" dirty="0"/>
              <a:t> (1999, p.10) definem dados como “fatos brutos, o fluxo....”</a:t>
            </a:r>
          </a:p>
          <a:p>
            <a:pPr lvl="1">
              <a:buNone/>
            </a:pPr>
            <a:r>
              <a:rPr lang="pt-BR" dirty="0"/>
              <a:t>“Na verdade há uma abundância de informações... (BEUREN,2000, p.44)</a:t>
            </a:r>
          </a:p>
        </p:txBody>
      </p:sp>
    </p:spTree>
    <p:extLst>
      <p:ext uri="{BB962C8B-B14F-4D97-AF65-F5344CB8AC3E}">
        <p14:creationId xmlns:p14="http://schemas.microsoft.com/office/powerpoint/2010/main" val="2978246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a:t>Citações diretas</a:t>
            </a:r>
          </a:p>
        </p:txBody>
      </p:sp>
      <p:sp>
        <p:nvSpPr>
          <p:cNvPr id="3" name="Espaço Reservado para Conteúdo 2"/>
          <p:cNvSpPr>
            <a:spLocks noGrp="1"/>
          </p:cNvSpPr>
          <p:nvPr>
            <p:ph idx="1"/>
          </p:nvPr>
        </p:nvSpPr>
        <p:spPr/>
        <p:txBody>
          <a:bodyPr/>
          <a:lstStyle/>
          <a:p>
            <a:r>
              <a:rPr lang="pt-BR" dirty="0"/>
              <a:t>Com mais de 3 linhas:</a:t>
            </a:r>
          </a:p>
          <a:p>
            <a:pPr lvl="1"/>
            <a:r>
              <a:rPr lang="pt-BR" dirty="0"/>
              <a:t>Recuo de 4 cm da margem esquerda</a:t>
            </a:r>
          </a:p>
          <a:p>
            <a:pPr lvl="1"/>
            <a:r>
              <a:rPr lang="pt-BR" dirty="0"/>
              <a:t>Letra tamanho 10</a:t>
            </a:r>
          </a:p>
          <a:p>
            <a:pPr lvl="1"/>
            <a:r>
              <a:rPr lang="pt-BR" dirty="0"/>
              <a:t>Sem aspas</a:t>
            </a:r>
          </a:p>
          <a:p>
            <a:pPr lvl="1"/>
            <a:r>
              <a:rPr lang="pt-BR" dirty="0"/>
              <a:t>Ex:</a:t>
            </a:r>
          </a:p>
          <a:p>
            <a:pPr lvl="1">
              <a:buNone/>
            </a:pPr>
            <a:endParaRPr lang="pt-BR" dirty="0"/>
          </a:p>
        </p:txBody>
      </p:sp>
      <p:sp>
        <p:nvSpPr>
          <p:cNvPr id="4" name="CaixaDeTexto 3"/>
          <p:cNvSpPr txBox="1"/>
          <p:nvPr/>
        </p:nvSpPr>
        <p:spPr>
          <a:xfrm>
            <a:off x="4143372" y="4071942"/>
            <a:ext cx="4286280" cy="1323439"/>
          </a:xfrm>
          <a:prstGeom prst="rect">
            <a:avLst/>
          </a:prstGeom>
          <a:noFill/>
        </p:spPr>
        <p:txBody>
          <a:bodyPr wrap="square" rtlCol="0">
            <a:spAutoFit/>
          </a:bodyPr>
          <a:lstStyle/>
          <a:p>
            <a:pPr algn="just"/>
            <a:r>
              <a:rPr lang="pt-BR" sz="1600" dirty="0"/>
              <a:t>O tipo de informação criada depende das relações entre os  dados existentes, podendo reduzir incertezas, riscos, tomadas de decisões, sendo um elemento importantíssimo (FRISHAMMAR, 2002, p.181).</a:t>
            </a:r>
          </a:p>
        </p:txBody>
      </p:sp>
    </p:spTree>
    <p:extLst>
      <p:ext uri="{BB962C8B-B14F-4D97-AF65-F5344CB8AC3E}">
        <p14:creationId xmlns:p14="http://schemas.microsoft.com/office/powerpoint/2010/main" val="15259311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a:t>Citações indiretas</a:t>
            </a:r>
          </a:p>
        </p:txBody>
      </p:sp>
      <p:sp>
        <p:nvSpPr>
          <p:cNvPr id="3" name="Espaço Reservado para Conteúdo 2"/>
          <p:cNvSpPr>
            <a:spLocks noGrp="1"/>
          </p:cNvSpPr>
          <p:nvPr>
            <p:ph idx="1"/>
          </p:nvPr>
        </p:nvSpPr>
        <p:spPr/>
        <p:txBody>
          <a:bodyPr>
            <a:normAutofit/>
          </a:bodyPr>
          <a:lstStyle/>
          <a:p>
            <a:pPr>
              <a:lnSpc>
                <a:spcPct val="150000"/>
              </a:lnSpc>
            </a:pPr>
            <a:r>
              <a:rPr lang="pt-BR" dirty="0"/>
              <a:t>Indicação das páginas é opcional</a:t>
            </a:r>
          </a:p>
          <a:p>
            <a:pPr lvl="1">
              <a:lnSpc>
                <a:spcPct val="150000"/>
              </a:lnSpc>
            </a:pPr>
            <a:r>
              <a:rPr lang="pt-BR" dirty="0"/>
              <a:t>Ex: Segundo Santos (2004), as definições...</a:t>
            </a:r>
          </a:p>
          <a:p>
            <a:pPr algn="just">
              <a:lnSpc>
                <a:spcPct val="150000"/>
              </a:lnSpc>
            </a:pPr>
            <a:r>
              <a:rPr lang="pt-BR" dirty="0"/>
              <a:t>Vários autores mencionados (ordem alfabética): </a:t>
            </a:r>
          </a:p>
          <a:p>
            <a:pPr lvl="1" algn="just">
              <a:lnSpc>
                <a:spcPct val="150000"/>
              </a:lnSpc>
            </a:pPr>
            <a:r>
              <a:rPr lang="pt-BR" dirty="0"/>
              <a:t>Ex: Um sistema de informação é formado por um conjunto de dados (</a:t>
            </a:r>
            <a:r>
              <a:rPr lang="pt-BR" dirty="0" err="1"/>
              <a:t>O’BRIEN</a:t>
            </a:r>
            <a:r>
              <a:rPr lang="pt-BR" dirty="0"/>
              <a:t>,2004;STAIR e REYNOLDS,2006).</a:t>
            </a:r>
          </a:p>
          <a:p>
            <a:pPr lvl="1"/>
            <a:endParaRPr lang="pt-BR" dirty="0"/>
          </a:p>
        </p:txBody>
      </p:sp>
    </p:spTree>
    <p:extLst>
      <p:ext uri="{BB962C8B-B14F-4D97-AF65-F5344CB8AC3E}">
        <p14:creationId xmlns:p14="http://schemas.microsoft.com/office/powerpoint/2010/main" val="31482577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a:t>Citação de citação</a:t>
            </a:r>
          </a:p>
        </p:txBody>
      </p:sp>
      <p:sp>
        <p:nvSpPr>
          <p:cNvPr id="3" name="Espaço Reservado para Conteúdo 2"/>
          <p:cNvSpPr>
            <a:spLocks noGrp="1"/>
          </p:cNvSpPr>
          <p:nvPr>
            <p:ph idx="1"/>
          </p:nvPr>
        </p:nvSpPr>
        <p:spPr/>
        <p:txBody>
          <a:bodyPr/>
          <a:lstStyle/>
          <a:p>
            <a:pPr algn="just">
              <a:lnSpc>
                <a:spcPct val="150000"/>
              </a:lnSpc>
            </a:pPr>
            <a:r>
              <a:rPr lang="pt-BR" dirty="0"/>
              <a:t>Uso do apud:</a:t>
            </a:r>
          </a:p>
          <a:p>
            <a:pPr lvl="1" algn="just">
              <a:lnSpc>
                <a:spcPct val="150000"/>
              </a:lnSpc>
            </a:pPr>
            <a:r>
              <a:rPr lang="pt-BR" b="1" dirty="0"/>
              <a:t>Ex 1</a:t>
            </a:r>
            <a:r>
              <a:rPr lang="pt-BR" dirty="0"/>
              <a:t>: Segundo WU e DUNN (1995) apud MURPHY </a:t>
            </a:r>
            <a:r>
              <a:rPr lang="pt-BR" dirty="0" err="1"/>
              <a:t>et</a:t>
            </a:r>
            <a:r>
              <a:rPr lang="pt-BR" dirty="0"/>
              <a:t> </a:t>
            </a:r>
            <a:r>
              <a:rPr lang="pt-BR" dirty="0" err="1"/>
              <a:t>al</a:t>
            </a:r>
            <a:r>
              <a:rPr lang="pt-BR" dirty="0"/>
              <a:t> (1995), com o crescimento da demanda de produtos......</a:t>
            </a:r>
          </a:p>
          <a:p>
            <a:pPr lvl="1" algn="just">
              <a:lnSpc>
                <a:spcPct val="150000"/>
              </a:lnSpc>
            </a:pPr>
            <a:r>
              <a:rPr lang="pt-BR" b="1" dirty="0"/>
              <a:t>Ex 2</a:t>
            </a:r>
            <a:r>
              <a:rPr lang="pt-BR" dirty="0"/>
              <a:t>: Com o crescimento da demanda de produtos (WU e DUNN, 1995 apud MURPHY </a:t>
            </a:r>
            <a:r>
              <a:rPr lang="pt-BR" dirty="0" err="1"/>
              <a:t>et</a:t>
            </a:r>
            <a:r>
              <a:rPr lang="pt-BR" dirty="0"/>
              <a:t> </a:t>
            </a:r>
            <a:r>
              <a:rPr lang="pt-BR" dirty="0" err="1"/>
              <a:t>al</a:t>
            </a:r>
            <a:r>
              <a:rPr lang="pt-BR" dirty="0"/>
              <a:t> 1995).</a:t>
            </a:r>
          </a:p>
        </p:txBody>
      </p:sp>
    </p:spTree>
    <p:extLst>
      <p:ext uri="{BB962C8B-B14F-4D97-AF65-F5344CB8AC3E}">
        <p14:creationId xmlns:p14="http://schemas.microsoft.com/office/powerpoint/2010/main" val="39970994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REFERÊNCIAS</a:t>
            </a:r>
          </a:p>
        </p:txBody>
      </p:sp>
      <p:sp>
        <p:nvSpPr>
          <p:cNvPr id="3" name="Espaço Reservado para Conteúdo 2"/>
          <p:cNvSpPr>
            <a:spLocks noGrp="1"/>
          </p:cNvSpPr>
          <p:nvPr>
            <p:ph idx="1"/>
          </p:nvPr>
        </p:nvSpPr>
        <p:spPr>
          <a:xfrm>
            <a:off x="428596" y="1643050"/>
            <a:ext cx="8229600" cy="4525963"/>
          </a:xfrm>
        </p:spPr>
        <p:txBody>
          <a:bodyPr>
            <a:normAutofit/>
          </a:bodyPr>
          <a:lstStyle/>
          <a:p>
            <a:pPr>
              <a:lnSpc>
                <a:spcPct val="200000"/>
              </a:lnSpc>
            </a:pPr>
            <a:r>
              <a:rPr lang="pt-BR" dirty="0"/>
              <a:t>Fonte </a:t>
            </a:r>
            <a:r>
              <a:rPr lang="pt-BR" dirty="0" err="1"/>
              <a:t>Arial</a:t>
            </a:r>
            <a:r>
              <a:rPr lang="pt-BR" dirty="0"/>
              <a:t> ou Times</a:t>
            </a:r>
          </a:p>
          <a:p>
            <a:pPr>
              <a:lnSpc>
                <a:spcPct val="200000"/>
              </a:lnSpc>
            </a:pPr>
            <a:r>
              <a:rPr lang="pt-BR" dirty="0"/>
              <a:t>Tamanho 12</a:t>
            </a:r>
          </a:p>
          <a:p>
            <a:pPr>
              <a:lnSpc>
                <a:spcPct val="200000"/>
              </a:lnSpc>
            </a:pPr>
            <a:r>
              <a:rPr lang="pt-BR" dirty="0"/>
              <a:t>Alinhamento à esquerda</a:t>
            </a:r>
          </a:p>
          <a:p>
            <a:pPr>
              <a:lnSpc>
                <a:spcPct val="200000"/>
              </a:lnSpc>
            </a:pPr>
            <a:r>
              <a:rPr lang="pt-BR" dirty="0"/>
              <a:t>Espaço Simples</a:t>
            </a:r>
          </a:p>
          <a:p>
            <a:pPr>
              <a:lnSpc>
                <a:spcPct val="200000"/>
              </a:lnSpc>
            </a:pPr>
            <a:r>
              <a:rPr lang="pt-BR" dirty="0"/>
              <a:t>Ordem alfabética por sobrenome de autor</a:t>
            </a:r>
          </a:p>
        </p:txBody>
      </p:sp>
    </p:spTree>
    <p:extLst>
      <p:ext uri="{BB962C8B-B14F-4D97-AF65-F5344CB8AC3E}">
        <p14:creationId xmlns:p14="http://schemas.microsoft.com/office/powerpoint/2010/main" val="28873097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a:t>Livros</a:t>
            </a:r>
          </a:p>
        </p:txBody>
      </p:sp>
      <p:sp>
        <p:nvSpPr>
          <p:cNvPr id="3" name="Espaço Reservado para Conteúdo 2"/>
          <p:cNvSpPr>
            <a:spLocks noGrp="1"/>
          </p:cNvSpPr>
          <p:nvPr>
            <p:ph idx="1"/>
          </p:nvPr>
        </p:nvSpPr>
        <p:spPr/>
        <p:txBody>
          <a:bodyPr/>
          <a:lstStyle/>
          <a:p>
            <a:pPr>
              <a:lnSpc>
                <a:spcPct val="200000"/>
              </a:lnSpc>
            </a:pPr>
            <a:r>
              <a:rPr lang="pt-BR" dirty="0"/>
              <a:t>Até 3 autores:</a:t>
            </a:r>
          </a:p>
          <a:p>
            <a:pPr lvl="1" algn="just">
              <a:lnSpc>
                <a:spcPct val="200000"/>
              </a:lnSpc>
            </a:pPr>
            <a:r>
              <a:rPr lang="pt-BR" dirty="0"/>
              <a:t>Ex: CARNEVALLI, A. A; ROMERO, R. </a:t>
            </a:r>
            <a:r>
              <a:rPr lang="pt-BR" b="1" dirty="0"/>
              <a:t>Programa Profissão: introdução aos sistemas operacionais II. </a:t>
            </a:r>
            <a:r>
              <a:rPr lang="pt-BR" dirty="0"/>
              <a:t>Campinas: Editora </a:t>
            </a:r>
            <a:r>
              <a:rPr lang="pt-BR" dirty="0" err="1"/>
              <a:t>Komedi</a:t>
            </a:r>
            <a:r>
              <a:rPr lang="pt-BR" dirty="0"/>
              <a:t>, 2003.</a:t>
            </a:r>
          </a:p>
        </p:txBody>
      </p:sp>
    </p:spTree>
    <p:extLst>
      <p:ext uri="{BB962C8B-B14F-4D97-AF65-F5344CB8AC3E}">
        <p14:creationId xmlns:p14="http://schemas.microsoft.com/office/powerpoint/2010/main" val="38875777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a:t>Livros</a:t>
            </a:r>
          </a:p>
        </p:txBody>
      </p:sp>
      <p:sp>
        <p:nvSpPr>
          <p:cNvPr id="3" name="Espaço Reservado para Conteúdo 2"/>
          <p:cNvSpPr>
            <a:spLocks noGrp="1"/>
          </p:cNvSpPr>
          <p:nvPr>
            <p:ph idx="1"/>
          </p:nvPr>
        </p:nvSpPr>
        <p:spPr/>
        <p:txBody>
          <a:bodyPr>
            <a:normAutofit/>
          </a:bodyPr>
          <a:lstStyle/>
          <a:p>
            <a:pPr>
              <a:lnSpc>
                <a:spcPct val="200000"/>
              </a:lnSpc>
            </a:pPr>
            <a:r>
              <a:rPr lang="pt-BR" dirty="0"/>
              <a:t>Com mais de 3 autores:</a:t>
            </a:r>
          </a:p>
          <a:p>
            <a:pPr>
              <a:lnSpc>
                <a:spcPct val="200000"/>
              </a:lnSpc>
            </a:pPr>
            <a:r>
              <a:rPr lang="pt-BR" dirty="0"/>
              <a:t>Ex:</a:t>
            </a:r>
          </a:p>
          <a:p>
            <a:pPr lvl="1">
              <a:lnSpc>
                <a:spcPct val="200000"/>
              </a:lnSpc>
            </a:pPr>
            <a:r>
              <a:rPr lang="pt-BR" dirty="0"/>
              <a:t>BRITO, Edson Vianna </a:t>
            </a:r>
            <a:r>
              <a:rPr lang="pt-BR" dirty="0" err="1"/>
              <a:t>et</a:t>
            </a:r>
            <a:r>
              <a:rPr lang="pt-BR" dirty="0"/>
              <a:t> al. </a:t>
            </a:r>
            <a:r>
              <a:rPr lang="pt-BR" b="1" dirty="0"/>
              <a:t>Imposto de renda das pessoas físicas: livro prático de consulta diária. </a:t>
            </a:r>
            <a:r>
              <a:rPr lang="pt-BR" dirty="0"/>
              <a:t>6 ed. São Paulo:Frase, 1996.</a:t>
            </a:r>
          </a:p>
          <a:p>
            <a:pPr>
              <a:lnSpc>
                <a:spcPct val="200000"/>
              </a:lnSpc>
              <a:buNone/>
            </a:pPr>
            <a:endParaRPr lang="pt-BR" dirty="0"/>
          </a:p>
        </p:txBody>
      </p:sp>
    </p:spTree>
    <p:extLst>
      <p:ext uri="{BB962C8B-B14F-4D97-AF65-F5344CB8AC3E}">
        <p14:creationId xmlns:p14="http://schemas.microsoft.com/office/powerpoint/2010/main" val="41250033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a:t>Artigos de revistas</a:t>
            </a:r>
          </a:p>
        </p:txBody>
      </p:sp>
      <p:sp>
        <p:nvSpPr>
          <p:cNvPr id="3" name="Espaço Reservado para Conteúdo 2"/>
          <p:cNvSpPr>
            <a:spLocks noGrp="1"/>
          </p:cNvSpPr>
          <p:nvPr>
            <p:ph idx="1"/>
          </p:nvPr>
        </p:nvSpPr>
        <p:spPr/>
        <p:txBody>
          <a:bodyPr/>
          <a:lstStyle/>
          <a:p>
            <a:pPr algn="just">
              <a:lnSpc>
                <a:spcPct val="200000"/>
              </a:lnSpc>
            </a:pPr>
            <a:r>
              <a:rPr lang="pt-BR" dirty="0"/>
              <a:t>YURI, F. Orquestrando software e qualidade. </a:t>
            </a:r>
            <a:r>
              <a:rPr lang="pt-BR" b="1" dirty="0" err="1"/>
              <a:t>Computerworld</a:t>
            </a:r>
            <a:r>
              <a:rPr lang="pt-BR" dirty="0"/>
              <a:t>, São Paulo, v.3, n.5, p.24-25, abr. 2008.</a:t>
            </a:r>
          </a:p>
        </p:txBody>
      </p:sp>
    </p:spTree>
    <p:extLst>
      <p:ext uri="{BB962C8B-B14F-4D97-AF65-F5344CB8AC3E}">
        <p14:creationId xmlns:p14="http://schemas.microsoft.com/office/powerpoint/2010/main" val="9557121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a:t>Artigos meio eletrônico</a:t>
            </a:r>
          </a:p>
        </p:txBody>
      </p:sp>
      <p:sp>
        <p:nvSpPr>
          <p:cNvPr id="3" name="Espaço Reservado para Conteúdo 2"/>
          <p:cNvSpPr>
            <a:spLocks noGrp="1"/>
          </p:cNvSpPr>
          <p:nvPr>
            <p:ph idx="1"/>
          </p:nvPr>
        </p:nvSpPr>
        <p:spPr>
          <a:xfrm>
            <a:off x="428596" y="1571612"/>
            <a:ext cx="8229600" cy="4525963"/>
          </a:xfrm>
        </p:spPr>
        <p:txBody>
          <a:bodyPr>
            <a:normAutofit/>
          </a:bodyPr>
          <a:lstStyle/>
          <a:p>
            <a:pPr algn="just">
              <a:lnSpc>
                <a:spcPct val="200000"/>
              </a:lnSpc>
            </a:pPr>
            <a:r>
              <a:rPr lang="pt-BR" dirty="0"/>
              <a:t>MALOFF, J. A internet e o valor da </a:t>
            </a:r>
            <a:r>
              <a:rPr lang="pt-BR" dirty="0" err="1"/>
              <a:t>internalização</a:t>
            </a:r>
            <a:r>
              <a:rPr lang="pt-BR" dirty="0"/>
              <a:t>: um estudo de caso. Ciência da Informação. Brasília, n.3, v.26, 1997. Disponível em: </a:t>
            </a:r>
            <a:r>
              <a:rPr lang="pt-BR" dirty="0">
                <a:hlinkClick r:id="rId2"/>
              </a:rPr>
              <a:t>http://ibict.br/cionline</a:t>
            </a:r>
            <a:r>
              <a:rPr lang="pt-BR" dirty="0"/>
              <a:t>. Acesso em: 18 maio 1999.</a:t>
            </a:r>
          </a:p>
        </p:txBody>
      </p:sp>
    </p:spTree>
    <p:extLst>
      <p:ext uri="{BB962C8B-B14F-4D97-AF65-F5344CB8AC3E}">
        <p14:creationId xmlns:p14="http://schemas.microsoft.com/office/powerpoint/2010/main" val="2847454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endParaRPr lang="pt-BR" i="1" dirty="0"/>
          </a:p>
          <a:p>
            <a:r>
              <a:rPr lang="pt-BR" i="1" dirty="0"/>
              <a:t>“Documento que representa o resultado de estudo, devendo expressar conhecimento de assunto escolhido, que deve ser obrigatoriamente emanado da disciplina, módulo, curso, programa. Deve ser feito sob a coordenação de um orientador.”</a:t>
            </a:r>
            <a:endParaRPr lang="pt-BR" dirty="0"/>
          </a:p>
        </p:txBody>
      </p:sp>
      <p:sp>
        <p:nvSpPr>
          <p:cNvPr id="3" name="Título 2"/>
          <p:cNvSpPr>
            <a:spLocks noGrp="1"/>
          </p:cNvSpPr>
          <p:nvPr>
            <p:ph type="title"/>
          </p:nvPr>
        </p:nvSpPr>
        <p:spPr/>
        <p:txBody>
          <a:bodyPr>
            <a:normAutofit/>
          </a:bodyPr>
          <a:lstStyle/>
          <a:p>
            <a:r>
              <a:rPr lang="pt-BR" sz="3600" dirty="0"/>
              <a:t>Conceito de TCC (NBR 14724:2002)</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a:t>Artigos jornais</a:t>
            </a:r>
          </a:p>
        </p:txBody>
      </p:sp>
      <p:sp>
        <p:nvSpPr>
          <p:cNvPr id="3" name="Espaço Reservado para Conteúdo 2"/>
          <p:cNvSpPr>
            <a:spLocks noGrp="1"/>
          </p:cNvSpPr>
          <p:nvPr>
            <p:ph idx="1"/>
          </p:nvPr>
        </p:nvSpPr>
        <p:spPr/>
        <p:txBody>
          <a:bodyPr/>
          <a:lstStyle/>
          <a:p>
            <a:pPr>
              <a:lnSpc>
                <a:spcPct val="200000"/>
              </a:lnSpc>
            </a:pPr>
            <a:r>
              <a:rPr lang="pt-BR" dirty="0"/>
              <a:t>FRANCO, G. O que aconteceu com as reformas de 1999. </a:t>
            </a:r>
            <a:r>
              <a:rPr lang="pt-BR" b="1" dirty="0"/>
              <a:t>Jornal do Brasil</a:t>
            </a:r>
            <a:r>
              <a:rPr lang="pt-BR" dirty="0"/>
              <a:t>, Rio de Janeiro, 26. dez. 1999. Caderno de Economia, p.4.</a:t>
            </a:r>
          </a:p>
        </p:txBody>
      </p:sp>
    </p:spTree>
    <p:extLst>
      <p:ext uri="{BB962C8B-B14F-4D97-AF65-F5344CB8AC3E}">
        <p14:creationId xmlns:p14="http://schemas.microsoft.com/office/powerpoint/2010/main" val="4695205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a:t>TCC</a:t>
            </a:r>
          </a:p>
        </p:txBody>
      </p:sp>
      <p:sp>
        <p:nvSpPr>
          <p:cNvPr id="3" name="Espaço Reservado para Conteúdo 2"/>
          <p:cNvSpPr>
            <a:spLocks noGrp="1"/>
          </p:cNvSpPr>
          <p:nvPr>
            <p:ph idx="1"/>
          </p:nvPr>
        </p:nvSpPr>
        <p:spPr/>
        <p:txBody>
          <a:bodyPr/>
          <a:lstStyle/>
          <a:p>
            <a:pPr algn="just">
              <a:lnSpc>
                <a:spcPct val="150000"/>
              </a:lnSpc>
            </a:pPr>
            <a:r>
              <a:rPr lang="pt-BR" dirty="0"/>
              <a:t>SILVA, </a:t>
            </a:r>
            <a:r>
              <a:rPr lang="pt-BR" dirty="0" err="1"/>
              <a:t>J.A.</a:t>
            </a:r>
            <a:r>
              <a:rPr lang="pt-BR" dirty="0"/>
              <a:t> </a:t>
            </a:r>
            <a:r>
              <a:rPr lang="pt-BR" dirty="0" err="1"/>
              <a:t>et</a:t>
            </a:r>
            <a:r>
              <a:rPr lang="pt-BR" dirty="0"/>
              <a:t> al. </a:t>
            </a:r>
            <a:r>
              <a:rPr lang="pt-BR" b="1" dirty="0"/>
              <a:t>Proposta de um software de gestão de bibliotecas</a:t>
            </a:r>
            <a:r>
              <a:rPr lang="pt-BR" dirty="0"/>
              <a:t>. 2008. 100f. TCC (Trabalho de Conclusão de Curso) – ETEC “Dr. Adail Nunes da Silva”, Taquaritinga, 2008.</a:t>
            </a:r>
          </a:p>
        </p:txBody>
      </p:sp>
    </p:spTree>
    <p:extLst>
      <p:ext uri="{BB962C8B-B14F-4D97-AF65-F5344CB8AC3E}">
        <p14:creationId xmlns:p14="http://schemas.microsoft.com/office/powerpoint/2010/main" val="20941846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a:t>Dissertação Mestrado</a:t>
            </a:r>
          </a:p>
        </p:txBody>
      </p:sp>
      <p:sp>
        <p:nvSpPr>
          <p:cNvPr id="3" name="Espaço Reservado para Conteúdo 2"/>
          <p:cNvSpPr>
            <a:spLocks noGrp="1"/>
          </p:cNvSpPr>
          <p:nvPr>
            <p:ph idx="1"/>
          </p:nvPr>
        </p:nvSpPr>
        <p:spPr/>
        <p:txBody>
          <a:bodyPr>
            <a:normAutofit/>
          </a:bodyPr>
          <a:lstStyle/>
          <a:p>
            <a:pPr algn="just">
              <a:lnSpc>
                <a:spcPct val="150000"/>
              </a:lnSpc>
            </a:pPr>
            <a:r>
              <a:rPr lang="pt-BR" dirty="0"/>
              <a:t>COSTA, </a:t>
            </a:r>
            <a:r>
              <a:rPr lang="pt-BR" dirty="0" err="1"/>
              <a:t>M.A.F.</a:t>
            </a:r>
            <a:r>
              <a:rPr lang="pt-BR" dirty="0"/>
              <a:t> </a:t>
            </a:r>
            <a:r>
              <a:rPr lang="pt-BR" b="1" dirty="0"/>
              <a:t>Estudo comparativo da síndrome do edifício doente entre trabalhadores do ambiente aclimatado artificialmente e com ventilação natural</a:t>
            </a:r>
            <a:r>
              <a:rPr lang="pt-BR" dirty="0"/>
              <a:t>. 1998.107f. Dissertação (Mestrado em Gestão Ambiental). Universidade Estácio de Sá, Rio de Janeiro, 1998.</a:t>
            </a:r>
          </a:p>
        </p:txBody>
      </p:sp>
    </p:spTree>
    <p:extLst>
      <p:ext uri="{BB962C8B-B14F-4D97-AF65-F5344CB8AC3E}">
        <p14:creationId xmlns:p14="http://schemas.microsoft.com/office/powerpoint/2010/main" val="5560228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a:t>Tese de Doutorado</a:t>
            </a:r>
          </a:p>
        </p:txBody>
      </p:sp>
      <p:sp>
        <p:nvSpPr>
          <p:cNvPr id="3" name="Espaço Reservado para Conteúdo 2"/>
          <p:cNvSpPr>
            <a:spLocks noGrp="1"/>
          </p:cNvSpPr>
          <p:nvPr>
            <p:ph idx="1"/>
          </p:nvPr>
        </p:nvSpPr>
        <p:spPr/>
        <p:txBody>
          <a:bodyPr/>
          <a:lstStyle/>
          <a:p>
            <a:pPr algn="just">
              <a:lnSpc>
                <a:spcPct val="150000"/>
              </a:lnSpc>
            </a:pPr>
            <a:r>
              <a:rPr lang="pt-BR" dirty="0"/>
              <a:t>COSTA, </a:t>
            </a:r>
            <a:r>
              <a:rPr lang="pt-BR" dirty="0" err="1"/>
              <a:t>M.A.F.</a:t>
            </a:r>
            <a:r>
              <a:rPr lang="pt-BR" dirty="0"/>
              <a:t> </a:t>
            </a:r>
            <a:r>
              <a:rPr lang="pt-BR" b="1" dirty="0"/>
              <a:t>Construção do conhecimento em saúde: o ensino de </a:t>
            </a:r>
            <a:r>
              <a:rPr lang="pt-BR" b="1" dirty="0" err="1"/>
              <a:t>biossegurança</a:t>
            </a:r>
            <a:r>
              <a:rPr lang="pt-BR" b="1" dirty="0"/>
              <a:t> em cursos de nível médio da Fundação Oswaldo Cruz</a:t>
            </a:r>
            <a:r>
              <a:rPr lang="pt-BR" dirty="0"/>
              <a:t>.2005.170f. Tese (Doutorado em Ensino de Biociências e Saúde). Instituto Oswaldo Cruz, Rio de Janeiro, 2005.</a:t>
            </a:r>
          </a:p>
          <a:p>
            <a:pPr algn="just">
              <a:lnSpc>
                <a:spcPct val="150000"/>
              </a:lnSpc>
            </a:pPr>
            <a:endParaRPr lang="pt-BR" dirty="0"/>
          </a:p>
        </p:txBody>
      </p:sp>
    </p:spTree>
    <p:extLst>
      <p:ext uri="{BB962C8B-B14F-4D97-AF65-F5344CB8AC3E}">
        <p14:creationId xmlns:p14="http://schemas.microsoft.com/office/powerpoint/2010/main" val="5091799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a:t>Instituição ou empresa</a:t>
            </a:r>
          </a:p>
        </p:txBody>
      </p:sp>
      <p:sp>
        <p:nvSpPr>
          <p:cNvPr id="3" name="Espaço Reservado para Conteúdo 2"/>
          <p:cNvSpPr>
            <a:spLocks noGrp="1"/>
          </p:cNvSpPr>
          <p:nvPr>
            <p:ph idx="1"/>
          </p:nvPr>
        </p:nvSpPr>
        <p:spPr>
          <a:xfrm>
            <a:off x="428596" y="1714488"/>
            <a:ext cx="8229600" cy="4525963"/>
          </a:xfrm>
        </p:spPr>
        <p:txBody>
          <a:bodyPr/>
          <a:lstStyle/>
          <a:p>
            <a:pPr algn="just">
              <a:lnSpc>
                <a:spcPct val="150000"/>
              </a:lnSpc>
            </a:pPr>
            <a:r>
              <a:rPr lang="pt-BR" dirty="0"/>
              <a:t>UNIVERSIDADE DE BRASÍLIA. Disponível em &lt;</a:t>
            </a:r>
            <a:r>
              <a:rPr lang="pt-BR" dirty="0">
                <a:hlinkClick r:id="rId2"/>
              </a:rPr>
              <a:t>http://www.unb.br</a:t>
            </a:r>
            <a:r>
              <a:rPr lang="pt-BR" dirty="0"/>
              <a:t>&gt;. Acesso em: 2 abr. 2005.</a:t>
            </a:r>
          </a:p>
          <a:p>
            <a:pPr algn="just">
              <a:lnSpc>
                <a:spcPct val="150000"/>
              </a:lnSpc>
            </a:pPr>
            <a:r>
              <a:rPr lang="pt-BR" dirty="0"/>
              <a:t>EMBRAPA. Agricultura familiar. Disponível em </a:t>
            </a:r>
            <a:r>
              <a:rPr lang="pt-BR" dirty="0">
                <a:hlinkClick r:id="rId3"/>
              </a:rPr>
              <a:t>http://emprapa.com.br</a:t>
            </a:r>
            <a:r>
              <a:rPr lang="pt-BR" dirty="0"/>
              <a:t>. Acesso em: 02 abr 2005.</a:t>
            </a:r>
          </a:p>
        </p:txBody>
      </p:sp>
    </p:spTree>
    <p:extLst>
      <p:ext uri="{BB962C8B-B14F-4D97-AF65-F5344CB8AC3E}">
        <p14:creationId xmlns:p14="http://schemas.microsoft.com/office/powerpoint/2010/main" val="19429999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a:t>Documentos Jurídicos</a:t>
            </a:r>
          </a:p>
        </p:txBody>
      </p:sp>
      <p:sp>
        <p:nvSpPr>
          <p:cNvPr id="3" name="Espaço Reservado para Conteúdo 2"/>
          <p:cNvSpPr>
            <a:spLocks noGrp="1"/>
          </p:cNvSpPr>
          <p:nvPr>
            <p:ph idx="1"/>
          </p:nvPr>
        </p:nvSpPr>
        <p:spPr/>
        <p:txBody>
          <a:bodyPr>
            <a:normAutofit/>
          </a:bodyPr>
          <a:lstStyle/>
          <a:p>
            <a:pPr algn="just">
              <a:lnSpc>
                <a:spcPct val="150000"/>
              </a:lnSpc>
            </a:pPr>
            <a:r>
              <a:rPr lang="pt-BR" dirty="0"/>
              <a:t>BRASIL. Constituição da república Federativa do Brasil: promulgada em 5 de outubro de 1998. Obra coletiva de autoria da Editora Saraiva com a Colaboração de Antonio Luiz de Toledo Pinto, </a:t>
            </a:r>
            <a:r>
              <a:rPr lang="pt-BR" dirty="0" err="1"/>
              <a:t>Marcia</a:t>
            </a:r>
            <a:r>
              <a:rPr lang="pt-BR" dirty="0"/>
              <a:t> Cristina Vaz dos Santos </a:t>
            </a:r>
            <a:r>
              <a:rPr lang="pt-BR" dirty="0" err="1"/>
              <a:t>Windt</a:t>
            </a:r>
            <a:r>
              <a:rPr lang="pt-BR" dirty="0"/>
              <a:t> e </a:t>
            </a:r>
            <a:r>
              <a:rPr lang="pt-BR" dirty="0" err="1"/>
              <a:t>Livia</a:t>
            </a:r>
            <a:r>
              <a:rPr lang="pt-BR" dirty="0"/>
              <a:t> Céspedes. 32. Ed. São Paulo: Saraiva, 2003.368p.</a:t>
            </a:r>
          </a:p>
        </p:txBody>
      </p:sp>
    </p:spTree>
    <p:extLst>
      <p:ext uri="{BB962C8B-B14F-4D97-AF65-F5344CB8AC3E}">
        <p14:creationId xmlns:p14="http://schemas.microsoft.com/office/powerpoint/2010/main" val="41843182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a:t>Documentos Jurídicos</a:t>
            </a:r>
          </a:p>
        </p:txBody>
      </p:sp>
      <p:sp>
        <p:nvSpPr>
          <p:cNvPr id="3" name="Espaço Reservado para Conteúdo 2"/>
          <p:cNvSpPr>
            <a:spLocks noGrp="1"/>
          </p:cNvSpPr>
          <p:nvPr>
            <p:ph idx="1"/>
          </p:nvPr>
        </p:nvSpPr>
        <p:spPr/>
        <p:txBody>
          <a:bodyPr/>
          <a:lstStyle/>
          <a:p>
            <a:pPr algn="just">
              <a:lnSpc>
                <a:spcPct val="150000"/>
              </a:lnSpc>
            </a:pPr>
            <a:r>
              <a:rPr lang="pt-BR" dirty="0"/>
              <a:t>SÃO PAULO (Estado). Decreto n.31425, de 19 de abril de 1990. Dispõe sobre o funcionamento das repartições públicas estaduais no dia 30 de abril de 1990. Diário Oficial do Estado, São Paulo, 20 abr. 1990. Seção 1, p.1.</a:t>
            </a:r>
          </a:p>
        </p:txBody>
      </p:sp>
    </p:spTree>
    <p:extLst>
      <p:ext uri="{BB962C8B-B14F-4D97-AF65-F5344CB8AC3E}">
        <p14:creationId xmlns:p14="http://schemas.microsoft.com/office/powerpoint/2010/main" val="39969306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a:t>Após as referências</a:t>
            </a:r>
          </a:p>
        </p:txBody>
      </p:sp>
      <p:sp>
        <p:nvSpPr>
          <p:cNvPr id="3" name="Espaço Reservado para Conteúdo 2"/>
          <p:cNvSpPr>
            <a:spLocks noGrp="1"/>
          </p:cNvSpPr>
          <p:nvPr>
            <p:ph idx="1"/>
          </p:nvPr>
        </p:nvSpPr>
        <p:spPr/>
        <p:txBody>
          <a:bodyPr/>
          <a:lstStyle/>
          <a:p>
            <a:pPr>
              <a:lnSpc>
                <a:spcPct val="200000"/>
              </a:lnSpc>
            </a:pPr>
            <a:r>
              <a:rPr lang="pt-BR" dirty="0"/>
              <a:t>Glossário de termos</a:t>
            </a:r>
          </a:p>
          <a:p>
            <a:pPr>
              <a:lnSpc>
                <a:spcPct val="200000"/>
              </a:lnSpc>
            </a:pPr>
            <a:r>
              <a:rPr lang="pt-BR" dirty="0"/>
              <a:t>Apêndices</a:t>
            </a:r>
          </a:p>
          <a:p>
            <a:pPr>
              <a:lnSpc>
                <a:spcPct val="200000"/>
              </a:lnSpc>
            </a:pPr>
            <a:r>
              <a:rPr lang="pt-BR" dirty="0"/>
              <a:t>Anexos</a:t>
            </a:r>
          </a:p>
        </p:txBody>
      </p:sp>
    </p:spTree>
    <p:extLst>
      <p:ext uri="{BB962C8B-B14F-4D97-AF65-F5344CB8AC3E}">
        <p14:creationId xmlns:p14="http://schemas.microsoft.com/office/powerpoint/2010/main" val="26724291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Exercícios</a:t>
            </a:r>
          </a:p>
        </p:txBody>
      </p:sp>
      <p:sp>
        <p:nvSpPr>
          <p:cNvPr id="3" name="Espaço Reservado para Conteúdo 2"/>
          <p:cNvSpPr>
            <a:spLocks noGrp="1"/>
          </p:cNvSpPr>
          <p:nvPr>
            <p:ph idx="1"/>
          </p:nvPr>
        </p:nvSpPr>
        <p:spPr/>
        <p:txBody>
          <a:bodyPr>
            <a:normAutofit/>
          </a:bodyPr>
          <a:lstStyle/>
          <a:p>
            <a:r>
              <a:rPr lang="pt-BR" dirty="0"/>
              <a:t>Livro:</a:t>
            </a:r>
          </a:p>
          <a:p>
            <a:pPr lvl="1"/>
            <a:r>
              <a:rPr lang="pt-BR" dirty="0"/>
              <a:t>Título: Investimentos à prova da crise</a:t>
            </a:r>
          </a:p>
          <a:p>
            <a:pPr lvl="1"/>
            <a:r>
              <a:rPr lang="pt-BR" dirty="0"/>
              <a:t>Autor: Marcos Silvestre</a:t>
            </a:r>
          </a:p>
          <a:p>
            <a:pPr lvl="1"/>
            <a:r>
              <a:rPr lang="pt-BR" dirty="0"/>
              <a:t>Edição 1 , 2011</a:t>
            </a:r>
          </a:p>
          <a:p>
            <a:pPr lvl="1"/>
            <a:r>
              <a:rPr lang="pt-BR" dirty="0"/>
              <a:t>Editora Saraiva</a:t>
            </a:r>
          </a:p>
          <a:p>
            <a:r>
              <a:rPr lang="pt-BR" dirty="0"/>
              <a:t>Revista Veja:</a:t>
            </a:r>
          </a:p>
          <a:p>
            <a:pPr lvl="1"/>
            <a:r>
              <a:rPr lang="pt-BR" dirty="0"/>
              <a:t>Título do artigo:Enem: justiça valida questões</a:t>
            </a:r>
          </a:p>
          <a:p>
            <a:pPr lvl="1"/>
            <a:r>
              <a:rPr lang="pt-BR" dirty="0"/>
              <a:t>Autor: Natalia Goulart</a:t>
            </a:r>
          </a:p>
          <a:p>
            <a:pPr lvl="1"/>
            <a:r>
              <a:rPr lang="pt-BR" dirty="0"/>
              <a:t>Data 04/11/11</a:t>
            </a:r>
          </a:p>
          <a:p>
            <a:pPr lvl="1"/>
            <a:r>
              <a:rPr lang="pt-BR" dirty="0"/>
              <a:t>Página: 12</a:t>
            </a:r>
          </a:p>
          <a:p>
            <a:pPr lvl="1"/>
            <a:r>
              <a:rPr lang="pt-BR" dirty="0"/>
              <a:t>Volume 6</a:t>
            </a:r>
          </a:p>
          <a:p>
            <a:pPr lvl="1"/>
            <a:endParaRPr lang="pt-BR" dirty="0"/>
          </a:p>
        </p:txBody>
      </p:sp>
    </p:spTree>
    <p:extLst>
      <p:ext uri="{BB962C8B-B14F-4D97-AF65-F5344CB8AC3E}">
        <p14:creationId xmlns:p14="http://schemas.microsoft.com/office/powerpoint/2010/main" val="13946682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92500" lnSpcReduction="10000"/>
          </a:bodyPr>
          <a:lstStyle/>
          <a:p>
            <a:r>
              <a:rPr lang="pt-BR" dirty="0"/>
              <a:t>Site:</a:t>
            </a:r>
          </a:p>
          <a:p>
            <a:pPr lvl="1"/>
            <a:r>
              <a:rPr lang="pt-BR" dirty="0">
                <a:hlinkClick r:id="rId2"/>
              </a:rPr>
              <a:t>www.usp.br</a:t>
            </a:r>
            <a:endParaRPr lang="pt-BR" dirty="0"/>
          </a:p>
          <a:p>
            <a:pPr lvl="1"/>
            <a:r>
              <a:rPr lang="pt-BR" dirty="0"/>
              <a:t>Educação à prova</a:t>
            </a:r>
          </a:p>
          <a:p>
            <a:pPr lvl="1"/>
            <a:r>
              <a:rPr lang="pt-BR" dirty="0"/>
              <a:t>Acesso em 12/11/11</a:t>
            </a:r>
          </a:p>
          <a:p>
            <a:pPr lvl="1"/>
            <a:r>
              <a:rPr lang="pt-BR" dirty="0"/>
              <a:t>Sem autoria</a:t>
            </a:r>
          </a:p>
          <a:p>
            <a:r>
              <a:rPr lang="pt-BR" dirty="0"/>
              <a:t>TCC</a:t>
            </a:r>
          </a:p>
          <a:p>
            <a:pPr lvl="1"/>
            <a:r>
              <a:rPr lang="pt-BR" dirty="0"/>
              <a:t>Autores: João Silva, </a:t>
            </a:r>
            <a:r>
              <a:rPr lang="pt-BR" dirty="0" err="1"/>
              <a:t>Marcia</a:t>
            </a:r>
            <a:r>
              <a:rPr lang="pt-BR" dirty="0"/>
              <a:t> Costa, Evandro Cosme, Antonio Ferreira e Carla Souza</a:t>
            </a:r>
          </a:p>
          <a:p>
            <a:pPr lvl="1"/>
            <a:r>
              <a:rPr lang="pt-BR" dirty="0"/>
              <a:t>Implantação de um software de gestão de um cartório de registro de imóveis da cidade de </a:t>
            </a:r>
            <a:r>
              <a:rPr lang="pt-BR" dirty="0" err="1"/>
              <a:t>Taiaçu-SP</a:t>
            </a:r>
            <a:r>
              <a:rPr lang="pt-BR" dirty="0"/>
              <a:t>.</a:t>
            </a:r>
          </a:p>
          <a:p>
            <a:pPr lvl="1"/>
            <a:r>
              <a:rPr lang="pt-BR" dirty="0"/>
              <a:t>2010</a:t>
            </a:r>
          </a:p>
          <a:p>
            <a:pPr lvl="1"/>
            <a:r>
              <a:rPr lang="pt-BR" dirty="0"/>
              <a:t>90 folhas</a:t>
            </a:r>
          </a:p>
          <a:p>
            <a:pPr lvl="1"/>
            <a:r>
              <a:rPr lang="pt-BR" dirty="0"/>
              <a:t>Faculdade São Luís de Jaboticabal.</a:t>
            </a:r>
          </a:p>
        </p:txBody>
      </p:sp>
    </p:spTree>
    <p:extLst>
      <p:ext uri="{BB962C8B-B14F-4D97-AF65-F5344CB8AC3E}">
        <p14:creationId xmlns:p14="http://schemas.microsoft.com/office/powerpoint/2010/main" val="1169035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 obrigatório;</a:t>
            </a:r>
          </a:p>
          <a:p>
            <a:endParaRPr lang="pt-BR" dirty="0"/>
          </a:p>
          <a:p>
            <a:r>
              <a:rPr lang="pt-BR" dirty="0"/>
              <a:t>individualmente, em dupla ou em grupo de até 05 integrantes;</a:t>
            </a:r>
          </a:p>
          <a:p>
            <a:endParaRPr lang="pt-BR" dirty="0"/>
          </a:p>
          <a:p>
            <a:r>
              <a:rPr lang="pt-BR" dirty="0"/>
              <a:t>área de interesse constante do Currículo (de acordo com cada curso);</a:t>
            </a:r>
          </a:p>
          <a:p>
            <a:endParaRPr lang="pt-BR" dirty="0"/>
          </a:p>
          <a:p>
            <a:r>
              <a:rPr lang="pt-BR" dirty="0"/>
              <a:t>sugere-se : mesmo professor na continuidade das disciplinas (PTCC e DTCC);</a:t>
            </a:r>
          </a:p>
          <a:p>
            <a:endParaRPr lang="pt-BR" dirty="0"/>
          </a:p>
          <a:p>
            <a:endParaRPr lang="pt-BR" dirty="0"/>
          </a:p>
        </p:txBody>
      </p:sp>
      <p:sp>
        <p:nvSpPr>
          <p:cNvPr id="3" name="Título 2"/>
          <p:cNvSpPr>
            <a:spLocks noGrp="1"/>
          </p:cNvSpPr>
          <p:nvPr>
            <p:ph type="title"/>
          </p:nvPr>
        </p:nvSpPr>
        <p:spPr/>
        <p:txBody>
          <a:bodyPr/>
          <a:lstStyle/>
          <a:p>
            <a:r>
              <a:rPr lang="pt-BR" dirty="0"/>
              <a:t>Disposições Gerais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Considerações finais</a:t>
            </a:r>
          </a:p>
        </p:txBody>
      </p:sp>
      <p:sp>
        <p:nvSpPr>
          <p:cNvPr id="3" name="Espaço Reservado para Conteúdo 2"/>
          <p:cNvSpPr>
            <a:spLocks noGrp="1"/>
          </p:cNvSpPr>
          <p:nvPr>
            <p:ph idx="1"/>
          </p:nvPr>
        </p:nvSpPr>
        <p:spPr/>
        <p:txBody>
          <a:bodyPr/>
          <a:lstStyle/>
          <a:p>
            <a:pPr algn="ctr">
              <a:lnSpc>
                <a:spcPct val="150000"/>
              </a:lnSpc>
              <a:buNone/>
            </a:pPr>
            <a:endParaRPr lang="pt-BR" dirty="0"/>
          </a:p>
          <a:p>
            <a:pPr algn="ctr">
              <a:lnSpc>
                <a:spcPct val="150000"/>
              </a:lnSpc>
              <a:buNone/>
            </a:pPr>
            <a:r>
              <a:rPr lang="pt-BR" dirty="0"/>
              <a:t>“Onde quer que haja homens e mulheres, há sempre o que fazer, há sempre o que ensinar, há sempre o que aprender.”</a:t>
            </a:r>
          </a:p>
          <a:p>
            <a:pPr algn="ctr">
              <a:buNone/>
            </a:pPr>
            <a:endParaRPr lang="pt-BR" dirty="0"/>
          </a:p>
          <a:p>
            <a:pPr algn="r">
              <a:buNone/>
            </a:pPr>
            <a:r>
              <a:rPr lang="pt-BR" dirty="0"/>
              <a:t>Paulo Freire</a:t>
            </a:r>
          </a:p>
        </p:txBody>
      </p:sp>
    </p:spTree>
    <p:extLst>
      <p:ext uri="{BB962C8B-B14F-4D97-AF65-F5344CB8AC3E}">
        <p14:creationId xmlns:p14="http://schemas.microsoft.com/office/powerpoint/2010/main" val="418180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down)">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92500" lnSpcReduction="10000"/>
          </a:bodyPr>
          <a:lstStyle/>
          <a:p>
            <a:r>
              <a:rPr lang="pt-BR" dirty="0"/>
              <a:t>2º Módulo: definição do tema, regras de pesquisa, elaboração, diagramação e apresentação do TCC;</a:t>
            </a:r>
          </a:p>
          <a:p>
            <a:endParaRPr lang="pt-BR" dirty="0"/>
          </a:p>
          <a:p>
            <a:r>
              <a:rPr lang="pt-BR" dirty="0"/>
              <a:t>ao final deste módulo: pré-projeto encadernado em espiral, com os tópicos:</a:t>
            </a:r>
          </a:p>
          <a:p>
            <a:pPr lvl="4"/>
            <a:r>
              <a:rPr lang="pt-BR" sz="2800" dirty="0"/>
              <a:t>Introdução;</a:t>
            </a:r>
          </a:p>
          <a:p>
            <a:pPr lvl="4"/>
            <a:r>
              <a:rPr lang="pt-BR" sz="2800" dirty="0"/>
              <a:t>Objetivos;</a:t>
            </a:r>
          </a:p>
          <a:p>
            <a:pPr lvl="4"/>
            <a:r>
              <a:rPr lang="pt-BR" sz="2800" dirty="0"/>
              <a:t>Justificativa;</a:t>
            </a:r>
          </a:p>
          <a:p>
            <a:pPr lvl="4"/>
            <a:r>
              <a:rPr lang="pt-BR" sz="2800" dirty="0"/>
              <a:t>Métodos de pesquisa</a:t>
            </a:r>
          </a:p>
          <a:p>
            <a:pPr lvl="4"/>
            <a:r>
              <a:rPr lang="pt-BR" sz="2800" dirty="0"/>
              <a:t>Referências do trabalho</a:t>
            </a:r>
          </a:p>
          <a:p>
            <a:endParaRPr lang="pt-BR" dirty="0"/>
          </a:p>
          <a:p>
            <a:endParaRPr lang="pt-B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3º módulo – desenvolvimento do trabalho em sua integridade;</a:t>
            </a:r>
          </a:p>
          <a:p>
            <a:endParaRPr lang="pt-BR" dirty="0"/>
          </a:p>
          <a:p>
            <a:r>
              <a:rPr lang="pt-BR" dirty="0"/>
              <a:t>ao final deste módulo a entrega do TCC deverá ser: </a:t>
            </a:r>
            <a:r>
              <a:rPr lang="pt-BR" sz="2400" dirty="0"/>
              <a:t>03 cópias encadernadas em espiral e uma cópia em CD (uma semana antes da apresentação);</a:t>
            </a:r>
          </a:p>
          <a:p>
            <a:pPr lvl="5"/>
            <a:endParaRPr lang="pt-BR" sz="2400" dirty="0"/>
          </a:p>
          <a:p>
            <a:endParaRPr lang="pt-B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lnSpcReduction="10000"/>
          </a:bodyPr>
          <a:lstStyle/>
          <a:p>
            <a:r>
              <a:rPr lang="pt-BR" dirty="0"/>
              <a:t>oral ou pôster;</a:t>
            </a:r>
          </a:p>
          <a:p>
            <a:endParaRPr lang="pt-BR" dirty="0"/>
          </a:p>
          <a:p>
            <a:r>
              <a:rPr lang="pt-BR" dirty="0"/>
              <a:t>banca examinadora: 03 membros</a:t>
            </a:r>
          </a:p>
          <a:p>
            <a:endParaRPr lang="pt-BR" dirty="0"/>
          </a:p>
          <a:p>
            <a:r>
              <a:rPr lang="pt-BR" dirty="0"/>
              <a:t>tempo limite: 30 minutos;</a:t>
            </a:r>
          </a:p>
          <a:p>
            <a:endParaRPr lang="pt-BR" dirty="0"/>
          </a:p>
          <a:p>
            <a:r>
              <a:rPr lang="pt-BR" dirty="0" err="1"/>
              <a:t>arguição</a:t>
            </a:r>
            <a:r>
              <a:rPr lang="pt-BR" dirty="0"/>
              <a:t>: 10 minutos;</a:t>
            </a:r>
          </a:p>
          <a:p>
            <a:endParaRPr lang="pt-BR" dirty="0"/>
          </a:p>
          <a:p>
            <a:r>
              <a:rPr lang="pt-BR" dirty="0" err="1"/>
              <a:t>power</a:t>
            </a:r>
            <a:r>
              <a:rPr lang="pt-BR" dirty="0"/>
              <a:t> </a:t>
            </a:r>
            <a:r>
              <a:rPr lang="pt-BR" dirty="0" err="1"/>
              <a:t>point</a:t>
            </a:r>
            <a:r>
              <a:rPr lang="pt-BR" dirty="0"/>
              <a:t>: início, desenvolvimento e finalização</a:t>
            </a:r>
          </a:p>
        </p:txBody>
      </p:sp>
      <p:sp>
        <p:nvSpPr>
          <p:cNvPr id="3" name="Título 2"/>
          <p:cNvSpPr>
            <a:spLocks noGrp="1"/>
          </p:cNvSpPr>
          <p:nvPr>
            <p:ph type="title"/>
          </p:nvPr>
        </p:nvSpPr>
        <p:spPr/>
        <p:txBody>
          <a:bodyPr/>
          <a:lstStyle/>
          <a:p>
            <a:r>
              <a:rPr lang="pt-BR" dirty="0"/>
              <a:t>Da apresentação do TCC</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so">
  <a:themeElements>
    <a:clrScheme name="Concurso">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so">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so">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279</TotalTime>
  <Words>3050</Words>
  <Application>Microsoft Office PowerPoint</Application>
  <PresentationFormat>Apresentação na tela (4:3)</PresentationFormat>
  <Paragraphs>396</Paragraphs>
  <Slides>60</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60</vt:i4>
      </vt:variant>
    </vt:vector>
  </HeadingPairs>
  <TitlesOfParts>
    <vt:vector size="65" baseType="lpstr">
      <vt:lpstr>Lucida Sans Unicode</vt:lpstr>
      <vt:lpstr>Verdana</vt:lpstr>
      <vt:lpstr>Wingdings 2</vt:lpstr>
      <vt:lpstr>Wingdings 3</vt:lpstr>
      <vt:lpstr>Concurso</vt:lpstr>
      <vt:lpstr>Manual TCC Trabalho de Conclusão de Curso </vt:lpstr>
      <vt:lpstr>Agenda</vt:lpstr>
      <vt:lpstr> INTRODUÇÃO </vt:lpstr>
      <vt:lpstr>Apresentação do PowerPoint</vt:lpstr>
      <vt:lpstr>Conceito de TCC (NBR 14724:2002)</vt:lpstr>
      <vt:lpstr>Disposições Gerais</vt:lpstr>
      <vt:lpstr>Apresentação do PowerPoint</vt:lpstr>
      <vt:lpstr>Apresentação do PowerPoint</vt:lpstr>
      <vt:lpstr>Da apresentação do TCC</vt:lpstr>
      <vt:lpstr>Apresentação do PowerPoint</vt:lpstr>
      <vt:lpstr>Apresentação do PowerPoint</vt:lpstr>
      <vt:lpstr>Da avaliação</vt:lpstr>
      <vt:lpstr> Dos critérios avaliativos da banca examinadora </vt:lpstr>
      <vt:lpstr>Apresentação do PowerPoint</vt:lpstr>
      <vt:lpstr>Da avaliação da apresentação oral e exposição de pôster</vt:lpstr>
      <vt:lpstr> Da avaliação do trabalho escrito </vt:lpstr>
      <vt:lpstr>Apresentação do PowerPoint</vt:lpstr>
      <vt:lpstr> O estilo da linguagem usada para a escrita do TCC </vt:lpstr>
      <vt:lpstr>Apresentação do PowerPoint</vt:lpstr>
      <vt:lpstr>Apresentação do PowerPoint</vt:lpstr>
      <vt:lpstr>Apresentação do PowerPoint</vt:lpstr>
      <vt:lpstr> Da estrutura do TCC </vt:lpstr>
      <vt:lpstr>Apresentação do PowerPoint</vt:lpstr>
      <vt:lpstr>Apresentação do PowerPoint</vt:lpstr>
      <vt:lpstr>Apresentação do PowerPoint</vt:lpstr>
      <vt:lpstr>Como fazer o Resumo</vt:lpstr>
      <vt:lpstr>Resumo</vt:lpstr>
      <vt:lpstr>Apresentação do PowerPoint</vt:lpstr>
      <vt:lpstr>Como fazer a Introdução</vt:lpstr>
      <vt:lpstr>Introdução (passo a passo)</vt:lpstr>
      <vt:lpstr>Apresentação do PowerPoint</vt:lpstr>
      <vt:lpstr>Apresentação do PowerPoint</vt:lpstr>
      <vt:lpstr>Paginação</vt:lpstr>
      <vt:lpstr>Elementos gráficos</vt:lpstr>
      <vt:lpstr>Tabela x Quadro</vt:lpstr>
      <vt:lpstr>Como fazer a Conclusão</vt:lpstr>
      <vt:lpstr>Apresentação do PowerPoint</vt:lpstr>
      <vt:lpstr>Apresentação do PowerPoint</vt:lpstr>
      <vt:lpstr>Citações e Referências</vt:lpstr>
      <vt:lpstr>Citações</vt:lpstr>
      <vt:lpstr>Citações direta</vt:lpstr>
      <vt:lpstr>Citações diretas</vt:lpstr>
      <vt:lpstr>Citações indiretas</vt:lpstr>
      <vt:lpstr>Citação de citação</vt:lpstr>
      <vt:lpstr>REFERÊNCIAS</vt:lpstr>
      <vt:lpstr>Livros</vt:lpstr>
      <vt:lpstr>Livros</vt:lpstr>
      <vt:lpstr>Artigos de revistas</vt:lpstr>
      <vt:lpstr>Artigos meio eletrônico</vt:lpstr>
      <vt:lpstr>Artigos jornais</vt:lpstr>
      <vt:lpstr>TCC</vt:lpstr>
      <vt:lpstr>Dissertação Mestrado</vt:lpstr>
      <vt:lpstr>Tese de Doutorado</vt:lpstr>
      <vt:lpstr>Instituição ou empresa</vt:lpstr>
      <vt:lpstr>Documentos Jurídicos</vt:lpstr>
      <vt:lpstr>Documentos Jurídicos</vt:lpstr>
      <vt:lpstr>Após as referências</vt:lpstr>
      <vt:lpstr>Exercícios</vt:lpstr>
      <vt:lpstr>Apresentação do PowerPoint</vt:lpstr>
      <vt:lpstr>Considerações finais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Manual TCC</dc:title>
  <dc:creator>CLI</dc:creator>
  <cp:lastModifiedBy>Anderson Barbosa de Lima</cp:lastModifiedBy>
  <cp:revision>74</cp:revision>
  <dcterms:created xsi:type="dcterms:W3CDTF">2011-11-01T22:57:38Z</dcterms:created>
  <dcterms:modified xsi:type="dcterms:W3CDTF">2017-03-17T13:21:25Z</dcterms:modified>
</cp:coreProperties>
</file>