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99"/>
    <a:srgbClr val="FF505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0559-0F46-4B7B-9F98-F1B0CBDC6A0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D84B9-8C64-4BAF-B361-39BFD014F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jim.2020.07.015" TargetMode="External"/><Relationship Id="rId2" Type="http://schemas.openxmlformats.org/officeDocument/2006/relationships/hyperlink" Target="https://github.com/ncov-ic/SEIR_Covid_V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o\grafic_din R_vo_cul.poz_size.connect_gen_graphg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017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</a:t>
            </a:r>
            <a:r>
              <a:rPr lang="en-US" dirty="0" err="1" smtClean="0"/>
              <a:t>visualisation</a:t>
            </a:r>
            <a:r>
              <a:rPr lang="ro-RO" dirty="0" smtClean="0"/>
              <a:t>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COVID-19 cases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ro-RO" dirty="0" smtClean="0"/>
              <a:t>Italian </a:t>
            </a:r>
            <a:r>
              <a:rPr lang="en-US" dirty="0" smtClean="0"/>
              <a:t>municipality of Vo’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Haplea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Ștefan</a:t>
            </a:r>
          </a:p>
          <a:p>
            <a:r>
              <a:rPr lang="ro-RO" sz="1600" dirty="0" smtClean="0">
                <a:solidFill>
                  <a:schemeClr val="tx1"/>
                </a:solidFill>
              </a:rPr>
              <a:t>Resident MD, Internal Medicine</a:t>
            </a:r>
          </a:p>
          <a:p>
            <a:r>
              <a:rPr lang="ro-RO" sz="1600" b="1" dirty="0" smtClean="0">
                <a:solidFill>
                  <a:schemeClr val="tx1"/>
                </a:solidFill>
              </a:rPr>
              <a:t>UMF Cluj-Napoca, Romania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29322"/>
            <a:ext cx="7110852" cy="4742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is a contact net between cases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394684"/>
            <a:ext cx="7110852" cy="4777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Resize point by the number of contacts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Reshape graph to cluster positive cases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38"/>
            <a:ext cx="7110852" cy="4763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Reshaping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39"/>
            <a:ext cx="7110852" cy="4763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contact net of</a:t>
            </a:r>
            <a:r>
              <a:rPr lang="en-US" dirty="0" smtClean="0">
                <a:solidFill>
                  <a:srgbClr val="FF5050"/>
                </a:solidFill>
              </a:rPr>
              <a:t> COVID+</a:t>
            </a:r>
            <a:r>
              <a:rPr lang="en-US" dirty="0" smtClean="0"/>
              <a:t> emerges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close-up of the network</a:t>
            </a:r>
            <a:endParaRPr lang="en-US" b="1" dirty="0">
              <a:solidFill>
                <a:srgbClr val="FF99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447800"/>
            <a:ext cx="6172200" cy="47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features of the network</a:t>
            </a:r>
            <a:endParaRPr lang="en-US" b="1" dirty="0">
              <a:solidFill>
                <a:srgbClr val="FF9999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</a:t>
            </a:r>
            <a:r>
              <a:rPr lang="en-US" b="1" dirty="0">
                <a:solidFill>
                  <a:srgbClr val="FF0000"/>
                </a:solidFill>
              </a:rPr>
              <a:t>COVID+</a:t>
            </a:r>
            <a:r>
              <a:rPr lang="en-US" dirty="0"/>
              <a:t> cases are clustered, some </a:t>
            </a:r>
            <a:r>
              <a:rPr lang="en-US" b="1" dirty="0">
                <a:solidFill>
                  <a:srgbClr val="FF0000"/>
                </a:solidFill>
              </a:rPr>
              <a:t>symptomatic</a:t>
            </a:r>
            <a:r>
              <a:rPr lang="en-US" dirty="0"/>
              <a:t> and some </a:t>
            </a:r>
            <a:r>
              <a:rPr lang="en-US" b="1" dirty="0">
                <a:solidFill>
                  <a:srgbClr val="FF9999"/>
                </a:solidFill>
              </a:rPr>
              <a:t>asymptomatic</a:t>
            </a:r>
            <a:r>
              <a:rPr lang="en-US" dirty="0"/>
              <a:t>, a lot of household contacts</a:t>
            </a:r>
          </a:p>
          <a:p>
            <a:endParaRPr lang="en-US" dirty="0" smtClean="0"/>
          </a:p>
          <a:p>
            <a:r>
              <a:rPr lang="en-US" dirty="0" smtClean="0"/>
              <a:t>A very well connected, </a:t>
            </a:r>
            <a:r>
              <a:rPr lang="en-US" b="1" dirty="0" smtClean="0">
                <a:solidFill>
                  <a:srgbClr val="FF9999"/>
                </a:solidFill>
              </a:rPr>
              <a:t>asymptomatic COVID+ case</a:t>
            </a:r>
            <a:r>
              <a:rPr lang="en-US" b="1" dirty="0" smtClean="0"/>
              <a:t> </a:t>
            </a:r>
            <a:r>
              <a:rPr lang="en-US" dirty="0" smtClean="0"/>
              <a:t>did not spread much disease (large point at bottom left)</a:t>
            </a:r>
          </a:p>
          <a:p>
            <a:endParaRPr lang="en-US" dirty="0" smtClean="0"/>
          </a:p>
          <a:p>
            <a:r>
              <a:rPr lang="en-US" dirty="0" smtClean="0"/>
              <a:t>In the entourage of </a:t>
            </a:r>
            <a:r>
              <a:rPr lang="en-US" dirty="0" smtClean="0">
                <a:solidFill>
                  <a:srgbClr val="FF0000"/>
                </a:solidFill>
              </a:rPr>
              <a:t>COVID+</a:t>
            </a:r>
            <a:r>
              <a:rPr lang="en-US" dirty="0" smtClean="0"/>
              <a:t> cases, there are always </a:t>
            </a:r>
            <a:r>
              <a:rPr lang="en-US" b="1" dirty="0" smtClean="0">
                <a:solidFill>
                  <a:srgbClr val="0033CC"/>
                </a:solidFill>
              </a:rPr>
              <a:t>symptomatic cases from other diseases (blue points)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26673"/>
            <a:ext cx="4191000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the net back among its peers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whole population sampled</a:t>
            </a:r>
            <a:endParaRPr lang="en-US" b="1" dirty="0">
              <a:solidFill>
                <a:srgbClr val="FF99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bird’s eye view of the town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622263"/>
            <a:ext cx="5943601" cy="42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/>
          </a:bodyPr>
          <a:lstStyle/>
          <a:p>
            <a:r>
              <a:rPr lang="ro-RO" b="1" dirty="0" smtClean="0"/>
              <a:t>Vo</a:t>
            </a:r>
            <a:r>
              <a:rPr lang="en-US" b="1" dirty="0" smtClean="0"/>
              <a:t>’</a:t>
            </a:r>
            <a:r>
              <a:rPr lang="en-US" dirty="0" smtClean="0"/>
              <a:t> is a</a:t>
            </a:r>
            <a:r>
              <a:rPr lang="ro-RO" dirty="0" smtClean="0"/>
              <a:t> small town in Italy, 50 km west of Venice</a:t>
            </a:r>
          </a:p>
          <a:p>
            <a:endParaRPr lang="ro-RO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2819400" cy="35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0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intuitive sense can be made of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common the infection is</a:t>
            </a:r>
          </a:p>
          <a:p>
            <a:pPr lvl="1"/>
            <a:r>
              <a:rPr lang="en-US" dirty="0"/>
              <a:t>how frequent is the asymptomatic carrier status</a:t>
            </a:r>
          </a:p>
          <a:p>
            <a:pPr lvl="1"/>
            <a:r>
              <a:rPr lang="en-US" dirty="0"/>
              <a:t>how often other diseases can produce symptoms similar to </a:t>
            </a:r>
            <a:r>
              <a:rPr lang="en-US" dirty="0" smtClean="0"/>
              <a:t>COVID-19, in the vicinity of COVID cases</a:t>
            </a:r>
            <a:endParaRPr lang="en-US" dirty="0"/>
          </a:p>
          <a:p>
            <a:pPr lvl="1"/>
            <a:r>
              <a:rPr lang="en-US" dirty="0"/>
              <a:t>how all </a:t>
            </a:r>
            <a:r>
              <a:rPr lang="en-US" dirty="0" smtClean="0"/>
              <a:t>of the above </a:t>
            </a:r>
            <a:r>
              <a:rPr lang="en-US" dirty="0"/>
              <a:t>occur, interact, and transform into each other not in a well-mixed system, but within a </a:t>
            </a:r>
            <a:r>
              <a:rPr lang="en-US" dirty="0" smtClean="0"/>
              <a:t>coherent </a:t>
            </a:r>
            <a:r>
              <a:rPr lang="en-US" b="1" dirty="0" smtClean="0"/>
              <a:t>structure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The graph data, the code and the images are available 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rgbClr val="0033CC"/>
                </a:solidFill>
              </a:rPr>
              <a:t>https</a:t>
            </a:r>
            <a:r>
              <a:rPr lang="en-US" sz="2800" dirty="0">
                <a:solidFill>
                  <a:srgbClr val="0033CC"/>
                </a:solidFill>
              </a:rPr>
              <a:t>://github.com/Haplea-Ioan-Stefan/COVID_Vo</a:t>
            </a:r>
          </a:p>
        </p:txBody>
      </p:sp>
    </p:spTree>
    <p:extLst>
      <p:ext uri="{BB962C8B-B14F-4D97-AF65-F5344CB8AC3E}">
        <p14:creationId xmlns:p14="http://schemas.microsoft.com/office/powerpoint/2010/main" val="36231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D:\vo\images\graf_toti_siz.conn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1981200" cy="14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pandemic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</a:t>
            </a:r>
            <a:r>
              <a:rPr lang="ro-RO" dirty="0" smtClean="0"/>
              <a:t> </a:t>
            </a:r>
            <a:r>
              <a:rPr lang="ro-RO" dirty="0"/>
              <a:t>February and March 2020, during </a:t>
            </a:r>
            <a:r>
              <a:rPr lang="ro-RO" dirty="0" smtClean="0"/>
              <a:t>pandemic</a:t>
            </a:r>
            <a:r>
              <a:rPr lang="en-US" dirty="0" smtClean="0"/>
              <a:t> </a:t>
            </a:r>
            <a:r>
              <a:rPr lang="ro-RO" dirty="0" smtClean="0"/>
              <a:t>lockdown</a:t>
            </a:r>
            <a:r>
              <a:rPr lang="ro-RO" dirty="0"/>
              <a:t>, 80% of the </a:t>
            </a:r>
            <a:r>
              <a:rPr lang="ro-RO" dirty="0" smtClean="0"/>
              <a:t>3</a:t>
            </a:r>
            <a:r>
              <a:rPr lang="en-US" dirty="0" smtClean="0"/>
              <a:t>2</a:t>
            </a:r>
            <a:r>
              <a:rPr lang="ro-RO" dirty="0" smtClean="0"/>
              <a:t>00</a:t>
            </a:r>
            <a:r>
              <a:rPr lang="en-US" dirty="0" smtClean="0"/>
              <a:t> </a:t>
            </a:r>
            <a:r>
              <a:rPr lang="ro-RO" dirty="0" smtClean="0"/>
              <a:t>inhabitants </a:t>
            </a:r>
            <a:r>
              <a:rPr lang="ro-RO" dirty="0"/>
              <a:t>were </a:t>
            </a:r>
            <a:r>
              <a:rPr lang="en-US" dirty="0" smtClean="0"/>
              <a:t>screened </a:t>
            </a:r>
            <a:r>
              <a:rPr lang="ro-RO" dirty="0" smtClean="0"/>
              <a:t>for </a:t>
            </a:r>
            <a:r>
              <a:rPr lang="ro-RO" dirty="0"/>
              <a:t>SARS-CoV2 </a:t>
            </a:r>
            <a:r>
              <a:rPr lang="ro-RO" dirty="0" smtClean="0"/>
              <a:t>infection</a:t>
            </a:r>
          </a:p>
          <a:p>
            <a:r>
              <a:rPr lang="en-US" dirty="0" smtClean="0"/>
              <a:t>Most had </a:t>
            </a:r>
            <a:r>
              <a:rPr lang="en-US" dirty="0"/>
              <a:t>t</a:t>
            </a:r>
            <a:r>
              <a:rPr lang="ro-RO" dirty="0" smtClean="0"/>
              <a:t>wo tests</a:t>
            </a:r>
            <a:r>
              <a:rPr lang="en-US" dirty="0" smtClean="0"/>
              <a:t> performed</a:t>
            </a:r>
            <a:r>
              <a:rPr lang="ro-RO" dirty="0" smtClean="0"/>
              <a:t>, 2 weeks</a:t>
            </a:r>
            <a:r>
              <a:rPr lang="en-US" dirty="0" smtClean="0"/>
              <a:t> </a:t>
            </a:r>
            <a:r>
              <a:rPr lang="ro-RO" dirty="0" smtClean="0"/>
              <a:t>apart</a:t>
            </a:r>
            <a:endParaRPr lang="ro-RO" dirty="0"/>
          </a:p>
          <a:p>
            <a:r>
              <a:rPr lang="ro-RO" dirty="0" smtClean="0"/>
              <a:t>A significant proportion of positive cases were asymptomatic</a:t>
            </a:r>
          </a:p>
          <a:p>
            <a:endParaRPr lang="ro-RO" dirty="0" smtClean="0"/>
          </a:p>
          <a:p>
            <a:r>
              <a:rPr lang="en-US" dirty="0" smtClean="0"/>
              <a:t>The results were published in:</a:t>
            </a:r>
            <a:endParaRPr lang="ro-RO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600" b="1" dirty="0" smtClean="0"/>
              <a:t>Suppression </a:t>
            </a:r>
            <a:r>
              <a:rPr lang="en-US" sz="2600" b="1" dirty="0"/>
              <a:t>of a SARS-CoV-2 outbreak in the Italian </a:t>
            </a:r>
            <a:r>
              <a:rPr lang="en-US" sz="2600" b="1" dirty="0" smtClean="0"/>
              <a:t>	municipality </a:t>
            </a:r>
            <a:r>
              <a:rPr lang="en-US" sz="2600" b="1" dirty="0"/>
              <a:t>of Vo’</a:t>
            </a:r>
            <a:r>
              <a:rPr lang="en-US" sz="2600" dirty="0"/>
              <a:t>. </a:t>
            </a:r>
            <a:r>
              <a:rPr lang="en-US" sz="2600" dirty="0" smtClean="0"/>
              <a:t>Imperial </a:t>
            </a:r>
            <a:r>
              <a:rPr lang="en-US" sz="2600" dirty="0"/>
              <a:t>College </a:t>
            </a:r>
            <a:r>
              <a:rPr lang="en-US" sz="2600" dirty="0" smtClean="0"/>
              <a:t>COVID-19 Response 	Team</a:t>
            </a:r>
            <a:r>
              <a:rPr lang="en-US" sz="2600" dirty="0"/>
              <a:t>, </a:t>
            </a:r>
            <a:r>
              <a:rPr lang="en-US" sz="2600" dirty="0" err="1"/>
              <a:t>Lavezzo</a:t>
            </a:r>
            <a:r>
              <a:rPr lang="en-US" sz="2600" dirty="0"/>
              <a:t> E, </a:t>
            </a:r>
            <a:r>
              <a:rPr lang="en-US" sz="2600" dirty="0" err="1" smtClean="0"/>
              <a:t>Franchin</a:t>
            </a:r>
            <a:r>
              <a:rPr lang="en-US" sz="2600" dirty="0" smtClean="0"/>
              <a:t> </a:t>
            </a:r>
            <a:r>
              <a:rPr lang="en-US" sz="2600" dirty="0"/>
              <a:t>E, </a:t>
            </a:r>
            <a:r>
              <a:rPr lang="en-US" sz="2600" dirty="0" err="1"/>
              <a:t>Ciavarella</a:t>
            </a:r>
            <a:r>
              <a:rPr lang="en-US" sz="2600" dirty="0"/>
              <a:t> C, </a:t>
            </a:r>
            <a:r>
              <a:rPr lang="en-US" sz="2600" dirty="0" smtClean="0"/>
              <a:t>Cuomo-		</a:t>
            </a:r>
            <a:r>
              <a:rPr lang="en-US" sz="2600" dirty="0" err="1" smtClean="0"/>
              <a:t>Dannenburg</a:t>
            </a:r>
            <a:r>
              <a:rPr lang="en-US" sz="2600" dirty="0" smtClean="0"/>
              <a:t> </a:t>
            </a:r>
            <a:r>
              <a:rPr lang="en-US" sz="2600" dirty="0"/>
              <a:t>G, </a:t>
            </a:r>
            <a:r>
              <a:rPr lang="en-US" sz="2600" dirty="0" err="1"/>
              <a:t>Barzon</a:t>
            </a:r>
            <a:r>
              <a:rPr lang="en-US" sz="2600" dirty="0"/>
              <a:t> L, et al. Nature </a:t>
            </a:r>
            <a:r>
              <a:rPr lang="en-US" sz="2600" dirty="0" smtClean="0"/>
              <a:t>[</a:t>
            </a:r>
            <a:r>
              <a:rPr lang="en-US" sz="2600" dirty="0"/>
              <a:t>Internet]. 2020 Jun 30; </a:t>
            </a:r>
          </a:p>
          <a:p>
            <a:endParaRPr lang="ro-R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source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The authors made available the data and the </a:t>
            </a:r>
            <a:r>
              <a:rPr lang="ro-RO" b="1" dirty="0" smtClean="0"/>
              <a:t>R</a:t>
            </a:r>
            <a:r>
              <a:rPr lang="ro-RO" dirty="0" smtClean="0"/>
              <a:t> code at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://github.com/ncov-ic/SEIR_Covid_Vo</a:t>
            </a:r>
            <a:endParaRPr lang="ro-RO" dirty="0"/>
          </a:p>
          <a:p>
            <a:endParaRPr lang="en-US" dirty="0"/>
          </a:p>
          <a:p>
            <a:r>
              <a:rPr lang="ro-RO" dirty="0" smtClean="0"/>
              <a:t>The </a:t>
            </a:r>
            <a:r>
              <a:rPr lang="ro-RO" dirty="0"/>
              <a:t>data is a unique resource for </a:t>
            </a:r>
            <a:r>
              <a:rPr lang="ro-RO" dirty="0" smtClean="0"/>
              <a:t>epidemiologists and statisticians</a:t>
            </a:r>
            <a:endParaRPr lang="ro-RO" dirty="0"/>
          </a:p>
          <a:p>
            <a:pPr lvl="1"/>
            <a:r>
              <a:rPr lang="en-US" dirty="0" smtClean="0"/>
              <a:t>A single </a:t>
            </a:r>
            <a:r>
              <a:rPr lang="en-US" dirty="0"/>
              <a:t>e</a:t>
            </a:r>
            <a:r>
              <a:rPr lang="ro-RO" dirty="0" smtClean="0"/>
              <a:t>asy </a:t>
            </a:r>
            <a:r>
              <a:rPr lang="ro-RO" dirty="0"/>
              <a:t>to read </a:t>
            </a:r>
            <a:r>
              <a:rPr lang="en-US" b="1" dirty="0" smtClean="0"/>
              <a:t>Excel</a:t>
            </a:r>
            <a:r>
              <a:rPr lang="ro-RO" dirty="0" smtClean="0"/>
              <a:t> </a:t>
            </a:r>
            <a:r>
              <a:rPr lang="ro-RO" dirty="0"/>
              <a:t>file</a:t>
            </a:r>
          </a:p>
          <a:p>
            <a:pPr lvl="1"/>
            <a:r>
              <a:rPr lang="ro-RO" b="1" dirty="0" smtClean="0"/>
              <a:t>Very detailed:</a:t>
            </a:r>
            <a:r>
              <a:rPr lang="ro-RO" dirty="0" smtClean="0"/>
              <a:t> </a:t>
            </a:r>
            <a:r>
              <a:rPr lang="ro-RO" dirty="0"/>
              <a:t>gender and age stratification, household identifiers, </a:t>
            </a:r>
            <a:r>
              <a:rPr lang="ro-RO" dirty="0" smtClean="0"/>
              <a:t>symptom</a:t>
            </a:r>
            <a:r>
              <a:rPr lang="en-US" dirty="0" smtClean="0"/>
              <a:t>s check list</a:t>
            </a:r>
            <a:r>
              <a:rPr lang="ro-RO" dirty="0" smtClean="0"/>
              <a:t>, severity, </a:t>
            </a:r>
            <a:r>
              <a:rPr lang="en-US" dirty="0" smtClean="0"/>
              <a:t>hospitalization, </a:t>
            </a:r>
            <a:r>
              <a:rPr lang="ro-RO" dirty="0" smtClean="0"/>
              <a:t>outcome</a:t>
            </a:r>
          </a:p>
          <a:p>
            <a:pPr lvl="1"/>
            <a:r>
              <a:rPr lang="en-US" dirty="0" smtClean="0"/>
              <a:t>C</a:t>
            </a:r>
            <a:r>
              <a:rPr lang="ro-RO" dirty="0" smtClean="0"/>
              <a:t>ontact </a:t>
            </a:r>
            <a:r>
              <a:rPr lang="ro-RO" dirty="0"/>
              <a:t>tracing </a:t>
            </a:r>
            <a:r>
              <a:rPr lang="ro-RO" dirty="0" smtClean="0"/>
              <a:t>provided by </a:t>
            </a:r>
            <a:r>
              <a:rPr lang="ro-RO" b="1" dirty="0"/>
              <a:t>adjacency </a:t>
            </a:r>
            <a:r>
              <a:rPr lang="ro-RO" b="1" dirty="0" smtClean="0"/>
              <a:t>matrix</a:t>
            </a:r>
            <a:r>
              <a:rPr lang="ro-RO" dirty="0" smtClean="0"/>
              <a:t> </a:t>
            </a:r>
          </a:p>
          <a:p>
            <a:pPr lvl="1"/>
            <a:r>
              <a:rPr lang="en-US" b="1" dirty="0"/>
              <a:t>V</a:t>
            </a:r>
            <a:r>
              <a:rPr lang="ro-RO" b="1" dirty="0" smtClean="0"/>
              <a:t>iral </a:t>
            </a:r>
            <a:r>
              <a:rPr lang="ro-RO" b="1" dirty="0"/>
              <a:t>levels</a:t>
            </a:r>
            <a:r>
              <a:rPr lang="ro-RO" dirty="0"/>
              <a:t> in </a:t>
            </a:r>
            <a:r>
              <a:rPr lang="ro-RO" dirty="0" smtClean="0"/>
              <a:t>swabs </a:t>
            </a:r>
            <a:r>
              <a:rPr lang="ro-RO" dirty="0"/>
              <a:t>(no.of PCR </a:t>
            </a:r>
            <a:r>
              <a:rPr lang="ro-RO" dirty="0" smtClean="0"/>
              <a:t>cycles)</a:t>
            </a:r>
            <a:r>
              <a:rPr lang="en-US" dirty="0" smtClean="0"/>
              <a:t>, </a:t>
            </a:r>
            <a:r>
              <a:rPr lang="en-US" b="1" dirty="0" smtClean="0"/>
              <a:t>body temperature</a:t>
            </a:r>
            <a:r>
              <a:rPr lang="en-US" dirty="0" smtClean="0"/>
              <a:t> </a:t>
            </a:r>
          </a:p>
          <a:p>
            <a:pPr lvl="1"/>
            <a:r>
              <a:rPr lang="ro-RO" b="1" dirty="0" smtClean="0"/>
              <a:t>Longitudinal data</a:t>
            </a:r>
            <a:r>
              <a:rPr lang="ro-RO" dirty="0" smtClean="0"/>
              <a:t> - affords </a:t>
            </a:r>
            <a:r>
              <a:rPr lang="ro-RO" dirty="0"/>
              <a:t>a glimpse into the temporal dynamics of SARS-CoV2 </a:t>
            </a:r>
            <a:r>
              <a:rPr lang="ro-RO" dirty="0" smtClean="0"/>
              <a:t>infection</a:t>
            </a:r>
          </a:p>
          <a:p>
            <a:pPr lvl="1"/>
            <a:endParaRPr lang="ro-RO" dirty="0"/>
          </a:p>
          <a:p>
            <a:r>
              <a:rPr lang="ro-RO" dirty="0"/>
              <a:t>Has the potential to become the ”</a:t>
            </a:r>
            <a:r>
              <a:rPr lang="ro-RO" b="1" dirty="0"/>
              <a:t>Framingham study</a:t>
            </a:r>
            <a:r>
              <a:rPr lang="ro-RO" dirty="0"/>
              <a:t>” of </a:t>
            </a:r>
            <a:r>
              <a:rPr lang="ro-RO" dirty="0" smtClean="0"/>
              <a:t>COVID-19</a:t>
            </a:r>
            <a:endParaRPr lang="ro-RO" dirty="0"/>
          </a:p>
          <a:p>
            <a:pPr marL="457200" lvl="1" indent="0" algn="just">
              <a:buNone/>
            </a:pPr>
            <a:r>
              <a:rPr lang="ro-RO" sz="1900" dirty="0" smtClean="0"/>
              <a:t>	</a:t>
            </a:r>
            <a:r>
              <a:rPr lang="en-US" sz="1900" dirty="0" err="1" smtClean="0"/>
              <a:t>Zuin</a:t>
            </a:r>
            <a:r>
              <a:rPr lang="en-US" sz="1900" dirty="0"/>
              <a:t>, Marco, Claudio </a:t>
            </a:r>
            <a:r>
              <a:rPr lang="en-US" sz="1900" dirty="0" err="1"/>
              <a:t>Bilato</a:t>
            </a:r>
            <a:r>
              <a:rPr lang="en-US" sz="1900" dirty="0"/>
              <a:t>, Giovanni </a:t>
            </a:r>
            <a:r>
              <a:rPr lang="en-US" sz="1900" dirty="0" err="1"/>
              <a:t>Zuliani</a:t>
            </a:r>
            <a:r>
              <a:rPr lang="en-US" sz="1900" dirty="0"/>
              <a:t>, and Loris </a:t>
            </a:r>
            <a:r>
              <a:rPr lang="en-US" sz="1900" dirty="0" err="1"/>
              <a:t>Roncon</a:t>
            </a:r>
            <a:r>
              <a:rPr lang="en-US" sz="1900" dirty="0"/>
              <a:t>. 2020. “Italian </a:t>
            </a:r>
            <a:r>
              <a:rPr lang="en-US" sz="1900" dirty="0" err="1"/>
              <a:t>Vò</a:t>
            </a:r>
            <a:r>
              <a:rPr lang="en-US" sz="1900" dirty="0"/>
              <a:t> Municipality Cohort and </a:t>
            </a:r>
            <a:r>
              <a:rPr lang="ro-RO" sz="1900" dirty="0" smtClean="0"/>
              <a:t>	</a:t>
            </a:r>
            <a:r>
              <a:rPr lang="en-US" sz="1900" dirty="0" smtClean="0"/>
              <a:t>COVID-19 </a:t>
            </a:r>
            <a:r>
              <a:rPr lang="en-US" sz="1900" dirty="0"/>
              <a:t>Epidemiology: The ‘Framingham’ Study of the 21st Century.” </a:t>
            </a:r>
            <a:r>
              <a:rPr lang="en-US" sz="1900" i="1" dirty="0"/>
              <a:t>European Journal of Internal </a:t>
            </a:r>
            <a:r>
              <a:rPr lang="ro-RO" sz="1900" i="1" dirty="0" smtClean="0"/>
              <a:t>	</a:t>
            </a:r>
            <a:r>
              <a:rPr lang="en-US" sz="1900" i="1" dirty="0" smtClean="0"/>
              <a:t>Medicine</a:t>
            </a:r>
            <a:r>
              <a:rPr lang="en-US" sz="1900" dirty="0" smtClean="0"/>
              <a:t> </a:t>
            </a:r>
            <a:r>
              <a:rPr lang="en-US" sz="1900" dirty="0"/>
              <a:t>0 (0). </a:t>
            </a:r>
            <a:r>
              <a:rPr lang="en-US" sz="1900" dirty="0">
                <a:hlinkClick r:id="rId3"/>
              </a:rPr>
              <a:t>https://doi.org/10.1016/j.ejim.2020.07.015</a:t>
            </a:r>
            <a:r>
              <a:rPr lang="en-US" sz="1900" dirty="0"/>
              <a:t>.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Graph visualisations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ro-RO" dirty="0" smtClean="0"/>
              <a:t>I analyzed the data</a:t>
            </a:r>
            <a:r>
              <a:rPr lang="en-US" dirty="0" smtClean="0"/>
              <a:t> and</a:t>
            </a:r>
            <a:r>
              <a:rPr lang="ro-RO" dirty="0" smtClean="0"/>
              <a:t> </a:t>
            </a:r>
            <a:r>
              <a:rPr lang="en-US" dirty="0" smtClean="0"/>
              <a:t>constructed</a:t>
            </a:r>
            <a:r>
              <a:rPr lang="ro-RO" dirty="0" smtClean="0"/>
              <a:t> </a:t>
            </a:r>
            <a:r>
              <a:rPr lang="en-US" b="1" dirty="0" smtClean="0"/>
              <a:t>contact </a:t>
            </a:r>
            <a:r>
              <a:rPr lang="ro-RO" b="1" dirty="0" smtClean="0"/>
              <a:t>graphs</a:t>
            </a:r>
            <a:r>
              <a:rPr lang="ro-RO" dirty="0" smtClean="0"/>
              <a:t> for visualizations</a:t>
            </a:r>
          </a:p>
          <a:p>
            <a:endParaRPr lang="ro-RO" dirty="0" smtClean="0"/>
          </a:p>
          <a:p>
            <a:r>
              <a:rPr lang="ro-RO" dirty="0"/>
              <a:t>Each point (node in a graph) represents an </a:t>
            </a:r>
            <a:r>
              <a:rPr lang="ro-RO" dirty="0" smtClean="0"/>
              <a:t>individual</a:t>
            </a:r>
            <a:endParaRPr lang="en-US" dirty="0" smtClean="0"/>
          </a:p>
          <a:p>
            <a:r>
              <a:rPr lang="en-US" dirty="0" smtClean="0"/>
              <a:t>The color of the point signifies the status: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/>
              <a:t>negative </a:t>
            </a:r>
            <a:r>
              <a:rPr lang="en-US" dirty="0" smtClean="0"/>
              <a:t>and asymptomatic, or unknown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 </a:t>
            </a:r>
            <a:r>
              <a:rPr lang="en-US" dirty="0" smtClean="0"/>
              <a:t>– SARS-CoV2 </a:t>
            </a:r>
            <a:r>
              <a:rPr lang="en-US" b="1" dirty="0" smtClean="0"/>
              <a:t>positive</a:t>
            </a:r>
            <a:r>
              <a:rPr lang="en-US" dirty="0" smtClean="0"/>
              <a:t>, symptomatic disease</a:t>
            </a:r>
          </a:p>
          <a:p>
            <a:pPr lvl="1"/>
            <a:r>
              <a:rPr lang="en-US" b="1" dirty="0" smtClean="0">
                <a:solidFill>
                  <a:srgbClr val="FF5050"/>
                </a:solidFill>
              </a:rPr>
              <a:t>Light red </a:t>
            </a:r>
            <a:r>
              <a:rPr lang="en-US" dirty="0" smtClean="0"/>
              <a:t>- </a:t>
            </a:r>
            <a:r>
              <a:rPr lang="en-US" dirty="0"/>
              <a:t>SARS-CoV2 </a:t>
            </a:r>
            <a:r>
              <a:rPr lang="en-US" b="1" dirty="0" smtClean="0"/>
              <a:t>positive</a:t>
            </a:r>
            <a:r>
              <a:rPr lang="en-US" dirty="0" smtClean="0"/>
              <a:t>, asymptomatic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Blue </a:t>
            </a:r>
            <a:r>
              <a:rPr lang="en-US" dirty="0" smtClean="0"/>
              <a:t>– </a:t>
            </a:r>
            <a:r>
              <a:rPr lang="en-US" b="1" dirty="0" smtClean="0"/>
              <a:t>negative</a:t>
            </a:r>
            <a:r>
              <a:rPr lang="en-US" dirty="0" smtClean="0"/>
              <a:t>, symptomatic (e.g. fever caused by flu etc.)</a:t>
            </a:r>
            <a:endParaRPr lang="ro-RO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In the following visualisations, the sequence of </a:t>
            </a:r>
            <a:r>
              <a:rPr lang="en-US" dirty="0" smtClean="0"/>
              <a:t>slides</a:t>
            </a:r>
            <a:r>
              <a:rPr lang="ro-RO" dirty="0" smtClean="0"/>
              <a:t> is not necessar</a:t>
            </a:r>
            <a:r>
              <a:rPr lang="en-US" dirty="0" err="1" smtClean="0"/>
              <a:t>i</a:t>
            </a:r>
            <a:r>
              <a:rPr lang="ro-RO" dirty="0" smtClean="0"/>
              <a:t>ly the temporal sequence of the actual discovery of cases</a:t>
            </a:r>
          </a:p>
          <a:p>
            <a:r>
              <a:rPr lang="ro-RO" dirty="0" smtClean="0"/>
              <a:t>The proximity </a:t>
            </a:r>
            <a:r>
              <a:rPr lang="ro-RO" dirty="0"/>
              <a:t>of two </a:t>
            </a:r>
            <a:r>
              <a:rPr lang="en-US" dirty="0" smtClean="0"/>
              <a:t>points</a:t>
            </a:r>
            <a:r>
              <a:rPr lang="ro-RO" dirty="0" smtClean="0"/>
              <a:t> </a:t>
            </a:r>
            <a:r>
              <a:rPr lang="ro-RO" dirty="0"/>
              <a:t>in </a:t>
            </a:r>
            <a:r>
              <a:rPr lang="ro-RO" dirty="0" smtClean="0"/>
              <a:t>the graph plane does </a:t>
            </a:r>
            <a:r>
              <a:rPr lang="en-US" dirty="0" smtClean="0"/>
              <a:t>not </a:t>
            </a:r>
            <a:r>
              <a:rPr lang="ro-RO" dirty="0" smtClean="0"/>
              <a:t>signify geographic proximity of their households</a:t>
            </a:r>
            <a:endParaRPr lang="en-US" dirty="0" smtClean="0"/>
          </a:p>
          <a:p>
            <a:endParaRPr lang="en-US" dirty="0"/>
          </a:p>
          <a:p>
            <a:r>
              <a:rPr lang="ro-RO" dirty="0"/>
              <a:t>The data seem to tell an interesting </a:t>
            </a:r>
            <a:r>
              <a:rPr lang="ro-RO" dirty="0" smtClean="0"/>
              <a:t>story</a:t>
            </a:r>
            <a:r>
              <a:rPr lang="en-US" dirty="0" smtClean="0"/>
              <a:t> of their own</a:t>
            </a:r>
            <a:r>
              <a:rPr lang="ro-RO" dirty="0" smtClean="0"/>
              <a:t>, </a:t>
            </a:r>
            <a:r>
              <a:rPr lang="ro-RO" dirty="0"/>
              <a:t>if only visually, with no </a:t>
            </a:r>
            <a:r>
              <a:rPr lang="en-US" dirty="0" smtClean="0"/>
              <a:t>graph-theoretic statistics </a:t>
            </a:r>
            <a:r>
              <a:rPr lang="en-US" dirty="0"/>
              <a:t>employed</a:t>
            </a:r>
            <a:endParaRPr lang="ro-RO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40433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first, everyone’s status is unknown</a:t>
            </a:r>
            <a:endParaRPr lang="en-US" dirty="0"/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5213"/>
            <a:ext cx="7010400" cy="49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inhabitants display </a:t>
            </a:r>
            <a:r>
              <a:rPr lang="en-US" b="1" dirty="0">
                <a:solidFill>
                  <a:srgbClr val="003399"/>
                </a:solidFill>
              </a:rPr>
              <a:t>symptoms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2" y="1408540"/>
            <a:ext cx="7145489" cy="4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</a:t>
            </a:r>
            <a:r>
              <a:rPr lang="en-US" dirty="0" smtClean="0"/>
              <a:t>of the symptomatic are </a:t>
            </a:r>
            <a:r>
              <a:rPr lang="en-US" b="1" dirty="0" smtClean="0">
                <a:solidFill>
                  <a:srgbClr val="FF0000"/>
                </a:solidFill>
              </a:rPr>
              <a:t>COVID +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4" y="1408540"/>
            <a:ext cx="7124707" cy="47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9" y="1408540"/>
            <a:ext cx="7110852" cy="4763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COVID+ are </a:t>
            </a:r>
            <a:r>
              <a:rPr lang="en-US" b="1" dirty="0" smtClean="0">
                <a:solidFill>
                  <a:srgbClr val="FF9999"/>
                </a:solidFill>
              </a:rPr>
              <a:t>asymptomatic</a:t>
            </a:r>
            <a:endParaRPr 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530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Graph visualisations  of COVID-19 cases in the Italian municipality of Vo’</vt:lpstr>
      <vt:lpstr>Location</vt:lpstr>
      <vt:lpstr>The pandemic</vt:lpstr>
      <vt:lpstr>The source of the data</vt:lpstr>
      <vt:lpstr>Graph visualisations</vt:lpstr>
      <vt:lpstr>At first, everyone’s status is unknown</vt:lpstr>
      <vt:lpstr>Some inhabitants display symptoms</vt:lpstr>
      <vt:lpstr>Some of the symptomatic are COVID +</vt:lpstr>
      <vt:lpstr>Some more COVID+ are asymptomatic</vt:lpstr>
      <vt:lpstr>There is a contact net between cases</vt:lpstr>
      <vt:lpstr>Resize point by the number of contacts</vt:lpstr>
      <vt:lpstr>Reshape graph to cluster positive cases</vt:lpstr>
      <vt:lpstr>Reshaping</vt:lpstr>
      <vt:lpstr>A contact net of COVID+ emerges</vt:lpstr>
      <vt:lpstr>A close-up of the network</vt:lpstr>
      <vt:lpstr>Some features of the network</vt:lpstr>
      <vt:lpstr>Putting the net back among its peers</vt:lpstr>
      <vt:lpstr>The whole population sampled</vt:lpstr>
      <vt:lpstr>A bird’s eye view of the town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visualisations  of COVID-19 cases in the municipality of Vo’</dc:title>
  <dc:creator>Name</dc:creator>
  <cp:lastModifiedBy>Name</cp:lastModifiedBy>
  <cp:revision>57</cp:revision>
  <dcterms:created xsi:type="dcterms:W3CDTF">2006-08-16T00:00:00Z</dcterms:created>
  <dcterms:modified xsi:type="dcterms:W3CDTF">2020-08-06T13:25:07Z</dcterms:modified>
</cp:coreProperties>
</file>