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09" r:id="rId2"/>
  </p:sldMasterIdLst>
  <p:notesMasterIdLst>
    <p:notesMasterId r:id="rId52"/>
  </p:notesMasterIdLst>
  <p:handoutMasterIdLst>
    <p:handoutMasterId r:id="rId53"/>
  </p:handoutMasterIdLst>
  <p:sldIdLst>
    <p:sldId id="256" r:id="rId3"/>
    <p:sldId id="263" r:id="rId4"/>
    <p:sldId id="275" r:id="rId5"/>
    <p:sldId id="276" r:id="rId6"/>
    <p:sldId id="264" r:id="rId7"/>
    <p:sldId id="258" r:id="rId8"/>
    <p:sldId id="265" r:id="rId9"/>
    <p:sldId id="268" r:id="rId10"/>
    <p:sldId id="303" r:id="rId11"/>
    <p:sldId id="266" r:id="rId12"/>
    <p:sldId id="304" r:id="rId13"/>
    <p:sldId id="269" r:id="rId14"/>
    <p:sldId id="270" r:id="rId15"/>
    <p:sldId id="271" r:id="rId16"/>
    <p:sldId id="272" r:id="rId17"/>
    <p:sldId id="273" r:id="rId18"/>
    <p:sldId id="278" r:id="rId19"/>
    <p:sldId id="279" r:id="rId20"/>
    <p:sldId id="280" r:id="rId21"/>
    <p:sldId id="286" r:id="rId22"/>
    <p:sldId id="289" r:id="rId23"/>
    <p:sldId id="305" r:id="rId24"/>
    <p:sldId id="291" r:id="rId25"/>
    <p:sldId id="293" r:id="rId26"/>
    <p:sldId id="311" r:id="rId27"/>
    <p:sldId id="306" r:id="rId28"/>
    <p:sldId id="307" r:id="rId29"/>
    <p:sldId id="308" r:id="rId30"/>
    <p:sldId id="310" r:id="rId31"/>
    <p:sldId id="301" r:id="rId32"/>
    <p:sldId id="316" r:id="rId33"/>
    <p:sldId id="313" r:id="rId34"/>
    <p:sldId id="318" r:id="rId35"/>
    <p:sldId id="317" r:id="rId36"/>
    <p:sldId id="319" r:id="rId37"/>
    <p:sldId id="314" r:id="rId38"/>
    <p:sldId id="320" r:id="rId39"/>
    <p:sldId id="321" r:id="rId40"/>
    <p:sldId id="325" r:id="rId41"/>
    <p:sldId id="322" r:id="rId42"/>
    <p:sldId id="326" r:id="rId43"/>
    <p:sldId id="323" r:id="rId44"/>
    <p:sldId id="324" r:id="rId45"/>
    <p:sldId id="315" r:id="rId46"/>
    <p:sldId id="327" r:id="rId47"/>
    <p:sldId id="328" r:id="rId48"/>
    <p:sldId id="329" r:id="rId49"/>
    <p:sldId id="330" r:id="rId50"/>
    <p:sldId id="331" r:id="rId51"/>
  </p:sldIdLst>
  <p:sldSz cx="6858000" cy="9906000" type="A4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456" y="22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3" Type="http://schemas.openxmlformats.org/officeDocument/2006/relationships/slide" Target="slides/slide10.xml"/><Relationship Id="rId7" Type="http://schemas.openxmlformats.org/officeDocument/2006/relationships/slide" Target="slides/slide26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25.xml"/><Relationship Id="rId5" Type="http://schemas.openxmlformats.org/officeDocument/2006/relationships/slide" Target="slides/slide24.xml"/><Relationship Id="rId10" Type="http://schemas.openxmlformats.org/officeDocument/2006/relationships/slide" Target="slides/slide29.xml"/><Relationship Id="rId4" Type="http://schemas.openxmlformats.org/officeDocument/2006/relationships/slide" Target="slides/slide11.xml"/><Relationship Id="rId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96D57FD-6943-542B-DCCB-DDE4D36CDF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62C07AA-4F54-1C33-D328-4898ED67A0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ADE6443D-9A06-C1C3-9B97-C6C3A176543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0D6E22C2-5142-DB22-DFC8-FB041F15B7B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E6A82A7-440C-FB44-911F-01C90425C1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1BCF584-3B8A-F61B-3174-FA3525BA40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B4AF5B1-B807-FAB3-E8FA-13ED88E722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C57CD66-368C-BE6E-73E1-6B56055C3EB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41550" y="685800"/>
            <a:ext cx="23749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3CC90EB-B35A-ED9E-F7EE-460C11AD83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8A2AC66-DDB8-6FE0-587B-550F342199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7B7B863-8426-A757-1453-FA47AECFB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772379A-3FBF-B242-B1C0-C708873BB2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64E7973-88A9-7A4F-36F3-2E2706CF3E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7050" y="2201863"/>
            <a:ext cx="5803900" cy="109537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shade val="69804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7AA7C9B1-5A7B-16B3-6867-999693473F4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9136063"/>
            <a:ext cx="60134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514350" y="1211263"/>
            <a:ext cx="5829300" cy="11001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7E7390-F96C-0B6B-9D72-A287120AC9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3339E-0E90-4C46-88F0-DAF283931C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94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E0977C-2C34-0FB7-A8DB-D38F593C8C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F484C-FFE0-6F4D-9218-6C3EB887B2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354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0613" y="304800"/>
            <a:ext cx="1462087" cy="876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304800"/>
            <a:ext cx="4233863" cy="8763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6517A8-909E-D0D5-449E-D3D3AE581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14E68-E85E-9A4B-BB5B-2F21763BAC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545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3FE18B1-ED54-551D-9444-E20298FDDA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7050" y="2201863"/>
            <a:ext cx="5803900" cy="109537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shade val="69804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B20D1A42-B78E-2C58-3D9A-58CE0180F15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9136063"/>
            <a:ext cx="60134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514350" y="1211263"/>
            <a:ext cx="5829300" cy="11001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ABD1B84-DC04-0CA8-CAD6-60781D5A1E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877C52-D5C5-4C81-A355-9705C58333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6593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B6B73D-EA6A-7AE7-7734-9EAAAEB035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D9B4C-A86A-4A64-B09E-F4F220892E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550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C10559-827B-1658-4C7D-1218E81230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28BD9-D523-4B7C-A48A-43B0057943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623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914400"/>
            <a:ext cx="2838450" cy="815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914400"/>
            <a:ext cx="2838450" cy="815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522176-2A18-EC89-22C6-885CB05D09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E467B-2958-4162-902F-097E911138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335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3075" y="3617913"/>
            <a:ext cx="2900363" cy="53228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3" y="2428875"/>
            <a:ext cx="2916237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3" y="3617913"/>
            <a:ext cx="2916237" cy="53228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D86541A-DADC-BE5F-160B-8BB5E367FE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D1C72-DBF8-4F5E-9F9A-5163F4585B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3276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C10D18-6CA3-215B-C23A-BAB323521E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F03C3-5CCE-4A4C-AF9E-4660CB21BA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1935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8835882-963C-337B-B5DB-C1F26E1C54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DF945-A7E4-4EBB-9EB2-2EBC9E16AB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5684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DE727-E515-8AA2-5280-634AF65CF3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79821-C04A-4F95-A945-E083206FE1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17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78A01D-1598-CEDF-A048-6438B5C373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3E6CF-9054-DD49-B64D-642A541A5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53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CC5CA-AF9B-BAFA-F360-BC3C4D74F7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1DE3D-2D90-4663-A6F6-BDF2ADCDF7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8748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13D1F-5C41-3BCE-8509-A21300B88E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65016-A213-4008-A7AF-ABD27E395C1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931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0613" y="304800"/>
            <a:ext cx="1462087" cy="876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304800"/>
            <a:ext cx="4233863" cy="8763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FB0944-87A5-8570-2667-626552C135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7435C9-3A67-4B06-A831-28F1453E28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73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43C42C-45C9-4ED3-4755-21063416A6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00D76-9F40-7740-9E8C-F454F20EBD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646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914400"/>
            <a:ext cx="2838450" cy="815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914400"/>
            <a:ext cx="2838450" cy="815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9592E-6EB5-8CD0-261B-454C2ADAF4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DE45B-B718-7F42-89DB-1929EC2C17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58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3075" y="3617913"/>
            <a:ext cx="2900363" cy="53228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3" y="2428875"/>
            <a:ext cx="2916237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3" y="3617913"/>
            <a:ext cx="2916237" cy="53228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073705-AD49-5F00-8BAB-F6A4C895CF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22B8E-614F-8242-8365-454201628C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318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8219D20-9516-26CD-1212-6C16D4A263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8AF3C-3944-9A4D-BAF0-1FAAE2B34F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895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58F14FE-7713-801D-755C-C7C9A629F6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62654-1EC8-784C-90F2-603F829EE4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53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35724-5C0F-A517-88F9-4834FBD915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E6398-16C9-5442-AD80-DE713BA657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634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BD79F-7D85-02EC-857F-0ED197763B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2CDEF-6B42-ED4D-80C3-88BE04B6BC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253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A457BC3A-5BDB-2903-DEC6-C7B95DE651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9296400"/>
            <a:ext cx="933450" cy="3127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굴림" panose="020B0600000101010101" pitchFamily="34" charset="-127"/>
              </a:defRPr>
            </a:lvl1pPr>
          </a:lstStyle>
          <a:p>
            <a:pPr>
              <a:defRPr/>
            </a:pPr>
            <a:fld id="{78873AFC-52E4-EA45-9C0E-D4880C19C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B93FC14-777C-B420-2EFC-F027F4582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5829300" cy="4905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3B5BBE19-12BD-C385-F191-6ECD12EEE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914400"/>
            <a:ext cx="5829300" cy="81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8">
            <a:extLst>
              <a:ext uri="{FF2B5EF4-FFF2-40B4-BE49-F238E27FC236}">
                <a16:creationId xmlns:a16="http://schemas.microsoft.com/office/drawing/2014/main" id="{3AC4E904-A2F8-993A-050A-30E5837607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58039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Line 9">
            <a:extLst>
              <a:ext uri="{FF2B5EF4-FFF2-40B4-BE49-F238E27FC236}">
                <a16:creationId xmlns:a16="http://schemas.microsoft.com/office/drawing/2014/main" id="{7E2D2426-C356-1541-E644-20C37B8ED6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4663" y="9136063"/>
            <a:ext cx="5908675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u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q"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8500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ü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C0AB7E69-3E76-03B3-1A73-C87AB000C1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9296400"/>
            <a:ext cx="9334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굴림" panose="020B0600000101010101" pitchFamily="50" charset="-127"/>
              </a:defRPr>
            </a:lvl1pPr>
          </a:lstStyle>
          <a:p>
            <a:fld id="{A9761A31-CF68-40E1-8BD4-F6A11114CCC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AFDF024-9B83-9A57-8793-4D2931726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58293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BDCF6605-EC3E-532B-4714-C403F54CE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914400"/>
            <a:ext cx="5829300" cy="81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8">
            <a:extLst>
              <a:ext uri="{FF2B5EF4-FFF2-40B4-BE49-F238E27FC236}">
                <a16:creationId xmlns:a16="http://schemas.microsoft.com/office/drawing/2014/main" id="{68C0ED85-E809-95E1-7BD2-8AA9631D88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3400" y="838200"/>
            <a:ext cx="58039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Line 9">
            <a:extLst>
              <a:ext uri="{FF2B5EF4-FFF2-40B4-BE49-F238E27FC236}">
                <a16:creationId xmlns:a16="http://schemas.microsoft.com/office/drawing/2014/main" id="{A0FAB075-BCDB-9D23-8134-1DDB8B102C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74663" y="9136063"/>
            <a:ext cx="5908675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4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u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buChar char="q"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8500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ü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3C2FDCE-C7B4-684F-4861-7D3288A9C3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600" dirty="0"/>
              <a:t>데이터베이스 이론 및 실습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533EC49-62EB-3941-EB7C-D72129227E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58838" y="2740025"/>
            <a:ext cx="5170487" cy="508000"/>
          </a:xfrm>
        </p:spPr>
        <p:txBody>
          <a:bodyPr/>
          <a:lstStyle/>
          <a:p>
            <a:pPr eaLnBrk="1" hangingPunct="1"/>
            <a:r>
              <a:rPr lang="ko-KR" altLang="en-US" sz="2400">
                <a:solidFill>
                  <a:srgbClr val="000000"/>
                </a:solidFill>
              </a:rPr>
              <a:t>풋살 데이터베이스 설계</a:t>
            </a:r>
          </a:p>
        </p:txBody>
      </p:sp>
      <p:sp>
        <p:nvSpPr>
          <p:cNvPr id="15363" name="Text Box 10">
            <a:extLst>
              <a:ext uri="{FF2B5EF4-FFF2-40B4-BE49-F238E27FC236}">
                <a16:creationId xmlns:a16="http://schemas.microsoft.com/office/drawing/2014/main" id="{CB95B793-F421-A0C8-CCD7-161D2EF73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8291513"/>
            <a:ext cx="30432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kimhb0117@kangwon.ac.kr (</a:t>
            </a:r>
            <a:r>
              <a:rPr lang="ko-KR" altLang="en-US" sz="1400">
                <a:latin typeface="Times New Roman" panose="02020603050405020304" pitchFamily="18" charset="0"/>
              </a:rPr>
              <a:t>김행복</a:t>
            </a:r>
            <a:r>
              <a:rPr lang="en-US" altLang="ko-KR" sz="140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슬라이드 번호 개체 틀 3">
            <a:extLst>
              <a:ext uri="{FF2B5EF4-FFF2-40B4-BE49-F238E27FC236}">
                <a16:creationId xmlns:a16="http://schemas.microsoft.com/office/drawing/2014/main" id="{41EC31FA-B193-1A85-A633-B490B125F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747FF1-F0D9-FC42-BB1F-752F360863BC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b="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38226F3-B4F7-0741-19CE-4D70C3C71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개념적 설계</a:t>
            </a:r>
            <a:r>
              <a:rPr lang="en-US" altLang="ko-KR" sz="2400" dirty="0"/>
              <a:t>(4)  	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설계</a:t>
            </a:r>
            <a:r>
              <a:rPr lang="en-US" altLang="ko-KR" sz="1600" dirty="0"/>
              <a:t>(6)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FA766F6-0BC2-B11D-58A1-42C366445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</a:t>
            </a:r>
            <a:r>
              <a:rPr lang="en-US" altLang="ko-KR"/>
              <a:t>(</a:t>
            </a:r>
            <a:r>
              <a:rPr lang="ko-KR" altLang="en-US"/>
              <a:t>릴레이션</a:t>
            </a:r>
            <a:r>
              <a:rPr lang="en-US" altLang="ko-KR"/>
              <a:t>, relation)</a:t>
            </a:r>
          </a:p>
          <a:p>
            <a:pPr eaLnBrk="1" hangingPunct="1"/>
            <a:endParaRPr lang="en-US" altLang="ko-KR"/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경기</a:t>
            </a:r>
            <a:r>
              <a:rPr lang="en-US" altLang="ko-KR"/>
              <a:t>(match)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/>
              <a:t>플레이어</a:t>
            </a:r>
            <a:r>
              <a:rPr lang="en-US" altLang="ko-KR"/>
              <a:t>(player)</a:t>
            </a:r>
            <a:r>
              <a:rPr lang="ko-KR" altLang="en-US"/>
              <a:t>와 경기장</a:t>
            </a:r>
            <a:r>
              <a:rPr lang="en-US" altLang="ko-KR"/>
              <a:t>(stadium)</a:t>
            </a:r>
            <a:r>
              <a:rPr lang="ko-KR" altLang="en-US"/>
              <a:t>간</a:t>
            </a:r>
            <a:r>
              <a:rPr lang="en-US" altLang="ko-KR"/>
              <a:t> </a:t>
            </a:r>
            <a:r>
              <a:rPr lang="ko-KR" altLang="en-US"/>
              <a:t>플레이어가 경기장에서 경기가 있음을 의미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/>
              <a:t>관련 엔티티 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ko-KR"/>
              <a:t>player(</a:t>
            </a:r>
            <a:r>
              <a:rPr lang="ko-KR" altLang="en-US"/>
              <a:t>선수</a:t>
            </a:r>
            <a:r>
              <a:rPr lang="en-US" altLang="ko-KR"/>
              <a:t>)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ko-KR"/>
              <a:t>stadium(</a:t>
            </a:r>
            <a:r>
              <a:rPr lang="ko-KR" altLang="en-US"/>
              <a:t>경기장</a:t>
            </a:r>
            <a:r>
              <a:rPr lang="en-US" altLang="ko-KR"/>
              <a:t>)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/>
              <a:t>대응수</a:t>
            </a:r>
            <a:r>
              <a:rPr lang="en-US" altLang="ko-KR"/>
              <a:t>(mapping cardinality) : 1</a:t>
            </a:r>
            <a:r>
              <a:rPr lang="ko-KR" altLang="en-US"/>
              <a:t> 대 다</a:t>
            </a:r>
            <a:r>
              <a:rPr lang="en-US" altLang="ko-KR"/>
              <a:t>(1-to-many)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랭크</a:t>
            </a:r>
            <a:r>
              <a:rPr lang="en-US" altLang="ko-KR"/>
              <a:t>(Rank)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/>
              <a:t>플레이어의 등급을 의미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/>
              <a:t>관련 엔티티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ko-KR"/>
              <a:t>player(</a:t>
            </a:r>
            <a:r>
              <a:rPr lang="ko-KR" altLang="en-US"/>
              <a:t>플레이어</a:t>
            </a:r>
            <a:r>
              <a:rPr lang="en-US" altLang="ko-KR"/>
              <a:t>)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ko-KR"/>
              <a:t>rank(</a:t>
            </a:r>
            <a:r>
              <a:rPr lang="ko-KR" altLang="en-US"/>
              <a:t>등급</a:t>
            </a:r>
            <a:r>
              <a:rPr lang="en-US" altLang="ko-KR"/>
              <a:t>)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/>
              <a:t>대응수</a:t>
            </a:r>
            <a:r>
              <a:rPr lang="en-US" altLang="ko-KR"/>
              <a:t>(mapping cardinality) : 1</a:t>
            </a:r>
            <a:r>
              <a:rPr lang="ko-KR" altLang="en-US"/>
              <a:t> 대 다</a:t>
            </a:r>
            <a:r>
              <a:rPr lang="en-US" altLang="ko-KR"/>
              <a:t>(1-to-many)</a:t>
            </a:r>
          </a:p>
          <a:p>
            <a:pPr lvl="2" eaLnBrk="1" hangingPunct="1"/>
            <a:endParaRPr lang="en-US" altLang="ko-KR"/>
          </a:p>
        </p:txBody>
      </p:sp>
      <p:sp>
        <p:nvSpPr>
          <p:cNvPr id="24580" name="AutoShape 4">
            <a:extLst>
              <a:ext uri="{FF2B5EF4-FFF2-40B4-BE49-F238E27FC236}">
                <a16:creationId xmlns:a16="http://schemas.microsoft.com/office/drawing/2014/main" id="{3622DACF-D15E-5ADC-E114-A80ACCE77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4267200"/>
            <a:ext cx="1217613" cy="490538"/>
          </a:xfrm>
          <a:prstGeom prst="flowChartProcess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player</a:t>
            </a:r>
            <a:endParaRPr lang="en-US" altLang="ko-KR" sz="1600" b="0">
              <a:latin typeface="Times New Roman" panose="02020603050405020304" pitchFamily="18" charset="0"/>
            </a:endParaRPr>
          </a:p>
        </p:txBody>
      </p:sp>
      <p:sp>
        <p:nvSpPr>
          <p:cNvPr id="24581" name="AutoShape 5">
            <a:extLst>
              <a:ext uri="{FF2B5EF4-FFF2-40B4-BE49-F238E27FC236}">
                <a16:creationId xmlns:a16="http://schemas.microsoft.com/office/drawing/2014/main" id="{F5B51325-7308-3E43-4C7B-B94065A2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1162050" cy="490538"/>
          </a:xfrm>
          <a:prstGeom prst="flowChartProcess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stadium</a:t>
            </a:r>
            <a:endParaRPr lang="en-US" altLang="ko-KR" sz="1600" b="0">
              <a:latin typeface="Times New Roman" panose="02020603050405020304" pitchFamily="18" charset="0"/>
            </a:endParaRPr>
          </a:p>
        </p:txBody>
      </p:sp>
      <p:sp>
        <p:nvSpPr>
          <p:cNvPr id="24582" name="AutoShape 6">
            <a:extLst>
              <a:ext uri="{FF2B5EF4-FFF2-40B4-BE49-F238E27FC236}">
                <a16:creationId xmlns:a16="http://schemas.microsoft.com/office/drawing/2014/main" id="{6B9DF27A-E1DA-4A9D-08B2-4E4C44D6C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4176713"/>
            <a:ext cx="1524000" cy="685800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8B8B8B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match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cxnSp>
        <p:nvCxnSpPr>
          <p:cNvPr id="24583" name="AutoShape 7">
            <a:extLst>
              <a:ext uri="{FF2B5EF4-FFF2-40B4-BE49-F238E27FC236}">
                <a16:creationId xmlns:a16="http://schemas.microsoft.com/office/drawing/2014/main" id="{F8203AB9-612D-14D7-6C7C-ABAD443E1421}"/>
              </a:ext>
            </a:extLst>
          </p:cNvPr>
          <p:cNvCxnSpPr>
            <a:cxnSpLocks noChangeShapeType="1"/>
            <a:stCxn id="24580" idx="3"/>
            <a:endCxn id="24582" idx="1"/>
          </p:cNvCxnSpPr>
          <p:nvPr/>
        </p:nvCxnSpPr>
        <p:spPr bwMode="auto">
          <a:xfrm>
            <a:off x="2379663" y="4513263"/>
            <a:ext cx="458787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4584" name="AutoShape 8">
            <a:extLst>
              <a:ext uri="{FF2B5EF4-FFF2-40B4-BE49-F238E27FC236}">
                <a16:creationId xmlns:a16="http://schemas.microsoft.com/office/drawing/2014/main" id="{4417EFA0-1AD1-FC3F-FE67-15594D9C7153}"/>
              </a:ext>
            </a:extLst>
          </p:cNvPr>
          <p:cNvCxnSpPr>
            <a:cxnSpLocks noChangeShapeType="1"/>
            <a:stCxn id="24582" idx="3"/>
            <a:endCxn id="24581" idx="1"/>
          </p:cNvCxnSpPr>
          <p:nvPr/>
        </p:nvCxnSpPr>
        <p:spPr bwMode="auto">
          <a:xfrm flipV="1">
            <a:off x="4362450" y="4513263"/>
            <a:ext cx="438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24585" name="Text Box 9">
            <a:extLst>
              <a:ext uri="{FF2B5EF4-FFF2-40B4-BE49-F238E27FC236}">
                <a16:creationId xmlns:a16="http://schemas.microsoft.com/office/drawing/2014/main" id="{70C0F902-340C-099C-8A9E-8C385F51F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8" y="42624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200">
                <a:latin typeface="Times New Roman" panose="02020603050405020304" pitchFamily="18" charset="0"/>
              </a:rPr>
              <a:t>다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BA054A4B-1750-8D10-5EA2-BBC5FC7BF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4252913"/>
            <a:ext cx="381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Times New Roman" panose="02020603050405020304" pitchFamily="18" charset="0"/>
              </a:rPr>
              <a:t>1</a:t>
            </a:r>
            <a:endParaRPr lang="ko-KR" altLang="en-US" sz="1200">
              <a:latin typeface="Times New Roman" panose="02020603050405020304" pitchFamily="18" charset="0"/>
            </a:endParaRPr>
          </a:p>
        </p:txBody>
      </p:sp>
      <p:sp>
        <p:nvSpPr>
          <p:cNvPr id="24587" name="AutoShape 14">
            <a:extLst>
              <a:ext uri="{FF2B5EF4-FFF2-40B4-BE49-F238E27FC236}">
                <a16:creationId xmlns:a16="http://schemas.microsoft.com/office/drawing/2014/main" id="{B0554835-84EF-ECDE-8A8A-80C210864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7848600"/>
            <a:ext cx="1217613" cy="490538"/>
          </a:xfrm>
          <a:prstGeom prst="flowChartProcess">
            <a:avLst/>
          </a:prstGeom>
          <a:gradFill rotWithShape="0">
            <a:gsLst>
              <a:gs pos="0">
                <a:srgbClr val="5C5C5C"/>
              </a:gs>
              <a:gs pos="50000">
                <a:srgbClr val="FFFFFF"/>
              </a:gs>
              <a:gs pos="100000">
                <a:srgbClr val="5C5C5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</a:rPr>
              <a:t>player</a:t>
            </a:r>
          </a:p>
        </p:txBody>
      </p:sp>
      <p:sp>
        <p:nvSpPr>
          <p:cNvPr id="24588" name="AutoShape 15">
            <a:extLst>
              <a:ext uri="{FF2B5EF4-FFF2-40B4-BE49-F238E27FC236}">
                <a16:creationId xmlns:a16="http://schemas.microsoft.com/office/drawing/2014/main" id="{C642DED2-938F-BD29-4BCE-5827E3363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7848600"/>
            <a:ext cx="1162050" cy="490538"/>
          </a:xfrm>
          <a:prstGeom prst="flowChartProcess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</a:rPr>
              <a:t>rank</a:t>
            </a:r>
          </a:p>
        </p:txBody>
      </p:sp>
      <p:sp>
        <p:nvSpPr>
          <p:cNvPr id="24589" name="AutoShape 16">
            <a:extLst>
              <a:ext uri="{FF2B5EF4-FFF2-40B4-BE49-F238E27FC236}">
                <a16:creationId xmlns:a16="http://schemas.microsoft.com/office/drawing/2014/main" id="{BBDDBBE9-796B-4476-A62B-7CB89A3E1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7758113"/>
            <a:ext cx="1524000" cy="685800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imes New Roman" panose="02020603050405020304" pitchFamily="18" charset="0"/>
              </a:rPr>
              <a:t>rank</a:t>
            </a:r>
          </a:p>
        </p:txBody>
      </p:sp>
      <p:cxnSp>
        <p:nvCxnSpPr>
          <p:cNvPr id="24590" name="AutoShape 17">
            <a:extLst>
              <a:ext uri="{FF2B5EF4-FFF2-40B4-BE49-F238E27FC236}">
                <a16:creationId xmlns:a16="http://schemas.microsoft.com/office/drawing/2014/main" id="{41A815D6-ABF3-80B1-2642-2CACAC3949FC}"/>
              </a:ext>
            </a:extLst>
          </p:cNvPr>
          <p:cNvCxnSpPr>
            <a:cxnSpLocks noChangeShapeType="1"/>
            <a:stCxn id="24587" idx="3"/>
            <a:endCxn id="24589" idx="1"/>
          </p:cNvCxnSpPr>
          <p:nvPr/>
        </p:nvCxnSpPr>
        <p:spPr bwMode="auto">
          <a:xfrm>
            <a:off x="2455863" y="8094663"/>
            <a:ext cx="458787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4591" name="AutoShape 18">
            <a:extLst>
              <a:ext uri="{FF2B5EF4-FFF2-40B4-BE49-F238E27FC236}">
                <a16:creationId xmlns:a16="http://schemas.microsoft.com/office/drawing/2014/main" id="{574A28EF-309D-E0A8-78A4-62A4B1912AFD}"/>
              </a:ext>
            </a:extLst>
          </p:cNvPr>
          <p:cNvCxnSpPr>
            <a:cxnSpLocks noChangeShapeType="1"/>
            <a:stCxn id="24589" idx="3"/>
            <a:endCxn id="24588" idx="1"/>
          </p:cNvCxnSpPr>
          <p:nvPr/>
        </p:nvCxnSpPr>
        <p:spPr bwMode="auto">
          <a:xfrm flipV="1">
            <a:off x="4438650" y="8094663"/>
            <a:ext cx="438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24592" name="Text Box 19">
            <a:extLst>
              <a:ext uri="{FF2B5EF4-FFF2-40B4-BE49-F238E27FC236}">
                <a16:creationId xmlns:a16="http://schemas.microsoft.com/office/drawing/2014/main" id="{823FF6EC-D861-7546-AA09-988916FB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8" y="78438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200">
                <a:latin typeface="Times New Roman" panose="02020603050405020304" pitchFamily="18" charset="0"/>
              </a:rPr>
              <a:t>다</a:t>
            </a:r>
          </a:p>
        </p:txBody>
      </p:sp>
      <p:sp>
        <p:nvSpPr>
          <p:cNvPr id="24593" name="Text Box 20">
            <a:extLst>
              <a:ext uri="{FF2B5EF4-FFF2-40B4-BE49-F238E27FC236}">
                <a16:creationId xmlns:a16="http://schemas.microsoft.com/office/drawing/2014/main" id="{8407D3A4-5D53-7C10-93CB-EC7E4AE4A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783431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Times New Roman" panose="02020603050405020304" pitchFamily="18" charset="0"/>
              </a:rPr>
              <a:t>1</a:t>
            </a:r>
            <a:endParaRPr lang="ko-KR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슬라이드 번호 개체 틀 3">
            <a:extLst>
              <a:ext uri="{FF2B5EF4-FFF2-40B4-BE49-F238E27FC236}">
                <a16:creationId xmlns:a16="http://schemas.microsoft.com/office/drawing/2014/main" id="{075B8542-A92A-672E-452B-58FC4641D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D9FD5C-ED6C-1440-B011-9A691C452979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b="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B4CF416-73D8-BBC0-6B16-989CAD0FE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개념적 설계</a:t>
            </a:r>
            <a:r>
              <a:rPr lang="en-US" altLang="ko-KR" sz="2400" dirty="0"/>
              <a:t>(5)  	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설계</a:t>
            </a:r>
            <a:r>
              <a:rPr lang="en-US" altLang="ko-KR" sz="1600" dirty="0"/>
              <a:t>(7)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DC9C039-8DE3-6B83-F97C-08B668E80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30000"/>
              </a:lnSpc>
            </a:pPr>
            <a:r>
              <a:rPr lang="ko-KR" altLang="en-US"/>
              <a:t>팀</a:t>
            </a:r>
            <a:r>
              <a:rPr lang="en-US" altLang="ko-KR"/>
              <a:t>(team)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/>
              <a:t>플레이어</a:t>
            </a:r>
            <a:r>
              <a:rPr lang="en-US" altLang="ko-KR"/>
              <a:t>(player)</a:t>
            </a:r>
            <a:r>
              <a:rPr lang="ko-KR" altLang="en-US"/>
              <a:t>와 팀</a:t>
            </a:r>
            <a:r>
              <a:rPr lang="en-US" altLang="ko-KR"/>
              <a:t>(team)</a:t>
            </a:r>
            <a:r>
              <a:rPr lang="ko-KR" altLang="en-US"/>
              <a:t>간</a:t>
            </a:r>
            <a:r>
              <a:rPr lang="en-US" altLang="ko-KR"/>
              <a:t> </a:t>
            </a:r>
            <a:r>
              <a:rPr lang="ko-KR" altLang="en-US"/>
              <a:t>플레이어가 팀에 소속되어 있음을 의미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/>
              <a:t>관련 엔티티 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ko-KR"/>
              <a:t>player(</a:t>
            </a:r>
            <a:r>
              <a:rPr lang="ko-KR" altLang="en-US"/>
              <a:t>선수</a:t>
            </a:r>
            <a:r>
              <a:rPr lang="en-US" altLang="ko-KR"/>
              <a:t>)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ko-KR"/>
              <a:t>stadium(</a:t>
            </a:r>
            <a:r>
              <a:rPr lang="ko-KR" altLang="en-US"/>
              <a:t>경기장</a:t>
            </a:r>
            <a:r>
              <a:rPr lang="en-US" altLang="ko-KR"/>
              <a:t>)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/>
              <a:t>대응수</a:t>
            </a:r>
            <a:r>
              <a:rPr lang="en-US" altLang="ko-KR"/>
              <a:t>(mapping cardinality) : 1</a:t>
            </a:r>
            <a:r>
              <a:rPr lang="ko-KR" altLang="en-US"/>
              <a:t> 대 다</a:t>
            </a:r>
            <a:r>
              <a:rPr lang="en-US" altLang="ko-KR"/>
              <a:t>(1-to-many)</a:t>
            </a:r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2" eaLnBrk="1" hangingPunct="1"/>
            <a:endParaRPr lang="en-US" altLang="ko-KR"/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일정</a:t>
            </a:r>
            <a:r>
              <a:rPr lang="en-US" altLang="ko-KR"/>
              <a:t>(scheduel)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/>
              <a:t>경기 일정을 의미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/>
              <a:t>관련 엔티티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ko-KR"/>
              <a:t>scheduel(</a:t>
            </a:r>
            <a:r>
              <a:rPr lang="ko-KR" altLang="en-US"/>
              <a:t>일정</a:t>
            </a:r>
            <a:r>
              <a:rPr lang="en-US" altLang="ko-KR"/>
              <a:t>)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ko-KR"/>
              <a:t>stadium(</a:t>
            </a:r>
            <a:r>
              <a:rPr lang="ko-KR" altLang="en-US"/>
              <a:t>경기장</a:t>
            </a:r>
            <a:r>
              <a:rPr lang="en-US" altLang="ko-KR"/>
              <a:t>)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/>
              <a:t>대응수</a:t>
            </a:r>
            <a:r>
              <a:rPr lang="en-US" altLang="ko-KR"/>
              <a:t>(mapping cardinality) : 1</a:t>
            </a:r>
            <a:r>
              <a:rPr lang="ko-KR" altLang="en-US"/>
              <a:t> 대 다</a:t>
            </a:r>
            <a:r>
              <a:rPr lang="en-US" altLang="ko-KR"/>
              <a:t>(1-to-many)</a:t>
            </a:r>
          </a:p>
          <a:p>
            <a:pPr lvl="2" eaLnBrk="1" hangingPunct="1"/>
            <a:endParaRPr lang="en-US" altLang="ko-KR"/>
          </a:p>
        </p:txBody>
      </p:sp>
      <p:sp>
        <p:nvSpPr>
          <p:cNvPr id="25604" name="AutoShape 4">
            <a:extLst>
              <a:ext uri="{FF2B5EF4-FFF2-40B4-BE49-F238E27FC236}">
                <a16:creationId xmlns:a16="http://schemas.microsoft.com/office/drawing/2014/main" id="{79ADD893-9880-3F81-0BA6-ACBC8D19B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4267200"/>
            <a:ext cx="1217613" cy="490538"/>
          </a:xfrm>
          <a:prstGeom prst="flowChartProcess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player</a:t>
            </a:r>
            <a:endParaRPr lang="en-US" altLang="ko-KR" sz="1600" b="0">
              <a:latin typeface="Times New Roman" panose="02020603050405020304" pitchFamily="18" charset="0"/>
            </a:endParaRPr>
          </a:p>
        </p:txBody>
      </p:sp>
      <p:sp>
        <p:nvSpPr>
          <p:cNvPr id="25605" name="AutoShape 5">
            <a:extLst>
              <a:ext uri="{FF2B5EF4-FFF2-40B4-BE49-F238E27FC236}">
                <a16:creationId xmlns:a16="http://schemas.microsoft.com/office/drawing/2014/main" id="{6341034F-041A-9108-0BA6-7B43738F4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1162050" cy="490538"/>
          </a:xfrm>
          <a:prstGeom prst="flowChartProcess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</a:rPr>
              <a:t>team</a:t>
            </a:r>
          </a:p>
        </p:txBody>
      </p:sp>
      <p:sp>
        <p:nvSpPr>
          <p:cNvPr id="25606" name="AutoShape 6">
            <a:extLst>
              <a:ext uri="{FF2B5EF4-FFF2-40B4-BE49-F238E27FC236}">
                <a16:creationId xmlns:a16="http://schemas.microsoft.com/office/drawing/2014/main" id="{22B1C1CA-533C-D788-74BB-E6E3F3DE9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4176713"/>
            <a:ext cx="1524000" cy="685800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8B8B8B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team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cxnSp>
        <p:nvCxnSpPr>
          <p:cNvPr id="25607" name="AutoShape 7">
            <a:extLst>
              <a:ext uri="{FF2B5EF4-FFF2-40B4-BE49-F238E27FC236}">
                <a16:creationId xmlns:a16="http://schemas.microsoft.com/office/drawing/2014/main" id="{55BBB5B5-8AA2-51FC-57E6-A3EDC5B1A456}"/>
              </a:ext>
            </a:extLst>
          </p:cNvPr>
          <p:cNvCxnSpPr>
            <a:cxnSpLocks noChangeShapeType="1"/>
            <a:stCxn id="25604" idx="3"/>
            <a:endCxn id="25606" idx="1"/>
          </p:cNvCxnSpPr>
          <p:nvPr/>
        </p:nvCxnSpPr>
        <p:spPr bwMode="auto">
          <a:xfrm>
            <a:off x="2379663" y="4513263"/>
            <a:ext cx="458787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5608" name="AutoShape 8">
            <a:extLst>
              <a:ext uri="{FF2B5EF4-FFF2-40B4-BE49-F238E27FC236}">
                <a16:creationId xmlns:a16="http://schemas.microsoft.com/office/drawing/2014/main" id="{B5E02949-4F49-FFCD-EBBC-EB85D801A08E}"/>
              </a:ext>
            </a:extLst>
          </p:cNvPr>
          <p:cNvCxnSpPr>
            <a:cxnSpLocks noChangeShapeType="1"/>
            <a:stCxn id="25606" idx="3"/>
            <a:endCxn id="25605" idx="1"/>
          </p:cNvCxnSpPr>
          <p:nvPr/>
        </p:nvCxnSpPr>
        <p:spPr bwMode="auto">
          <a:xfrm flipV="1">
            <a:off x="4362450" y="4513263"/>
            <a:ext cx="438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25609" name="Text Box 9">
            <a:extLst>
              <a:ext uri="{FF2B5EF4-FFF2-40B4-BE49-F238E27FC236}">
                <a16:creationId xmlns:a16="http://schemas.microsoft.com/office/drawing/2014/main" id="{42CA3D40-F2AD-C6BB-9BD4-E849E00EF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8" y="42624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200">
                <a:latin typeface="Times New Roman" panose="02020603050405020304" pitchFamily="18" charset="0"/>
              </a:rPr>
              <a:t>다</a:t>
            </a: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A5CCBD7E-ADD0-3B6C-0497-FD7C9D89A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4252913"/>
            <a:ext cx="381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Times New Roman" panose="02020603050405020304" pitchFamily="18" charset="0"/>
              </a:rPr>
              <a:t>1</a:t>
            </a:r>
            <a:endParaRPr lang="ko-KR" altLang="en-US" sz="1200">
              <a:latin typeface="Times New Roman" panose="02020603050405020304" pitchFamily="18" charset="0"/>
            </a:endParaRPr>
          </a:p>
        </p:txBody>
      </p:sp>
      <p:sp>
        <p:nvSpPr>
          <p:cNvPr id="25611" name="AutoShape 14">
            <a:extLst>
              <a:ext uri="{FF2B5EF4-FFF2-40B4-BE49-F238E27FC236}">
                <a16:creationId xmlns:a16="http://schemas.microsoft.com/office/drawing/2014/main" id="{A7685682-F294-4990-51CC-17F956FB4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7848600"/>
            <a:ext cx="1217613" cy="490538"/>
          </a:xfrm>
          <a:prstGeom prst="flowChartProcess">
            <a:avLst/>
          </a:prstGeom>
          <a:gradFill rotWithShape="0">
            <a:gsLst>
              <a:gs pos="0">
                <a:srgbClr val="5C5C5C"/>
              </a:gs>
              <a:gs pos="50000">
                <a:srgbClr val="FFFFFF"/>
              </a:gs>
              <a:gs pos="100000">
                <a:srgbClr val="5C5C5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scheduel</a:t>
            </a:r>
            <a:endParaRPr lang="en-US" altLang="ko-KR" sz="1600" b="0">
              <a:latin typeface="Times New Roman" panose="02020603050405020304" pitchFamily="18" charset="0"/>
            </a:endParaRPr>
          </a:p>
        </p:txBody>
      </p:sp>
      <p:sp>
        <p:nvSpPr>
          <p:cNvPr id="25612" name="AutoShape 15">
            <a:extLst>
              <a:ext uri="{FF2B5EF4-FFF2-40B4-BE49-F238E27FC236}">
                <a16:creationId xmlns:a16="http://schemas.microsoft.com/office/drawing/2014/main" id="{59502B9F-A2A9-CB88-2CB4-3C6D9B33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7848600"/>
            <a:ext cx="1162050" cy="490538"/>
          </a:xfrm>
          <a:prstGeom prst="flowChartProcess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stadium</a:t>
            </a:r>
            <a:endParaRPr lang="en-US" altLang="ko-KR" sz="1600" b="0">
              <a:latin typeface="Times New Roman" panose="02020603050405020304" pitchFamily="18" charset="0"/>
            </a:endParaRPr>
          </a:p>
        </p:txBody>
      </p:sp>
      <p:sp>
        <p:nvSpPr>
          <p:cNvPr id="25613" name="AutoShape 16">
            <a:extLst>
              <a:ext uri="{FF2B5EF4-FFF2-40B4-BE49-F238E27FC236}">
                <a16:creationId xmlns:a16="http://schemas.microsoft.com/office/drawing/2014/main" id="{3CD03D17-17F2-A5A8-39D0-BBAB302B7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7758113"/>
            <a:ext cx="1524000" cy="685800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scheduel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cxnSp>
        <p:nvCxnSpPr>
          <p:cNvPr id="25614" name="AutoShape 17">
            <a:extLst>
              <a:ext uri="{FF2B5EF4-FFF2-40B4-BE49-F238E27FC236}">
                <a16:creationId xmlns:a16="http://schemas.microsoft.com/office/drawing/2014/main" id="{7E024DC8-B0ED-6F95-B461-29008F612478}"/>
              </a:ext>
            </a:extLst>
          </p:cNvPr>
          <p:cNvCxnSpPr>
            <a:cxnSpLocks noChangeShapeType="1"/>
            <a:stCxn id="25611" idx="3"/>
            <a:endCxn id="25613" idx="1"/>
          </p:cNvCxnSpPr>
          <p:nvPr/>
        </p:nvCxnSpPr>
        <p:spPr bwMode="auto">
          <a:xfrm>
            <a:off x="2455863" y="8094663"/>
            <a:ext cx="458787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5615" name="AutoShape 18">
            <a:extLst>
              <a:ext uri="{FF2B5EF4-FFF2-40B4-BE49-F238E27FC236}">
                <a16:creationId xmlns:a16="http://schemas.microsoft.com/office/drawing/2014/main" id="{05BF3A8F-CEA6-926E-7D88-234CDFBF0AD3}"/>
              </a:ext>
            </a:extLst>
          </p:cNvPr>
          <p:cNvCxnSpPr>
            <a:cxnSpLocks noChangeShapeType="1"/>
            <a:stCxn id="25613" idx="3"/>
            <a:endCxn id="25612" idx="1"/>
          </p:cNvCxnSpPr>
          <p:nvPr/>
        </p:nvCxnSpPr>
        <p:spPr bwMode="auto">
          <a:xfrm flipV="1">
            <a:off x="4438650" y="8094663"/>
            <a:ext cx="43815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25616" name="Text Box 19">
            <a:extLst>
              <a:ext uri="{FF2B5EF4-FFF2-40B4-BE49-F238E27FC236}">
                <a16:creationId xmlns:a16="http://schemas.microsoft.com/office/drawing/2014/main" id="{909E0ABC-AEA7-5BDC-7DC5-01BCAD05F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8" y="78438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Times New Roman" panose="02020603050405020304" pitchFamily="18" charset="0"/>
              </a:rPr>
              <a:t>1</a:t>
            </a:r>
            <a:endParaRPr lang="ko-KR" altLang="en-US" sz="1200">
              <a:latin typeface="Times New Roman" panose="02020603050405020304" pitchFamily="18" charset="0"/>
            </a:endParaRPr>
          </a:p>
        </p:txBody>
      </p:sp>
      <p:sp>
        <p:nvSpPr>
          <p:cNvPr id="25617" name="Text Box 20">
            <a:extLst>
              <a:ext uri="{FF2B5EF4-FFF2-40B4-BE49-F238E27FC236}">
                <a16:creationId xmlns:a16="http://schemas.microsoft.com/office/drawing/2014/main" id="{3382ED41-3983-F885-F704-9C3AE6D89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7834313"/>
            <a:ext cx="381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200">
                <a:latin typeface="Times New Roman" panose="02020603050405020304" pitchFamily="18" charset="0"/>
              </a:rPr>
              <a:t>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번호 개체 틀 3">
            <a:extLst>
              <a:ext uri="{FF2B5EF4-FFF2-40B4-BE49-F238E27FC236}">
                <a16:creationId xmlns:a16="http://schemas.microsoft.com/office/drawing/2014/main" id="{5FB242ED-7222-BBB2-0093-4D6954BAE7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5F1A38-7773-F943-96A1-60A5FFD4ADB3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b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D2D3454-3DB8-F320-15AA-DDF895507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개념적 설계</a:t>
            </a:r>
            <a:r>
              <a:rPr lang="en-US" altLang="ko-KR" sz="2400" dirty="0"/>
              <a:t>(6)  	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설계</a:t>
            </a:r>
            <a:r>
              <a:rPr lang="en-US" altLang="ko-KR" sz="1600" dirty="0"/>
              <a:t>(8)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0344A14-6419-D91D-327A-BA9272BF0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E-R </a:t>
            </a:r>
            <a:r>
              <a:rPr lang="ko-KR" altLang="en-US"/>
              <a:t>다이아그램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2AAA5E56-D894-6A4D-180F-695FA37B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3567113"/>
            <a:ext cx="1117600" cy="404812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i="1">
                <a:latin typeface="Times New Roman" panose="02020603050405020304" pitchFamily="18" charset="0"/>
              </a:rPr>
              <a:t>schedule</a:t>
            </a:r>
          </a:p>
        </p:txBody>
      </p:sp>
      <p:sp>
        <p:nvSpPr>
          <p:cNvPr id="26629" name="Rectangle 6">
            <a:extLst>
              <a:ext uri="{FF2B5EF4-FFF2-40B4-BE49-F238E27FC236}">
                <a16:creationId xmlns:a16="http://schemas.microsoft.com/office/drawing/2014/main" id="{6C1BDE22-254A-2C8E-A351-60F449E0E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5894388"/>
            <a:ext cx="1117600" cy="404812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i="1">
                <a:latin typeface="Times New Roman" panose="02020603050405020304" pitchFamily="18" charset="0"/>
              </a:rPr>
              <a:t>player</a:t>
            </a:r>
          </a:p>
        </p:txBody>
      </p:sp>
      <p:sp>
        <p:nvSpPr>
          <p:cNvPr id="26630" name="AutoShape 8">
            <a:extLst>
              <a:ext uri="{FF2B5EF4-FFF2-40B4-BE49-F238E27FC236}">
                <a16:creationId xmlns:a16="http://schemas.microsoft.com/office/drawing/2014/main" id="{B797D200-F15B-218F-A661-BCA1D955B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3340100"/>
            <a:ext cx="1781175" cy="860425"/>
          </a:xfrm>
          <a:prstGeom prst="diamond">
            <a:avLst/>
          </a:prstGeom>
          <a:gradFill rotWithShape="0">
            <a:gsLst>
              <a:gs pos="0">
                <a:srgbClr val="FFFFFF"/>
              </a:gs>
              <a:gs pos="100000">
                <a:srgbClr val="C3C3C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scheduel</a:t>
            </a:r>
            <a:endParaRPr lang="en-US" altLang="ko-KR" sz="1600" b="0" i="1">
              <a:latin typeface="Times New Roman" panose="02020603050405020304" pitchFamily="18" charset="0"/>
            </a:endParaRPr>
          </a:p>
        </p:txBody>
      </p:sp>
      <p:sp>
        <p:nvSpPr>
          <p:cNvPr id="26631" name="AutoShape 10">
            <a:extLst>
              <a:ext uri="{FF2B5EF4-FFF2-40B4-BE49-F238E27FC236}">
                <a16:creationId xmlns:a16="http://schemas.microsoft.com/office/drawing/2014/main" id="{7E80205E-52AE-D0E1-D6DC-086CB68CF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5600700"/>
            <a:ext cx="1397000" cy="990600"/>
          </a:xfrm>
          <a:prstGeom prst="diamond">
            <a:avLst/>
          </a:prstGeom>
          <a:gradFill rotWithShape="0">
            <a:gsLst>
              <a:gs pos="0">
                <a:srgbClr val="FFFFFF"/>
              </a:gs>
              <a:gs pos="100000">
                <a:srgbClr val="C2C2C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i="1">
                <a:latin typeface="Times New Roman" panose="02020603050405020304" pitchFamily="18" charset="0"/>
              </a:rPr>
              <a:t>team</a:t>
            </a:r>
          </a:p>
        </p:txBody>
      </p:sp>
      <p:sp>
        <p:nvSpPr>
          <p:cNvPr id="26632" name="Rectangle 12">
            <a:extLst>
              <a:ext uri="{FF2B5EF4-FFF2-40B4-BE49-F238E27FC236}">
                <a16:creationId xmlns:a16="http://schemas.microsoft.com/office/drawing/2014/main" id="{F5ADF414-0A72-E72F-5D5E-88034A4FD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5894388"/>
            <a:ext cx="1117600" cy="404812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i="1">
                <a:latin typeface="Times New Roman" panose="02020603050405020304" pitchFamily="18" charset="0"/>
              </a:rPr>
              <a:t>team</a:t>
            </a:r>
          </a:p>
        </p:txBody>
      </p:sp>
      <p:sp>
        <p:nvSpPr>
          <p:cNvPr id="26633" name="AutoShape 13">
            <a:extLst>
              <a:ext uri="{FF2B5EF4-FFF2-40B4-BE49-F238E27FC236}">
                <a16:creationId xmlns:a16="http://schemas.microsoft.com/office/drawing/2014/main" id="{FA807AAA-387C-57ED-A54F-770336509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4460875"/>
            <a:ext cx="1397000" cy="990600"/>
          </a:xfrm>
          <a:prstGeom prst="diamond">
            <a:avLst/>
          </a:prstGeom>
          <a:gradFill rotWithShape="0">
            <a:gsLst>
              <a:gs pos="0">
                <a:srgbClr val="FFFFFF"/>
              </a:gs>
              <a:gs pos="100000">
                <a:srgbClr val="C2C2C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match</a:t>
            </a:r>
            <a:endParaRPr lang="en-US" altLang="ko-KR" sz="1600" b="0" i="1">
              <a:latin typeface="Times New Roman" panose="02020603050405020304" pitchFamily="18" charset="0"/>
            </a:endParaRPr>
          </a:p>
        </p:txBody>
      </p:sp>
      <p:sp>
        <p:nvSpPr>
          <p:cNvPr id="26634" name="Oval 16">
            <a:extLst>
              <a:ext uri="{FF2B5EF4-FFF2-40B4-BE49-F238E27FC236}">
                <a16:creationId xmlns:a16="http://schemas.microsoft.com/office/drawing/2014/main" id="{3382AA08-47A3-E454-7D2D-E232815B9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00350"/>
            <a:ext cx="1371600" cy="4064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ko-KR" sz="1600"/>
              <a:t>Stadium</a:t>
            </a:r>
            <a:r>
              <a:rPr lang="en-US" altLang="ko-KR" sz="1600" b="0">
                <a:latin typeface="Times New Roman" panose="02020603050405020304" pitchFamily="18" charset="0"/>
              </a:rPr>
              <a:t>-city</a:t>
            </a:r>
          </a:p>
        </p:txBody>
      </p:sp>
      <p:sp>
        <p:nvSpPr>
          <p:cNvPr id="26635" name="Rectangle 17">
            <a:extLst>
              <a:ext uri="{FF2B5EF4-FFF2-40B4-BE49-F238E27FC236}">
                <a16:creationId xmlns:a16="http://schemas.microsoft.com/office/drawing/2014/main" id="{CA0FEF36-7CE8-143A-451B-2F6644FC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3567113"/>
            <a:ext cx="1117600" cy="404812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i="1">
                <a:latin typeface="Times New Roman" panose="02020603050405020304" pitchFamily="18" charset="0"/>
              </a:rPr>
              <a:t>stadium</a:t>
            </a:r>
          </a:p>
        </p:txBody>
      </p:sp>
      <p:sp>
        <p:nvSpPr>
          <p:cNvPr id="26636" name="Oval 18">
            <a:extLst>
              <a:ext uri="{FF2B5EF4-FFF2-40B4-BE49-F238E27FC236}">
                <a16:creationId xmlns:a16="http://schemas.microsoft.com/office/drawing/2014/main" id="{66814289-FD11-3155-C629-D3A29131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273300"/>
            <a:ext cx="1506537" cy="4699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u="sng"/>
              <a:t>stadium-name</a:t>
            </a:r>
            <a:endParaRPr lang="en-US" altLang="ko-KR" sz="1600" b="0" u="sng">
              <a:latin typeface="Times New Roman" panose="02020603050405020304" pitchFamily="18" charset="0"/>
            </a:endParaRPr>
          </a:p>
        </p:txBody>
      </p:sp>
      <p:sp>
        <p:nvSpPr>
          <p:cNvPr id="26637" name="Oval 21">
            <a:extLst>
              <a:ext uri="{FF2B5EF4-FFF2-40B4-BE49-F238E27FC236}">
                <a16:creationId xmlns:a16="http://schemas.microsoft.com/office/drawing/2014/main" id="{8ED7873E-CC4D-6A3E-51A8-EA40F3071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38" y="2828925"/>
            <a:ext cx="1371600" cy="4048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/>
              <a:t>schedule-data</a:t>
            </a:r>
            <a:endParaRPr lang="en-US" altLang="ko-KR" sz="1200" b="0" i="1">
              <a:latin typeface="Times New Roman" panose="02020603050405020304" pitchFamily="18" charset="0"/>
            </a:endParaRPr>
          </a:p>
        </p:txBody>
      </p:sp>
      <p:sp>
        <p:nvSpPr>
          <p:cNvPr id="26638" name="Oval 22">
            <a:extLst>
              <a:ext uri="{FF2B5EF4-FFF2-40B4-BE49-F238E27FC236}">
                <a16:creationId xmlns:a16="http://schemas.microsoft.com/office/drawing/2014/main" id="{D232E2C3-A0B3-E349-2E42-4CC97C36E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2205038"/>
            <a:ext cx="1371600" cy="4048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u="sng"/>
              <a:t>schedule</a:t>
            </a:r>
            <a:r>
              <a:rPr lang="en-US" altLang="ko-KR" sz="1100" u="sng"/>
              <a:t>-</a:t>
            </a:r>
            <a:r>
              <a:rPr lang="en-US" altLang="ko-KR" sz="1600" u="sng"/>
              <a:t>id</a:t>
            </a:r>
            <a:endParaRPr lang="en-US" altLang="ko-KR" sz="1600" b="0" i="1" u="sng">
              <a:latin typeface="Times New Roman" panose="02020603050405020304" pitchFamily="18" charset="0"/>
            </a:endParaRPr>
          </a:p>
        </p:txBody>
      </p:sp>
      <p:sp>
        <p:nvSpPr>
          <p:cNvPr id="26640" name="Oval 27">
            <a:extLst>
              <a:ext uri="{FF2B5EF4-FFF2-40B4-BE49-F238E27FC236}">
                <a16:creationId xmlns:a16="http://schemas.microsoft.com/office/drawing/2014/main" id="{07DC5BE3-8BB7-DB6E-65C0-1E321405F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6757988"/>
            <a:ext cx="1462088" cy="41433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u="sng">
                <a:latin typeface="Times New Roman" panose="02020603050405020304" pitchFamily="18" charset="0"/>
              </a:rPr>
              <a:t>team-id</a:t>
            </a:r>
            <a:endParaRPr lang="en-US" altLang="ko-KR" sz="1600" b="0" i="1">
              <a:latin typeface="Times New Roman" panose="02020603050405020304" pitchFamily="18" charset="0"/>
            </a:endParaRPr>
          </a:p>
        </p:txBody>
      </p:sp>
      <p:sp>
        <p:nvSpPr>
          <p:cNvPr id="26641" name="Oval 28">
            <a:extLst>
              <a:ext uri="{FF2B5EF4-FFF2-40B4-BE49-F238E27FC236}">
                <a16:creationId xmlns:a16="http://schemas.microsoft.com/office/drawing/2014/main" id="{DD22A710-4F6F-474C-01BC-D197606A1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3" y="6757988"/>
            <a:ext cx="1371600" cy="4048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</a:rPr>
              <a:t>team-name</a:t>
            </a:r>
            <a:endParaRPr lang="en-US" altLang="ko-KR" sz="1600" b="0" i="1">
              <a:latin typeface="Times New Roman" panose="02020603050405020304" pitchFamily="18" charset="0"/>
            </a:endParaRPr>
          </a:p>
        </p:txBody>
      </p:sp>
      <p:sp>
        <p:nvSpPr>
          <p:cNvPr id="26642" name="Oval 31">
            <a:extLst>
              <a:ext uri="{FF2B5EF4-FFF2-40B4-BE49-F238E27FC236}">
                <a16:creationId xmlns:a16="http://schemas.microsoft.com/office/drawing/2014/main" id="{6E215313-482C-A4A8-D508-583C3672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75" y="6757988"/>
            <a:ext cx="1371600" cy="4048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u="sng"/>
              <a:t>RRN</a:t>
            </a:r>
            <a:endParaRPr lang="en-US" altLang="ko-KR" sz="1600" b="0" i="1">
              <a:latin typeface="Times New Roman" panose="02020603050405020304" pitchFamily="18" charset="0"/>
            </a:endParaRPr>
          </a:p>
        </p:txBody>
      </p:sp>
      <p:sp>
        <p:nvSpPr>
          <p:cNvPr id="26643" name="Oval 32">
            <a:extLst>
              <a:ext uri="{FF2B5EF4-FFF2-40B4-BE49-F238E27FC236}">
                <a16:creationId xmlns:a16="http://schemas.microsoft.com/office/drawing/2014/main" id="{E99DBEBC-2A3C-784A-2941-8B22FB06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6757988"/>
            <a:ext cx="1371600" cy="4048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</a:rPr>
              <a:t>name</a:t>
            </a:r>
            <a:endParaRPr lang="en-US" altLang="ko-KR" sz="1600" b="0" i="1">
              <a:latin typeface="Times New Roman" panose="02020603050405020304" pitchFamily="18" charset="0"/>
            </a:endParaRPr>
          </a:p>
        </p:txBody>
      </p:sp>
      <p:cxnSp>
        <p:nvCxnSpPr>
          <p:cNvPr id="26644" name="AutoShape 35">
            <a:extLst>
              <a:ext uri="{FF2B5EF4-FFF2-40B4-BE49-F238E27FC236}">
                <a16:creationId xmlns:a16="http://schemas.microsoft.com/office/drawing/2014/main" id="{AF364E24-CBD2-94C5-6EDF-434F7CAE67DE}"/>
              </a:ext>
            </a:extLst>
          </p:cNvPr>
          <p:cNvCxnSpPr>
            <a:cxnSpLocks noChangeShapeType="1"/>
            <a:stCxn id="26636" idx="4"/>
            <a:endCxn id="26635" idx="0"/>
          </p:cNvCxnSpPr>
          <p:nvPr/>
        </p:nvCxnSpPr>
        <p:spPr bwMode="auto">
          <a:xfrm>
            <a:off x="1196975" y="2743200"/>
            <a:ext cx="350838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6645" name="AutoShape 36">
            <a:extLst>
              <a:ext uri="{FF2B5EF4-FFF2-40B4-BE49-F238E27FC236}">
                <a16:creationId xmlns:a16="http://schemas.microsoft.com/office/drawing/2014/main" id="{0F65F5A4-FC90-DC82-1563-15A16022E26A}"/>
              </a:ext>
            </a:extLst>
          </p:cNvPr>
          <p:cNvCxnSpPr>
            <a:cxnSpLocks noChangeShapeType="1"/>
            <a:stCxn id="26630" idx="3"/>
            <a:endCxn id="26628" idx="1"/>
          </p:cNvCxnSpPr>
          <p:nvPr/>
        </p:nvCxnSpPr>
        <p:spPr bwMode="auto">
          <a:xfrm>
            <a:off x="4279900" y="3770313"/>
            <a:ext cx="392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6646" name="AutoShape 37">
            <a:extLst>
              <a:ext uri="{FF2B5EF4-FFF2-40B4-BE49-F238E27FC236}">
                <a16:creationId xmlns:a16="http://schemas.microsoft.com/office/drawing/2014/main" id="{95DD1FFE-DC6F-B46B-BF9B-2804EE0B4FDF}"/>
              </a:ext>
            </a:extLst>
          </p:cNvPr>
          <p:cNvCxnSpPr>
            <a:cxnSpLocks noChangeShapeType="1"/>
            <a:stCxn id="26634" idx="4"/>
            <a:endCxn id="26635" idx="0"/>
          </p:cNvCxnSpPr>
          <p:nvPr/>
        </p:nvCxnSpPr>
        <p:spPr bwMode="auto">
          <a:xfrm flipH="1">
            <a:off x="1547813" y="3206750"/>
            <a:ext cx="890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6647" name="AutoShape 38">
            <a:extLst>
              <a:ext uri="{FF2B5EF4-FFF2-40B4-BE49-F238E27FC236}">
                <a16:creationId xmlns:a16="http://schemas.microsoft.com/office/drawing/2014/main" id="{4E70DA82-2F0C-8A0A-C846-E6D79D13F92E}"/>
              </a:ext>
            </a:extLst>
          </p:cNvPr>
          <p:cNvCxnSpPr>
            <a:cxnSpLocks noChangeShapeType="1"/>
            <a:stCxn id="26635" idx="2"/>
            <a:endCxn id="26633" idx="0"/>
          </p:cNvCxnSpPr>
          <p:nvPr/>
        </p:nvCxnSpPr>
        <p:spPr bwMode="auto">
          <a:xfrm>
            <a:off x="1547813" y="3971925"/>
            <a:ext cx="0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6648" name="AutoShape 39">
            <a:extLst>
              <a:ext uri="{FF2B5EF4-FFF2-40B4-BE49-F238E27FC236}">
                <a16:creationId xmlns:a16="http://schemas.microsoft.com/office/drawing/2014/main" id="{3A526C5D-A8B4-FEBA-542D-E768F857BC99}"/>
              </a:ext>
            </a:extLst>
          </p:cNvPr>
          <p:cNvCxnSpPr>
            <a:cxnSpLocks noChangeShapeType="1"/>
            <a:stCxn id="26633" idx="2"/>
            <a:endCxn id="26632" idx="0"/>
          </p:cNvCxnSpPr>
          <p:nvPr/>
        </p:nvCxnSpPr>
        <p:spPr bwMode="auto">
          <a:xfrm>
            <a:off x="1547813" y="5451475"/>
            <a:ext cx="0" cy="442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6649" name="AutoShape 40">
            <a:extLst>
              <a:ext uri="{FF2B5EF4-FFF2-40B4-BE49-F238E27FC236}">
                <a16:creationId xmlns:a16="http://schemas.microsoft.com/office/drawing/2014/main" id="{AFF4B94D-2627-2BA1-0A20-61423154013B}"/>
              </a:ext>
            </a:extLst>
          </p:cNvPr>
          <p:cNvCxnSpPr>
            <a:cxnSpLocks noChangeShapeType="1"/>
            <a:stCxn id="26632" idx="2"/>
            <a:endCxn id="26641" idx="0"/>
          </p:cNvCxnSpPr>
          <p:nvPr/>
        </p:nvCxnSpPr>
        <p:spPr bwMode="auto">
          <a:xfrm flipH="1">
            <a:off x="766763" y="6299200"/>
            <a:ext cx="7810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6651" name="AutoShape 42">
            <a:extLst>
              <a:ext uri="{FF2B5EF4-FFF2-40B4-BE49-F238E27FC236}">
                <a16:creationId xmlns:a16="http://schemas.microsoft.com/office/drawing/2014/main" id="{84477BC0-6F2D-0BE0-6052-43F330B031AE}"/>
              </a:ext>
            </a:extLst>
          </p:cNvPr>
          <p:cNvCxnSpPr>
            <a:cxnSpLocks noChangeShapeType="1"/>
            <a:stCxn id="26632" idx="2"/>
            <a:endCxn id="26640" idx="0"/>
          </p:cNvCxnSpPr>
          <p:nvPr/>
        </p:nvCxnSpPr>
        <p:spPr bwMode="auto">
          <a:xfrm>
            <a:off x="1547813" y="6299200"/>
            <a:ext cx="88900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6652" name="AutoShape 43">
            <a:extLst>
              <a:ext uri="{FF2B5EF4-FFF2-40B4-BE49-F238E27FC236}">
                <a16:creationId xmlns:a16="http://schemas.microsoft.com/office/drawing/2014/main" id="{FCC33B4C-3B66-A569-B74F-148316E2D9EE}"/>
              </a:ext>
            </a:extLst>
          </p:cNvPr>
          <p:cNvCxnSpPr>
            <a:cxnSpLocks noChangeShapeType="1"/>
            <a:stCxn id="26630" idx="1"/>
            <a:endCxn id="26635" idx="3"/>
          </p:cNvCxnSpPr>
          <p:nvPr/>
        </p:nvCxnSpPr>
        <p:spPr bwMode="auto">
          <a:xfrm flipH="1">
            <a:off x="2106613" y="3770313"/>
            <a:ext cx="3921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6653" name="AutoShape 44">
            <a:extLst>
              <a:ext uri="{FF2B5EF4-FFF2-40B4-BE49-F238E27FC236}">
                <a16:creationId xmlns:a16="http://schemas.microsoft.com/office/drawing/2014/main" id="{33C97974-AA71-6BF0-0318-E22A462F69EA}"/>
              </a:ext>
            </a:extLst>
          </p:cNvPr>
          <p:cNvCxnSpPr>
            <a:cxnSpLocks noChangeShapeType="1"/>
            <a:stCxn id="26631" idx="1"/>
            <a:endCxn id="26632" idx="3"/>
          </p:cNvCxnSpPr>
          <p:nvPr/>
        </p:nvCxnSpPr>
        <p:spPr bwMode="auto">
          <a:xfrm flipH="1">
            <a:off x="2106613" y="6096000"/>
            <a:ext cx="5715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6654" name="AutoShape 45">
            <a:extLst>
              <a:ext uri="{FF2B5EF4-FFF2-40B4-BE49-F238E27FC236}">
                <a16:creationId xmlns:a16="http://schemas.microsoft.com/office/drawing/2014/main" id="{550C0BD5-72C1-2E5A-80B2-6DFC2D955A42}"/>
              </a:ext>
            </a:extLst>
          </p:cNvPr>
          <p:cNvCxnSpPr>
            <a:cxnSpLocks noChangeShapeType="1"/>
            <a:stCxn id="26629" idx="1"/>
            <a:endCxn id="26631" idx="3"/>
          </p:cNvCxnSpPr>
          <p:nvPr/>
        </p:nvCxnSpPr>
        <p:spPr bwMode="auto">
          <a:xfrm flipH="1" flipV="1">
            <a:off x="4075113" y="6096000"/>
            <a:ext cx="5969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6655" name="AutoShape 48">
            <a:extLst>
              <a:ext uri="{FF2B5EF4-FFF2-40B4-BE49-F238E27FC236}">
                <a16:creationId xmlns:a16="http://schemas.microsoft.com/office/drawing/2014/main" id="{F86912FC-D4A7-794B-D0E0-7076B1257F77}"/>
              </a:ext>
            </a:extLst>
          </p:cNvPr>
          <p:cNvCxnSpPr>
            <a:cxnSpLocks noChangeShapeType="1"/>
            <a:stCxn id="26629" idx="2"/>
            <a:endCxn id="26642" idx="0"/>
          </p:cNvCxnSpPr>
          <p:nvPr/>
        </p:nvCxnSpPr>
        <p:spPr bwMode="auto">
          <a:xfrm flipH="1">
            <a:off x="4448175" y="6299200"/>
            <a:ext cx="782638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6656" name="AutoShape 49">
            <a:extLst>
              <a:ext uri="{FF2B5EF4-FFF2-40B4-BE49-F238E27FC236}">
                <a16:creationId xmlns:a16="http://schemas.microsoft.com/office/drawing/2014/main" id="{813C755E-F6E5-887E-1473-FEA11C5398B3}"/>
              </a:ext>
            </a:extLst>
          </p:cNvPr>
          <p:cNvCxnSpPr>
            <a:cxnSpLocks noChangeShapeType="1"/>
            <a:stCxn id="26629" idx="2"/>
            <a:endCxn id="26643" idx="0"/>
          </p:cNvCxnSpPr>
          <p:nvPr/>
        </p:nvCxnSpPr>
        <p:spPr bwMode="auto">
          <a:xfrm>
            <a:off x="5230813" y="6299200"/>
            <a:ext cx="817562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6657" name="AutoShape 50">
            <a:extLst>
              <a:ext uri="{FF2B5EF4-FFF2-40B4-BE49-F238E27FC236}">
                <a16:creationId xmlns:a16="http://schemas.microsoft.com/office/drawing/2014/main" id="{3A18F3BA-1F09-8378-0A56-7D4A9056EA5E}"/>
              </a:ext>
            </a:extLst>
          </p:cNvPr>
          <p:cNvCxnSpPr>
            <a:cxnSpLocks noChangeShapeType="1"/>
            <a:stCxn id="26638" idx="4"/>
            <a:endCxn id="26628" idx="0"/>
          </p:cNvCxnSpPr>
          <p:nvPr/>
        </p:nvCxnSpPr>
        <p:spPr bwMode="auto">
          <a:xfrm>
            <a:off x="5230813" y="2609850"/>
            <a:ext cx="0" cy="957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AutoShape 52">
            <a:extLst>
              <a:ext uri="{FF2B5EF4-FFF2-40B4-BE49-F238E27FC236}">
                <a16:creationId xmlns:a16="http://schemas.microsoft.com/office/drawing/2014/main" id="{BE990079-0D9C-0844-0DCC-239589A6A0CE}"/>
              </a:ext>
            </a:extLst>
          </p:cNvPr>
          <p:cNvCxnSpPr>
            <a:cxnSpLocks noChangeShapeType="1"/>
            <a:stCxn id="26637" idx="4"/>
            <a:endCxn id="26628" idx="0"/>
          </p:cNvCxnSpPr>
          <p:nvPr/>
        </p:nvCxnSpPr>
        <p:spPr bwMode="auto">
          <a:xfrm flipH="1">
            <a:off x="5230813" y="3233738"/>
            <a:ext cx="898525" cy="33337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6659" name="AutoShape 45">
            <a:extLst>
              <a:ext uri="{FF2B5EF4-FFF2-40B4-BE49-F238E27FC236}">
                <a16:creationId xmlns:a16="http://schemas.microsoft.com/office/drawing/2014/main" id="{A8E516FA-ECCF-4D09-5D54-747ACD797624}"/>
              </a:ext>
            </a:extLst>
          </p:cNvPr>
          <p:cNvCxnSpPr>
            <a:cxnSpLocks noChangeShapeType="1"/>
            <a:stCxn id="26629" idx="0"/>
          </p:cNvCxnSpPr>
          <p:nvPr/>
        </p:nvCxnSpPr>
        <p:spPr bwMode="auto">
          <a:xfrm flipV="1">
            <a:off x="5230813" y="5600700"/>
            <a:ext cx="0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26660" name="AutoShape 10">
            <a:extLst>
              <a:ext uri="{FF2B5EF4-FFF2-40B4-BE49-F238E27FC236}">
                <a16:creationId xmlns:a16="http://schemas.microsoft.com/office/drawing/2014/main" id="{FF4F5E3A-ED4E-BDAB-FDD7-93B128ECF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3" y="4600575"/>
            <a:ext cx="1397000" cy="990600"/>
          </a:xfrm>
          <a:prstGeom prst="diamond">
            <a:avLst/>
          </a:prstGeom>
          <a:gradFill rotWithShape="0">
            <a:gsLst>
              <a:gs pos="0">
                <a:srgbClr val="FFFFFF"/>
              </a:gs>
              <a:gs pos="100000">
                <a:srgbClr val="C2C2C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i="1">
                <a:latin typeface="Times New Roman" panose="02020603050405020304" pitchFamily="18" charset="0"/>
              </a:rPr>
              <a:t>team</a:t>
            </a:r>
          </a:p>
        </p:txBody>
      </p:sp>
      <p:cxnSp>
        <p:nvCxnSpPr>
          <p:cNvPr id="26661" name="AutoShape 45">
            <a:extLst>
              <a:ext uri="{FF2B5EF4-FFF2-40B4-BE49-F238E27FC236}">
                <a16:creationId xmlns:a16="http://schemas.microsoft.com/office/drawing/2014/main" id="{D0DADA4A-416C-8A2F-0EBE-C2522E60C49C}"/>
              </a:ext>
            </a:extLst>
          </p:cNvPr>
          <p:cNvCxnSpPr>
            <a:cxnSpLocks noChangeShapeType="1"/>
            <a:stCxn id="26662" idx="3"/>
            <a:endCxn id="26660" idx="1"/>
          </p:cNvCxnSpPr>
          <p:nvPr/>
        </p:nvCxnSpPr>
        <p:spPr bwMode="auto">
          <a:xfrm>
            <a:off x="4181475" y="4986338"/>
            <a:ext cx="331788" cy="109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26662" name="Rectangle 6">
            <a:extLst>
              <a:ext uri="{FF2B5EF4-FFF2-40B4-BE49-F238E27FC236}">
                <a16:creationId xmlns:a16="http://schemas.microsoft.com/office/drawing/2014/main" id="{1C51E2C9-25EB-AE82-6F66-C05C201E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4784725"/>
            <a:ext cx="1117600" cy="404813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i="1">
                <a:latin typeface="Times New Roman" panose="02020603050405020304" pitchFamily="18" charset="0"/>
              </a:rPr>
              <a:t>Rank</a:t>
            </a:r>
          </a:p>
        </p:txBody>
      </p:sp>
      <p:sp>
        <p:nvSpPr>
          <p:cNvPr id="26663" name="Oval 22">
            <a:extLst>
              <a:ext uri="{FF2B5EF4-FFF2-40B4-BE49-F238E27FC236}">
                <a16:creationId xmlns:a16="http://schemas.microsoft.com/office/drawing/2014/main" id="{B0305E26-6CE5-F065-FBDA-818FEFFD4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0" y="1547813"/>
            <a:ext cx="1371600" cy="4048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Stadium-addr</a:t>
            </a:r>
            <a:endParaRPr lang="en-US" altLang="ko-KR" sz="1600" b="0" i="1">
              <a:latin typeface="Times New Roman" panose="02020603050405020304" pitchFamily="18" charset="0"/>
            </a:endParaRPr>
          </a:p>
        </p:txBody>
      </p:sp>
      <p:cxnSp>
        <p:nvCxnSpPr>
          <p:cNvPr id="26664" name="AutoShape 50">
            <a:extLst>
              <a:ext uri="{FF2B5EF4-FFF2-40B4-BE49-F238E27FC236}">
                <a16:creationId xmlns:a16="http://schemas.microsoft.com/office/drawing/2014/main" id="{D196268D-94C8-7F75-A1DD-C0EF5CC189C5}"/>
              </a:ext>
            </a:extLst>
          </p:cNvPr>
          <p:cNvCxnSpPr>
            <a:cxnSpLocks noChangeShapeType="1"/>
            <a:stCxn id="26663" idx="4"/>
            <a:endCxn id="26635" idx="0"/>
          </p:cNvCxnSpPr>
          <p:nvPr/>
        </p:nvCxnSpPr>
        <p:spPr bwMode="auto">
          <a:xfrm flipH="1">
            <a:off x="1547813" y="1952625"/>
            <a:ext cx="630237" cy="1614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5" name="Oval 26">
            <a:extLst>
              <a:ext uri="{FF2B5EF4-FFF2-40B4-BE49-F238E27FC236}">
                <a16:creationId xmlns:a16="http://schemas.microsoft.com/office/drawing/2014/main" id="{45F0D5E7-F6E7-E64F-3D2C-00DABC4B4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7248525"/>
            <a:ext cx="1371600" cy="4048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ko-KR" sz="1600"/>
              <a:t>address</a:t>
            </a:r>
            <a:endParaRPr lang="en-US" altLang="ko-KR" sz="1600" b="0">
              <a:latin typeface="Times New Roman" panose="02020603050405020304" pitchFamily="18" charset="0"/>
            </a:endParaRPr>
          </a:p>
        </p:txBody>
      </p:sp>
      <p:cxnSp>
        <p:nvCxnSpPr>
          <p:cNvPr id="26666" name="AutoShape 41">
            <a:extLst>
              <a:ext uri="{FF2B5EF4-FFF2-40B4-BE49-F238E27FC236}">
                <a16:creationId xmlns:a16="http://schemas.microsoft.com/office/drawing/2014/main" id="{C8A40D23-1CC1-31FB-A62A-66DFCC26A48A}"/>
              </a:ext>
            </a:extLst>
          </p:cNvPr>
          <p:cNvCxnSpPr>
            <a:cxnSpLocks noChangeShapeType="1"/>
            <a:stCxn id="26629" idx="2"/>
            <a:endCxn id="26665" idx="0"/>
          </p:cNvCxnSpPr>
          <p:nvPr/>
        </p:nvCxnSpPr>
        <p:spPr bwMode="auto">
          <a:xfrm>
            <a:off x="5230813" y="6299200"/>
            <a:ext cx="14287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26667" name="Oval 26">
            <a:extLst>
              <a:ext uri="{FF2B5EF4-FFF2-40B4-BE49-F238E27FC236}">
                <a16:creationId xmlns:a16="http://schemas.microsoft.com/office/drawing/2014/main" id="{8C49BD1D-4420-C56A-58C1-B0A2E1262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5462588"/>
            <a:ext cx="1371600" cy="4048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</a:rPr>
              <a:t>team_id</a:t>
            </a:r>
          </a:p>
        </p:txBody>
      </p:sp>
      <p:cxnSp>
        <p:nvCxnSpPr>
          <p:cNvPr id="26668" name="AutoShape 41">
            <a:extLst>
              <a:ext uri="{FF2B5EF4-FFF2-40B4-BE49-F238E27FC236}">
                <a16:creationId xmlns:a16="http://schemas.microsoft.com/office/drawing/2014/main" id="{EF7CC99E-4F6B-B7D8-6BF1-F2E8790E4428}"/>
              </a:ext>
            </a:extLst>
          </p:cNvPr>
          <p:cNvCxnSpPr>
            <a:cxnSpLocks noChangeShapeType="1"/>
            <a:stCxn id="26667" idx="4"/>
            <a:endCxn id="26629" idx="3"/>
          </p:cNvCxnSpPr>
          <p:nvPr/>
        </p:nvCxnSpPr>
        <p:spPr bwMode="auto">
          <a:xfrm flipH="1">
            <a:off x="5789613" y="5867400"/>
            <a:ext cx="258762" cy="230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슬라이드 번호 개체 틀 3">
            <a:extLst>
              <a:ext uri="{FF2B5EF4-FFF2-40B4-BE49-F238E27FC236}">
                <a16:creationId xmlns:a16="http://schemas.microsoft.com/office/drawing/2014/main" id="{5A0BB4C5-A0DE-93D1-61A4-DAC70C828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A41EC1-1FC9-A043-837C-A7AF1524BED9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b="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55FA507-00F6-9FAF-EC70-655AB0C0A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논리적 설계</a:t>
            </a:r>
            <a:r>
              <a:rPr lang="en-US" altLang="ko-KR" sz="2400" dirty="0"/>
              <a:t>(1)  	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설계</a:t>
            </a:r>
            <a:r>
              <a:rPr lang="en-US" altLang="ko-KR" sz="1600" dirty="0"/>
              <a:t>(9)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B54030-48FB-A7FE-CB8C-A4C38DE64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관계형 데이터 모델링</a:t>
            </a:r>
          </a:p>
          <a:p>
            <a:pPr eaLnBrk="1" hangingPunct="1"/>
            <a:r>
              <a:rPr lang="ko-KR" altLang="en-US" dirty="0"/>
              <a:t>테이블</a:t>
            </a:r>
          </a:p>
          <a:p>
            <a:pPr lvl="1" eaLnBrk="1" hangingPunct="1"/>
            <a:r>
              <a:rPr lang="en-US" altLang="ko-KR" dirty="0"/>
              <a:t>schedule table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stadium table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team table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player table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69FC8ED7-54E4-3508-8094-EF691BDA8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2409825"/>
            <a:ext cx="1571625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i="1">
                <a:latin typeface="Times New Roman" panose="02020603050405020304" pitchFamily="18" charset="0"/>
              </a:rPr>
              <a:t>schedule-date </a:t>
            </a: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41F07817-64D0-9D45-AC7B-27BA2CD1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2409825"/>
            <a:ext cx="1654175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i="1" u="sng">
                <a:latin typeface="Times New Roman" panose="02020603050405020304" pitchFamily="18" charset="0"/>
              </a:rPr>
              <a:t>schedule-id</a:t>
            </a:r>
          </a:p>
        </p:txBody>
      </p:sp>
      <p:sp>
        <p:nvSpPr>
          <p:cNvPr id="27654" name="Rectangle 8">
            <a:extLst>
              <a:ext uri="{FF2B5EF4-FFF2-40B4-BE49-F238E27FC236}">
                <a16:creationId xmlns:a16="http://schemas.microsoft.com/office/drawing/2014/main" id="{3918F23D-43F7-E0F2-99BE-277A6B99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2784475"/>
            <a:ext cx="1571625" cy="3873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marL="1905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48260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DATE</a:t>
            </a:r>
          </a:p>
        </p:txBody>
      </p:sp>
      <p:sp>
        <p:nvSpPr>
          <p:cNvPr id="27655" name="Rectangle 9">
            <a:extLst>
              <a:ext uri="{FF2B5EF4-FFF2-40B4-BE49-F238E27FC236}">
                <a16:creationId xmlns:a16="http://schemas.microsoft.com/office/drawing/2014/main" id="{C6BBCF01-78E8-E3B3-1223-956219394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2784475"/>
            <a:ext cx="1654175" cy="3873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7150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char(4)</a:t>
            </a:r>
          </a:p>
        </p:txBody>
      </p:sp>
      <p:sp>
        <p:nvSpPr>
          <p:cNvPr id="27656" name="Rectangle 33">
            <a:extLst>
              <a:ext uri="{FF2B5EF4-FFF2-40B4-BE49-F238E27FC236}">
                <a16:creationId xmlns:a16="http://schemas.microsoft.com/office/drawing/2014/main" id="{F341C72E-72B0-5EAB-88D2-C01DA4C2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2133600"/>
            <a:ext cx="1571625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latin typeface="Times New Roman" panose="02020603050405020304" pitchFamily="18" charset="0"/>
              </a:rPr>
              <a:t>일정날짜</a:t>
            </a:r>
          </a:p>
        </p:txBody>
      </p:sp>
      <p:sp>
        <p:nvSpPr>
          <p:cNvPr id="27657" name="Rectangle 34">
            <a:extLst>
              <a:ext uri="{FF2B5EF4-FFF2-40B4-BE49-F238E27FC236}">
                <a16:creationId xmlns:a16="http://schemas.microsoft.com/office/drawing/2014/main" id="{249C043A-D5FD-DE35-98AE-706ED4E00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2133600"/>
            <a:ext cx="1654175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u="sng">
                <a:latin typeface="Times New Roman" panose="02020603050405020304" pitchFamily="18" charset="0"/>
              </a:rPr>
              <a:t>일정</a:t>
            </a:r>
            <a:r>
              <a:rPr lang="en-US" altLang="ko-KR" sz="1600" u="sng">
                <a:latin typeface="Times New Roman" panose="02020603050405020304" pitchFamily="18" charset="0"/>
              </a:rPr>
              <a:t>id</a:t>
            </a:r>
            <a:endParaRPr lang="ko-KR" altLang="en-US" sz="1600" u="sng">
              <a:latin typeface="Times New Roman" panose="02020603050405020304" pitchFamily="18" charset="0"/>
            </a:endParaRPr>
          </a:p>
        </p:txBody>
      </p:sp>
      <p:sp>
        <p:nvSpPr>
          <p:cNvPr id="27658" name="Rectangle 77">
            <a:extLst>
              <a:ext uri="{FF2B5EF4-FFF2-40B4-BE49-F238E27FC236}">
                <a16:creationId xmlns:a16="http://schemas.microsoft.com/office/drawing/2014/main" id="{3F980C20-3376-A373-9B4D-50766516A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2079625"/>
            <a:ext cx="5171897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400" b="0">
              <a:latin typeface="Times New Roman" panose="02020603050405020304" pitchFamily="18" charset="0"/>
            </a:endParaRPr>
          </a:p>
        </p:txBody>
      </p:sp>
      <p:grpSp>
        <p:nvGrpSpPr>
          <p:cNvPr id="27659" name="Group 83">
            <a:extLst>
              <a:ext uri="{FF2B5EF4-FFF2-40B4-BE49-F238E27FC236}">
                <a16:creationId xmlns:a16="http://schemas.microsoft.com/office/drawing/2014/main" id="{C0BADFD2-A0BD-E8E2-3F53-2D8503A4EE33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3784600"/>
            <a:ext cx="4699000" cy="1143000"/>
            <a:chOff x="800" y="2384"/>
            <a:chExt cx="2960" cy="720"/>
          </a:xfrm>
        </p:grpSpPr>
        <p:sp>
          <p:nvSpPr>
            <p:cNvPr id="27684" name="Rectangle 39">
              <a:extLst>
                <a:ext uri="{FF2B5EF4-FFF2-40B4-BE49-F238E27FC236}">
                  <a16:creationId xmlns:a16="http://schemas.microsoft.com/office/drawing/2014/main" id="{A814536E-F167-E56B-5EC1-4346627B9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2592"/>
              <a:ext cx="987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1" u="sng" dirty="0">
                  <a:latin typeface="Times New Roman" panose="02020603050405020304" pitchFamily="18" charset="0"/>
                </a:rPr>
                <a:t>Stadium-name</a:t>
              </a:r>
            </a:p>
          </p:txBody>
        </p:sp>
        <p:sp>
          <p:nvSpPr>
            <p:cNvPr id="27685" name="Rectangle 40">
              <a:extLst>
                <a:ext uri="{FF2B5EF4-FFF2-40B4-BE49-F238E27FC236}">
                  <a16:creationId xmlns:a16="http://schemas.microsoft.com/office/drawing/2014/main" id="{318BB66B-46E6-F2E9-A04A-5E1D046E5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2592"/>
              <a:ext cx="1039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1">
                  <a:latin typeface="Times New Roman" panose="02020603050405020304" pitchFamily="18" charset="0"/>
                </a:rPr>
                <a:t>stadium_city</a:t>
              </a:r>
            </a:p>
          </p:txBody>
        </p:sp>
        <p:sp>
          <p:nvSpPr>
            <p:cNvPr id="27686" name="Rectangle 41">
              <a:extLst>
                <a:ext uri="{FF2B5EF4-FFF2-40B4-BE49-F238E27FC236}">
                  <a16:creationId xmlns:a16="http://schemas.microsoft.com/office/drawing/2014/main" id="{48BE8989-8949-58AB-CC20-B0933F702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2592"/>
              <a:ext cx="88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1">
                  <a:latin typeface="Times New Roman" panose="02020603050405020304" pitchFamily="18" charset="0"/>
                </a:rPr>
                <a:t>stadium_addr</a:t>
              </a:r>
            </a:p>
          </p:txBody>
        </p:sp>
        <p:sp>
          <p:nvSpPr>
            <p:cNvPr id="27687" name="Rectangle 42">
              <a:extLst>
                <a:ext uri="{FF2B5EF4-FFF2-40B4-BE49-F238E27FC236}">
                  <a16:creationId xmlns:a16="http://schemas.microsoft.com/office/drawing/2014/main" id="{33379A9D-66BD-1F16-92C8-7A8745ABA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2832"/>
              <a:ext cx="987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1905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4826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latin typeface="Times New Roman" panose="02020603050405020304" pitchFamily="18" charset="0"/>
                </a:rPr>
                <a:t>char(50)</a:t>
              </a:r>
            </a:p>
          </p:txBody>
        </p:sp>
        <p:sp>
          <p:nvSpPr>
            <p:cNvPr id="27688" name="Rectangle 43">
              <a:extLst>
                <a:ext uri="{FF2B5EF4-FFF2-40B4-BE49-F238E27FC236}">
                  <a16:creationId xmlns:a16="http://schemas.microsoft.com/office/drawing/2014/main" id="{D4F3BCDC-551A-2317-FE83-A919B5DE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2832"/>
              <a:ext cx="1039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5715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latin typeface="Times New Roman" panose="02020603050405020304" pitchFamily="18" charset="0"/>
                </a:rPr>
                <a:t>char(50)</a:t>
              </a:r>
            </a:p>
          </p:txBody>
        </p:sp>
        <p:sp>
          <p:nvSpPr>
            <p:cNvPr id="27689" name="Rectangle 44">
              <a:extLst>
                <a:ext uri="{FF2B5EF4-FFF2-40B4-BE49-F238E27FC236}">
                  <a16:creationId xmlns:a16="http://schemas.microsoft.com/office/drawing/2014/main" id="{A7B97A8D-CFB5-C032-4D13-F6AA49872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2832"/>
              <a:ext cx="882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4826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latin typeface="Times New Roman" panose="02020603050405020304" pitchFamily="18" charset="0"/>
                </a:rPr>
                <a:t>char(200)</a:t>
              </a:r>
            </a:p>
          </p:txBody>
        </p:sp>
        <p:sp>
          <p:nvSpPr>
            <p:cNvPr id="27690" name="Line 45">
              <a:extLst>
                <a:ext uri="{FF2B5EF4-FFF2-40B4-BE49-F238E27FC236}">
                  <a16:creationId xmlns:a16="http://schemas.microsoft.com/office/drawing/2014/main" id="{9897B2A0-FE55-C65F-39AB-CE9F5ADEE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2832"/>
              <a:ext cx="28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91" name="Rectangle 47">
              <a:extLst>
                <a:ext uri="{FF2B5EF4-FFF2-40B4-BE49-F238E27FC236}">
                  <a16:creationId xmlns:a16="http://schemas.microsoft.com/office/drawing/2014/main" id="{9316C7A1-72DE-8855-0D9F-BDCE98537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2400"/>
              <a:ext cx="987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b="0" u="sng">
                  <a:latin typeface="Times New Roman" panose="02020603050405020304" pitchFamily="18" charset="0"/>
                </a:rPr>
                <a:t>경기장명</a:t>
              </a:r>
            </a:p>
          </p:txBody>
        </p:sp>
        <p:sp>
          <p:nvSpPr>
            <p:cNvPr id="27692" name="Rectangle 48">
              <a:extLst>
                <a:ext uri="{FF2B5EF4-FFF2-40B4-BE49-F238E27FC236}">
                  <a16:creationId xmlns:a16="http://schemas.microsoft.com/office/drawing/2014/main" id="{B8959BB8-5930-BCC2-4829-EAE8168F1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2400"/>
              <a:ext cx="1039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b="0">
                  <a:latin typeface="Times New Roman" panose="02020603050405020304" pitchFamily="18" charset="0"/>
                </a:rPr>
                <a:t>경기장 도시</a:t>
              </a:r>
            </a:p>
          </p:txBody>
        </p:sp>
        <p:sp>
          <p:nvSpPr>
            <p:cNvPr id="27693" name="Rectangle 49">
              <a:extLst>
                <a:ext uri="{FF2B5EF4-FFF2-40B4-BE49-F238E27FC236}">
                  <a16:creationId xmlns:a16="http://schemas.microsoft.com/office/drawing/2014/main" id="{90285345-75F1-B6FF-D64D-8606D5CCA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2400"/>
              <a:ext cx="88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b="0">
                  <a:latin typeface="Times New Roman" panose="02020603050405020304" pitchFamily="18" charset="0"/>
                </a:rPr>
                <a:t>경기장 주소</a:t>
              </a:r>
            </a:p>
          </p:txBody>
        </p:sp>
        <p:sp>
          <p:nvSpPr>
            <p:cNvPr id="27694" name="Rectangle 78">
              <a:extLst>
                <a:ext uri="{FF2B5EF4-FFF2-40B4-BE49-F238E27FC236}">
                  <a16:creationId xmlns:a16="http://schemas.microsoft.com/office/drawing/2014/main" id="{374CEFB1-D205-46B7-14F5-9C21330FF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2384"/>
              <a:ext cx="296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660" name="Group 85">
            <a:extLst>
              <a:ext uri="{FF2B5EF4-FFF2-40B4-BE49-F238E27FC236}">
                <a16:creationId xmlns:a16="http://schemas.microsoft.com/office/drawing/2014/main" id="{808EC25A-74F6-7A16-D633-0C992D2369AA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5507038"/>
            <a:ext cx="4668838" cy="1173162"/>
            <a:chOff x="800" y="3469"/>
            <a:chExt cx="2941" cy="739"/>
          </a:xfrm>
        </p:grpSpPr>
        <p:sp>
          <p:nvSpPr>
            <p:cNvPr id="27673" name="Rectangle 52">
              <a:extLst>
                <a:ext uri="{FF2B5EF4-FFF2-40B4-BE49-F238E27FC236}">
                  <a16:creationId xmlns:a16="http://schemas.microsoft.com/office/drawing/2014/main" id="{5DD19ECF-7741-14A9-7697-409B51999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3696"/>
              <a:ext cx="98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1" u="sng">
                  <a:latin typeface="Times New Roman" panose="02020603050405020304" pitchFamily="18" charset="0"/>
                </a:rPr>
                <a:t>team_id</a:t>
              </a:r>
            </a:p>
          </p:txBody>
        </p:sp>
        <p:sp>
          <p:nvSpPr>
            <p:cNvPr id="27674" name="Rectangle 53">
              <a:extLst>
                <a:ext uri="{FF2B5EF4-FFF2-40B4-BE49-F238E27FC236}">
                  <a16:creationId xmlns:a16="http://schemas.microsoft.com/office/drawing/2014/main" id="{C93BB490-75E5-8304-2BF0-C093256CC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696"/>
              <a:ext cx="1033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1">
                  <a:latin typeface="Times New Roman" panose="02020603050405020304" pitchFamily="18" charset="0"/>
                </a:rPr>
                <a:t>team-name</a:t>
              </a:r>
            </a:p>
          </p:txBody>
        </p:sp>
        <p:sp>
          <p:nvSpPr>
            <p:cNvPr id="27676" name="Rectangle 55">
              <a:extLst>
                <a:ext uri="{FF2B5EF4-FFF2-40B4-BE49-F238E27FC236}">
                  <a16:creationId xmlns:a16="http://schemas.microsoft.com/office/drawing/2014/main" id="{AA7174ED-3AD1-642D-1020-1AB878E49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3936"/>
              <a:ext cx="980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1905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4826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imes New Roman" panose="02020603050405020304" pitchFamily="18" charset="0"/>
                </a:rPr>
                <a:t>char(20)</a:t>
              </a:r>
            </a:p>
          </p:txBody>
        </p:sp>
        <p:sp>
          <p:nvSpPr>
            <p:cNvPr id="27677" name="Rectangle 56">
              <a:extLst>
                <a:ext uri="{FF2B5EF4-FFF2-40B4-BE49-F238E27FC236}">
                  <a16:creationId xmlns:a16="http://schemas.microsoft.com/office/drawing/2014/main" id="{473D0EB4-5211-D5FB-EE1A-4095760AD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936"/>
              <a:ext cx="1033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5715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imes New Roman" panose="02020603050405020304" pitchFamily="18" charset="0"/>
                </a:rPr>
                <a:t>char(20)</a:t>
              </a:r>
            </a:p>
          </p:txBody>
        </p:sp>
        <p:sp>
          <p:nvSpPr>
            <p:cNvPr id="27679" name="Line 58">
              <a:extLst>
                <a:ext uri="{FF2B5EF4-FFF2-40B4-BE49-F238E27FC236}">
                  <a16:creationId xmlns:a16="http://schemas.microsoft.com/office/drawing/2014/main" id="{64C99B08-6CD3-056D-A2EF-AB1550F6F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3936"/>
              <a:ext cx="20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7680" name="Rectangle 60">
              <a:extLst>
                <a:ext uri="{FF2B5EF4-FFF2-40B4-BE49-F238E27FC236}">
                  <a16:creationId xmlns:a16="http://schemas.microsoft.com/office/drawing/2014/main" id="{BB0BB978-7299-7338-211E-D00C94BE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3504"/>
              <a:ext cx="98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b="0" u="sng">
                  <a:latin typeface="Times New Roman" panose="02020603050405020304" pitchFamily="18" charset="0"/>
                </a:rPr>
                <a:t>팀</a:t>
              </a:r>
              <a:r>
                <a:rPr lang="en-US" altLang="ko-KR" sz="1600" b="0" u="sng">
                  <a:latin typeface="Times New Roman" panose="02020603050405020304" pitchFamily="18" charset="0"/>
                </a:rPr>
                <a:t>id</a:t>
              </a:r>
              <a:endParaRPr lang="ko-KR" altLang="en-US" sz="1600" b="0" u="sng">
                <a:latin typeface="Times New Roman" panose="02020603050405020304" pitchFamily="18" charset="0"/>
              </a:endParaRPr>
            </a:p>
          </p:txBody>
        </p:sp>
        <p:sp>
          <p:nvSpPr>
            <p:cNvPr id="27681" name="Rectangle 61">
              <a:extLst>
                <a:ext uri="{FF2B5EF4-FFF2-40B4-BE49-F238E27FC236}">
                  <a16:creationId xmlns:a16="http://schemas.microsoft.com/office/drawing/2014/main" id="{202C292D-B372-B726-C119-ECD866EF4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504"/>
              <a:ext cx="1033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b="0">
                  <a:latin typeface="Times New Roman" panose="02020603050405020304" pitchFamily="18" charset="0"/>
                </a:rPr>
                <a:t>팀명</a:t>
              </a:r>
            </a:p>
          </p:txBody>
        </p:sp>
        <p:sp>
          <p:nvSpPr>
            <p:cNvPr id="27683" name="Rectangle 79">
              <a:extLst>
                <a:ext uri="{FF2B5EF4-FFF2-40B4-BE49-F238E27FC236}">
                  <a16:creationId xmlns:a16="http://schemas.microsoft.com/office/drawing/2014/main" id="{3F5B1A0E-F8B6-1765-CE7B-1F180925A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3469"/>
              <a:ext cx="2941" cy="7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661" name="Group 87">
            <a:extLst>
              <a:ext uri="{FF2B5EF4-FFF2-40B4-BE49-F238E27FC236}">
                <a16:creationId xmlns:a16="http://schemas.microsoft.com/office/drawing/2014/main" id="{384FB9B3-A7AB-A591-6E86-074FE43891C4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7289800"/>
            <a:ext cx="4668838" cy="1143000"/>
            <a:chOff x="800" y="4592"/>
            <a:chExt cx="2941" cy="720"/>
          </a:xfrm>
        </p:grpSpPr>
        <p:sp>
          <p:nvSpPr>
            <p:cNvPr id="27662" name="Rectangle 65">
              <a:extLst>
                <a:ext uri="{FF2B5EF4-FFF2-40B4-BE49-F238E27FC236}">
                  <a16:creationId xmlns:a16="http://schemas.microsoft.com/office/drawing/2014/main" id="{E99AAF3C-6F36-5E93-638E-C71F2CF1B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4800"/>
              <a:ext cx="98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1">
                  <a:latin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7663" name="Rectangle 66">
              <a:extLst>
                <a:ext uri="{FF2B5EF4-FFF2-40B4-BE49-F238E27FC236}">
                  <a16:creationId xmlns:a16="http://schemas.microsoft.com/office/drawing/2014/main" id="{ABB63DCE-1FE9-F910-52F1-1F40CED94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4800"/>
              <a:ext cx="1033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1" u="sng">
                  <a:latin typeface="Times New Roman" panose="02020603050405020304" pitchFamily="18" charset="0"/>
                </a:rPr>
                <a:t>RNN</a:t>
              </a:r>
            </a:p>
          </p:txBody>
        </p:sp>
        <p:sp>
          <p:nvSpPr>
            <p:cNvPr id="27664" name="Rectangle 67">
              <a:extLst>
                <a:ext uri="{FF2B5EF4-FFF2-40B4-BE49-F238E27FC236}">
                  <a16:creationId xmlns:a16="http://schemas.microsoft.com/office/drawing/2014/main" id="{5292D5D2-078E-F3EA-DC8A-2812A3B5F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4800"/>
              <a:ext cx="876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1">
                  <a:latin typeface="Times New Roman" panose="02020603050405020304" pitchFamily="18" charset="0"/>
                </a:rPr>
                <a:t>name</a:t>
              </a:r>
            </a:p>
          </p:txBody>
        </p:sp>
        <p:sp>
          <p:nvSpPr>
            <p:cNvPr id="27665" name="Rectangle 68">
              <a:extLst>
                <a:ext uri="{FF2B5EF4-FFF2-40B4-BE49-F238E27FC236}">
                  <a16:creationId xmlns:a16="http://schemas.microsoft.com/office/drawing/2014/main" id="{2FC7EF46-2B6E-EF76-CB8A-8D232182F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5040"/>
              <a:ext cx="980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1905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4826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latin typeface="Times New Roman" panose="02020603050405020304" pitchFamily="18" charset="0"/>
                </a:rPr>
                <a:t>char(200)</a:t>
              </a:r>
            </a:p>
          </p:txBody>
        </p:sp>
        <p:sp>
          <p:nvSpPr>
            <p:cNvPr id="27666" name="Rectangle 69">
              <a:extLst>
                <a:ext uri="{FF2B5EF4-FFF2-40B4-BE49-F238E27FC236}">
                  <a16:creationId xmlns:a16="http://schemas.microsoft.com/office/drawing/2014/main" id="{621475EB-1108-C6D3-D562-5C6CAF5A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5040"/>
              <a:ext cx="1033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5715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latin typeface="Times New Roman" panose="02020603050405020304" pitchFamily="18" charset="0"/>
                </a:rPr>
                <a:t>char(14)</a:t>
              </a:r>
            </a:p>
          </p:txBody>
        </p:sp>
        <p:sp>
          <p:nvSpPr>
            <p:cNvPr id="27667" name="Rectangle 70">
              <a:extLst>
                <a:ext uri="{FF2B5EF4-FFF2-40B4-BE49-F238E27FC236}">
                  <a16:creationId xmlns:a16="http://schemas.microsoft.com/office/drawing/2014/main" id="{7AA431C6-3C31-C50B-1E3A-4A3CE1634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5040"/>
              <a:ext cx="876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4826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latin typeface="Times New Roman" panose="02020603050405020304" pitchFamily="18" charset="0"/>
                </a:rPr>
                <a:t>char(50)</a:t>
              </a:r>
            </a:p>
          </p:txBody>
        </p:sp>
        <p:sp>
          <p:nvSpPr>
            <p:cNvPr id="27668" name="Line 71">
              <a:extLst>
                <a:ext uri="{FF2B5EF4-FFF2-40B4-BE49-F238E27FC236}">
                  <a16:creationId xmlns:a16="http://schemas.microsoft.com/office/drawing/2014/main" id="{EB0163C8-C194-8CFE-6B4E-60855C81B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5040"/>
              <a:ext cx="28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69" name="Rectangle 73">
              <a:extLst>
                <a:ext uri="{FF2B5EF4-FFF2-40B4-BE49-F238E27FC236}">
                  <a16:creationId xmlns:a16="http://schemas.microsoft.com/office/drawing/2014/main" id="{40B6367E-C03F-3C49-BB04-900372592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4608"/>
              <a:ext cx="98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b="0">
                  <a:latin typeface="Times New Roman" panose="02020603050405020304" pitchFamily="18" charset="0"/>
                </a:rPr>
                <a:t>주소</a:t>
              </a:r>
            </a:p>
          </p:txBody>
        </p:sp>
        <p:sp>
          <p:nvSpPr>
            <p:cNvPr id="27670" name="Rectangle 74">
              <a:extLst>
                <a:ext uri="{FF2B5EF4-FFF2-40B4-BE49-F238E27FC236}">
                  <a16:creationId xmlns:a16="http://schemas.microsoft.com/office/drawing/2014/main" id="{354E9915-4BF4-261A-68D7-A7BD4C4EF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4608"/>
              <a:ext cx="1033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b="0" u="sng">
                  <a:latin typeface="Times New Roman" panose="02020603050405020304" pitchFamily="18" charset="0"/>
                </a:rPr>
                <a:t>주민번호</a:t>
              </a:r>
            </a:p>
          </p:txBody>
        </p:sp>
        <p:sp>
          <p:nvSpPr>
            <p:cNvPr id="27671" name="Rectangle 75">
              <a:extLst>
                <a:ext uri="{FF2B5EF4-FFF2-40B4-BE49-F238E27FC236}">
                  <a16:creationId xmlns:a16="http://schemas.microsoft.com/office/drawing/2014/main" id="{BE6AEFA6-6313-A327-5EDA-4D42E2BCB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4608"/>
              <a:ext cx="876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b="0">
                  <a:latin typeface="Times New Roman" panose="02020603050405020304" pitchFamily="18" charset="0"/>
                </a:rPr>
                <a:t>이름</a:t>
              </a:r>
            </a:p>
          </p:txBody>
        </p:sp>
        <p:sp>
          <p:nvSpPr>
            <p:cNvPr id="27672" name="Rectangle 80">
              <a:extLst>
                <a:ext uri="{FF2B5EF4-FFF2-40B4-BE49-F238E27FC236}">
                  <a16:creationId xmlns:a16="http://schemas.microsoft.com/office/drawing/2014/main" id="{845EAEED-EFFF-C391-0DC0-9690509E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4592"/>
              <a:ext cx="2941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B8645C1-168A-C061-0712-C1FBEAE1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2409824"/>
            <a:ext cx="1571625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i="1" dirty="0">
                <a:latin typeface="Times New Roman" panose="02020603050405020304" pitchFamily="18" charset="0"/>
              </a:rPr>
              <a:t>Stadium-name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6A4A4C8-09F5-B2D2-6EB1-DCA5AF58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2784474"/>
            <a:ext cx="1571625" cy="3873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marL="1905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48260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latin typeface="Times New Roman" panose="02020603050405020304" pitchFamily="18" charset="0"/>
              </a:rPr>
              <a:t>char(50)</a:t>
            </a:r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C268055A-208D-520D-0B11-2B101BF43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2133599"/>
            <a:ext cx="1571625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>
                <a:latin typeface="Times New Roman" panose="02020603050405020304" pitchFamily="18" charset="0"/>
              </a:rPr>
              <a:t>경기장명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슬라이드 번호 개체 틀 3">
            <a:extLst>
              <a:ext uri="{FF2B5EF4-FFF2-40B4-BE49-F238E27FC236}">
                <a16:creationId xmlns:a16="http://schemas.microsoft.com/office/drawing/2014/main" id="{661CE410-4EEA-E818-FEAA-BF37BB2A8F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C46F63-4131-0C46-83B2-2FF80D355D0C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b="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1C42620-8BEA-758A-2C07-F55203F13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논리적 설계</a:t>
            </a:r>
            <a:r>
              <a:rPr lang="en-US" altLang="ko-KR" sz="2400" dirty="0"/>
              <a:t>(2)  	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설계</a:t>
            </a:r>
            <a:r>
              <a:rPr lang="en-US" altLang="ko-KR" sz="1600" dirty="0"/>
              <a:t>(10)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AB30C2B-4DD6-1288-554A-673829F63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ko-KR" dirty="0"/>
              <a:t>rank table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ko-KR" dirty="0"/>
          </a:p>
        </p:txBody>
      </p:sp>
      <p:grpSp>
        <p:nvGrpSpPr>
          <p:cNvPr id="28676" name="Group 28">
            <a:extLst>
              <a:ext uri="{FF2B5EF4-FFF2-40B4-BE49-F238E27FC236}">
                <a16:creationId xmlns:a16="http://schemas.microsoft.com/office/drawing/2014/main" id="{F5B86C4E-0825-4BD4-03EE-B9FB83D16FDE}"/>
              </a:ext>
            </a:extLst>
          </p:cNvPr>
          <p:cNvGrpSpPr>
            <a:grpSpLocks/>
          </p:cNvGrpSpPr>
          <p:nvPr/>
        </p:nvGrpSpPr>
        <p:grpSpPr bwMode="auto">
          <a:xfrm>
            <a:off x="1255713" y="1331913"/>
            <a:ext cx="4808537" cy="1143000"/>
            <a:chOff x="791" y="839"/>
            <a:chExt cx="3029" cy="720"/>
          </a:xfrm>
        </p:grpSpPr>
        <p:sp>
          <p:nvSpPr>
            <p:cNvPr id="28677" name="Rectangle 6">
              <a:extLst>
                <a:ext uri="{FF2B5EF4-FFF2-40B4-BE49-F238E27FC236}">
                  <a16:creationId xmlns:a16="http://schemas.microsoft.com/office/drawing/2014/main" id="{ABE93B20-7733-C9E0-2357-7DE03A531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056"/>
              <a:ext cx="1438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1" u="sng">
                  <a:latin typeface="Times New Roman" panose="02020603050405020304" pitchFamily="18" charset="0"/>
                </a:rPr>
                <a:t>rank-id</a:t>
              </a:r>
            </a:p>
          </p:txBody>
        </p:sp>
        <p:sp>
          <p:nvSpPr>
            <p:cNvPr id="28678" name="Rectangle 7">
              <a:extLst>
                <a:ext uri="{FF2B5EF4-FFF2-40B4-BE49-F238E27FC236}">
                  <a16:creationId xmlns:a16="http://schemas.microsoft.com/office/drawing/2014/main" id="{B3943484-EA2B-54B7-8867-DE21A51BA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056"/>
              <a:ext cx="151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1">
                  <a:latin typeface="Times New Roman" panose="02020603050405020304" pitchFamily="18" charset="0"/>
                </a:rPr>
                <a:t>Rank-name</a:t>
              </a:r>
            </a:p>
          </p:txBody>
        </p:sp>
        <p:sp>
          <p:nvSpPr>
            <p:cNvPr id="28679" name="Rectangle 9">
              <a:extLst>
                <a:ext uri="{FF2B5EF4-FFF2-40B4-BE49-F238E27FC236}">
                  <a16:creationId xmlns:a16="http://schemas.microsoft.com/office/drawing/2014/main" id="{B85F22E5-2914-1F4B-BF8D-8ED4AD927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296"/>
              <a:ext cx="1438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1905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4826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imes New Roman" panose="02020603050405020304" pitchFamily="18" charset="0"/>
                </a:rPr>
                <a:t>char(20)</a:t>
              </a:r>
            </a:p>
          </p:txBody>
        </p:sp>
        <p:sp>
          <p:nvSpPr>
            <p:cNvPr id="28680" name="Rectangle 10">
              <a:extLst>
                <a:ext uri="{FF2B5EF4-FFF2-40B4-BE49-F238E27FC236}">
                  <a16:creationId xmlns:a16="http://schemas.microsoft.com/office/drawing/2014/main" id="{1C32C1F0-883B-09BD-00F8-568EB788A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96"/>
              <a:ext cx="1514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5715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imes New Roman" panose="02020603050405020304" pitchFamily="18" charset="0"/>
                </a:rPr>
                <a:t>char(20)</a:t>
              </a:r>
            </a:p>
          </p:txBody>
        </p:sp>
        <p:sp>
          <p:nvSpPr>
            <p:cNvPr id="28681" name="Line 12">
              <a:extLst>
                <a:ext uri="{FF2B5EF4-FFF2-40B4-BE49-F238E27FC236}">
                  <a16:creationId xmlns:a16="http://schemas.microsoft.com/office/drawing/2014/main" id="{A82C7B26-8519-6FA8-5F07-8B21067D6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1296"/>
              <a:ext cx="29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2" name="Rectangle 14">
              <a:extLst>
                <a:ext uri="{FF2B5EF4-FFF2-40B4-BE49-F238E27FC236}">
                  <a16:creationId xmlns:a16="http://schemas.microsoft.com/office/drawing/2014/main" id="{232FDD05-AC9E-BA85-5EC2-49692222D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864"/>
              <a:ext cx="1438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b="0" u="sng">
                  <a:latin typeface="Times New Roman" panose="02020603050405020304" pitchFamily="18" charset="0"/>
                </a:rPr>
                <a:t>랭크</a:t>
              </a:r>
              <a:r>
                <a:rPr lang="en-US" altLang="ko-KR" sz="1600" b="0" u="sng">
                  <a:latin typeface="Times New Roman" panose="02020603050405020304" pitchFamily="18" charset="0"/>
                </a:rPr>
                <a:t>id</a:t>
              </a:r>
              <a:endParaRPr lang="ko-KR" altLang="en-US" sz="1600" b="0" u="sng">
                <a:latin typeface="Times New Roman" panose="02020603050405020304" pitchFamily="18" charset="0"/>
              </a:endParaRPr>
            </a:p>
          </p:txBody>
        </p:sp>
        <p:sp>
          <p:nvSpPr>
            <p:cNvPr id="28683" name="Rectangle 15">
              <a:extLst>
                <a:ext uri="{FF2B5EF4-FFF2-40B4-BE49-F238E27FC236}">
                  <a16:creationId xmlns:a16="http://schemas.microsoft.com/office/drawing/2014/main" id="{149C0B1C-E713-6A6D-8FFC-4219A8122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864"/>
              <a:ext cx="1514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b="0">
                  <a:latin typeface="Times New Roman" panose="02020603050405020304" pitchFamily="18" charset="0"/>
                </a:rPr>
                <a:t>랭크명</a:t>
              </a:r>
            </a:p>
          </p:txBody>
        </p:sp>
        <p:sp>
          <p:nvSpPr>
            <p:cNvPr id="28684" name="Rectangle 25">
              <a:extLst>
                <a:ext uri="{FF2B5EF4-FFF2-40B4-BE49-F238E27FC236}">
                  <a16:creationId xmlns:a16="http://schemas.microsoft.com/office/drawing/2014/main" id="{2D2F78EE-52C2-4993-5B5D-9CCD5A19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839"/>
              <a:ext cx="3029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슬라이드 번호 개체 틀 3">
            <a:extLst>
              <a:ext uri="{FF2B5EF4-FFF2-40B4-BE49-F238E27FC236}">
                <a16:creationId xmlns:a16="http://schemas.microsoft.com/office/drawing/2014/main" id="{167F2DD5-D947-9CBD-5917-FF4D3D039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4B60B6-1988-924B-B03B-9EF29A839E08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b="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DEE665D-70FC-7561-D765-A090C8066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논리적 설계</a:t>
            </a:r>
            <a:r>
              <a:rPr lang="en-US" altLang="ko-KR" sz="2400" dirty="0"/>
              <a:t>(3)  	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설계</a:t>
            </a:r>
            <a:r>
              <a:rPr lang="en-US" altLang="ko-KR" sz="1600" dirty="0"/>
              <a:t>(11)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03ED335-698A-6D48-113B-07B175FCB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sample </a:t>
            </a:r>
            <a:r>
              <a:rPr lang="ko-KR" altLang="ko-KR" dirty="0" err="1"/>
              <a:t>Futsal</a:t>
            </a:r>
            <a:r>
              <a:rPr lang="en-US" altLang="ko-KR" dirty="0"/>
              <a:t> Database</a:t>
            </a:r>
          </a:p>
          <a:p>
            <a:pPr lvl="1" eaLnBrk="1" hangingPunct="1"/>
            <a:r>
              <a:rPr lang="en-US" altLang="ko-KR" dirty="0"/>
              <a:t>stadium sample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player sample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rank sample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EB2565AD-B52F-B3B0-5E6D-86BE786014B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676400"/>
            <a:ext cx="4240213" cy="1562100"/>
            <a:chOff x="152" y="1024"/>
            <a:chExt cx="1968" cy="984"/>
          </a:xfrm>
        </p:grpSpPr>
        <p:sp>
          <p:nvSpPr>
            <p:cNvPr id="29718" name="Rectangle 5">
              <a:extLst>
                <a:ext uri="{FF2B5EF4-FFF2-40B4-BE49-F238E27FC236}">
                  <a16:creationId xmlns:a16="http://schemas.microsoft.com/office/drawing/2014/main" id="{9FA9BF18-1F68-2C24-3347-278BFB7A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1024"/>
              <a:ext cx="525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i="1" u="sng">
                  <a:latin typeface="Times New Roman" panose="02020603050405020304" pitchFamily="18" charset="0"/>
                </a:rPr>
                <a:t>stadium-name</a:t>
              </a:r>
            </a:p>
          </p:txBody>
        </p:sp>
        <p:sp>
          <p:nvSpPr>
            <p:cNvPr id="29719" name="Rectangle 6">
              <a:extLst>
                <a:ext uri="{FF2B5EF4-FFF2-40B4-BE49-F238E27FC236}">
                  <a16:creationId xmlns:a16="http://schemas.microsoft.com/office/drawing/2014/main" id="{E2593929-EB43-F110-B094-6CC8968FD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1024"/>
              <a:ext cx="394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dirty="0">
                  <a:latin typeface="Times New Roman" panose="02020603050405020304" pitchFamily="18" charset="0"/>
                </a:rPr>
                <a:t>Stadium-city</a:t>
              </a:r>
            </a:p>
          </p:txBody>
        </p:sp>
        <p:sp>
          <p:nvSpPr>
            <p:cNvPr id="29720" name="Rectangle 7">
              <a:extLst>
                <a:ext uri="{FF2B5EF4-FFF2-40B4-BE49-F238E27FC236}">
                  <a16:creationId xmlns:a16="http://schemas.microsoft.com/office/drawing/2014/main" id="{164788E1-AD2C-0B86-64D9-71DE87398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024"/>
              <a:ext cx="1048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i="1" dirty="0">
                  <a:latin typeface="Times New Roman" panose="02020603050405020304" pitchFamily="18" charset="0"/>
                </a:rPr>
                <a:t>stadium-</a:t>
              </a:r>
              <a:r>
                <a:rPr lang="en-US" altLang="ko-KR" sz="1200" b="0" i="1" dirty="0" err="1">
                  <a:latin typeface="Times New Roman" panose="02020603050405020304" pitchFamily="18" charset="0"/>
                </a:rPr>
                <a:t>addr</a:t>
              </a:r>
              <a:endParaRPr lang="en-US" altLang="ko-KR" sz="1200" b="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21" name="Rectangle 8">
              <a:extLst>
                <a:ext uri="{FF2B5EF4-FFF2-40B4-BE49-F238E27FC236}">
                  <a16:creationId xmlns:a16="http://schemas.microsoft.com/office/drawing/2014/main" id="{44482E8B-4BF0-4018-A95D-A606CFD71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1168"/>
              <a:ext cx="525" cy="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1905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4826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b="0" dirty="0">
                  <a:latin typeface="Times New Roman" panose="02020603050405020304" pitchFamily="18" charset="0"/>
                </a:rPr>
                <a:t>서울 경기장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b="0" dirty="0">
                  <a:latin typeface="Times New Roman" panose="02020603050405020304" pitchFamily="18" charset="0"/>
                </a:rPr>
                <a:t>부산 경기장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b="0" dirty="0">
                  <a:latin typeface="Times New Roman" panose="02020603050405020304" pitchFamily="18" charset="0"/>
                </a:rPr>
                <a:t>대구 경기장</a:t>
              </a:r>
              <a:endParaRPr lang="en-US" altLang="ko-KR" sz="12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9722" name="Rectangle 9">
              <a:extLst>
                <a:ext uri="{FF2B5EF4-FFF2-40B4-BE49-F238E27FC236}">
                  <a16:creationId xmlns:a16="http://schemas.microsoft.com/office/drawing/2014/main" id="{B532BCA7-706A-3390-0726-9B03CD929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1168"/>
              <a:ext cx="394" cy="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5715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b="0" dirty="0">
                  <a:latin typeface="Times New Roman" panose="02020603050405020304" pitchFamily="18" charset="0"/>
                </a:rPr>
                <a:t>서울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b="0" dirty="0">
                  <a:latin typeface="Times New Roman" panose="02020603050405020304" pitchFamily="18" charset="0"/>
                </a:rPr>
                <a:t>부산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b="0" dirty="0">
                  <a:latin typeface="Times New Roman" panose="02020603050405020304" pitchFamily="18" charset="0"/>
                </a:rPr>
                <a:t>대구</a:t>
              </a:r>
              <a:endParaRPr lang="en-US" altLang="ko-KR" sz="12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9723" name="Rectangle 10">
              <a:extLst>
                <a:ext uri="{FF2B5EF4-FFF2-40B4-BE49-F238E27FC236}">
                  <a16:creationId xmlns:a16="http://schemas.microsoft.com/office/drawing/2014/main" id="{69F9ECB0-012E-A906-4F57-3FC363ACE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1168"/>
              <a:ext cx="1048" cy="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4826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b="0" dirty="0">
                  <a:latin typeface="Times New Roman" panose="02020603050405020304" pitchFamily="18" charset="0"/>
                </a:rPr>
                <a:t>서울특별시 강남구 삼성동 </a:t>
              </a:r>
              <a:r>
                <a:rPr lang="en-US" altLang="ko-KR" sz="1200" b="0" dirty="0">
                  <a:latin typeface="Times New Roman" panose="02020603050405020304" pitchFamily="18" charset="0"/>
                </a:rPr>
                <a:t>123-4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b="0" dirty="0">
                  <a:latin typeface="Times New Roman" panose="02020603050405020304" pitchFamily="18" charset="0"/>
                </a:rPr>
                <a:t>부산광역시 해운대구 우동 </a:t>
              </a:r>
              <a:r>
                <a:rPr lang="en-US" altLang="ko-KR" sz="1200" b="0" dirty="0">
                  <a:latin typeface="Times New Roman" panose="02020603050405020304" pitchFamily="18" charset="0"/>
                </a:rPr>
                <a:t>567-8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b="0" dirty="0">
                  <a:latin typeface="Times New Roman" panose="02020603050405020304" pitchFamily="18" charset="0"/>
                </a:rPr>
                <a:t>대구광역시 수성구 </a:t>
              </a:r>
              <a:r>
                <a:rPr lang="ko-KR" altLang="en-US" sz="1200" b="0" dirty="0" err="1">
                  <a:latin typeface="Times New Roman" panose="02020603050405020304" pitchFamily="18" charset="0"/>
                </a:rPr>
                <a:t>만촌동</a:t>
              </a:r>
              <a:r>
                <a:rPr lang="ko-KR" altLang="en-US" sz="1200" b="0" dirty="0">
                  <a:latin typeface="Times New Roman" panose="02020603050405020304" pitchFamily="18" charset="0"/>
                </a:rPr>
                <a:t> </a:t>
              </a:r>
              <a:r>
                <a:rPr lang="en-US" altLang="ko-KR" sz="1200" b="0" dirty="0">
                  <a:latin typeface="Times New Roman" panose="02020603050405020304" pitchFamily="18" charset="0"/>
                </a:rPr>
                <a:t>910-11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200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702" name="Group 18">
            <a:extLst>
              <a:ext uri="{FF2B5EF4-FFF2-40B4-BE49-F238E27FC236}">
                <a16:creationId xmlns:a16="http://schemas.microsoft.com/office/drawing/2014/main" id="{502127B5-03B5-5678-D2F9-D854F4859EA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7239000"/>
            <a:ext cx="2514600" cy="1714500"/>
            <a:chOff x="2160" y="1024"/>
            <a:chExt cx="1584" cy="1080"/>
          </a:xfrm>
        </p:grpSpPr>
        <p:sp>
          <p:nvSpPr>
            <p:cNvPr id="29708" name="Rectangle 19">
              <a:extLst>
                <a:ext uri="{FF2B5EF4-FFF2-40B4-BE49-F238E27FC236}">
                  <a16:creationId xmlns:a16="http://schemas.microsoft.com/office/drawing/2014/main" id="{611C03A5-D707-6AFC-7B9F-3D3DBB8EE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024"/>
              <a:ext cx="792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i="1" u="sng">
                  <a:latin typeface="Times New Roman" panose="02020603050405020304" pitchFamily="18" charset="0"/>
                </a:rPr>
                <a:t>rank-id</a:t>
              </a:r>
              <a:endParaRPr lang="en-US" altLang="ko-KR" sz="1200" b="0" i="1">
                <a:latin typeface="Times New Roman" panose="02020603050405020304" pitchFamily="18" charset="0"/>
              </a:endParaRPr>
            </a:p>
          </p:txBody>
        </p:sp>
        <p:sp>
          <p:nvSpPr>
            <p:cNvPr id="29709" name="Rectangle 20">
              <a:extLst>
                <a:ext uri="{FF2B5EF4-FFF2-40B4-BE49-F238E27FC236}">
                  <a16:creationId xmlns:a16="http://schemas.microsoft.com/office/drawing/2014/main" id="{9047B6D1-8970-5114-A54B-3644A49C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024"/>
              <a:ext cx="79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i="1">
                  <a:latin typeface="Times New Roman" panose="02020603050405020304" pitchFamily="18" charset="0"/>
                </a:rPr>
                <a:t>Rank-name</a:t>
              </a:r>
            </a:p>
          </p:txBody>
        </p:sp>
        <p:sp>
          <p:nvSpPr>
            <p:cNvPr id="29710" name="Rectangle 22">
              <a:extLst>
                <a:ext uri="{FF2B5EF4-FFF2-40B4-BE49-F238E27FC236}">
                  <a16:creationId xmlns:a16="http://schemas.microsoft.com/office/drawing/2014/main" id="{5A85AAEE-4CDF-70E2-E7E1-DC2E7C30A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168"/>
              <a:ext cx="792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1905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4826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dirty="0">
                  <a:latin typeface="Times New Roman" panose="02020603050405020304" pitchFamily="18" charset="0"/>
                </a:rPr>
                <a:t>R001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dirty="0">
                  <a:latin typeface="Times New Roman" panose="02020603050405020304" pitchFamily="18" charset="0"/>
                </a:rPr>
                <a:t>R002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dirty="0">
                  <a:latin typeface="Times New Roman" panose="02020603050405020304" pitchFamily="18" charset="0"/>
                </a:rPr>
                <a:t>R003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dirty="0">
                  <a:latin typeface="Times New Roman" panose="02020603050405020304" pitchFamily="18" charset="0"/>
                </a:rPr>
                <a:t>R004</a:t>
              </a:r>
            </a:p>
          </p:txBody>
        </p:sp>
        <p:sp>
          <p:nvSpPr>
            <p:cNvPr id="29711" name="Rectangle 23">
              <a:extLst>
                <a:ext uri="{FF2B5EF4-FFF2-40B4-BE49-F238E27FC236}">
                  <a16:creationId xmlns:a16="http://schemas.microsoft.com/office/drawing/2014/main" id="{7FACA1F2-D33D-D5AF-98D5-50D18B55A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168"/>
              <a:ext cx="792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1905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5715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100" dirty="0"/>
                <a:t>브론즈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100" dirty="0"/>
                <a:t>실버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100" dirty="0"/>
                <a:t>골드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100" dirty="0"/>
                <a:t>플래티넘</a:t>
              </a:r>
              <a:endParaRPr lang="en-US" altLang="ko-KR" sz="12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9703" name="Rectangle 25">
            <a:extLst>
              <a:ext uri="{FF2B5EF4-FFF2-40B4-BE49-F238E27FC236}">
                <a16:creationId xmlns:a16="http://schemas.microsoft.com/office/drawing/2014/main" id="{DD9B0AC2-78F4-38C8-BA5D-BBF1B6EB8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1651000"/>
            <a:ext cx="4306888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400" b="0">
              <a:latin typeface="Times New Roman" panose="02020603050405020304" pitchFamily="18" charset="0"/>
            </a:endParaRPr>
          </a:p>
        </p:txBody>
      </p:sp>
      <p:sp>
        <p:nvSpPr>
          <p:cNvPr id="29705" name="Rectangle 27">
            <a:extLst>
              <a:ext uri="{FF2B5EF4-FFF2-40B4-BE49-F238E27FC236}">
                <a16:creationId xmlns:a16="http://schemas.microsoft.com/office/drawing/2014/main" id="{D2D15665-06C2-E705-0E27-2A3B8A7AF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7200900"/>
            <a:ext cx="2589213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400" b="0">
              <a:latin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6464CB-D920-F787-C321-7FE5E54AF33C}"/>
              </a:ext>
            </a:extLst>
          </p:cNvPr>
          <p:cNvGrpSpPr/>
          <p:nvPr/>
        </p:nvGrpSpPr>
        <p:grpSpPr>
          <a:xfrm>
            <a:off x="-54104" y="4055153"/>
            <a:ext cx="6912104" cy="2540000"/>
            <a:chOff x="514350" y="4013200"/>
            <a:chExt cx="6691210" cy="254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49D1352-9E60-2B2F-7C55-27DC8C743653}"/>
                </a:ext>
              </a:extLst>
            </p:cNvPr>
            <p:cNvGrpSpPr/>
            <p:nvPr/>
          </p:nvGrpSpPr>
          <p:grpSpPr>
            <a:xfrm>
              <a:off x="514350" y="4013200"/>
              <a:ext cx="6691210" cy="2540000"/>
              <a:chOff x="1409700" y="3987800"/>
              <a:chExt cx="4961726" cy="2540000"/>
            </a:xfrm>
          </p:grpSpPr>
          <p:grpSp>
            <p:nvGrpSpPr>
              <p:cNvPr id="29701" name="Group 11">
                <a:extLst>
                  <a:ext uri="{FF2B5EF4-FFF2-40B4-BE49-F238E27FC236}">
                    <a16:creationId xmlns:a16="http://schemas.microsoft.com/office/drawing/2014/main" id="{863662F8-0719-732B-4170-C142DBCEBC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3363" y="4038600"/>
                <a:ext cx="3614739" cy="2438400"/>
                <a:chOff x="131" y="2384"/>
                <a:chExt cx="2277" cy="1536"/>
              </a:xfrm>
            </p:grpSpPr>
            <p:sp>
              <p:nvSpPr>
                <p:cNvPr id="29712" name="Rectangle 12">
                  <a:extLst>
                    <a:ext uri="{FF2B5EF4-FFF2-40B4-BE49-F238E27FC236}">
                      <a16:creationId xmlns:a16="http://schemas.microsoft.com/office/drawing/2014/main" id="{F71D4EC9-DC41-B9AF-5729-0DC916FB6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" y="2384"/>
                  <a:ext cx="623" cy="144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u"/>
                    <a:defRPr kumimoji="1" sz="2000" b="1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bg2"/>
                    </a:buClr>
                    <a:buSzPct val="85000"/>
                    <a:buFont typeface="Wingdings" pitchFamily="2" charset="2"/>
                    <a:buChar char="q"/>
                    <a:defRPr kumimoji="1" sz="1600" b="1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§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85000"/>
                    <a:buChar char="•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200" b="0" u="sng">
                      <a:latin typeface="Times New Roman" panose="02020603050405020304" pitchFamily="18" charset="0"/>
                    </a:rPr>
                    <a:t>RRN</a:t>
                  </a:r>
                </a:p>
              </p:txBody>
            </p:sp>
            <p:sp>
              <p:nvSpPr>
                <p:cNvPr id="29713" name="Rectangle 13">
                  <a:extLst>
                    <a:ext uri="{FF2B5EF4-FFF2-40B4-BE49-F238E27FC236}">
                      <a16:creationId xmlns:a16="http://schemas.microsoft.com/office/drawing/2014/main" id="{6C9765F7-15D9-D08A-7AB4-149C6B5CE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" y="2384"/>
                  <a:ext cx="427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u"/>
                    <a:defRPr kumimoji="1" sz="2000" b="1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bg2"/>
                    </a:buClr>
                    <a:buSzPct val="85000"/>
                    <a:buFont typeface="Wingdings" pitchFamily="2" charset="2"/>
                    <a:buChar char="q"/>
                    <a:defRPr kumimoji="1" sz="1600" b="1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§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85000"/>
                    <a:buChar char="•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200" b="0" i="1">
                      <a:latin typeface="Times New Roman" panose="02020603050405020304" pitchFamily="18" charset="0"/>
                    </a:rPr>
                    <a:t>name</a:t>
                  </a:r>
                </a:p>
              </p:txBody>
            </p:sp>
            <p:sp>
              <p:nvSpPr>
                <p:cNvPr id="29714" name="Rectangle 14">
                  <a:extLst>
                    <a:ext uri="{FF2B5EF4-FFF2-40B4-BE49-F238E27FC236}">
                      <a16:creationId xmlns:a16="http://schemas.microsoft.com/office/drawing/2014/main" id="{694DAF08-AB81-BEAC-1B10-E66D3332B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1" y="2384"/>
                  <a:ext cx="1227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u"/>
                    <a:defRPr kumimoji="1" sz="2000" b="1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bg2"/>
                    </a:buClr>
                    <a:buSzPct val="85000"/>
                    <a:buFont typeface="Wingdings" pitchFamily="2" charset="2"/>
                    <a:buChar char="q"/>
                    <a:defRPr kumimoji="1" sz="1600" b="1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§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85000"/>
                    <a:buChar char="•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200" b="0" i="1">
                      <a:latin typeface="Times New Roman" panose="02020603050405020304" pitchFamily="18" charset="0"/>
                    </a:rPr>
                    <a:t>address</a:t>
                  </a:r>
                </a:p>
              </p:txBody>
            </p:sp>
            <p:sp>
              <p:nvSpPr>
                <p:cNvPr id="29715" name="Rectangle 15">
                  <a:extLst>
                    <a:ext uri="{FF2B5EF4-FFF2-40B4-BE49-F238E27FC236}">
                      <a16:creationId xmlns:a16="http://schemas.microsoft.com/office/drawing/2014/main" id="{FF7ABE23-058D-8E8F-B049-E1F3ABB44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" y="2528"/>
                  <a:ext cx="637" cy="13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marL="2921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u"/>
                    <a:defRPr kumimoji="1" sz="2000" b="1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1pPr>
                  <a:lvl2pPr marL="482600" indent="-285750" latinLnBrk="1">
                    <a:spcBef>
                      <a:spcPct val="20000"/>
                    </a:spcBef>
                    <a:buClr>
                      <a:schemeClr val="bg2"/>
                    </a:buClr>
                    <a:buSzPct val="85000"/>
                    <a:buFont typeface="Wingdings" pitchFamily="2" charset="2"/>
                    <a:buChar char="q"/>
                    <a:defRPr kumimoji="1" sz="1600" b="1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§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85000"/>
                    <a:buChar char="•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200" b="0" dirty="0">
                      <a:latin typeface="Times New Roman" panose="02020603050405020304" pitchFamily="18" charset="0"/>
                    </a:rPr>
                    <a:t>000000-0000000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200" b="0" dirty="0">
                      <a:latin typeface="Times New Roman" panose="02020603050405020304" pitchFamily="18" charset="0"/>
                    </a:rPr>
                    <a:t>111111-1111111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200" b="0" dirty="0">
                      <a:latin typeface="Times New Roman" panose="02020603050405020304" pitchFamily="18" charset="0"/>
                    </a:rPr>
                    <a:t>222222-2222222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200" b="0" dirty="0">
                      <a:latin typeface="Times New Roman" panose="02020603050405020304" pitchFamily="18" charset="0"/>
                    </a:rPr>
                    <a:t>333333-3333333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200" b="0" dirty="0">
                      <a:latin typeface="Times New Roman" panose="02020603050405020304" pitchFamily="18" charset="0"/>
                    </a:rPr>
                    <a:t>444444-4444444</a:t>
                  </a:r>
                </a:p>
              </p:txBody>
            </p:sp>
            <p:sp>
              <p:nvSpPr>
                <p:cNvPr id="29716" name="Rectangle 16">
                  <a:extLst>
                    <a:ext uri="{FF2B5EF4-FFF2-40B4-BE49-F238E27FC236}">
                      <a16:creationId xmlns:a16="http://schemas.microsoft.com/office/drawing/2014/main" id="{3116D396-8223-BA4E-EDF8-4306C78AD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" y="2528"/>
                  <a:ext cx="427" cy="13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marL="1905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u"/>
                    <a:defRPr kumimoji="1" sz="2000" b="1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1pPr>
                  <a:lvl2pPr marL="571500" indent="-285750" latinLnBrk="1">
                    <a:spcBef>
                      <a:spcPct val="20000"/>
                    </a:spcBef>
                    <a:buClr>
                      <a:schemeClr val="bg2"/>
                    </a:buClr>
                    <a:buSzPct val="85000"/>
                    <a:buFont typeface="Wingdings" pitchFamily="2" charset="2"/>
                    <a:buChar char="q"/>
                    <a:defRPr kumimoji="1" sz="1600" b="1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§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85000"/>
                    <a:buChar char="•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1200" b="0" dirty="0">
                      <a:latin typeface="Times New Roman" panose="02020603050405020304" pitchFamily="18" charset="0"/>
                    </a:rPr>
                    <a:t>홍길동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1200" b="0" dirty="0">
                      <a:latin typeface="Times New Roman" panose="02020603050405020304" pitchFamily="18" charset="0"/>
                    </a:rPr>
                    <a:t>김철수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1200" b="0" dirty="0">
                      <a:latin typeface="Times New Roman" panose="02020603050405020304" pitchFamily="18" charset="0"/>
                    </a:rPr>
                    <a:t>이영희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1200" b="0" dirty="0">
                      <a:latin typeface="Times New Roman" panose="02020603050405020304" pitchFamily="18" charset="0"/>
                    </a:rPr>
                    <a:t>박민수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1200" b="0" dirty="0">
                      <a:latin typeface="Times New Roman" panose="02020603050405020304" pitchFamily="18" charset="0"/>
                    </a:rPr>
                    <a:t>최지우</a:t>
                  </a:r>
                  <a:endParaRPr lang="en-US" altLang="ko-KR" sz="1200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17" name="Rectangle 17">
                  <a:extLst>
                    <a:ext uri="{FF2B5EF4-FFF2-40B4-BE49-F238E27FC236}">
                      <a16:creationId xmlns:a16="http://schemas.microsoft.com/office/drawing/2014/main" id="{553C0697-7970-697B-5F66-5FC9FBC448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1" y="2528"/>
                  <a:ext cx="1227" cy="13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marL="1905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u"/>
                    <a:defRPr kumimoji="1" sz="2000" b="1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1pPr>
                  <a:lvl2pPr marL="482600" indent="-285750" latinLnBrk="1">
                    <a:spcBef>
                      <a:spcPct val="20000"/>
                    </a:spcBef>
                    <a:buClr>
                      <a:schemeClr val="bg2"/>
                    </a:buClr>
                    <a:buSzPct val="85000"/>
                    <a:buFont typeface="Wingdings" pitchFamily="2" charset="2"/>
                    <a:buChar char="q"/>
                    <a:defRPr kumimoji="1" sz="1600" b="1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§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bg2"/>
                    </a:buClr>
                    <a:buSzPct val="85000"/>
                    <a:buChar char="•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" pitchFamily="2" charset="2"/>
                    <a:buChar char="ü"/>
                    <a:defRPr kumimoji="1" sz="1400">
                      <a:solidFill>
                        <a:schemeClr val="tx1"/>
                      </a:solidFill>
                      <a:latin typeface="굴림" panose="020B0600000101010101" pitchFamily="34" charset="-127"/>
                      <a:ea typeface="굴림" panose="020B0600000101010101" pitchFamily="34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1200" b="0" dirty="0">
                      <a:latin typeface="Times New Roman" panose="02020603050405020304" pitchFamily="18" charset="0"/>
                    </a:rPr>
                    <a:t>서울특별시 강남구 테헤란로 </a:t>
                  </a:r>
                  <a:r>
                    <a:rPr lang="en-US" altLang="ko-KR" sz="1200" b="0" dirty="0">
                      <a:latin typeface="Times New Roman" panose="02020603050405020304" pitchFamily="18" charset="0"/>
                    </a:rPr>
                    <a:t>123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1200" b="0" dirty="0">
                      <a:latin typeface="Times New Roman" panose="02020603050405020304" pitchFamily="18" charset="0"/>
                    </a:rPr>
                    <a:t>부산광역시 해운대구 해운대로 </a:t>
                  </a:r>
                  <a:r>
                    <a:rPr lang="en-US" altLang="ko-KR" sz="1200" b="0" dirty="0">
                      <a:latin typeface="Times New Roman" panose="02020603050405020304" pitchFamily="18" charset="0"/>
                    </a:rPr>
                    <a:t>456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1200" b="0" dirty="0">
                      <a:latin typeface="Times New Roman" panose="02020603050405020304" pitchFamily="18" charset="0"/>
                    </a:rPr>
                    <a:t>대구광역시 중구 </a:t>
                  </a:r>
                  <a:r>
                    <a:rPr lang="ko-KR" altLang="en-US" sz="1200" b="0" dirty="0" err="1">
                      <a:latin typeface="Times New Roman" panose="02020603050405020304" pitchFamily="18" charset="0"/>
                    </a:rPr>
                    <a:t>동성로</a:t>
                  </a:r>
                  <a:r>
                    <a:rPr lang="ko-KR" altLang="en-US" sz="1200" b="0" dirty="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ko-KR" sz="1200" b="0" dirty="0">
                      <a:latin typeface="Times New Roman" panose="02020603050405020304" pitchFamily="18" charset="0"/>
                    </a:rPr>
                    <a:t>789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1200" b="0" dirty="0">
                      <a:latin typeface="Times New Roman" panose="02020603050405020304" pitchFamily="18" charset="0"/>
                    </a:rPr>
                    <a:t>인천광역시 남동구 문화로 </a:t>
                  </a:r>
                  <a:r>
                    <a:rPr lang="en-US" altLang="ko-KR" sz="1200" b="0" dirty="0">
                      <a:latin typeface="Times New Roman" panose="02020603050405020304" pitchFamily="18" charset="0"/>
                    </a:rPr>
                    <a:t>101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1200" b="0" dirty="0">
                      <a:latin typeface="Times New Roman" panose="02020603050405020304" pitchFamily="18" charset="0"/>
                    </a:rPr>
                    <a:t>광주광역시 서구 상무대로 </a:t>
                  </a:r>
                  <a:r>
                    <a:rPr lang="en-US" altLang="ko-KR" sz="1200" b="0" dirty="0">
                      <a:latin typeface="Times New Roman" panose="02020603050405020304" pitchFamily="18" charset="0"/>
                    </a:rPr>
                    <a:t>202</a:t>
                  </a:r>
                </a:p>
              </p:txBody>
            </p:sp>
          </p:grpSp>
          <p:sp>
            <p:nvSpPr>
              <p:cNvPr id="29704" name="Rectangle 26">
                <a:extLst>
                  <a:ext uri="{FF2B5EF4-FFF2-40B4-BE49-F238E27FC236}">
                    <a16:creationId xmlns:a16="http://schemas.microsoft.com/office/drawing/2014/main" id="{65CEACDA-A2CE-9925-2362-710B8A0B6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9700" y="3987800"/>
                <a:ext cx="4961726" cy="254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folHlink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bg2"/>
                  </a:buClr>
                  <a:buSzPct val="85000"/>
                  <a:buFont typeface="Wingdings" pitchFamily="2" charset="2"/>
                  <a:buChar char="q"/>
                  <a:defRPr kumimoji="1" sz="1600" b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§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SzPct val="85000"/>
                  <a:buChar char="•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06" name="Rectangle 14">
                <a:extLst>
                  <a:ext uri="{FF2B5EF4-FFF2-40B4-BE49-F238E27FC236}">
                    <a16:creationId xmlns:a16="http://schemas.microsoft.com/office/drawing/2014/main" id="{73D6F7A7-66DF-41B1-13F3-266BF667E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302" y="4038600"/>
                <a:ext cx="613936" cy="2286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bg2"/>
                  </a:buClr>
                  <a:buSzPct val="85000"/>
                  <a:buFont typeface="Wingdings" pitchFamily="2" charset="2"/>
                  <a:buChar char="q"/>
                  <a:defRPr kumimoji="1" sz="1600" b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§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SzPct val="85000"/>
                  <a:buChar char="•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 b="0" i="1" dirty="0">
                    <a:latin typeface="Times New Roman" panose="02020603050405020304" pitchFamily="18" charset="0"/>
                  </a:rPr>
                  <a:t>Team-id</a:t>
                </a:r>
              </a:p>
            </p:txBody>
          </p:sp>
          <p:sp>
            <p:nvSpPr>
              <p:cNvPr id="29707" name="Rectangle 17">
                <a:extLst>
                  <a:ext uri="{FF2B5EF4-FFF2-40B4-BE49-F238E27FC236}">
                    <a16:creationId xmlns:a16="http://schemas.microsoft.com/office/drawing/2014/main" id="{3AC9887D-7D70-95CB-020F-E4423C076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302" y="4267200"/>
                <a:ext cx="613936" cy="2209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190500" latinLnBrk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482600" indent="-285750" latinLnBrk="1">
                  <a:spcBef>
                    <a:spcPct val="20000"/>
                  </a:spcBef>
                  <a:buClr>
                    <a:schemeClr val="bg2"/>
                  </a:buClr>
                  <a:buSzPct val="85000"/>
                  <a:buFont typeface="Wingdings" pitchFamily="2" charset="2"/>
                  <a:buChar char="q"/>
                  <a:defRPr kumimoji="1" sz="1600" b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§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bg2"/>
                  </a:buClr>
                  <a:buSzPct val="85000"/>
                  <a:buChar char="•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 b="0" dirty="0">
                    <a:latin typeface="Times New Roman" panose="02020603050405020304" pitchFamily="18" charset="0"/>
                  </a:rPr>
                  <a:t>T001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 b="0" dirty="0">
                    <a:latin typeface="Times New Roman" panose="02020603050405020304" pitchFamily="18" charset="0"/>
                  </a:rPr>
                  <a:t>null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 b="0" dirty="0">
                    <a:latin typeface="Times New Roman" panose="02020603050405020304" pitchFamily="18" charset="0"/>
                  </a:rPr>
                  <a:t>T001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 b="0" dirty="0">
                    <a:latin typeface="Times New Roman" panose="02020603050405020304" pitchFamily="18" charset="0"/>
                  </a:rPr>
                  <a:t>null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 b="0" dirty="0">
                    <a:latin typeface="Times New Roman" panose="02020603050405020304" pitchFamily="18" charset="0"/>
                  </a:rPr>
                  <a:t>T002</a:t>
                </a:r>
              </a:p>
            </p:txBody>
          </p:sp>
        </p:grpSp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C923109B-4115-A5C3-599E-2F99C2CC5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460" y="4064000"/>
              <a:ext cx="827933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i="1" dirty="0">
                  <a:latin typeface="Times New Roman" panose="02020603050405020304" pitchFamily="18" charset="0"/>
                </a:rPr>
                <a:t>Team-id</a:t>
              </a:r>
            </a:p>
          </p:txBody>
        </p:sp>
        <p:sp>
          <p:nvSpPr>
            <p:cNvPr id="6" name="Rectangle 17">
              <a:extLst>
                <a:ext uri="{FF2B5EF4-FFF2-40B4-BE49-F238E27FC236}">
                  <a16:creationId xmlns:a16="http://schemas.microsoft.com/office/drawing/2014/main" id="{66B69710-1660-CCA0-E517-368046542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460" y="4292600"/>
              <a:ext cx="827933" cy="2209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1905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4826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dirty="0">
                  <a:latin typeface="Times New Roman" panose="02020603050405020304" pitchFamily="18" charset="0"/>
                </a:rPr>
                <a:t>T001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dirty="0">
                  <a:latin typeface="Times New Roman" panose="02020603050405020304" pitchFamily="18" charset="0"/>
                </a:rPr>
                <a:t>null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dirty="0">
                  <a:latin typeface="Times New Roman" panose="02020603050405020304" pitchFamily="18" charset="0"/>
                </a:rPr>
                <a:t>T001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dirty="0">
                  <a:latin typeface="Times New Roman" panose="02020603050405020304" pitchFamily="18" charset="0"/>
                </a:rPr>
                <a:t>null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dirty="0">
                  <a:latin typeface="Times New Roman" panose="02020603050405020304" pitchFamily="18" charset="0"/>
                </a:rPr>
                <a:t>T002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슬라이드 번호 개체 틀 3">
            <a:extLst>
              <a:ext uri="{FF2B5EF4-FFF2-40B4-BE49-F238E27FC236}">
                <a16:creationId xmlns:a16="http://schemas.microsoft.com/office/drawing/2014/main" id="{6972F182-DB8D-EEB2-7D24-271900ED2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93544F-7DE3-F349-A33D-C067B92A28A5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b="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F63AE30-12ED-25BA-5B43-97143C27E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논리적 설계</a:t>
            </a:r>
            <a:r>
              <a:rPr lang="en-US" altLang="ko-KR" sz="2400" dirty="0"/>
              <a:t>(4)  	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설계</a:t>
            </a:r>
            <a:r>
              <a:rPr lang="en-US" altLang="ko-KR" sz="1600" dirty="0"/>
              <a:t>(12)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D49CF49-DE2E-ACE5-1935-7197CA9D7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ko-KR" dirty="0"/>
              <a:t>Team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ko-KR" dirty="0"/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3063AE04-E662-D7EC-CC95-81616555980A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1371600"/>
            <a:ext cx="2070100" cy="1587500"/>
            <a:chOff x="148" y="3632"/>
            <a:chExt cx="1304" cy="1000"/>
          </a:xfrm>
        </p:grpSpPr>
        <p:sp>
          <p:nvSpPr>
            <p:cNvPr id="30726" name="Rectangle 5">
              <a:extLst>
                <a:ext uri="{FF2B5EF4-FFF2-40B4-BE49-F238E27FC236}">
                  <a16:creationId xmlns:a16="http://schemas.microsoft.com/office/drawing/2014/main" id="{F532673A-5EE1-CC80-1BB8-1196A3E1E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" y="3632"/>
              <a:ext cx="712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i="1">
                  <a:latin typeface="Times New Roman" panose="02020603050405020304" pitchFamily="18" charset="0"/>
                </a:rPr>
                <a:t>team-name</a:t>
              </a:r>
            </a:p>
          </p:txBody>
        </p:sp>
        <p:sp>
          <p:nvSpPr>
            <p:cNvPr id="30727" name="Rectangle 6">
              <a:extLst>
                <a:ext uri="{FF2B5EF4-FFF2-40B4-BE49-F238E27FC236}">
                  <a16:creationId xmlns:a16="http://schemas.microsoft.com/office/drawing/2014/main" id="{D1AE0085-41D6-3FE2-2F0E-3BBBCE251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3632"/>
              <a:ext cx="59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i="1" u="sng">
                  <a:latin typeface="Times New Roman" panose="02020603050405020304" pitchFamily="18" charset="0"/>
                </a:rPr>
                <a:t>team-id</a:t>
              </a:r>
              <a:endParaRPr lang="en-US" altLang="ko-KR" sz="1200" b="0" i="1">
                <a:latin typeface="Times New Roman" panose="02020603050405020304" pitchFamily="18" charset="0"/>
              </a:endParaRPr>
            </a:p>
          </p:txBody>
        </p:sp>
        <p:sp>
          <p:nvSpPr>
            <p:cNvPr id="30729" name="Rectangle 8">
              <a:extLst>
                <a:ext uri="{FF2B5EF4-FFF2-40B4-BE49-F238E27FC236}">
                  <a16:creationId xmlns:a16="http://schemas.microsoft.com/office/drawing/2014/main" id="{EA7F495F-595D-2FD7-6F86-6849B838D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" y="3776"/>
              <a:ext cx="712" cy="8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101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4826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dirty="0">
                  <a:latin typeface="Times New Roman" panose="02020603050405020304" pitchFamily="18" charset="0"/>
                </a:rPr>
                <a:t>T001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dirty="0">
                  <a:latin typeface="Times New Roman" panose="02020603050405020304" pitchFamily="18" charset="0"/>
                </a:rPr>
                <a:t>T002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0" dirty="0">
                  <a:latin typeface="Times New Roman" panose="02020603050405020304" pitchFamily="18" charset="0"/>
                </a:rPr>
                <a:t>T003</a:t>
              </a:r>
            </a:p>
          </p:txBody>
        </p:sp>
        <p:sp>
          <p:nvSpPr>
            <p:cNvPr id="30730" name="Rectangle 9">
              <a:extLst>
                <a:ext uri="{FF2B5EF4-FFF2-40B4-BE49-F238E27FC236}">
                  <a16:creationId xmlns:a16="http://schemas.microsoft.com/office/drawing/2014/main" id="{7E3B358B-10F6-EC39-F5B6-EE45FDC23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3776"/>
              <a:ext cx="592" cy="8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u"/>
                <a:defRPr kumimoji="1" sz="20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571500" indent="-285750" latinLnBrk="1">
                <a:spcBef>
                  <a:spcPct val="20000"/>
                </a:spcBef>
                <a:buClr>
                  <a:schemeClr val="bg2"/>
                </a:buClr>
                <a:buSzPct val="85000"/>
                <a:buFont typeface="Wingdings" pitchFamily="2" charset="2"/>
                <a:buChar char="q"/>
                <a:defRPr kumimoji="1" sz="1600" b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SzPct val="85000"/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b="0" dirty="0">
                  <a:latin typeface="Times New Roman" panose="02020603050405020304" pitchFamily="18" charset="0"/>
                </a:rPr>
                <a:t>팀 알파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b="0" dirty="0">
                  <a:latin typeface="Times New Roman" panose="02020603050405020304" pitchFamily="18" charset="0"/>
                </a:rPr>
                <a:t>팀 베타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200" b="0" dirty="0">
                  <a:latin typeface="Times New Roman" panose="02020603050405020304" pitchFamily="18" charset="0"/>
                </a:rPr>
                <a:t>팀 감마</a:t>
              </a:r>
              <a:endParaRPr lang="en-US" altLang="ko-KR" sz="12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725" name="Rectangle 22">
            <a:extLst>
              <a:ext uri="{FF2B5EF4-FFF2-40B4-BE49-F238E27FC236}">
                <a16:creationId xmlns:a16="http://schemas.microsoft.com/office/drawing/2014/main" id="{4DD9CD7B-2C56-6AE3-5D31-6C07AEBAD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1333500"/>
            <a:ext cx="218625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06B99-93AB-0D17-7D3E-A52D3BA77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765A71-CBCA-4152-AD38-F177E816B18D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3BE7184-12AB-0971-B962-6852330F6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SQL </a:t>
            </a:r>
            <a:r>
              <a:rPr lang="ko-KR" altLang="en-US" sz="2400" dirty="0"/>
              <a:t>개요</a:t>
            </a:r>
            <a:r>
              <a:rPr lang="en-US" altLang="ko-KR" sz="2400" dirty="0"/>
              <a:t>(1)  	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실습</a:t>
            </a:r>
            <a:r>
              <a:rPr lang="en-US" altLang="ko-KR" sz="1600" dirty="0"/>
              <a:t>(1)</a:t>
            </a:r>
            <a:endParaRPr lang="en-US" altLang="ko-KR" dirty="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2A92A8D-36F3-727F-990E-83B1B3D46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/>
              <a:t>기본적인 </a:t>
            </a:r>
            <a:r>
              <a:rPr lang="en-US" altLang="ko-KR"/>
              <a:t>SQL </a:t>
            </a:r>
            <a:r>
              <a:rPr lang="ko-KR" altLang="en-US"/>
              <a:t>구성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/>
              <a:t>데이터 정의 언어</a:t>
            </a:r>
            <a:r>
              <a:rPr lang="en-US" altLang="ko-KR"/>
              <a:t>(DDL)</a:t>
            </a:r>
          </a:p>
          <a:p>
            <a:pPr lvl="2" eaLnBrk="1" hangingPunct="1">
              <a:lnSpc>
                <a:spcPct val="180000"/>
              </a:lnSpc>
            </a:pPr>
            <a:r>
              <a:rPr lang="ko-KR" altLang="en-US"/>
              <a:t>릴레이션 스키마 정의</a:t>
            </a:r>
          </a:p>
          <a:p>
            <a:pPr lvl="2" eaLnBrk="1" hangingPunct="1">
              <a:lnSpc>
                <a:spcPct val="180000"/>
              </a:lnSpc>
            </a:pPr>
            <a:r>
              <a:rPr lang="ko-KR" altLang="en-US"/>
              <a:t>릴레이션 삭제</a:t>
            </a:r>
            <a:r>
              <a:rPr lang="en-US" altLang="ko-KR"/>
              <a:t>, </a:t>
            </a:r>
            <a:r>
              <a:rPr lang="ko-KR" altLang="en-US"/>
              <a:t>인덱스 생성</a:t>
            </a:r>
            <a:r>
              <a:rPr lang="en-US" altLang="ko-KR"/>
              <a:t>, </a:t>
            </a:r>
            <a:r>
              <a:rPr lang="ko-KR" altLang="en-US"/>
              <a:t>릴레이션 스키마 수정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/>
              <a:t>대화형 데이터 조작 언어</a:t>
            </a:r>
            <a:r>
              <a:rPr lang="en-US" altLang="ko-KR"/>
              <a:t>(DML)</a:t>
            </a:r>
          </a:p>
          <a:p>
            <a:pPr lvl="2" eaLnBrk="1" hangingPunct="1">
              <a:lnSpc>
                <a:spcPct val="180000"/>
              </a:lnSpc>
            </a:pPr>
            <a:r>
              <a:rPr lang="ko-KR" altLang="en-US"/>
              <a:t>관계형 대수와 튜플 관계형 해석에 기초한 질의어를 포함</a:t>
            </a:r>
          </a:p>
          <a:p>
            <a:pPr lvl="2" eaLnBrk="1" hangingPunct="1">
              <a:lnSpc>
                <a:spcPct val="180000"/>
              </a:lnSpc>
            </a:pPr>
            <a:r>
              <a:rPr lang="ko-KR" altLang="en-US"/>
              <a:t>데이터베이스 내의 튜플을 삽입</a:t>
            </a:r>
            <a:r>
              <a:rPr lang="en-US" altLang="ko-KR"/>
              <a:t>, </a:t>
            </a:r>
            <a:r>
              <a:rPr lang="ko-KR" altLang="en-US"/>
              <a:t>삭제 및 수정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/>
              <a:t>내포 </a:t>
            </a:r>
            <a:r>
              <a:rPr lang="en-US" altLang="ko-KR"/>
              <a:t>DML</a:t>
            </a:r>
          </a:p>
          <a:p>
            <a:pPr lvl="2" eaLnBrk="1" hangingPunct="1">
              <a:lnSpc>
                <a:spcPct val="180000"/>
              </a:lnSpc>
            </a:pPr>
            <a:r>
              <a:rPr lang="en-US" altLang="ko-KR"/>
              <a:t>PL/I, COBOL, Pascal, Fortran, C </a:t>
            </a:r>
            <a:r>
              <a:rPr lang="ko-KR" altLang="en-US"/>
              <a:t>와 같은 프로그래밍 언어에서 사용하기 위해 설계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/>
              <a:t>뷰 정의</a:t>
            </a:r>
          </a:p>
          <a:p>
            <a:pPr lvl="2" eaLnBrk="1" hangingPunct="1">
              <a:lnSpc>
                <a:spcPct val="180000"/>
              </a:lnSpc>
            </a:pPr>
            <a:r>
              <a:rPr lang="en-US" altLang="ko-KR"/>
              <a:t>DDL</a:t>
            </a:r>
            <a:r>
              <a:rPr lang="ko-KR" altLang="en-US"/>
              <a:t>은 뷰를 정의하는 명령문 포함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/>
              <a:t>권한 부여</a:t>
            </a:r>
          </a:p>
          <a:p>
            <a:pPr lvl="2" eaLnBrk="1" hangingPunct="1">
              <a:lnSpc>
                <a:spcPct val="180000"/>
              </a:lnSpc>
            </a:pPr>
            <a:r>
              <a:rPr lang="en-US" altLang="ko-KR"/>
              <a:t>DDL</a:t>
            </a:r>
            <a:r>
              <a:rPr lang="ko-KR" altLang="en-US"/>
              <a:t>은 릴레이션들과 뷰의 엑세스 권한을 기술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/>
              <a:t>무결성</a:t>
            </a:r>
          </a:p>
          <a:p>
            <a:pPr lvl="2" eaLnBrk="1" hangingPunct="1">
              <a:lnSpc>
                <a:spcPct val="180000"/>
              </a:lnSpc>
            </a:pPr>
            <a:r>
              <a:rPr lang="en-US" altLang="ko-KR"/>
              <a:t>DDL</a:t>
            </a:r>
            <a:r>
              <a:rPr lang="ko-KR" altLang="en-US"/>
              <a:t>은 무결성 제약 조건을 정의하는 명령문 포함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/>
              <a:t>트랜잭션 제어</a:t>
            </a:r>
          </a:p>
          <a:p>
            <a:pPr lvl="2" eaLnBrk="1" hangingPunct="1">
              <a:lnSpc>
                <a:spcPct val="180000"/>
              </a:lnSpc>
            </a:pPr>
            <a:r>
              <a:rPr lang="ko-KR" altLang="en-US"/>
              <a:t>트랜잭션의 시작과 끝을 기술하는 명령문 포함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슬라이드 번호 개체 틀 3">
            <a:extLst>
              <a:ext uri="{FF2B5EF4-FFF2-40B4-BE49-F238E27FC236}">
                <a16:creationId xmlns:a16="http://schemas.microsoft.com/office/drawing/2014/main" id="{789C216C-00FB-3DDE-896F-537548A2F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F86301C3-8B76-42A7-82EE-353FCA700DBB}" type="slidenum">
              <a:rPr kumimoji="0" lang="en-US" altLang="ko-KR" sz="1300">
                <a:latin typeface="굴림" panose="020B0600000101010101" pitchFamily="50" charset="-127"/>
              </a:rPr>
              <a:pPr/>
              <a:t>18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1D0EAFE-84D5-E39E-2A25-F6D61621A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Oracle(1) 	         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실습</a:t>
            </a:r>
            <a:r>
              <a:rPr lang="en-US" altLang="ko-KR" sz="1600" dirty="0"/>
              <a:t>(2)</a:t>
            </a:r>
            <a:endParaRPr lang="en-US" altLang="ko-KR" dirty="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D60AD42-2115-42D5-65D7-322133D98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Oracle SQL </a:t>
            </a:r>
            <a:r>
              <a:rPr lang="en-US" altLang="ko-KR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DDL</a:t>
            </a:r>
          </a:p>
        </p:txBody>
      </p:sp>
      <p:graphicFrame>
        <p:nvGraphicFramePr>
          <p:cNvPr id="47206" name="Group 102">
            <a:extLst>
              <a:ext uri="{FF2B5EF4-FFF2-40B4-BE49-F238E27FC236}">
                <a16:creationId xmlns:a16="http://schemas.microsoft.com/office/drawing/2014/main" id="{553E242A-8F31-C34F-7511-00379F0E7FFB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524000"/>
          <a:ext cx="5867400" cy="6827839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CLUSTER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DATABASE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DATABASE 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PROCEDURE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PROFILE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PACKAGE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ROLE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PROCEDURE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PACKAGE BODY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ROLLBACK SEGMENT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PROFILE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PROCEDURE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RESOURCE 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PROFILE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SNAPSHOT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ROLE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ROLE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SNAPSHOT LOG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ROLLBACK SEGMENT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ROLLBACK SEGMENT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SYNONYM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SCHEMA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SNAPSHOT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TABLESPACE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SNAPSHOT LOG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SNAPSHOT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TRIGGER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SNAPSHOT LOG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TABLESPACE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SYNONYM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TRIGGER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GRANT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USER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TABLESPACE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NOAUDIT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ALTER VIEW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TRIGGER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ANALYZE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REVOKE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AUDIT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TRUNCATE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COMMENT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CLUSTER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CLUSTER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DATABASE 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3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CREATE CONTROLFILE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DROP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buFont typeface="Wingdings" panose="05000000000000000000" pitchFamily="2" charset="2"/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5000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BEA44-53AD-C946-62E5-C66C1C48D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E9879A5E-F00C-4FDB-A678-A8EC068DB05B}" type="slidenum">
              <a:rPr kumimoji="0" lang="en-US" altLang="ko-KR" sz="1300">
                <a:latin typeface="굴림" panose="020B0600000101010101" pitchFamily="50" charset="-127"/>
              </a:rPr>
              <a:pPr/>
              <a:t>19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09C6F00-C787-425B-509E-86AC4C1D0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Oracle(2) 	         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실습</a:t>
            </a:r>
            <a:r>
              <a:rPr lang="en-US" altLang="ko-KR" sz="1600" dirty="0"/>
              <a:t>(3)</a:t>
            </a:r>
            <a:endParaRPr lang="en-US" altLang="ko-KR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38F09A2-7132-3F98-C2A7-AAA5388AF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Oracle SQL </a:t>
            </a:r>
            <a:r>
              <a:rPr lang="en-US" altLang="ko-KR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DML</a:t>
            </a: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r>
              <a:rPr lang="en-US" altLang="ko-KR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DELETE</a:t>
            </a:r>
          </a:p>
          <a:p>
            <a:pPr lvl="2" eaLnBrk="1" hangingPunct="1">
              <a:defRPr/>
            </a:pPr>
            <a:r>
              <a:rPr lang="en-US" altLang="ko-KR" dirty="0"/>
              <a:t>EXPLAIN PLAN</a:t>
            </a:r>
          </a:p>
          <a:p>
            <a:pPr lvl="2" eaLnBrk="1" hangingPunct="1">
              <a:defRPr/>
            </a:pPr>
            <a:r>
              <a:rPr lang="en-US" altLang="ko-KR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</a:t>
            </a:r>
          </a:p>
          <a:p>
            <a:pPr lvl="2" eaLnBrk="1" hangingPunct="1">
              <a:defRPr/>
            </a:pPr>
            <a:r>
              <a:rPr lang="en-US" altLang="ko-KR" dirty="0"/>
              <a:t>LOCK TABLE</a:t>
            </a:r>
          </a:p>
          <a:p>
            <a:pPr lvl="2" eaLnBrk="1" hangingPunct="1">
              <a:defRPr/>
            </a:pPr>
            <a:r>
              <a:rPr lang="en-US" altLang="ko-KR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</a:p>
          <a:p>
            <a:pPr lvl="2" eaLnBrk="1" hangingPunct="1">
              <a:defRPr/>
            </a:pPr>
            <a:r>
              <a:rPr lang="en-US" altLang="ko-KR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</a:p>
          <a:p>
            <a:pPr lvl="2" eaLnBrk="1" hangingPunct="1">
              <a:defRPr/>
            </a:pPr>
            <a:endParaRPr lang="en-US" altLang="ko-KR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ko-KR" dirty="0"/>
              <a:t>Oracle SQL </a:t>
            </a:r>
            <a:r>
              <a:rPr lang="ko-KR" altLang="en-US" dirty="0"/>
              <a:t>트랜잭션 컨트롤</a:t>
            </a:r>
          </a:p>
          <a:p>
            <a:pPr lvl="3" eaLnBrk="1" hangingPunct="1">
              <a:defRPr/>
            </a:pPr>
            <a:endParaRPr lang="ko-KR" altLang="en-US" dirty="0"/>
          </a:p>
          <a:p>
            <a:pPr lvl="2" eaLnBrk="1" hangingPunct="1">
              <a:defRPr/>
            </a:pPr>
            <a:r>
              <a:rPr lang="en-US" altLang="ko-KR" dirty="0"/>
              <a:t>COMMIT</a:t>
            </a:r>
          </a:p>
          <a:p>
            <a:pPr lvl="2" eaLnBrk="1" hangingPunct="1">
              <a:defRPr/>
            </a:pPr>
            <a:r>
              <a:rPr lang="en-US" altLang="ko-KR" dirty="0"/>
              <a:t>ROLLBACK</a:t>
            </a:r>
          </a:p>
          <a:p>
            <a:pPr lvl="2" eaLnBrk="1" hangingPunct="1">
              <a:defRPr/>
            </a:pPr>
            <a:r>
              <a:rPr lang="en-US" altLang="ko-KR" dirty="0"/>
              <a:t>SAVEPOINT</a:t>
            </a:r>
          </a:p>
          <a:p>
            <a:pPr lvl="2" eaLnBrk="1" hangingPunct="1">
              <a:defRPr/>
            </a:pPr>
            <a:r>
              <a:rPr lang="en-US" altLang="ko-KR" dirty="0"/>
              <a:t>SET TRANSACTION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Oracle SQL </a:t>
            </a:r>
            <a:r>
              <a:rPr lang="ko-KR" altLang="en-US" dirty="0"/>
              <a:t>세션 컨트롤</a:t>
            </a:r>
          </a:p>
          <a:p>
            <a:pPr lvl="3" eaLnBrk="1" hangingPunct="1">
              <a:defRPr/>
            </a:pPr>
            <a:endParaRPr lang="ko-KR" altLang="en-US" dirty="0"/>
          </a:p>
          <a:p>
            <a:pPr lvl="2" eaLnBrk="1" hangingPunct="1">
              <a:defRPr/>
            </a:pPr>
            <a:r>
              <a:rPr lang="en-US" altLang="ko-KR" dirty="0"/>
              <a:t>ALTER SESSION</a:t>
            </a:r>
          </a:p>
          <a:p>
            <a:pPr lvl="2" eaLnBrk="1" hangingPunct="1">
              <a:defRPr/>
            </a:pPr>
            <a:r>
              <a:rPr lang="en-US" altLang="ko-KR" dirty="0"/>
              <a:t>SET ROLE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Oracle SQL </a:t>
            </a:r>
            <a:r>
              <a:rPr lang="ko-KR" altLang="en-US" dirty="0"/>
              <a:t>시스템 컨트롤</a:t>
            </a:r>
          </a:p>
          <a:p>
            <a:pPr lvl="3" eaLnBrk="1" hangingPunct="1">
              <a:defRPr/>
            </a:pPr>
            <a:endParaRPr lang="ko-KR" altLang="en-US" dirty="0"/>
          </a:p>
          <a:p>
            <a:pPr lvl="2" eaLnBrk="1" hangingPunct="1">
              <a:defRPr/>
            </a:pPr>
            <a:r>
              <a:rPr lang="en-US" altLang="ko-KR" dirty="0"/>
              <a:t>ALTER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번호 개체 틀 3">
            <a:extLst>
              <a:ext uri="{FF2B5EF4-FFF2-40B4-BE49-F238E27FC236}">
                <a16:creationId xmlns:a16="http://schemas.microsoft.com/office/drawing/2014/main" id="{C792580A-5B1E-E937-4768-DB05A06FB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C38D56-D35F-774F-AD1D-05B394AE0062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b="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ECEABC8B-8971-2457-FD66-02E81D942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 err="1"/>
              <a:t>풋살</a:t>
            </a:r>
            <a:r>
              <a:rPr lang="ko-KR" altLang="en-US" sz="2400" dirty="0"/>
              <a:t> 데이터베이스 구축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31760CA-E8E4-BACC-6CC0-716D243E4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목차</a:t>
            </a:r>
          </a:p>
          <a:p>
            <a:pPr lvl="1" eaLnBrk="1" hangingPunct="1"/>
            <a:endParaRPr lang="ko-KR" altLang="en-US" dirty="0"/>
          </a:p>
          <a:p>
            <a:pPr lvl="1" eaLnBrk="1" hangingPunct="1"/>
            <a:r>
              <a:rPr lang="ko-KR" altLang="en-US" dirty="0"/>
              <a:t>데이터베이스 구축 절차</a:t>
            </a:r>
          </a:p>
          <a:p>
            <a:pPr lvl="1" eaLnBrk="1" hangingPunct="1"/>
            <a:endParaRPr lang="ko-KR" altLang="en-US" dirty="0"/>
          </a:p>
          <a:p>
            <a:pPr lvl="1" eaLnBrk="1" hangingPunct="1"/>
            <a:r>
              <a:rPr lang="ko-KR" altLang="en-US" dirty="0"/>
              <a:t>소개</a:t>
            </a:r>
          </a:p>
          <a:p>
            <a:pPr lvl="1" eaLnBrk="1" hangingPunct="1"/>
            <a:endParaRPr lang="ko-KR" altLang="en-US" dirty="0"/>
          </a:p>
          <a:p>
            <a:pPr lvl="1" eaLnBrk="1" hangingPunct="1"/>
            <a:r>
              <a:rPr lang="ko-KR" altLang="en-US" dirty="0"/>
              <a:t>요구 조건 분석</a:t>
            </a:r>
          </a:p>
          <a:p>
            <a:pPr lvl="1" eaLnBrk="1" hangingPunct="1"/>
            <a:endParaRPr lang="ko-KR" altLang="en-US" dirty="0"/>
          </a:p>
          <a:p>
            <a:pPr lvl="1" eaLnBrk="1" hangingPunct="1"/>
            <a:r>
              <a:rPr lang="ko-KR" altLang="en-US" dirty="0"/>
              <a:t>개념적 설계</a:t>
            </a:r>
          </a:p>
          <a:p>
            <a:pPr lvl="1" eaLnBrk="1" hangingPunct="1"/>
            <a:endParaRPr lang="ko-KR" altLang="en-US" dirty="0"/>
          </a:p>
          <a:p>
            <a:pPr lvl="1" eaLnBrk="1" hangingPunct="1"/>
            <a:r>
              <a:rPr lang="ko-KR" altLang="en-US" dirty="0"/>
              <a:t>논리적 설계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오라클</a:t>
            </a:r>
            <a:r>
              <a:rPr lang="en-US" altLang="ko-KR" dirty="0"/>
              <a:t>(Oracle)</a:t>
            </a:r>
            <a:r>
              <a:rPr lang="ko-KR" altLang="en-US" dirty="0"/>
              <a:t>을 이용한 실습</a:t>
            </a:r>
          </a:p>
          <a:p>
            <a:pPr lvl="2" eaLnBrk="1" hangingPunct="1"/>
            <a:endParaRPr lang="ko-KR" altLang="en-US" dirty="0"/>
          </a:p>
          <a:p>
            <a:pPr lvl="1" eaLnBrk="1" hangingPunct="1"/>
            <a:r>
              <a:rPr lang="ko-KR" altLang="en-US" dirty="0"/>
              <a:t>오라클 소개</a:t>
            </a:r>
          </a:p>
          <a:p>
            <a:pPr lvl="2" eaLnBrk="1" hangingPunct="1"/>
            <a:endParaRPr lang="ko-KR" altLang="en-US" dirty="0"/>
          </a:p>
          <a:p>
            <a:pPr lvl="1" eaLnBrk="1" hangingPunct="1"/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(DDL),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(DML)</a:t>
            </a:r>
            <a:r>
              <a:rPr lang="ko-KR" altLang="en-US" dirty="0"/>
              <a:t>의 이용</a:t>
            </a:r>
          </a:p>
          <a:p>
            <a:pPr lvl="2" eaLnBrk="1" hangingPunct="1"/>
            <a:endParaRPr lang="ko-KR" altLang="en-US" dirty="0"/>
          </a:p>
          <a:p>
            <a:pPr lvl="1" eaLnBrk="1" hangingPunct="1"/>
            <a:r>
              <a:rPr lang="ko-KR" altLang="en-US" dirty="0" err="1"/>
              <a:t>비즈니스로직</a:t>
            </a:r>
            <a:r>
              <a:rPr lang="ko-KR" altLang="en-US" dirty="0"/>
              <a:t> 설정 및 </a:t>
            </a:r>
            <a:r>
              <a:rPr lang="ko-KR" altLang="en-US" dirty="0" err="1"/>
              <a:t>질의어</a:t>
            </a:r>
            <a:r>
              <a:rPr lang="en-US" altLang="ko-KR" dirty="0"/>
              <a:t>(query)</a:t>
            </a:r>
            <a:r>
              <a:rPr lang="ko-KR" altLang="en-US" dirty="0"/>
              <a:t>의 사용 구현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Tomcat </a:t>
            </a:r>
            <a:r>
              <a:rPr lang="ko-KR" altLang="en-US" dirty="0"/>
              <a:t>웹서버 기반</a:t>
            </a:r>
            <a:r>
              <a:rPr lang="en-US" altLang="ko-KR" dirty="0"/>
              <a:t>, JSP </a:t>
            </a:r>
            <a:r>
              <a:rPr lang="ko-KR" altLang="en-US" dirty="0"/>
              <a:t>웹사이트 구현</a:t>
            </a:r>
          </a:p>
          <a:p>
            <a:pPr marL="457200" lvl="1" indent="0" eaLnBrk="1" hangingPunct="1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44C62F83-5418-130B-91D7-C57109D162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34F6B858-78DD-4FFF-9D8C-6DFB98FD3A1A}" type="slidenum">
              <a:rPr kumimoji="0" lang="en-US" altLang="ko-KR" sz="1300">
                <a:latin typeface="굴림" panose="020B0600000101010101" pitchFamily="50" charset="-127"/>
              </a:rPr>
              <a:pPr/>
              <a:t>20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700A1E21-D890-086C-ADB3-EBC410492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DB </a:t>
            </a:r>
            <a:r>
              <a:rPr lang="ko-KR" altLang="en-US" sz="2400" dirty="0"/>
              <a:t>구축</a:t>
            </a:r>
            <a:r>
              <a:rPr lang="en-US" altLang="ko-KR" sz="2400" dirty="0"/>
              <a:t>(1) 	         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실습</a:t>
            </a:r>
            <a:r>
              <a:rPr lang="en-US" altLang="ko-KR" sz="1600" dirty="0"/>
              <a:t>(4)</a:t>
            </a:r>
            <a:endParaRPr lang="en-US" altLang="ko-KR" dirty="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2C369B8-70F8-BA70-D3B2-D4DF637A5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테이블 생성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E65A8E07-67BB-3E83-35A4-3C6920A01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7" y="1534298"/>
            <a:ext cx="474821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CREATE TABLE Player 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RRN CHAR(14) PRIMARY KEY,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Name VARCHAR2(50),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Address VARCHAR2(200),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200" dirty="0">
                <a:latin typeface="Times New Roman" panose="02020603050405020304" pitchFamily="18" charset="0"/>
              </a:rPr>
              <a:t> CHAR(4),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200" dirty="0">
                <a:latin typeface="Times New Roman" panose="02020603050405020304" pitchFamily="18" charset="0"/>
              </a:rPr>
              <a:t> CHAR(4)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CREATE TABLE Stadium 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200" dirty="0">
                <a:latin typeface="Times New Roman" panose="02020603050405020304" pitchFamily="18" charset="0"/>
              </a:rPr>
              <a:t> VARCHAR2(50) PRIMARY KEY,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Times New Roman" panose="02020603050405020304" pitchFamily="18" charset="0"/>
              </a:rPr>
              <a:t>Stadium_city</a:t>
            </a:r>
            <a:r>
              <a:rPr lang="en-US" altLang="ko-KR" sz="1200" dirty="0">
                <a:latin typeface="Times New Roman" panose="02020603050405020304" pitchFamily="18" charset="0"/>
              </a:rPr>
              <a:t> VARCHAR2(50),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Times New Roman" panose="02020603050405020304" pitchFamily="18" charset="0"/>
              </a:rPr>
              <a:t>Stadium_addr</a:t>
            </a:r>
            <a:r>
              <a:rPr lang="en-US" altLang="ko-KR" sz="1200" dirty="0">
                <a:latin typeface="Times New Roman" panose="02020603050405020304" pitchFamily="18" charset="0"/>
              </a:rPr>
              <a:t> VARCHAR2(200)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CREATE TABLE Rank 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200" dirty="0">
                <a:latin typeface="Times New Roman" panose="02020603050405020304" pitchFamily="18" charset="0"/>
              </a:rPr>
              <a:t> CHAR(4) PRIMARY KEY,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Times New Roman" panose="02020603050405020304" pitchFamily="18" charset="0"/>
              </a:rPr>
              <a:t>Rank_name</a:t>
            </a:r>
            <a:r>
              <a:rPr lang="en-US" altLang="ko-KR" sz="1200" dirty="0">
                <a:latin typeface="Times New Roman" panose="02020603050405020304" pitchFamily="18" charset="0"/>
              </a:rPr>
              <a:t> VARCHAR2(20)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CREATE TABLE Team 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200" dirty="0">
                <a:latin typeface="Times New Roman" panose="02020603050405020304" pitchFamily="18" charset="0"/>
              </a:rPr>
              <a:t> CHAR(4) PRIMARY KEY,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Times New Roman" panose="02020603050405020304" pitchFamily="18" charset="0"/>
              </a:rPr>
              <a:t>Team_name</a:t>
            </a:r>
            <a:r>
              <a:rPr lang="en-US" altLang="ko-KR" sz="1200" dirty="0">
                <a:latin typeface="Times New Roman" panose="02020603050405020304" pitchFamily="18" charset="0"/>
              </a:rPr>
              <a:t> VARCHAR2(50),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Times New Roman" panose="02020603050405020304" pitchFamily="18" charset="0"/>
              </a:rPr>
              <a:t>Team_num</a:t>
            </a:r>
            <a:r>
              <a:rPr lang="en-US" altLang="ko-KR" sz="1200" dirty="0">
                <a:latin typeface="Times New Roman" panose="02020603050405020304" pitchFamily="18" charset="0"/>
              </a:rPr>
              <a:t> NUMBER(2)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CREATE TABLE Schedule 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Times New Roman" panose="02020603050405020304" pitchFamily="18" charset="0"/>
              </a:rPr>
              <a:t>Schedule_id</a:t>
            </a:r>
            <a:r>
              <a:rPr lang="en-US" altLang="ko-KR" sz="1200" dirty="0">
                <a:latin typeface="Times New Roman" panose="02020603050405020304" pitchFamily="18" charset="0"/>
              </a:rPr>
              <a:t> CHAR(4) PRIMARY KEY,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Times New Roman" panose="02020603050405020304" pitchFamily="18" charset="0"/>
              </a:rPr>
              <a:t>Schedule_date</a:t>
            </a:r>
            <a:r>
              <a:rPr lang="en-US" altLang="ko-KR" sz="1200" dirty="0">
                <a:latin typeface="Times New Roman" panose="02020603050405020304" pitchFamily="18" charset="0"/>
              </a:rPr>
              <a:t> DATE,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200" dirty="0">
                <a:latin typeface="Times New Roman" panose="02020603050405020304" pitchFamily="18" charset="0"/>
              </a:rPr>
              <a:t> VARCHAR2(50),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    CONSTRAINT </a:t>
            </a:r>
            <a:r>
              <a:rPr lang="en-US" altLang="ko-KR" sz="1200" dirty="0" err="1">
                <a:latin typeface="Times New Roman" panose="02020603050405020304" pitchFamily="18" charset="0"/>
              </a:rPr>
              <a:t>fk_stadium</a:t>
            </a:r>
            <a:r>
              <a:rPr lang="en-US" altLang="ko-KR" sz="1200" dirty="0">
                <a:latin typeface="Times New Roman" panose="02020603050405020304" pitchFamily="18" charset="0"/>
              </a:rPr>
              <a:t> FOREIGN KEY (</a:t>
            </a:r>
            <a:r>
              <a:rPr lang="en-US" altLang="ko-KR" sz="120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200" dirty="0">
                <a:latin typeface="Times New Roman" panose="02020603050405020304" pitchFamily="18" charset="0"/>
              </a:rPr>
              <a:t>) REFERENCES Stadium(</a:t>
            </a:r>
            <a:r>
              <a:rPr lang="en-US" altLang="ko-KR" sz="120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2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latin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46DEBB71-40B4-9E08-AA1E-60EC74886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5CCF33B3-2EAD-D749-BC51-83719BDEDE98}" type="slidenum">
              <a:rPr kumimoji="0" lang="en-US" altLang="ko-KR" sz="1300">
                <a:latin typeface="굴림" panose="020B0600000101010101" pitchFamily="34" charset="-127"/>
              </a:rPr>
              <a:pPr/>
              <a:t>21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3F6BB2BA-4B3D-54FB-945A-B92992FF5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DB </a:t>
            </a:r>
            <a:r>
              <a:rPr lang="ko-KR" altLang="en-US" sz="2400" dirty="0"/>
              <a:t>구축</a:t>
            </a:r>
            <a:r>
              <a:rPr lang="en-US" altLang="ko-KR" sz="2400" dirty="0"/>
              <a:t>(2) 	         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실습</a:t>
            </a:r>
            <a:r>
              <a:rPr lang="en-US" altLang="ko-KR" sz="1600" dirty="0"/>
              <a:t>(5)</a:t>
            </a:r>
            <a:endParaRPr lang="en-US" altLang="ko-KR" dirty="0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5169C55-618E-33D5-649E-6268C9ABF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샘플 데이터 삽입</a:t>
            </a:r>
            <a:r>
              <a:rPr lang="en-US" altLang="ko-KR" dirty="0"/>
              <a:t>(1)</a:t>
            </a:r>
          </a:p>
          <a:p>
            <a:pPr lvl="1" eaLnBrk="1" hangingPunct="1"/>
            <a:r>
              <a:rPr lang="ko-KR" altLang="en-US" dirty="0"/>
              <a:t>모든 테이블에 데이터를 삽입한다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주의사항 </a:t>
            </a:r>
            <a:r>
              <a:rPr lang="en-US" altLang="ko-KR" dirty="0"/>
              <a:t>: </a:t>
            </a:r>
            <a:r>
              <a:rPr lang="ko-KR" altLang="en-US" dirty="0" err="1"/>
              <a:t>데이터값에</a:t>
            </a:r>
            <a:r>
              <a:rPr lang="ko-KR" altLang="en-US" dirty="0"/>
              <a:t> 대해서는 대소문자 구분</a:t>
            </a: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27244EBF-9979-C093-1D17-6B23CD469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8800"/>
            <a:ext cx="4960917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Player (RRN, Name, Address,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('000000-0000000',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홍길동</a:t>
            </a:r>
            <a:r>
              <a:rPr lang="en-US" altLang="ko-KR" sz="1400" b="0" dirty="0">
                <a:latin typeface="Times New Roman" panose="02020603050405020304" pitchFamily="18" charset="0"/>
              </a:rPr>
              <a:t>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서울특별시 강남구 테헤란로 </a:t>
            </a:r>
            <a:r>
              <a:rPr lang="en-US" altLang="ko-KR" sz="1400" b="0" dirty="0">
                <a:latin typeface="Times New Roman" panose="02020603050405020304" pitchFamily="18" charset="0"/>
              </a:rPr>
              <a:t>123', 'T001', 'R001');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Player (RRN, Name, Address,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('111111-1111111',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김철수</a:t>
            </a:r>
            <a:r>
              <a:rPr lang="en-US" altLang="ko-KR" sz="1400" b="0" dirty="0">
                <a:latin typeface="Times New Roman" panose="02020603050405020304" pitchFamily="18" charset="0"/>
              </a:rPr>
              <a:t>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부산광역시 해운대구 해운대로 </a:t>
            </a:r>
            <a:r>
              <a:rPr lang="en-US" altLang="ko-KR" sz="1400" b="0" dirty="0">
                <a:latin typeface="Times New Roman" panose="02020603050405020304" pitchFamily="18" charset="0"/>
              </a:rPr>
              <a:t>456', 'T002', 'R002');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Player (RRN, Name, Address,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('222222-2222222',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이영희</a:t>
            </a:r>
            <a:r>
              <a:rPr lang="en-US" altLang="ko-KR" sz="1400" b="0" dirty="0">
                <a:latin typeface="Times New Roman" panose="02020603050405020304" pitchFamily="18" charset="0"/>
              </a:rPr>
              <a:t>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대구광역시 중구 </a:t>
            </a:r>
            <a:r>
              <a:rPr lang="ko-KR" altLang="en-US" sz="1400" b="0" dirty="0" err="1">
                <a:latin typeface="Times New Roman" panose="02020603050405020304" pitchFamily="18" charset="0"/>
              </a:rPr>
              <a:t>동성로</a:t>
            </a:r>
            <a:r>
              <a:rPr lang="ko-KR" altLang="en-US" sz="1400" b="0" dirty="0">
                <a:latin typeface="Times New Roman" panose="02020603050405020304" pitchFamily="18" charset="0"/>
              </a:rPr>
              <a:t> </a:t>
            </a:r>
            <a:r>
              <a:rPr lang="en-US" altLang="ko-KR" sz="1400" b="0" dirty="0">
                <a:latin typeface="Times New Roman" panose="02020603050405020304" pitchFamily="18" charset="0"/>
              </a:rPr>
              <a:t>789', 'T001', 'R003');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Player (RRN, Name, Address,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('333333-3333333',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박민수</a:t>
            </a:r>
            <a:r>
              <a:rPr lang="en-US" altLang="ko-KR" sz="1400" b="0" dirty="0">
                <a:latin typeface="Times New Roman" panose="02020603050405020304" pitchFamily="18" charset="0"/>
              </a:rPr>
              <a:t>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인천광역시 남동구 문화로 </a:t>
            </a:r>
            <a:r>
              <a:rPr lang="en-US" altLang="ko-KR" sz="1400" b="0" dirty="0">
                <a:latin typeface="Times New Roman" panose="02020603050405020304" pitchFamily="18" charset="0"/>
              </a:rPr>
              <a:t>101', 'T003', 'R001');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Player (RRN, Name, Address,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('444444-4444444',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최지우</a:t>
            </a:r>
            <a:r>
              <a:rPr lang="en-US" altLang="ko-KR" sz="1400" b="0" dirty="0">
                <a:latin typeface="Times New Roman" panose="02020603050405020304" pitchFamily="18" charset="0"/>
              </a:rPr>
              <a:t>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광주광역시 서구 상무대로 </a:t>
            </a:r>
            <a:r>
              <a:rPr lang="en-US" altLang="ko-KR" sz="1400" b="0" dirty="0">
                <a:latin typeface="Times New Roman" panose="02020603050405020304" pitchFamily="18" charset="0"/>
              </a:rPr>
              <a:t>202', 'T002', 'R004');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Stadium (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Stadium_city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Stadium_addr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</a:t>
            </a:r>
            <a:r>
              <a:rPr lang="ko-KR" altLang="en-US" sz="1400" b="0" dirty="0">
                <a:latin typeface="Times New Roman" panose="02020603050405020304" pitchFamily="18" charset="0"/>
              </a:rPr>
              <a:t>서울 경기장</a:t>
            </a:r>
            <a:r>
              <a:rPr lang="en-US" altLang="ko-KR" sz="1400" b="0" dirty="0">
                <a:latin typeface="Times New Roman" panose="02020603050405020304" pitchFamily="18" charset="0"/>
              </a:rPr>
              <a:t>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서울</a:t>
            </a:r>
            <a:r>
              <a:rPr lang="en-US" altLang="ko-KR" sz="1400" b="0" dirty="0">
                <a:latin typeface="Times New Roman" panose="02020603050405020304" pitchFamily="18" charset="0"/>
              </a:rPr>
              <a:t>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서울특별시 강남구 삼성동 </a:t>
            </a:r>
            <a:r>
              <a:rPr lang="en-US" altLang="ko-KR" sz="1400" b="0" dirty="0">
                <a:latin typeface="Times New Roman" panose="02020603050405020304" pitchFamily="18" charset="0"/>
              </a:rPr>
              <a:t>123-4');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Stadium (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Stadium_city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Stadium_addr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</a:t>
            </a:r>
            <a:r>
              <a:rPr lang="ko-KR" altLang="en-US" sz="1400" b="0" dirty="0">
                <a:latin typeface="Times New Roman" panose="02020603050405020304" pitchFamily="18" charset="0"/>
              </a:rPr>
              <a:t>부산 경기장</a:t>
            </a:r>
            <a:r>
              <a:rPr lang="en-US" altLang="ko-KR" sz="1400" b="0" dirty="0">
                <a:latin typeface="Times New Roman" panose="02020603050405020304" pitchFamily="18" charset="0"/>
              </a:rPr>
              <a:t>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부산</a:t>
            </a:r>
            <a:r>
              <a:rPr lang="en-US" altLang="ko-KR" sz="1400" b="0" dirty="0">
                <a:latin typeface="Times New Roman" panose="02020603050405020304" pitchFamily="18" charset="0"/>
              </a:rPr>
              <a:t>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부산광역시 해운대구 우동 </a:t>
            </a:r>
            <a:r>
              <a:rPr lang="en-US" altLang="ko-KR" sz="1400" b="0" dirty="0">
                <a:latin typeface="Times New Roman" panose="02020603050405020304" pitchFamily="18" charset="0"/>
              </a:rPr>
              <a:t>567-8');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Stadium (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Stadium_city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Stadium_addr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</a:t>
            </a:r>
            <a:r>
              <a:rPr lang="ko-KR" altLang="en-US" sz="1400" b="0" dirty="0">
                <a:latin typeface="Times New Roman" panose="02020603050405020304" pitchFamily="18" charset="0"/>
              </a:rPr>
              <a:t>대구 경기장</a:t>
            </a:r>
            <a:r>
              <a:rPr lang="en-US" altLang="ko-KR" sz="1400" b="0" dirty="0">
                <a:latin typeface="Times New Roman" panose="02020603050405020304" pitchFamily="18" charset="0"/>
              </a:rPr>
              <a:t>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대구</a:t>
            </a:r>
            <a:r>
              <a:rPr lang="en-US" altLang="ko-KR" sz="1400" b="0" dirty="0">
                <a:latin typeface="Times New Roman" panose="02020603050405020304" pitchFamily="18" charset="0"/>
              </a:rPr>
              <a:t>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대구광역시 수성구 </a:t>
            </a:r>
            <a:r>
              <a:rPr lang="ko-KR" altLang="en-US" sz="1400" b="0" dirty="0" err="1">
                <a:latin typeface="Times New Roman" panose="02020603050405020304" pitchFamily="18" charset="0"/>
              </a:rPr>
              <a:t>만촌동</a:t>
            </a:r>
            <a:r>
              <a:rPr lang="ko-KR" altLang="en-US" sz="1400" b="0" dirty="0">
                <a:latin typeface="Times New Roman" panose="02020603050405020304" pitchFamily="18" charset="0"/>
              </a:rPr>
              <a:t> </a:t>
            </a:r>
            <a:r>
              <a:rPr lang="en-US" altLang="ko-KR" sz="1400" b="0" dirty="0">
                <a:latin typeface="Times New Roman" panose="02020603050405020304" pitchFamily="18" charset="0"/>
              </a:rPr>
              <a:t>910-11');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46DEBB71-40B4-9E08-AA1E-60EC74886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5CCF33B3-2EAD-D749-BC51-83719BDEDE98}" type="slidenum">
              <a:rPr kumimoji="0" lang="en-US" altLang="ko-KR" sz="1300">
                <a:latin typeface="굴림" panose="020B0600000101010101" pitchFamily="34" charset="-127"/>
              </a:rPr>
              <a:pPr/>
              <a:t>22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3F6BB2BA-4B3D-54FB-945A-B92992FF5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DB </a:t>
            </a:r>
            <a:r>
              <a:rPr lang="ko-KR" altLang="en-US" sz="2400" dirty="0"/>
              <a:t>구축</a:t>
            </a:r>
            <a:r>
              <a:rPr lang="en-US" altLang="ko-KR" sz="2400" dirty="0"/>
              <a:t>(3) 	         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실습</a:t>
            </a:r>
            <a:r>
              <a:rPr lang="en-US" altLang="ko-KR" sz="1600" dirty="0"/>
              <a:t>(6)</a:t>
            </a:r>
            <a:endParaRPr lang="en-US" altLang="ko-KR" dirty="0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5169C55-618E-33D5-649E-6268C9ABF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샘플 데이터 삽입</a:t>
            </a:r>
            <a:r>
              <a:rPr lang="en-US" altLang="ko-KR"/>
              <a:t>(1)</a:t>
            </a:r>
          </a:p>
          <a:p>
            <a:pPr lvl="1" eaLnBrk="1" hangingPunct="1"/>
            <a:r>
              <a:rPr lang="ko-KR" altLang="en-US"/>
              <a:t>모든 테이블에 데이터를 삽입한다</a:t>
            </a:r>
            <a:r>
              <a:rPr lang="en-US" altLang="ko-KR"/>
              <a:t>.</a:t>
            </a:r>
          </a:p>
          <a:p>
            <a:pPr lvl="2" eaLnBrk="1" hangingPunct="1"/>
            <a:r>
              <a:rPr lang="ko-KR" altLang="en-US"/>
              <a:t>주의사항 </a:t>
            </a:r>
            <a:r>
              <a:rPr lang="en-US" altLang="ko-KR"/>
              <a:t>: </a:t>
            </a:r>
            <a:r>
              <a:rPr lang="ko-KR" altLang="en-US"/>
              <a:t>데이터값에 대해서는 대소문자 구분</a:t>
            </a: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27244EBF-9979-C093-1D17-6B23CD469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28800"/>
            <a:ext cx="496091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Rank (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('R001',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브론즈</a:t>
            </a:r>
            <a:r>
              <a:rPr lang="en-US" altLang="ko-KR" sz="1400" b="0" dirty="0">
                <a:latin typeface="Times New Roman" panose="02020603050405020304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Rank (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('R002',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실버</a:t>
            </a:r>
            <a:r>
              <a:rPr lang="en-US" altLang="ko-KR" sz="1400" b="0" dirty="0">
                <a:latin typeface="Times New Roman" panose="02020603050405020304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Rank (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('R003',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골드</a:t>
            </a:r>
            <a:r>
              <a:rPr lang="en-US" altLang="ko-KR" sz="1400" b="0" dirty="0">
                <a:latin typeface="Times New Roman" panose="02020603050405020304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Rank (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('R004',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플래티넘</a:t>
            </a:r>
            <a:r>
              <a:rPr lang="en-US" altLang="ko-KR" sz="1400" b="0" dirty="0">
                <a:latin typeface="Times New Roman" panose="02020603050405020304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Team (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('T001',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팀 알파</a:t>
            </a:r>
            <a:r>
              <a:rPr lang="en-US" altLang="ko-KR" sz="1400" b="0" dirty="0">
                <a:latin typeface="Times New Roman" panose="02020603050405020304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Team (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('T002',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팀 베타</a:t>
            </a:r>
            <a:r>
              <a:rPr lang="en-US" altLang="ko-KR" sz="1400" b="0" dirty="0">
                <a:latin typeface="Times New Roman" panose="02020603050405020304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Team (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('T003',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팀 감마</a:t>
            </a:r>
            <a:r>
              <a:rPr lang="en-US" altLang="ko-KR" sz="1400" b="0" dirty="0">
                <a:latin typeface="Times New Roman" panose="02020603050405020304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Schedule (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Schedule_id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Schedule_date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('S001', '2024-06-15',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서울 경기장</a:t>
            </a:r>
            <a:r>
              <a:rPr lang="en-US" altLang="ko-KR" sz="1400" b="0" dirty="0">
                <a:latin typeface="Times New Roman" panose="02020603050405020304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Schedule (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Schedule_id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Schedule_date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('S002', '2024-06-16',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부산 경기장</a:t>
            </a:r>
            <a:r>
              <a:rPr lang="en-US" altLang="ko-KR" sz="1400" b="0" dirty="0">
                <a:latin typeface="Times New Roman" panose="02020603050405020304" pitchFamily="18" charset="0"/>
              </a:rPr>
              <a:t>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INSERT INTO Schedule (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Schedule_id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Schedule_date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) VALUES ('S003', '2024-06-17',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대구 경기장</a:t>
            </a:r>
            <a:r>
              <a:rPr lang="en-US" altLang="ko-KR" sz="1400" b="0" dirty="0">
                <a:latin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76247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3">
            <a:extLst>
              <a:ext uri="{FF2B5EF4-FFF2-40B4-BE49-F238E27FC236}">
                <a16:creationId xmlns:a16="http://schemas.microsoft.com/office/drawing/2014/main" id="{FC7E7A43-C254-FBA9-2512-6835EC98D6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920613F6-68C4-A841-B8C7-91EAE22D4BBE}" type="slidenum">
              <a:rPr kumimoji="0" lang="en-US" altLang="ko-KR" sz="1300">
                <a:latin typeface="굴림" panose="020B0600000101010101" pitchFamily="34" charset="-127"/>
              </a:rPr>
              <a:pPr/>
              <a:t>23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F563C83E-8651-5048-ABDF-63D6325B8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DB </a:t>
            </a:r>
            <a:r>
              <a:rPr lang="ko-KR" altLang="en-US" sz="2400" dirty="0"/>
              <a:t>구축</a:t>
            </a:r>
            <a:r>
              <a:rPr lang="en-US" altLang="ko-KR" sz="2400" dirty="0"/>
              <a:t>(4) 	         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실습</a:t>
            </a:r>
            <a:r>
              <a:rPr lang="en-US" altLang="ko-KR" sz="1600" dirty="0"/>
              <a:t>(7)</a:t>
            </a:r>
            <a:endParaRPr lang="en-US" altLang="ko-KR" dirty="0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B4374CC-F0DB-AF73-266B-CBCEEEDE5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테이블내의 데이터 확인</a:t>
            </a:r>
          </a:p>
          <a:p>
            <a:pPr eaLnBrk="1" hangingPunct="1"/>
            <a:endParaRPr lang="ko-KR" altLang="en-US"/>
          </a:p>
          <a:p>
            <a:pPr eaLnBrk="1" hangingPunct="1"/>
            <a:endParaRPr lang="en-US" altLang="ko-KR"/>
          </a:p>
        </p:txBody>
      </p:sp>
      <p:sp>
        <p:nvSpPr>
          <p:cNvPr id="31755" name="Rectangle 10">
            <a:extLst>
              <a:ext uri="{FF2B5EF4-FFF2-40B4-BE49-F238E27FC236}">
                <a16:creationId xmlns:a16="http://schemas.microsoft.com/office/drawing/2014/main" id="{EB4DC24C-F504-B27E-1A93-A50CE64D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47800"/>
            <a:ext cx="2743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1400" dirty="0"/>
              <a:t>select * from Player;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0FB56F-4623-5D80-6887-6493588E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133600"/>
            <a:ext cx="6273800" cy="294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1136892-DEF8-B750-704A-0FD563D68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2BD9AD1D-7314-E34D-8C67-A9798C9D02C8}" type="slidenum">
              <a:rPr kumimoji="0" lang="en-US" altLang="ko-KR" sz="1300">
                <a:latin typeface="굴림" panose="020B0600000101010101" pitchFamily="34" charset="-127"/>
              </a:rPr>
              <a:pPr/>
              <a:t>24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83F2AAB-5D0F-23BA-8CDC-271BFC45C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1600" dirty="0"/>
              <a:t>비즈니스 </a:t>
            </a:r>
            <a:r>
              <a:rPr lang="ko-KR" altLang="en-US" sz="1600" dirty="0" err="1"/>
              <a:t>로직</a:t>
            </a:r>
            <a:r>
              <a:rPr lang="ko-KR" altLang="en-US" sz="1600" dirty="0"/>
              <a:t> </a:t>
            </a:r>
            <a:r>
              <a:rPr lang="en-US" altLang="ko-KR" sz="1600" dirty="0"/>
              <a:t>SQL </a:t>
            </a:r>
            <a:r>
              <a:rPr lang="ko-KR" altLang="en-US" sz="1600" dirty="0"/>
              <a:t>작성</a:t>
            </a:r>
            <a:r>
              <a:rPr lang="en-US" altLang="ko-KR" sz="1600" dirty="0"/>
              <a:t>(1)         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실습</a:t>
            </a:r>
            <a:endParaRPr lang="en-US" altLang="ko-KR" dirty="0"/>
          </a:p>
        </p:txBody>
      </p:sp>
      <p:sp>
        <p:nvSpPr>
          <p:cNvPr id="33798" name="Text Box 10">
            <a:extLst>
              <a:ext uri="{FF2B5EF4-FFF2-40B4-BE49-F238E27FC236}">
                <a16:creationId xmlns:a16="http://schemas.microsoft.com/office/drawing/2014/main" id="{237AE8B1-3EEF-3507-BB76-008B8E84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6280181" cy="93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ko-KR" altLang="en-US" sz="1800" i="1" dirty="0">
                <a:latin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+mn-lt"/>
              </a:rPr>
              <a:t>1</a:t>
            </a:r>
            <a:r>
              <a:rPr lang="en-US" altLang="ko-KR" sz="1800" i="1" dirty="0">
                <a:latin typeface="+mn-lt"/>
              </a:rPr>
              <a:t>.</a:t>
            </a:r>
            <a:r>
              <a:rPr lang="en-US" altLang="ko-KR" sz="1800" i="1" dirty="0">
                <a:latin typeface="Times New Roman" panose="02020603050405020304" pitchFamily="18" charset="0"/>
              </a:rPr>
              <a:t> </a:t>
            </a:r>
            <a:r>
              <a:rPr lang="ko-KR" altLang="en-US" sz="1600" dirty="0"/>
              <a:t>플레이어 랭크 업데이트</a:t>
            </a:r>
            <a:endParaRPr lang="ko-KR" altLang="en-US" sz="1800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 b="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dirty="0">
                <a:latin typeface="Times New Roman" panose="02020603050405020304" pitchFamily="18" charset="0"/>
              </a:rPr>
              <a:t>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SQL&gt; UPDATE Player SET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400" b="0" dirty="0">
                <a:latin typeface="Times New Roman" panose="02020603050405020304" pitchFamily="18" charset="0"/>
              </a:rPr>
              <a:t> = 'R002’ WHERE RRN = '000000-0000000';</a:t>
            </a:r>
          </a:p>
        </p:txBody>
      </p:sp>
      <p:sp>
        <p:nvSpPr>
          <p:cNvPr id="33799" name="Text Box 11">
            <a:extLst>
              <a:ext uri="{FF2B5EF4-FFF2-40B4-BE49-F238E27FC236}">
                <a16:creationId xmlns:a16="http://schemas.microsoft.com/office/drawing/2014/main" id="{DC2D28D1-92EB-C6B1-4C3F-7CA8AE60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443249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1800" i="1" dirty="0">
                <a:latin typeface="Times New Roman" panose="02020603050405020304" pitchFamily="18" charset="0"/>
              </a:rPr>
              <a:t>  </a:t>
            </a:r>
            <a:r>
              <a:rPr lang="en-US" altLang="ko-KR" sz="1600" dirty="0"/>
              <a:t>2. </a:t>
            </a:r>
            <a:r>
              <a:rPr lang="ko-KR" altLang="en-US" sz="1600" dirty="0"/>
              <a:t>팀의 총 플레이어 수 계산</a:t>
            </a:r>
            <a:endParaRPr lang="en-US" altLang="ko-KR" sz="1800" b="0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 dirty="0">
                <a:latin typeface="Times New Roman" panose="02020603050405020304" pitchFamily="18" charset="0"/>
              </a:rPr>
              <a:t>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SQL&gt; SELECT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COUNT(*) AS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Player_Count</a:t>
            </a:r>
            <a:endParaRPr lang="en-US" altLang="ko-KR" sz="1400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                FROM Player GROUP BY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400" b="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i="1" dirty="0">
              <a:latin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5AEEBC-A78A-6FBA-0E4A-A7E4BABE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81250"/>
            <a:ext cx="2108200" cy="1765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3C66CC-D3D7-DD62-348A-BAF955A1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00" y="2420965"/>
            <a:ext cx="2146300" cy="1612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8A9A93-CE5F-64C0-F1D3-BD7DDD5C4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90" y="5482173"/>
            <a:ext cx="28829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1136892-DEF8-B750-704A-0FD563D68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2BD9AD1D-7314-E34D-8C67-A9798C9D02C8}" type="slidenum">
              <a:rPr kumimoji="0" lang="en-US" altLang="ko-KR" sz="1300">
                <a:latin typeface="굴림" panose="020B0600000101010101" pitchFamily="34" charset="-127"/>
              </a:rPr>
              <a:pPr/>
              <a:t>25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83F2AAB-5D0F-23BA-8CDC-271BFC45C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1600" dirty="0"/>
              <a:t>비즈니스 </a:t>
            </a:r>
            <a:r>
              <a:rPr lang="ko-KR" altLang="en-US" sz="1600" dirty="0" err="1"/>
              <a:t>로직</a:t>
            </a:r>
            <a:r>
              <a:rPr lang="ko-KR" altLang="en-US" sz="1600" dirty="0"/>
              <a:t> </a:t>
            </a:r>
            <a:r>
              <a:rPr lang="en-US" altLang="ko-KR" sz="1600" dirty="0"/>
              <a:t>SQL </a:t>
            </a:r>
            <a:r>
              <a:rPr lang="ko-KR" altLang="en-US" sz="1600" dirty="0"/>
              <a:t>작성</a:t>
            </a:r>
            <a:r>
              <a:rPr lang="en-US" altLang="ko-KR" sz="1600" dirty="0"/>
              <a:t>(2)         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실습</a:t>
            </a:r>
            <a:endParaRPr lang="en-US" altLang="ko-KR" dirty="0"/>
          </a:p>
        </p:txBody>
      </p:sp>
      <p:sp>
        <p:nvSpPr>
          <p:cNvPr id="33798" name="Text Box 10">
            <a:extLst>
              <a:ext uri="{FF2B5EF4-FFF2-40B4-BE49-F238E27FC236}">
                <a16:creationId xmlns:a16="http://schemas.microsoft.com/office/drawing/2014/main" id="{237AE8B1-3EEF-3507-BB76-008B8E84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4793300" cy="65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ko-KR" altLang="en-US" sz="1800" i="1" dirty="0">
                <a:latin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+mn-lt"/>
              </a:rPr>
              <a:t>3</a:t>
            </a:r>
            <a:r>
              <a:rPr lang="en-US" altLang="ko-KR" sz="1800" i="1" dirty="0">
                <a:latin typeface="+mn-lt"/>
              </a:rPr>
              <a:t>.</a:t>
            </a:r>
            <a:r>
              <a:rPr lang="en-US" altLang="ko-KR" sz="1800" i="1" dirty="0">
                <a:latin typeface="Times New Roman" panose="02020603050405020304" pitchFamily="18" charset="0"/>
              </a:rPr>
              <a:t> </a:t>
            </a:r>
            <a:r>
              <a:rPr lang="ko-KR" altLang="en-US" sz="1600" dirty="0"/>
              <a:t>특정 팀의 모든 플레이어 정보를 조회</a:t>
            </a:r>
            <a:endParaRPr lang="ko-KR" altLang="en-US" sz="1800" b="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dirty="0">
                <a:latin typeface="Times New Roman" panose="02020603050405020304" pitchFamily="18" charset="0"/>
              </a:rPr>
              <a:t>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SQL&gt; SELECT * FROM Player</a:t>
            </a:r>
            <a:r>
              <a:rPr lang="ko-KR" altLang="en-US" sz="1400" b="0" dirty="0">
                <a:latin typeface="Times New Roman" panose="02020603050405020304" pitchFamily="18" charset="0"/>
              </a:rPr>
              <a:t> </a:t>
            </a:r>
            <a:r>
              <a:rPr lang="en-US" altLang="ko-KR" sz="1400" b="0" dirty="0">
                <a:latin typeface="Times New Roman" panose="02020603050405020304" pitchFamily="18" charset="0"/>
              </a:rPr>
              <a:t>WHERE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400" b="0" dirty="0">
                <a:latin typeface="Times New Roman" panose="02020603050405020304" pitchFamily="18" charset="0"/>
              </a:rPr>
              <a:t> = 'T001';</a:t>
            </a:r>
          </a:p>
        </p:txBody>
      </p:sp>
      <p:sp>
        <p:nvSpPr>
          <p:cNvPr id="33799" name="Text Box 11">
            <a:extLst>
              <a:ext uri="{FF2B5EF4-FFF2-40B4-BE49-F238E27FC236}">
                <a16:creationId xmlns:a16="http://schemas.microsoft.com/office/drawing/2014/main" id="{DC2D28D1-92EB-C6B1-4C3F-7CA8AE60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602293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1800" i="1" dirty="0">
                <a:latin typeface="Times New Roman" panose="02020603050405020304" pitchFamily="18" charset="0"/>
              </a:rPr>
              <a:t>  </a:t>
            </a:r>
            <a:r>
              <a:rPr lang="en-US" altLang="ko-KR" sz="1600" dirty="0"/>
              <a:t>4. </a:t>
            </a:r>
            <a:r>
              <a:rPr lang="ko-KR" altLang="en-US" sz="1600" dirty="0"/>
              <a:t>특정 날짜에 경기가 예정된 경기장을 조회</a:t>
            </a:r>
            <a:endParaRPr lang="en-US" altLang="ko-KR" sz="1800" b="0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 dirty="0">
                <a:latin typeface="Times New Roman" panose="02020603050405020304" pitchFamily="18" charset="0"/>
              </a:rPr>
              <a:t>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SQL&gt; SELECT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 FROM Schedule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dirty="0">
                <a:latin typeface="Times New Roman" panose="02020603050405020304" pitchFamily="18" charset="0"/>
              </a:rPr>
              <a:t>            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WHERE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Schedule_date</a:t>
            </a:r>
            <a:r>
              <a:rPr lang="en-US" altLang="ko-KR" sz="1400" b="0" dirty="0">
                <a:latin typeface="Times New Roman" panose="02020603050405020304" pitchFamily="18" charset="0"/>
              </a:rPr>
              <a:t> = TO_DATE('2024-06-16', 'YYYY-MM-DD');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i="1" dirty="0">
              <a:latin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102F06-83F6-8131-542B-243738E8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58539"/>
            <a:ext cx="5842000" cy="876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F51B98-A825-4C09-93DA-BC0E2A7E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29" y="5783530"/>
            <a:ext cx="1879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6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1136892-DEF8-B750-704A-0FD563D68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2BD9AD1D-7314-E34D-8C67-A9798C9D02C8}" type="slidenum">
              <a:rPr kumimoji="0" lang="en-US" altLang="ko-KR" sz="1300">
                <a:latin typeface="굴림" panose="020B0600000101010101" pitchFamily="34" charset="-127"/>
              </a:rPr>
              <a:pPr/>
              <a:t>26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83F2AAB-5D0F-23BA-8CDC-271BFC45C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1600" dirty="0"/>
              <a:t>비즈니스 </a:t>
            </a:r>
            <a:r>
              <a:rPr lang="ko-KR" altLang="en-US" sz="1600" dirty="0" err="1"/>
              <a:t>로직</a:t>
            </a:r>
            <a:r>
              <a:rPr lang="ko-KR" altLang="en-US" sz="1600" dirty="0"/>
              <a:t> </a:t>
            </a:r>
            <a:r>
              <a:rPr lang="en-US" altLang="ko-KR" sz="1600" dirty="0"/>
              <a:t>SQL </a:t>
            </a:r>
            <a:r>
              <a:rPr lang="ko-KR" altLang="en-US" sz="1600" dirty="0"/>
              <a:t>작성</a:t>
            </a:r>
            <a:r>
              <a:rPr lang="en-US" altLang="ko-KR" sz="1600" dirty="0"/>
              <a:t>(3)         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실습</a:t>
            </a:r>
            <a:endParaRPr lang="en-US" altLang="ko-KR" dirty="0"/>
          </a:p>
        </p:txBody>
      </p:sp>
      <p:sp>
        <p:nvSpPr>
          <p:cNvPr id="33798" name="Text Box 10">
            <a:extLst>
              <a:ext uri="{FF2B5EF4-FFF2-40B4-BE49-F238E27FC236}">
                <a16:creationId xmlns:a16="http://schemas.microsoft.com/office/drawing/2014/main" id="{237AE8B1-3EEF-3507-BB76-008B8E84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5900911" cy="1253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ko-KR" altLang="en-US" sz="1800" i="1" dirty="0">
                <a:latin typeface="Times New Roman" panose="02020603050405020304" pitchFamily="18" charset="0"/>
              </a:rPr>
              <a:t> </a:t>
            </a:r>
            <a:r>
              <a:rPr lang="en-US" altLang="ko-KR" sz="1600" b="1" dirty="0"/>
              <a:t>5. </a:t>
            </a:r>
            <a:r>
              <a:rPr lang="ko-KR" altLang="en-US" sz="1600" b="1" dirty="0"/>
              <a:t>특정 </a:t>
            </a:r>
            <a:r>
              <a:rPr lang="ko-KR" altLang="en-US" sz="1600" dirty="0"/>
              <a:t>경기장에서 예정된 모든 경기 조회</a:t>
            </a:r>
            <a:endParaRPr lang="ko-KR" altLang="en-US" sz="16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 b="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dirty="0">
                <a:latin typeface="Times New Roman" panose="02020603050405020304" pitchFamily="18" charset="0"/>
              </a:rPr>
              <a:t>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SQL&gt; SELECT *</a:t>
            </a:r>
            <a:r>
              <a:rPr lang="ko-KR" altLang="en-US" sz="1400" b="0" dirty="0">
                <a:latin typeface="Times New Roman" panose="02020603050405020304" pitchFamily="18" charset="0"/>
              </a:rPr>
              <a:t> </a:t>
            </a:r>
            <a:r>
              <a:rPr lang="en-US" altLang="ko-KR" sz="1400" b="0" dirty="0">
                <a:latin typeface="Times New Roman" panose="02020603050405020304" pitchFamily="18" charset="0"/>
              </a:rPr>
              <a:t>FROM Schedule</a:t>
            </a:r>
            <a:r>
              <a:rPr lang="ko-KR" altLang="en-US" sz="1400" b="0" dirty="0">
                <a:latin typeface="Times New Roman" panose="02020603050405020304" pitchFamily="18" charset="0"/>
              </a:rPr>
              <a:t> </a:t>
            </a:r>
            <a:r>
              <a:rPr lang="en-US" altLang="ko-KR" sz="1400" b="0" dirty="0">
                <a:latin typeface="Times New Roman" panose="02020603050405020304" pitchFamily="18" charset="0"/>
              </a:rPr>
              <a:t>WHERE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 = '</a:t>
            </a:r>
            <a:r>
              <a:rPr lang="ko-KR" altLang="en-US" sz="1400" b="0" dirty="0">
                <a:latin typeface="Times New Roman" panose="02020603050405020304" pitchFamily="18" charset="0"/>
              </a:rPr>
              <a:t>서울 경기장</a:t>
            </a:r>
            <a:r>
              <a:rPr lang="en-US" altLang="ko-KR" sz="1400" b="0" dirty="0">
                <a:latin typeface="Times New Roman" panose="02020603050405020304" pitchFamily="18" charset="0"/>
              </a:rPr>
              <a:t>';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 dirty="0">
              <a:latin typeface="Times New Roman" panose="02020603050405020304" pitchFamily="18" charset="0"/>
            </a:endParaRPr>
          </a:p>
        </p:txBody>
      </p:sp>
      <p:sp>
        <p:nvSpPr>
          <p:cNvPr id="33799" name="Text Box 11">
            <a:extLst>
              <a:ext uri="{FF2B5EF4-FFF2-40B4-BE49-F238E27FC236}">
                <a16:creationId xmlns:a16="http://schemas.microsoft.com/office/drawing/2014/main" id="{DC2D28D1-92EB-C6B1-4C3F-7CA8AE60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84737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1800" i="1" dirty="0">
                <a:latin typeface="Times New Roman" panose="02020603050405020304" pitchFamily="18" charset="0"/>
              </a:rPr>
              <a:t>  </a:t>
            </a:r>
            <a:r>
              <a:rPr lang="en-US" altLang="ko-KR" sz="1600" dirty="0"/>
              <a:t>6.</a:t>
            </a:r>
            <a:r>
              <a:rPr lang="ko-KR" altLang="en-US" sz="1600" dirty="0"/>
              <a:t> 새 플레이어 추가</a:t>
            </a:r>
            <a:endParaRPr lang="en-US" altLang="ko-KR" sz="1800" b="0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 dirty="0">
                <a:latin typeface="Times New Roman" panose="02020603050405020304" pitchFamily="18" charset="0"/>
              </a:rPr>
              <a:t>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SQL&gt; INSERT INTO Player (RRN, Name, Address,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400" b="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VALUES ('555555-5555555',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김영수</a:t>
            </a:r>
            <a:r>
              <a:rPr lang="en-US" altLang="ko-KR" sz="1400" b="0" dirty="0">
                <a:latin typeface="Times New Roman" panose="02020603050405020304" pitchFamily="18" charset="0"/>
              </a:rPr>
              <a:t>', '</a:t>
            </a:r>
            <a:r>
              <a:rPr lang="ko-KR" altLang="en-US" sz="1400" b="0" dirty="0">
                <a:latin typeface="Times New Roman" panose="02020603050405020304" pitchFamily="18" charset="0"/>
              </a:rPr>
              <a:t>경기도 성남시 분당구</a:t>
            </a:r>
            <a:r>
              <a:rPr lang="en-US" altLang="ko-KR" sz="1400" b="0" dirty="0">
                <a:latin typeface="Times New Roman" panose="02020603050405020304" pitchFamily="18" charset="0"/>
              </a:rPr>
              <a:t>', 'T001＇,</a:t>
            </a:r>
            <a:r>
              <a:rPr lang="ko-KR" altLang="en-US" sz="1400" b="0" dirty="0">
                <a:latin typeface="Times New Roman" panose="02020603050405020304" pitchFamily="18" charset="0"/>
              </a:rPr>
              <a:t> </a:t>
            </a:r>
            <a:r>
              <a:rPr lang="en-US" altLang="ko-KR" sz="1400" b="0" dirty="0">
                <a:latin typeface="Times New Roman" panose="02020603050405020304" pitchFamily="18" charset="0"/>
              </a:rPr>
              <a:t>'');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i="1" dirty="0">
              <a:latin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DF64CD-A3FD-4B37-959A-46FFAFCB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59" y="2293745"/>
            <a:ext cx="4343400" cy="596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6AD1A2-12FB-D9E3-0CF6-ACE6C196A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11" y="5352194"/>
            <a:ext cx="6311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3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1136892-DEF8-B750-704A-0FD563D68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2BD9AD1D-7314-E34D-8C67-A9798C9D02C8}" type="slidenum">
              <a:rPr kumimoji="0" lang="en-US" altLang="ko-KR" sz="1300">
                <a:latin typeface="굴림" panose="020B0600000101010101" pitchFamily="34" charset="-127"/>
              </a:rPr>
              <a:pPr/>
              <a:t>27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83F2AAB-5D0F-23BA-8CDC-271BFC45C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1600" dirty="0"/>
              <a:t>비즈니스 </a:t>
            </a:r>
            <a:r>
              <a:rPr lang="ko-KR" altLang="en-US" sz="1600" dirty="0" err="1"/>
              <a:t>로직</a:t>
            </a:r>
            <a:r>
              <a:rPr lang="ko-KR" altLang="en-US" sz="1600" dirty="0"/>
              <a:t> </a:t>
            </a:r>
            <a:r>
              <a:rPr lang="en-US" altLang="ko-KR" sz="1600" dirty="0"/>
              <a:t>SQL </a:t>
            </a:r>
            <a:r>
              <a:rPr lang="ko-KR" altLang="en-US" sz="1600" dirty="0"/>
              <a:t>작성</a:t>
            </a:r>
            <a:r>
              <a:rPr lang="en-US" altLang="ko-KR" sz="1600" dirty="0"/>
              <a:t>(4)        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실습</a:t>
            </a:r>
            <a:endParaRPr lang="en-US" altLang="ko-KR" dirty="0"/>
          </a:p>
        </p:txBody>
      </p:sp>
      <p:sp>
        <p:nvSpPr>
          <p:cNvPr id="33798" name="Text Box 10">
            <a:extLst>
              <a:ext uri="{FF2B5EF4-FFF2-40B4-BE49-F238E27FC236}">
                <a16:creationId xmlns:a16="http://schemas.microsoft.com/office/drawing/2014/main" id="{237AE8B1-3EEF-3507-BB76-008B8E84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6281976" cy="1253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ko-KR" altLang="en-US" sz="1800" i="1" dirty="0">
                <a:latin typeface="Times New Roman" panose="02020603050405020304" pitchFamily="18" charset="0"/>
              </a:rPr>
              <a:t> </a:t>
            </a:r>
            <a:r>
              <a:rPr lang="en-US" altLang="ko-KR" sz="1600" b="1" dirty="0"/>
              <a:t>7. </a:t>
            </a:r>
            <a:r>
              <a:rPr lang="ko-KR" altLang="en-US" sz="1600" b="1" dirty="0"/>
              <a:t>플레이어의 팀 변경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 b="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dirty="0">
                <a:latin typeface="Times New Roman" panose="02020603050405020304" pitchFamily="18" charset="0"/>
              </a:rPr>
              <a:t>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SQL&gt; UPDATE Player SET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Team_id</a:t>
            </a:r>
            <a:r>
              <a:rPr lang="en-US" altLang="ko-KR" sz="1400" b="0" dirty="0">
                <a:latin typeface="Times New Roman" panose="02020603050405020304" pitchFamily="18" charset="0"/>
              </a:rPr>
              <a:t> = 'T002’ WHERE RRN = '333333-3333333';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 dirty="0">
              <a:latin typeface="Times New Roman" panose="02020603050405020304" pitchFamily="18" charset="0"/>
            </a:endParaRPr>
          </a:p>
        </p:txBody>
      </p:sp>
      <p:sp>
        <p:nvSpPr>
          <p:cNvPr id="33799" name="Text Box 11">
            <a:extLst>
              <a:ext uri="{FF2B5EF4-FFF2-40B4-BE49-F238E27FC236}">
                <a16:creationId xmlns:a16="http://schemas.microsoft.com/office/drawing/2014/main" id="{DC2D28D1-92EB-C6B1-4C3F-7CA8AE60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455765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1800" i="1" dirty="0">
                <a:latin typeface="Times New Roman" panose="02020603050405020304" pitchFamily="18" charset="0"/>
              </a:rPr>
              <a:t>  </a:t>
            </a:r>
            <a:r>
              <a:rPr lang="en-US" altLang="ko-KR" sz="1600" dirty="0"/>
              <a:t>8. </a:t>
            </a:r>
            <a:r>
              <a:rPr lang="ko-KR" altLang="en-US" sz="1600" dirty="0"/>
              <a:t>특정 경기장에서 예정된 모든 경기를 조회</a:t>
            </a:r>
            <a:endParaRPr lang="en-US" altLang="ko-KR" sz="1800" b="0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 dirty="0">
                <a:latin typeface="Times New Roman" panose="02020603050405020304" pitchFamily="18" charset="0"/>
              </a:rPr>
              <a:t>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SQL&gt; SELECT * FROM Schedule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dirty="0">
                <a:latin typeface="Times New Roman" panose="02020603050405020304" pitchFamily="18" charset="0"/>
              </a:rPr>
              <a:t>            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WHERE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 = '</a:t>
            </a:r>
            <a:r>
              <a:rPr lang="ko-KR" altLang="en-US" sz="1400" b="0" dirty="0">
                <a:latin typeface="Times New Roman" panose="02020603050405020304" pitchFamily="18" charset="0"/>
              </a:rPr>
              <a:t>부산 경기장</a:t>
            </a:r>
            <a:r>
              <a:rPr lang="en-US" altLang="ko-KR" sz="1400" b="0" dirty="0">
                <a:latin typeface="Times New Roman" panose="02020603050405020304" pitchFamily="18" charset="0"/>
              </a:rPr>
              <a:t>';</a:t>
            </a:r>
            <a:endParaRPr lang="en-US" altLang="ko-KR" sz="1800" b="0" i="1" dirty="0">
              <a:latin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2AD2C4-3C80-9914-A26D-57027D00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20733"/>
            <a:ext cx="2006600" cy="1854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326E9B-1293-47B0-24B7-A32B991F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788" y="2373646"/>
            <a:ext cx="1955800" cy="185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CCE509-EFA3-498E-18B3-947EF96A2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597727"/>
            <a:ext cx="4343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7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1136892-DEF8-B750-704A-0FD563D68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2BD9AD1D-7314-E34D-8C67-A9798C9D02C8}" type="slidenum">
              <a:rPr kumimoji="0" lang="en-US" altLang="ko-KR" sz="1300">
                <a:latin typeface="굴림" panose="020B0600000101010101" pitchFamily="34" charset="-127"/>
              </a:rPr>
              <a:pPr/>
              <a:t>28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83F2AAB-5D0F-23BA-8CDC-271BFC45C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1600" dirty="0"/>
              <a:t>비즈니스 </a:t>
            </a:r>
            <a:r>
              <a:rPr lang="ko-KR" altLang="en-US" sz="1600" dirty="0" err="1"/>
              <a:t>로직</a:t>
            </a:r>
            <a:r>
              <a:rPr lang="ko-KR" altLang="en-US" sz="1600" dirty="0"/>
              <a:t> </a:t>
            </a:r>
            <a:r>
              <a:rPr lang="en-US" altLang="ko-KR" sz="1600" dirty="0"/>
              <a:t>SQL </a:t>
            </a:r>
            <a:r>
              <a:rPr lang="ko-KR" altLang="en-US" sz="1600" dirty="0"/>
              <a:t>작성</a:t>
            </a:r>
            <a:r>
              <a:rPr lang="en-US" altLang="ko-KR" sz="1600" dirty="0"/>
              <a:t>(5)         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실습</a:t>
            </a:r>
            <a:endParaRPr lang="en-US" altLang="ko-KR" dirty="0"/>
          </a:p>
        </p:txBody>
      </p:sp>
      <p:sp>
        <p:nvSpPr>
          <p:cNvPr id="33798" name="Text Box 10">
            <a:extLst>
              <a:ext uri="{FF2B5EF4-FFF2-40B4-BE49-F238E27FC236}">
                <a16:creationId xmlns:a16="http://schemas.microsoft.com/office/drawing/2014/main" id="{237AE8B1-3EEF-3507-BB76-008B8E84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6206827" cy="97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ko-KR" altLang="en-US" sz="1800" i="1" dirty="0">
                <a:latin typeface="Times New Roman" panose="02020603050405020304" pitchFamily="18" charset="0"/>
              </a:rPr>
              <a:t> </a:t>
            </a:r>
            <a:r>
              <a:rPr lang="en-US" altLang="ko-KR" sz="1600" b="1" dirty="0"/>
              <a:t>9. </a:t>
            </a:r>
            <a:r>
              <a:rPr lang="ko-KR" altLang="en-US" sz="1600" b="1" dirty="0"/>
              <a:t>플레이어와 랭크 관계 업데이트</a:t>
            </a:r>
            <a:endParaRPr lang="ko-KR" altLang="en-US" sz="1800" b="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dirty="0">
                <a:latin typeface="Times New Roman" panose="02020603050405020304" pitchFamily="18" charset="0"/>
              </a:rPr>
              <a:t>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SQL&gt; UPDATE Player SET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Rank_id</a:t>
            </a:r>
            <a:r>
              <a:rPr lang="en-US" altLang="ko-KR" sz="1400" b="0" dirty="0">
                <a:latin typeface="Times New Roman" panose="02020603050405020304" pitchFamily="18" charset="0"/>
              </a:rPr>
              <a:t> = 'R003’ WHERE RRN = '111111-1111111';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 dirty="0">
              <a:latin typeface="Times New Roman" panose="02020603050405020304" pitchFamily="18" charset="0"/>
            </a:endParaRPr>
          </a:p>
        </p:txBody>
      </p:sp>
      <p:sp>
        <p:nvSpPr>
          <p:cNvPr id="33799" name="Text Box 11">
            <a:extLst>
              <a:ext uri="{FF2B5EF4-FFF2-40B4-BE49-F238E27FC236}">
                <a16:creationId xmlns:a16="http://schemas.microsoft.com/office/drawing/2014/main" id="{DC2D28D1-92EB-C6B1-4C3F-7CA8AE60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02567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1800" i="1" dirty="0">
                <a:latin typeface="Times New Roman" panose="02020603050405020304" pitchFamily="18" charset="0"/>
              </a:rPr>
              <a:t>  </a:t>
            </a:r>
            <a:r>
              <a:rPr lang="en-US" altLang="ko-KR" sz="1600" dirty="0"/>
              <a:t>10. </a:t>
            </a:r>
            <a:r>
              <a:rPr lang="ko-KR" altLang="en-US" sz="1600" dirty="0"/>
              <a:t>경기장별 경기 일정 조회</a:t>
            </a:r>
            <a:endParaRPr lang="en-US" altLang="ko-KR" sz="1800" b="0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 dirty="0">
                <a:latin typeface="Times New Roman" panose="02020603050405020304" pitchFamily="18" charset="0"/>
              </a:rPr>
              <a:t>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SQL&gt; SELECT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Stadium_name</a:t>
            </a:r>
            <a:r>
              <a:rPr lang="en-US" altLang="ko-KR" sz="1400" b="0" dirty="0">
                <a:latin typeface="Times New Roman" panose="02020603050405020304" pitchFamily="18" charset="0"/>
              </a:rPr>
              <a:t>,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Schedule_date</a:t>
            </a:r>
            <a:r>
              <a:rPr lang="en-US" altLang="ko-KR" sz="1400" b="0" dirty="0">
                <a:latin typeface="Times New Roman" panose="02020603050405020304" pitchFamily="18" charset="0"/>
              </a:rPr>
              <a:t> FROM Schedule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0" dirty="0">
                <a:latin typeface="Times New Roman" panose="02020603050405020304" pitchFamily="18" charset="0"/>
              </a:rPr>
              <a:t>                ORDER BY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Schedule_date</a:t>
            </a:r>
            <a:r>
              <a:rPr lang="en-US" altLang="ko-KR" sz="1400" b="0" dirty="0">
                <a:latin typeface="Times New Roman" panose="02020603050405020304" pitchFamily="18" charset="0"/>
              </a:rPr>
              <a:t> ASC;</a:t>
            </a:r>
            <a:endParaRPr lang="en-US" altLang="ko-KR" sz="1800" b="0" i="1" dirty="0">
              <a:latin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3B5F3E-A321-EA41-16F1-DDD22946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43734"/>
            <a:ext cx="2057400" cy="195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2974D0-28AB-EE50-46EC-C89F3B56A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043734"/>
            <a:ext cx="2057400" cy="1955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9E9981-D8CF-2CF2-7812-E1FDFC7A5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75" y="5511747"/>
            <a:ext cx="3289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7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1136892-DEF8-B750-704A-0FD563D68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2BD9AD1D-7314-E34D-8C67-A9798C9D02C8}" type="slidenum">
              <a:rPr kumimoji="0" lang="en-US" altLang="ko-KR" sz="1300">
                <a:latin typeface="굴림" panose="020B0600000101010101" pitchFamily="34" charset="-127"/>
              </a:rPr>
              <a:pPr/>
              <a:t>29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83F2AAB-5D0F-23BA-8CDC-271BFC45C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1600" dirty="0"/>
              <a:t>비즈니스 </a:t>
            </a:r>
            <a:r>
              <a:rPr lang="ko-KR" altLang="en-US" sz="1600" dirty="0" err="1"/>
              <a:t>로직</a:t>
            </a:r>
            <a:r>
              <a:rPr lang="ko-KR" altLang="en-US" sz="1600" dirty="0"/>
              <a:t> </a:t>
            </a:r>
            <a:r>
              <a:rPr lang="en-US" altLang="ko-KR" sz="1600" dirty="0"/>
              <a:t>SQL </a:t>
            </a:r>
            <a:r>
              <a:rPr lang="ko-KR" altLang="en-US" sz="1600" dirty="0"/>
              <a:t>작성</a:t>
            </a:r>
            <a:r>
              <a:rPr lang="en-US" altLang="ko-KR" sz="1600" dirty="0"/>
              <a:t>(6)         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실습</a:t>
            </a:r>
            <a:endParaRPr lang="en-US" altLang="ko-KR" dirty="0"/>
          </a:p>
        </p:txBody>
      </p:sp>
      <p:sp>
        <p:nvSpPr>
          <p:cNvPr id="33798" name="Text Box 10">
            <a:extLst>
              <a:ext uri="{FF2B5EF4-FFF2-40B4-BE49-F238E27FC236}">
                <a16:creationId xmlns:a16="http://schemas.microsoft.com/office/drawing/2014/main" id="{237AE8B1-3EEF-3507-BB76-008B8E84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5025735" cy="157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ko-KR" altLang="en-US" sz="1800" i="1" dirty="0">
                <a:latin typeface="Times New Roman" panose="02020603050405020304" pitchFamily="18" charset="0"/>
              </a:rPr>
              <a:t> </a:t>
            </a:r>
            <a:r>
              <a:rPr lang="en-US" altLang="ko-KR" sz="1600" b="1" dirty="0"/>
              <a:t>11. </a:t>
            </a:r>
            <a:r>
              <a:rPr lang="ko-KR" altLang="en-US" sz="1600" b="1" dirty="0"/>
              <a:t>경기 일정 취소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 b="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0" dirty="0">
                <a:latin typeface="Times New Roman" panose="02020603050405020304" pitchFamily="18" charset="0"/>
              </a:rPr>
              <a:t>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SQL&gt; DELETE FROM Schedule</a:t>
            </a:r>
            <a:r>
              <a:rPr lang="ko-KR" altLang="en-US" sz="1400" b="0" dirty="0">
                <a:latin typeface="Times New Roman" panose="02020603050405020304" pitchFamily="18" charset="0"/>
              </a:rPr>
              <a:t> </a:t>
            </a:r>
            <a:r>
              <a:rPr lang="en-US" altLang="ko-KR" sz="1400" b="0" dirty="0">
                <a:latin typeface="Times New Roman" panose="02020603050405020304" pitchFamily="18" charset="0"/>
              </a:rPr>
              <a:t>WHERE </a:t>
            </a:r>
            <a:r>
              <a:rPr lang="en-US" altLang="ko-KR" sz="1400" b="0" dirty="0" err="1">
                <a:latin typeface="Times New Roman" panose="02020603050405020304" pitchFamily="18" charset="0"/>
              </a:rPr>
              <a:t>Schedule_id</a:t>
            </a:r>
            <a:r>
              <a:rPr lang="en-US" altLang="ko-KR" sz="1400" b="0" dirty="0">
                <a:latin typeface="Times New Roman" panose="02020603050405020304" pitchFamily="18" charset="0"/>
              </a:rPr>
              <a:t> = 'S001';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b="0" dirty="0">
              <a:latin typeface="Times New Roman" panose="02020603050405020304" pitchFamily="18" charset="0"/>
            </a:endParaRPr>
          </a:p>
        </p:txBody>
      </p:sp>
      <p:sp>
        <p:nvSpPr>
          <p:cNvPr id="33799" name="Text Box 11">
            <a:extLst>
              <a:ext uri="{FF2B5EF4-FFF2-40B4-BE49-F238E27FC236}">
                <a16:creationId xmlns:a16="http://schemas.microsoft.com/office/drawing/2014/main" id="{DC2D28D1-92EB-C6B1-4C3F-7CA8AE60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19524"/>
            <a:ext cx="52931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sz="1800" i="1" dirty="0">
                <a:latin typeface="Times New Roman" panose="02020603050405020304" pitchFamily="18" charset="0"/>
              </a:rPr>
              <a:t>  </a:t>
            </a:r>
            <a:r>
              <a:rPr lang="en-US" altLang="ko-KR" sz="1600" dirty="0"/>
              <a:t>12.</a:t>
            </a:r>
            <a:r>
              <a:rPr lang="ko-KR" altLang="en-US" sz="1600" dirty="0"/>
              <a:t> 플레이어 정보 삭제</a:t>
            </a:r>
            <a:endParaRPr lang="en-US" altLang="ko-KR" sz="1800" b="0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i="1" dirty="0">
                <a:latin typeface="Times New Roman" panose="02020603050405020304" pitchFamily="18" charset="0"/>
              </a:rPr>
              <a:t>    </a:t>
            </a:r>
            <a:r>
              <a:rPr lang="en-US" altLang="ko-KR" sz="1400" b="0" dirty="0">
                <a:latin typeface="Times New Roman" panose="02020603050405020304" pitchFamily="18" charset="0"/>
              </a:rPr>
              <a:t>SQL&gt; DELETE FROM Player WHERE RRN = '000000-0000000';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i="1" dirty="0">
              <a:latin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BAD7AF-0A61-4374-D5EC-E5A11007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137301"/>
            <a:ext cx="4470400" cy="1130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56B4CA-B4E0-3DE9-F6D5-B4B3DDA7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3451950"/>
            <a:ext cx="4318000" cy="850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E8114B-F633-EB02-8FD0-02D1A1C8A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" y="5143227"/>
            <a:ext cx="6311900" cy="1790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994FB0-DAC8-E8EB-832A-31FBF9CC2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0" y="7142083"/>
            <a:ext cx="6350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1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번호 개체 틀 3">
            <a:extLst>
              <a:ext uri="{FF2B5EF4-FFF2-40B4-BE49-F238E27FC236}">
                <a16:creationId xmlns:a16="http://schemas.microsoft.com/office/drawing/2014/main" id="{4A5F3D0A-1E73-339B-5DFE-67E1C19A30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05EE82-FE72-C849-9515-5FB87488B15E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b="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99A2308-C4CE-1146-FAC0-1277F64DF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/>
              <a:t>데이터베이스 구축 절차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ECEF3BA-1507-009B-8697-B92A8496C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150000"/>
              </a:lnSpc>
              <a:buFont typeface="Wingdings" pitchFamily="2" charset="2"/>
              <a:buAutoNum type="arabicPeriod"/>
              <a:defRPr/>
            </a:pPr>
            <a:r>
              <a:rPr lang="ko-KR" altLang="en-US" sz="1400" dirty="0"/>
              <a:t>구축 목적을 정의한다</a:t>
            </a:r>
            <a:r>
              <a:rPr lang="en-US" altLang="ko-KR" sz="1400" dirty="0"/>
              <a:t>.</a:t>
            </a:r>
          </a:p>
          <a:p>
            <a:pPr marL="381000" indent="-381000" eaLnBrk="1" hangingPunct="1">
              <a:lnSpc>
                <a:spcPct val="150000"/>
              </a:lnSpc>
              <a:buFont typeface="Wingdings" pitchFamily="2" charset="2"/>
              <a:buAutoNum type="arabicPeriod"/>
              <a:defRPr/>
            </a:pPr>
            <a:r>
              <a:rPr lang="en-US" altLang="ko-KR" sz="1400" dirty="0"/>
              <a:t>DB </a:t>
            </a:r>
            <a:r>
              <a:rPr lang="ko-KR" altLang="en-US" sz="1400" dirty="0"/>
              <a:t>구축에 필요한 </a:t>
            </a:r>
            <a:r>
              <a:rPr lang="ko-KR" altLang="en-US" sz="1400" dirty="0">
                <a:solidFill>
                  <a:srgbClr val="0000FF"/>
                </a:solidFill>
              </a:rPr>
              <a:t>요구사항을 수집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381000" indent="-381000" eaLnBrk="1" hangingPunct="1">
              <a:lnSpc>
                <a:spcPct val="150000"/>
              </a:lnSpc>
              <a:buFont typeface="Wingdings" pitchFamily="2" charset="2"/>
              <a:buAutoNum type="arabicPeriod"/>
              <a:defRPr/>
            </a:pPr>
            <a:r>
              <a:rPr lang="ko-KR" altLang="en-US" sz="1400" dirty="0"/>
              <a:t>수집된 요구사항을 정리하여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요구사항 명세서를 작성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381000" indent="-381000" eaLnBrk="1" hangingPunct="1">
              <a:lnSpc>
                <a:spcPct val="150000"/>
              </a:lnSpc>
              <a:buFont typeface="Wingdings" pitchFamily="2" charset="2"/>
              <a:buAutoNum type="arabicPeriod"/>
              <a:defRPr/>
            </a:pPr>
            <a:r>
              <a:rPr lang="ko-KR" altLang="en-US" sz="1400" dirty="0"/>
              <a:t>요구사항 명세서를 기반으로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0000FF"/>
                </a:solidFill>
              </a:rPr>
              <a:t>DB</a:t>
            </a:r>
            <a:r>
              <a:rPr lang="ko-KR" altLang="en-US" sz="1400" dirty="0">
                <a:solidFill>
                  <a:srgbClr val="0000FF"/>
                </a:solidFill>
              </a:rPr>
              <a:t>의 개념적 설계</a:t>
            </a:r>
            <a:r>
              <a:rPr lang="ko-KR" altLang="en-US" sz="1400" dirty="0"/>
              <a:t>를 한다</a:t>
            </a:r>
            <a:r>
              <a:rPr lang="en-US" altLang="ko-KR" sz="1400" dirty="0"/>
              <a:t>.</a:t>
            </a:r>
          </a:p>
          <a:p>
            <a:pPr marL="762000" lvl="1" indent="-304800" eaLnBrk="1" hangingPunct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0000FF"/>
                </a:solidFill>
              </a:rPr>
              <a:t>Entity-Relation </a:t>
            </a:r>
            <a:r>
              <a:rPr lang="ko-KR" altLang="en-US" sz="1400" dirty="0" err="1">
                <a:solidFill>
                  <a:srgbClr val="0000FF"/>
                </a:solidFill>
              </a:rPr>
              <a:t>다이아그램</a:t>
            </a:r>
            <a:r>
              <a:rPr lang="ko-KR" altLang="en-US" sz="1400" b="0" dirty="0" err="1"/>
              <a:t>을</a:t>
            </a:r>
            <a:r>
              <a:rPr lang="ko-KR" altLang="en-US" sz="1400" b="0" dirty="0"/>
              <a:t> 나타낸다</a:t>
            </a:r>
            <a:r>
              <a:rPr lang="en-US" altLang="ko-KR" sz="1400" b="0" dirty="0"/>
              <a:t>.</a:t>
            </a:r>
          </a:p>
          <a:p>
            <a:pPr marL="381000" indent="-381000" eaLnBrk="1" hangingPunct="1">
              <a:lnSpc>
                <a:spcPct val="150000"/>
              </a:lnSpc>
              <a:buFont typeface="Wingdings" pitchFamily="2" charset="2"/>
              <a:buAutoNum type="arabicPeriod"/>
              <a:defRPr/>
            </a:pPr>
            <a:r>
              <a:rPr lang="ko-KR" altLang="en-US" sz="1400" dirty="0">
                <a:solidFill>
                  <a:srgbClr val="0000FF"/>
                </a:solidFill>
              </a:rPr>
              <a:t>논리적 설계</a:t>
            </a:r>
            <a:r>
              <a:rPr lang="ko-KR" altLang="en-US" sz="1400" dirty="0"/>
              <a:t>를 한다</a:t>
            </a:r>
            <a:r>
              <a:rPr lang="en-US" altLang="ko-KR" sz="1800" dirty="0"/>
              <a:t>.</a:t>
            </a:r>
          </a:p>
          <a:p>
            <a:pPr marL="762000" lvl="1" indent="-304800" eaLnBrk="1" hangingPunct="1">
              <a:lnSpc>
                <a:spcPct val="150000"/>
              </a:lnSpc>
              <a:buFont typeface="Wingdings" pitchFamily="2" charset="2"/>
              <a:buAutoNum type="arabicPeriod"/>
              <a:defRPr/>
            </a:pPr>
            <a:r>
              <a:rPr lang="ko-KR" altLang="en-US" sz="1400" b="0" dirty="0"/>
              <a:t>구축할 </a:t>
            </a:r>
            <a:r>
              <a:rPr lang="en-US" altLang="ko-KR" sz="1400" b="0" dirty="0"/>
              <a:t>DB</a:t>
            </a:r>
            <a:r>
              <a:rPr lang="ko-KR" altLang="en-US" sz="1400" b="0" dirty="0"/>
              <a:t>의 데이터 모델에 맞춘다</a:t>
            </a:r>
            <a:r>
              <a:rPr lang="en-US" altLang="ko-KR" sz="1400" b="0" dirty="0"/>
              <a:t>.</a:t>
            </a:r>
          </a:p>
          <a:p>
            <a:pPr marL="1181100" lvl="2" indent="-266700" eaLnBrk="1" hangingPunct="1">
              <a:lnSpc>
                <a:spcPct val="150000"/>
              </a:lnSpc>
              <a:defRPr/>
            </a:pPr>
            <a:r>
              <a:rPr lang="ko-KR" altLang="en-US" sz="1200" dirty="0"/>
              <a:t>관계형</a:t>
            </a:r>
            <a:r>
              <a:rPr lang="en-US" altLang="ko-KR" sz="1200" dirty="0"/>
              <a:t>, </a:t>
            </a:r>
            <a:r>
              <a:rPr lang="ko-KR" altLang="en-US" sz="1200" dirty="0"/>
              <a:t>네트워크형</a:t>
            </a:r>
            <a:r>
              <a:rPr lang="en-US" altLang="ko-KR" sz="1200" dirty="0"/>
              <a:t>, </a:t>
            </a:r>
            <a:r>
              <a:rPr lang="ko-KR" altLang="en-US" sz="1200" dirty="0"/>
              <a:t>계층형</a:t>
            </a:r>
            <a:r>
              <a:rPr lang="en-US" altLang="ko-KR" sz="1200" dirty="0"/>
              <a:t>, </a:t>
            </a:r>
            <a:r>
              <a:rPr lang="ko-KR" altLang="en-US" sz="1200" dirty="0"/>
              <a:t>객체지향형</a:t>
            </a:r>
          </a:p>
          <a:p>
            <a:pPr marL="1181100" lvl="2" indent="-266700" eaLnBrk="1" hangingPunct="1">
              <a:lnSpc>
                <a:spcPct val="150000"/>
              </a:lnSpc>
              <a:defRPr/>
            </a:pPr>
            <a:r>
              <a:rPr lang="ko-KR" altLang="en-US" sz="1200" dirty="0"/>
              <a:t>본 예에서는 관계형 데이터 모델을 사용한다</a:t>
            </a:r>
          </a:p>
          <a:p>
            <a:pPr marL="1638300" lvl="3" indent="-266700" eaLnBrk="1" hangingPunct="1">
              <a:lnSpc>
                <a:spcPct val="150000"/>
              </a:lnSpc>
              <a:defRPr/>
            </a:pPr>
            <a:r>
              <a:rPr lang="ko-KR" altLang="en-US" sz="1200" dirty="0"/>
              <a:t>개체와 관계를 테이블로 표현한다</a:t>
            </a:r>
          </a:p>
          <a:p>
            <a:pPr marL="762000" lvl="1" indent="-304800" eaLnBrk="1" hangingPunct="1">
              <a:lnSpc>
                <a:spcPct val="150000"/>
              </a:lnSpc>
              <a:buFont typeface="Wingdings" pitchFamily="2" charset="2"/>
              <a:buAutoNum type="arabicPeriod"/>
              <a:defRPr/>
            </a:pPr>
            <a:r>
              <a:rPr lang="ko-KR" altLang="en-US" sz="1400" b="0" dirty="0"/>
              <a:t>속성의 특성을 정의한다</a:t>
            </a:r>
            <a:r>
              <a:rPr lang="en-US" altLang="ko-KR" sz="1400" b="0" dirty="0"/>
              <a:t>.</a:t>
            </a:r>
          </a:p>
          <a:p>
            <a:pPr marL="1181100" lvl="2" indent="-266700" eaLnBrk="1" hangingPunct="1">
              <a:lnSpc>
                <a:spcPct val="150000"/>
              </a:lnSpc>
              <a:defRPr/>
            </a:pPr>
            <a:r>
              <a:rPr lang="ko-KR" altLang="en-US" sz="1200" dirty="0"/>
              <a:t>속성들의 형</a:t>
            </a:r>
            <a:r>
              <a:rPr lang="en-US" altLang="ko-KR" sz="1200" dirty="0"/>
              <a:t>(type)</a:t>
            </a:r>
            <a:r>
              <a:rPr lang="ko-KR" altLang="en-US" sz="1200" dirty="0"/>
              <a:t>과 크기</a:t>
            </a:r>
            <a:r>
              <a:rPr lang="en-US" altLang="ko-KR" sz="1200" dirty="0"/>
              <a:t>(size)</a:t>
            </a:r>
          </a:p>
          <a:p>
            <a:pPr marL="762000" lvl="1" indent="-304800" eaLnBrk="1" hangingPunct="1">
              <a:lnSpc>
                <a:spcPct val="150000"/>
              </a:lnSpc>
              <a:buFont typeface="Wingdings" pitchFamily="2" charset="2"/>
              <a:buAutoNum type="arabicPeriod"/>
              <a:defRPr/>
            </a:pPr>
            <a:r>
              <a:rPr lang="ko-KR" altLang="en-US" sz="1400" b="0" dirty="0"/>
              <a:t>설계된 테이블에 맞게 예제</a:t>
            </a:r>
            <a:r>
              <a:rPr lang="en-US" altLang="ko-KR" sz="1400" b="0" dirty="0"/>
              <a:t>(sample)</a:t>
            </a:r>
            <a:r>
              <a:rPr lang="ko-KR" altLang="en-US" sz="1400" b="0" dirty="0" err="1"/>
              <a:t>를</a:t>
            </a:r>
            <a:r>
              <a:rPr lang="ko-KR" altLang="en-US" sz="1400" b="0" dirty="0"/>
              <a:t> 작성한다</a:t>
            </a:r>
            <a:r>
              <a:rPr lang="en-US" altLang="ko-KR" sz="1400" b="0" dirty="0"/>
              <a:t>.</a:t>
            </a:r>
          </a:p>
          <a:p>
            <a:pPr marL="381000" indent="-3810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1400" dirty="0"/>
              <a:t>DBMS </a:t>
            </a:r>
            <a:r>
              <a:rPr lang="ko-KR" altLang="en-US" sz="1400" dirty="0"/>
              <a:t>제품을 이용하여 구축한다</a:t>
            </a:r>
            <a:r>
              <a:rPr lang="en-US" altLang="ko-KR" sz="1400" dirty="0"/>
              <a:t>.</a:t>
            </a:r>
          </a:p>
          <a:p>
            <a:pPr marL="762000" lvl="1" indent="-3048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ko-KR" altLang="en-US" sz="1400" b="0" dirty="0"/>
              <a:t>본 예에서는 오라클</a:t>
            </a:r>
            <a:r>
              <a:rPr lang="en-US" altLang="ko-KR" sz="1400" b="0" dirty="0"/>
              <a:t>(Oracle)</a:t>
            </a:r>
            <a:r>
              <a:rPr lang="ko-KR" altLang="en-US" sz="1400" b="0" dirty="0"/>
              <a:t>을 사용한다</a:t>
            </a:r>
            <a:r>
              <a:rPr lang="en-US" altLang="ko-KR" sz="1400" b="0" dirty="0"/>
              <a:t>. </a:t>
            </a:r>
          </a:p>
          <a:p>
            <a:pPr marL="762000" lvl="1" indent="-3048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1400" b="0" dirty="0"/>
              <a:t>DDL</a:t>
            </a:r>
            <a:r>
              <a:rPr lang="ko-KR" altLang="en-US" sz="1400" b="0" dirty="0"/>
              <a:t>을 이용하여 데이터베이스를 정의한다</a:t>
            </a:r>
            <a:r>
              <a:rPr lang="en-US" altLang="ko-KR" sz="1400" b="0" dirty="0"/>
              <a:t>.</a:t>
            </a:r>
          </a:p>
          <a:p>
            <a:pPr marL="1181100" lvl="2" indent="-266700" eaLnBrk="1" hangingPunct="1">
              <a:lnSpc>
                <a:spcPct val="150000"/>
              </a:lnSpc>
            </a:pPr>
            <a:r>
              <a:rPr lang="ko-KR" altLang="en-US" sz="1200" dirty="0"/>
              <a:t>논리적 설계된 테이블들을 구축한다</a:t>
            </a:r>
            <a:r>
              <a:rPr lang="en-US" altLang="ko-KR" sz="1200" dirty="0"/>
              <a:t>.</a:t>
            </a:r>
          </a:p>
          <a:p>
            <a:pPr marL="762000" lvl="1" indent="-3048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1400" b="0" dirty="0"/>
              <a:t>DML</a:t>
            </a:r>
            <a:r>
              <a:rPr lang="ko-KR" altLang="en-US" sz="1400" b="0" dirty="0"/>
              <a:t>을 이용하여 데이터베이스를 조작한다</a:t>
            </a:r>
            <a:r>
              <a:rPr lang="en-US" altLang="ko-KR" sz="1400" b="0" dirty="0"/>
              <a:t>.</a:t>
            </a:r>
          </a:p>
          <a:p>
            <a:pPr marL="1181100" lvl="2" indent="-2667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ko-KR" altLang="en-US" sz="1200" dirty="0"/>
              <a:t>앞에서 정의된 테이블에 예제를 적용한다</a:t>
            </a:r>
            <a:r>
              <a:rPr lang="en-US" altLang="ko-KR" sz="1200" dirty="0"/>
              <a:t>.</a:t>
            </a:r>
          </a:p>
          <a:p>
            <a:pPr marL="1181100" lvl="2" indent="-266700" eaLnBrk="1" hangingPunct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ko-KR" altLang="en-US" sz="1200" dirty="0" err="1"/>
              <a:t>질의어</a:t>
            </a:r>
            <a:r>
              <a:rPr lang="en-US" altLang="ko-KR" sz="1200" dirty="0"/>
              <a:t>(query)</a:t>
            </a:r>
            <a:r>
              <a:rPr lang="ko-KR" altLang="en-US" sz="1200" dirty="0"/>
              <a:t>로 구축된 데이터베이스를 조작하며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질의어에</a:t>
            </a:r>
            <a:r>
              <a:rPr lang="ko-KR" altLang="en-US" sz="1200" dirty="0"/>
              <a:t> 대한 학습과 구축된 데이터베이스 시스템의 전체적인 이해를 한다</a:t>
            </a:r>
            <a:r>
              <a:rPr lang="en-US" altLang="ko-KR" sz="1200" dirty="0"/>
              <a:t>.</a:t>
            </a:r>
          </a:p>
          <a:p>
            <a:pPr marL="1181100" lvl="2" indent="-2667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dirty="0"/>
          </a:p>
          <a:p>
            <a:pPr marL="381000" indent="-3810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1-5</a:t>
            </a:r>
            <a:r>
              <a:rPr lang="ko-KR" altLang="en-US" sz="1600" dirty="0"/>
              <a:t>번까지는 문서화 작업이다</a:t>
            </a:r>
            <a:r>
              <a:rPr lang="en-US" altLang="ko-KR" sz="1600" dirty="0"/>
              <a:t>.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600" dirty="0"/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30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(1)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JavaBean </a:t>
            </a:r>
            <a:r>
              <a:rPr lang="ko-KR" altLang="en-US" dirty="0"/>
              <a:t>작성</a:t>
            </a:r>
            <a:r>
              <a:rPr lang="en-US" altLang="ko-KR" dirty="0"/>
              <a:t>(Player)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package </a:t>
            </a:r>
            <a:r>
              <a:rPr lang="en-US" altLang="ko-KR" sz="1100" dirty="0" err="1"/>
              <a:t>sco</a:t>
            </a:r>
            <a:r>
              <a:rPr lang="en-US" altLang="ko-KR" sz="1100" dirty="0"/>
              <a:t>;</a:t>
            </a:r>
          </a:p>
          <a:p>
            <a:pPr marL="0" indent="0" eaLnBrk="1" hangingPunct="1">
              <a:buNone/>
            </a:pPr>
            <a:endParaRPr lang="en-US" altLang="ko-KR" sz="1100" dirty="0"/>
          </a:p>
          <a:p>
            <a:pPr marL="0" indent="0" eaLnBrk="1" hangingPunct="1">
              <a:buNone/>
            </a:pPr>
            <a:r>
              <a:rPr lang="en-US" altLang="ko-KR" sz="1100" dirty="0"/>
              <a:t>public class Player {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private String RRN;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private String NAME;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private String ADDRESS;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private String TEAM_ID;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private String RANK_ID;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String </a:t>
            </a:r>
            <a:r>
              <a:rPr lang="en-US" altLang="ko-KR" sz="1100" dirty="0" err="1"/>
              <a:t>getRRN</a:t>
            </a:r>
            <a:r>
              <a:rPr lang="en-US" altLang="ko-KR" sz="1100" dirty="0"/>
              <a:t>()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return RRN;</a:t>
            </a:r>
            <a:endParaRPr lang="en-US" altLang="ko-KR" sz="900" b="1" dirty="0"/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void </a:t>
            </a:r>
            <a:r>
              <a:rPr lang="en-US" altLang="ko-KR" sz="1100" dirty="0" err="1"/>
              <a:t>setRRN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rRN</a:t>
            </a:r>
            <a:r>
              <a:rPr lang="en-US" altLang="ko-KR" sz="1100" dirty="0"/>
              <a:t>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RRN = </a:t>
            </a:r>
            <a:r>
              <a:rPr lang="en-US" altLang="ko-KR" sz="1100" b="1" dirty="0" err="1"/>
              <a:t>rRN</a:t>
            </a:r>
            <a:r>
              <a:rPr lang="en-US" altLang="ko-KR" sz="1100" b="1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String </a:t>
            </a:r>
            <a:r>
              <a:rPr lang="en-US" altLang="ko-KR" sz="1100" dirty="0" err="1"/>
              <a:t>getNAME</a:t>
            </a:r>
            <a:r>
              <a:rPr lang="en-US" altLang="ko-KR" sz="1100" dirty="0"/>
              <a:t>()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return NAME;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void </a:t>
            </a:r>
            <a:r>
              <a:rPr lang="en-US" altLang="ko-KR" sz="1100" dirty="0" err="1"/>
              <a:t>setNAME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nAME</a:t>
            </a:r>
            <a:r>
              <a:rPr lang="en-US" altLang="ko-KR" sz="1100" dirty="0"/>
              <a:t>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NAME = </a:t>
            </a:r>
            <a:r>
              <a:rPr lang="en-US" altLang="ko-KR" sz="1100" b="1" dirty="0" err="1"/>
              <a:t>nAME</a:t>
            </a:r>
            <a:r>
              <a:rPr lang="en-US" altLang="ko-KR" sz="1100" b="1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String </a:t>
            </a:r>
            <a:r>
              <a:rPr lang="en-US" altLang="ko-KR" sz="1100" dirty="0" err="1"/>
              <a:t>getADDRESS</a:t>
            </a:r>
            <a:r>
              <a:rPr lang="en-US" altLang="ko-KR" sz="1100" dirty="0"/>
              <a:t>()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return ADDRESS;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void </a:t>
            </a:r>
            <a:r>
              <a:rPr lang="en-US" altLang="ko-KR" sz="1100" dirty="0" err="1"/>
              <a:t>setADDRESS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aDDRESS</a:t>
            </a:r>
            <a:r>
              <a:rPr lang="en-US" altLang="ko-KR" sz="1100" dirty="0"/>
              <a:t>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ADDRESS = </a:t>
            </a:r>
            <a:r>
              <a:rPr lang="en-US" altLang="ko-KR" sz="1100" b="1" dirty="0" err="1"/>
              <a:t>aDDRESS</a:t>
            </a:r>
            <a:r>
              <a:rPr lang="en-US" altLang="ko-KR" sz="1100" b="1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String </a:t>
            </a:r>
            <a:r>
              <a:rPr lang="en-US" altLang="ko-KR" sz="1100" dirty="0" err="1"/>
              <a:t>getTEAM_ID</a:t>
            </a:r>
            <a:r>
              <a:rPr lang="en-US" altLang="ko-KR" sz="1100" dirty="0"/>
              <a:t>()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return TEAM_ID;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void </a:t>
            </a:r>
            <a:r>
              <a:rPr lang="en-US" altLang="ko-KR" sz="1100" dirty="0" err="1"/>
              <a:t>setTEAM_ID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tEAM_ID</a:t>
            </a:r>
            <a:r>
              <a:rPr lang="en-US" altLang="ko-KR" sz="1100" dirty="0"/>
              <a:t>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TEAM_ID = </a:t>
            </a:r>
            <a:r>
              <a:rPr lang="en-US" altLang="ko-KR" sz="1100" b="1" dirty="0" err="1"/>
              <a:t>tEAM_ID</a:t>
            </a:r>
            <a:r>
              <a:rPr lang="en-US" altLang="ko-KR" sz="1100" b="1" dirty="0"/>
              <a:t>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String </a:t>
            </a:r>
            <a:r>
              <a:rPr lang="en-US" altLang="ko-KR" sz="1100" dirty="0" err="1"/>
              <a:t>getRANK_ID</a:t>
            </a:r>
            <a:r>
              <a:rPr lang="en-US" altLang="ko-KR" sz="1100" dirty="0"/>
              <a:t>()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return RANK_ID;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void </a:t>
            </a:r>
            <a:r>
              <a:rPr lang="en-US" altLang="ko-KR" sz="1100" dirty="0" err="1"/>
              <a:t>setRANK_ID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rANK_ID</a:t>
            </a:r>
            <a:r>
              <a:rPr lang="en-US" altLang="ko-KR" sz="1100" dirty="0"/>
              <a:t>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RANK_ID = </a:t>
            </a:r>
            <a:r>
              <a:rPr lang="en-US" altLang="ko-KR" sz="1100" b="1" dirty="0" err="1"/>
              <a:t>rANK_ID</a:t>
            </a:r>
            <a:r>
              <a:rPr lang="en-US" altLang="ko-KR" sz="1100" b="1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 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0" indent="0" eaLnBrk="1" hangingPunct="1">
              <a:buNone/>
            </a:pPr>
            <a:endParaRPr lang="en-US" altLang="ko-KR" sz="11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31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(2)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JavaBean </a:t>
            </a:r>
            <a:r>
              <a:rPr lang="ko-KR" altLang="en-US" dirty="0"/>
              <a:t>작성</a:t>
            </a:r>
            <a:r>
              <a:rPr lang="en-US" altLang="ko-KR" dirty="0"/>
              <a:t>(Schedule)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package </a:t>
            </a:r>
            <a:r>
              <a:rPr lang="en-US" altLang="ko-KR" sz="1100" dirty="0" err="1"/>
              <a:t>sco</a:t>
            </a:r>
            <a:r>
              <a:rPr lang="en-US" altLang="ko-KR" sz="1100" dirty="0"/>
              <a:t>;</a:t>
            </a:r>
          </a:p>
          <a:p>
            <a:pPr marL="0" indent="0" eaLnBrk="1" hangingPunct="1">
              <a:buNone/>
            </a:pPr>
            <a:endParaRPr lang="en-US" altLang="ko-KR" sz="1100" dirty="0"/>
          </a:p>
          <a:p>
            <a:pPr marL="0" indent="0" eaLnBrk="1" hangingPunct="1">
              <a:buNone/>
            </a:pPr>
            <a:r>
              <a:rPr lang="en-US" altLang="ko-KR" sz="1100" dirty="0"/>
              <a:t>import </a:t>
            </a:r>
            <a:r>
              <a:rPr lang="en-US" altLang="ko-KR" sz="1100" dirty="0" err="1"/>
              <a:t>java.util.Date</a:t>
            </a:r>
            <a:r>
              <a:rPr lang="en-US" altLang="ko-KR" sz="1100" dirty="0"/>
              <a:t>;</a:t>
            </a:r>
          </a:p>
          <a:p>
            <a:pPr marL="0" indent="0" eaLnBrk="1" hangingPunct="1">
              <a:buNone/>
            </a:pPr>
            <a:endParaRPr lang="en-US" altLang="ko-KR" sz="1100" dirty="0"/>
          </a:p>
          <a:p>
            <a:pPr marL="0" indent="0" eaLnBrk="1" hangingPunct="1">
              <a:buNone/>
            </a:pPr>
            <a:r>
              <a:rPr lang="en-US" altLang="ko-KR" sz="1100" dirty="0"/>
              <a:t>public class Schedule {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private String </a:t>
            </a:r>
            <a:r>
              <a:rPr lang="en-US" altLang="ko-KR" sz="1100" dirty="0" err="1"/>
              <a:t>Schedule_id</a:t>
            </a:r>
            <a:r>
              <a:rPr lang="en-US" altLang="ko-KR" sz="11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private Date </a:t>
            </a:r>
            <a:r>
              <a:rPr lang="en-US" altLang="ko-KR" sz="1100" dirty="0" err="1"/>
              <a:t>Schedule_date</a:t>
            </a:r>
            <a:r>
              <a:rPr lang="en-US" altLang="ko-KR" sz="11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private String </a:t>
            </a:r>
            <a:r>
              <a:rPr lang="en-US" altLang="ko-KR" sz="1100" dirty="0" err="1"/>
              <a:t>Stadium_name</a:t>
            </a:r>
            <a:r>
              <a:rPr lang="en-US" altLang="ko-KR" sz="11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String </a:t>
            </a:r>
            <a:r>
              <a:rPr lang="en-US" altLang="ko-KR" sz="1100" dirty="0" err="1"/>
              <a:t>getSchedule_id</a:t>
            </a:r>
            <a:r>
              <a:rPr lang="en-US" altLang="ko-KR" sz="1100" dirty="0"/>
              <a:t>() {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	return </a:t>
            </a:r>
            <a:r>
              <a:rPr lang="en-US" altLang="ko-KR" sz="1100" dirty="0" err="1"/>
              <a:t>Schedule_id</a:t>
            </a:r>
            <a:r>
              <a:rPr lang="en-US" altLang="ko-KR" sz="11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void </a:t>
            </a:r>
            <a:r>
              <a:rPr lang="en-US" altLang="ko-KR" sz="1100" dirty="0" err="1"/>
              <a:t>setSchedule_id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schedule_id</a:t>
            </a:r>
            <a:r>
              <a:rPr lang="en-US" altLang="ko-KR" sz="1100" dirty="0"/>
              <a:t>) {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Schedule_id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schedule_id</a:t>
            </a:r>
            <a:r>
              <a:rPr lang="en-US" altLang="ko-KR" sz="11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Date </a:t>
            </a:r>
            <a:r>
              <a:rPr lang="en-US" altLang="ko-KR" sz="1100" dirty="0" err="1"/>
              <a:t>getSchedule_date</a:t>
            </a:r>
            <a:r>
              <a:rPr lang="en-US" altLang="ko-KR" sz="1100" dirty="0"/>
              <a:t>() {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	return </a:t>
            </a:r>
            <a:r>
              <a:rPr lang="en-US" altLang="ko-KR" sz="1100" dirty="0" err="1"/>
              <a:t>Schedule_date</a:t>
            </a:r>
            <a:r>
              <a:rPr lang="en-US" altLang="ko-KR" sz="11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void </a:t>
            </a:r>
            <a:r>
              <a:rPr lang="en-US" altLang="ko-KR" sz="1100" dirty="0" err="1"/>
              <a:t>setSchedule_date</a:t>
            </a:r>
            <a:r>
              <a:rPr lang="en-US" altLang="ko-KR" sz="1100" dirty="0"/>
              <a:t>(Date </a:t>
            </a:r>
            <a:r>
              <a:rPr lang="en-US" altLang="ko-KR" sz="1100" dirty="0" err="1"/>
              <a:t>schedule_date</a:t>
            </a:r>
            <a:r>
              <a:rPr lang="en-US" altLang="ko-KR" sz="1100" dirty="0"/>
              <a:t>) {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Schedule_date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schedule_date</a:t>
            </a:r>
            <a:r>
              <a:rPr lang="en-US" altLang="ko-KR" sz="11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String </a:t>
            </a:r>
            <a:r>
              <a:rPr lang="en-US" altLang="ko-KR" sz="1100" dirty="0" err="1"/>
              <a:t>getStadium_name</a:t>
            </a:r>
            <a:r>
              <a:rPr lang="en-US" altLang="ko-KR" sz="1100" dirty="0"/>
              <a:t>() {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	return </a:t>
            </a:r>
            <a:r>
              <a:rPr lang="en-US" altLang="ko-KR" sz="1100" dirty="0" err="1"/>
              <a:t>Stadium_name</a:t>
            </a:r>
            <a:r>
              <a:rPr lang="en-US" altLang="ko-KR" sz="11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void </a:t>
            </a:r>
            <a:r>
              <a:rPr lang="en-US" altLang="ko-KR" sz="1100" dirty="0" err="1"/>
              <a:t>setStadium_name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stadium_name</a:t>
            </a:r>
            <a:r>
              <a:rPr lang="en-US" altLang="ko-KR" sz="1100" dirty="0"/>
              <a:t>) {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Stadium_name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stadium_name</a:t>
            </a:r>
            <a:r>
              <a:rPr lang="en-US" altLang="ko-KR" sz="11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 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0" indent="0" eaLnBrk="1" hangingPunct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889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32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(3)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FORM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0" indent="0" eaLnBrk="1" hangingPunct="1">
              <a:buNone/>
            </a:pPr>
            <a:r>
              <a:rPr lang="en-US" altLang="ko-KR" sz="1100" dirty="0"/>
              <a:t>&lt;h3&gt;</a:t>
            </a:r>
            <a:r>
              <a:rPr lang="ko-KR" altLang="en-US" sz="1100" dirty="0"/>
              <a:t>플레이어 랭크 업데이트</a:t>
            </a:r>
            <a:r>
              <a:rPr lang="en-US" altLang="ko-KR" sz="1100" dirty="0"/>
              <a:t>&lt;/h3&gt;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&lt;form action="/gg/</a:t>
            </a:r>
            <a:r>
              <a:rPr lang="en-US" altLang="ko-KR" sz="1100" dirty="0" err="1"/>
              <a:t>playerControl</a:t>
            </a:r>
            <a:r>
              <a:rPr lang="en-US" altLang="ko-KR" sz="1100" dirty="0"/>
              <a:t>" method="post"&gt;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type="hidden" name="action" value="</a:t>
            </a:r>
            <a:r>
              <a:rPr lang="en-US" altLang="ko-KR" sz="1100" dirty="0" err="1"/>
              <a:t>updateRank</a:t>
            </a:r>
            <a:r>
              <a:rPr lang="en-US" altLang="ko-KR" sz="1100" dirty="0"/>
              <a:t>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RRN: &lt;input type="text" name="</a:t>
            </a:r>
            <a:r>
              <a:rPr lang="en-US" altLang="ko-KR" sz="1100" dirty="0" err="1"/>
              <a:t>rrn</a:t>
            </a:r>
            <a:r>
              <a:rPr lang="en-US" altLang="ko-KR" sz="1100" dirty="0"/>
              <a:t>" required&gt;&lt;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New Rank ID: &lt;input type="text" name="</a:t>
            </a:r>
            <a:r>
              <a:rPr lang="en-US" altLang="ko-KR" sz="1100" dirty="0" err="1"/>
              <a:t>newRankId</a:t>
            </a:r>
            <a:r>
              <a:rPr lang="en-US" altLang="ko-KR" sz="1100" dirty="0"/>
              <a:t>"&gt;&lt;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type="submit" value="Update Rank"&gt;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&lt;/form&gt;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marL="0" indent="0" eaLnBrk="1" hangingPunct="1">
              <a:buNone/>
            </a:pPr>
            <a:endParaRPr lang="en-US" altLang="ko-KR" sz="1100" dirty="0"/>
          </a:p>
          <a:p>
            <a:pPr marL="0" indent="0" eaLnBrk="1" hangingPunct="1">
              <a:buNone/>
            </a:pPr>
            <a:r>
              <a:rPr lang="en-US" altLang="ko-KR" sz="1100" dirty="0"/>
              <a:t>&lt;h3&gt;</a:t>
            </a:r>
            <a:r>
              <a:rPr lang="ko-KR" altLang="en-US" sz="1100" dirty="0"/>
              <a:t>팀 별 플레이어 수 조회</a:t>
            </a:r>
            <a:r>
              <a:rPr lang="en-US" altLang="ko-KR" sz="1100" dirty="0"/>
              <a:t>&lt;/h3&gt;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&lt;form action="/gg/</a:t>
            </a:r>
            <a:r>
              <a:rPr lang="en-US" altLang="ko-KR" sz="1100" dirty="0" err="1"/>
              <a:t>playerControl</a:t>
            </a:r>
            <a:r>
              <a:rPr lang="en-US" altLang="ko-KR" sz="1100" dirty="0"/>
              <a:t>" method="post"&gt;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type="hidden" name="action" value="</a:t>
            </a:r>
            <a:r>
              <a:rPr lang="en-US" altLang="ko-KR" sz="1100" dirty="0" err="1"/>
              <a:t>teamPlayerCount</a:t>
            </a:r>
            <a:r>
              <a:rPr lang="en-US" altLang="ko-KR" sz="1100" dirty="0"/>
              <a:t>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type="submit" value="View Team Player Count"&gt;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&lt;/form&gt;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marL="0" indent="0" eaLnBrk="1" hangingPunct="1">
              <a:buNone/>
            </a:pPr>
            <a:endParaRPr lang="en-US" altLang="ko-KR" sz="1100" dirty="0"/>
          </a:p>
          <a:p>
            <a:pPr marL="0" indent="0" eaLnBrk="1" hangingPunct="1">
              <a:buNone/>
            </a:pPr>
            <a:r>
              <a:rPr lang="en-US" altLang="ko-KR" sz="1100" dirty="0"/>
              <a:t>&lt;h3&gt;</a:t>
            </a:r>
            <a:r>
              <a:rPr lang="ko-KR" altLang="en-US" sz="1100" dirty="0"/>
              <a:t>특정 팀의 플레이어 조회</a:t>
            </a:r>
            <a:r>
              <a:rPr lang="en-US" altLang="ko-KR" sz="1100" dirty="0"/>
              <a:t>&lt;/h3&gt;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&lt;form action="/gg/</a:t>
            </a:r>
            <a:r>
              <a:rPr lang="en-US" altLang="ko-KR" sz="1100" dirty="0" err="1"/>
              <a:t>playerControl</a:t>
            </a:r>
            <a:r>
              <a:rPr lang="en-US" altLang="ko-KR" sz="1100" dirty="0"/>
              <a:t>" method="post"&gt;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type="hidden" name="action" value="</a:t>
            </a:r>
            <a:r>
              <a:rPr lang="en-US" altLang="ko-KR" sz="1100" dirty="0" err="1"/>
              <a:t>playersByTeam</a:t>
            </a:r>
            <a:r>
              <a:rPr lang="en-US" altLang="ko-KR" sz="1100" dirty="0"/>
              <a:t>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Team ID: &lt;input type="text" name="</a:t>
            </a:r>
            <a:r>
              <a:rPr lang="en-US" altLang="ko-KR" sz="1100" dirty="0" err="1"/>
              <a:t>teamId</a:t>
            </a:r>
            <a:r>
              <a:rPr lang="en-US" altLang="ko-KR" sz="1100" dirty="0"/>
              <a:t>" required&gt;&lt;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type="submit" value="View Players By Team"&gt;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&lt;/form&gt;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marL="0" indent="0" eaLnBrk="1" hangingPunct="1">
              <a:buNone/>
            </a:pPr>
            <a:endParaRPr lang="en-US" altLang="ko-KR" sz="1100" dirty="0"/>
          </a:p>
          <a:p>
            <a:pPr marL="0" indent="0" eaLnBrk="1" hangingPunct="1">
              <a:buNone/>
            </a:pPr>
            <a:r>
              <a:rPr lang="en-US" altLang="ko-KR" sz="1100" dirty="0"/>
              <a:t>&lt;h3&gt;</a:t>
            </a:r>
            <a:r>
              <a:rPr lang="ko-KR" altLang="en-US" sz="1100" dirty="0"/>
              <a:t>전체 경기 일정 조회</a:t>
            </a:r>
            <a:r>
              <a:rPr lang="en-US" altLang="ko-KR" sz="1100" dirty="0"/>
              <a:t>&lt;/h3&gt;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&lt;form action="/gg/</a:t>
            </a:r>
            <a:r>
              <a:rPr lang="en-US" altLang="ko-KR" sz="1100" dirty="0" err="1"/>
              <a:t>playerControl</a:t>
            </a:r>
            <a:r>
              <a:rPr lang="en-US" altLang="ko-KR" sz="1100" dirty="0"/>
              <a:t>" method="get"&gt;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type="hidden" name="action" value="</a:t>
            </a:r>
            <a:r>
              <a:rPr lang="en-US" altLang="ko-KR" sz="1100" dirty="0" err="1"/>
              <a:t>listSchedules</a:t>
            </a:r>
            <a:r>
              <a:rPr lang="en-US" altLang="ko-KR" sz="1100" dirty="0"/>
              <a:t>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type="submit" value="View All Schedules"&gt;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&lt;/form&gt;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marL="0" indent="0" eaLnBrk="1" hangingPunct="1">
              <a:buNone/>
            </a:pPr>
            <a:endParaRPr lang="en-US" altLang="ko-KR" sz="1100" dirty="0"/>
          </a:p>
          <a:p>
            <a:pPr marL="0" indent="0" eaLnBrk="1" hangingPunct="1">
              <a:buNone/>
            </a:pPr>
            <a:r>
              <a:rPr lang="en-US" altLang="ko-KR" sz="1100" dirty="0"/>
              <a:t>&lt;h3&gt;</a:t>
            </a:r>
            <a:r>
              <a:rPr lang="ko-KR" altLang="en-US" sz="1100" dirty="0"/>
              <a:t>특정 날짜의 경기 일정 조회</a:t>
            </a:r>
            <a:r>
              <a:rPr lang="en-US" altLang="ko-KR" sz="1100" dirty="0"/>
              <a:t>&lt;/h3&gt;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&lt;form action="/gg/</a:t>
            </a:r>
            <a:r>
              <a:rPr lang="en-US" altLang="ko-KR" sz="1100" dirty="0" err="1"/>
              <a:t>playerControl</a:t>
            </a:r>
            <a:r>
              <a:rPr lang="en-US" altLang="ko-KR" sz="1100" dirty="0"/>
              <a:t>" method="get"&gt;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type="hidden" name="action" value="</a:t>
            </a:r>
            <a:r>
              <a:rPr lang="en-US" altLang="ko-KR" sz="1100" dirty="0" err="1"/>
              <a:t>scheduleInfo</a:t>
            </a:r>
            <a:r>
              <a:rPr lang="en-US" altLang="ko-KR" sz="1100" dirty="0"/>
              <a:t>"&gt;</a:t>
            </a:r>
          </a:p>
          <a:p>
            <a:pPr marL="400050" lvl="1" indent="0" eaLnBrk="1" hangingPunct="1">
              <a:buNone/>
            </a:pPr>
            <a:r>
              <a:rPr lang="ko-KR" altLang="en-US" sz="1100" dirty="0"/>
              <a:t>날짜</a:t>
            </a:r>
            <a:r>
              <a:rPr lang="en-US" altLang="ko-KR" sz="1100" dirty="0"/>
              <a:t>: &lt;input type="date" name="date" required&gt;&lt;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type="submit" value="View Schedules By Date"&gt;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&lt;/form&gt;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marL="0" indent="0" eaLnBrk="1" hangingPunct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4162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33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(4)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ko-KR" sz="1100" dirty="0"/>
              <a:t>&lt;h3&gt;</a:t>
            </a:r>
            <a:r>
              <a:rPr lang="ko-KR" altLang="en-US" sz="1100" dirty="0"/>
              <a:t>특정 경기장의 경기 일정 조회</a:t>
            </a:r>
            <a:r>
              <a:rPr lang="en-US" altLang="ko-KR" sz="1100" dirty="0"/>
              <a:t>&lt;/h3&gt;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&lt;form action="/gg/</a:t>
            </a:r>
            <a:r>
              <a:rPr lang="en-US" altLang="ko-KR" sz="1100" dirty="0" err="1"/>
              <a:t>playerControl</a:t>
            </a:r>
            <a:r>
              <a:rPr lang="en-US" altLang="ko-KR" sz="1100" dirty="0"/>
              <a:t>" method="get"&gt;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type="hidden" name="action" value="</a:t>
            </a:r>
            <a:r>
              <a:rPr lang="en-US" altLang="ko-KR" sz="1100" dirty="0" err="1"/>
              <a:t>schedulesByStadium</a:t>
            </a:r>
            <a:r>
              <a:rPr lang="en-US" altLang="ko-KR" sz="1100" dirty="0"/>
              <a:t>" &gt;</a:t>
            </a:r>
          </a:p>
          <a:p>
            <a:pPr marL="400050" lvl="1" indent="0" eaLnBrk="1" hangingPunct="1">
              <a:buNone/>
            </a:pPr>
            <a:r>
              <a:rPr lang="ko-KR" altLang="en-US" sz="1100" dirty="0"/>
              <a:t>경기장 이름</a:t>
            </a:r>
            <a:r>
              <a:rPr lang="en-US" altLang="ko-KR" sz="1100" dirty="0"/>
              <a:t>: &lt;input type="text" name="</a:t>
            </a:r>
            <a:r>
              <a:rPr lang="en-US" altLang="ko-KR" sz="1100" dirty="0" err="1"/>
              <a:t>stadiumName</a:t>
            </a:r>
            <a:r>
              <a:rPr lang="en-US" altLang="ko-KR" sz="1100" dirty="0"/>
              <a:t>" required&gt;&lt;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type="submit" value="View Schedules By Stadium"&gt;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&lt;/form&gt;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marL="0" indent="0" eaLnBrk="1" hangingPunct="1">
              <a:buNone/>
            </a:pPr>
            <a:endParaRPr lang="en-US" altLang="ko-KR" sz="1100" dirty="0"/>
          </a:p>
          <a:p>
            <a:pPr marL="0" indent="0" eaLnBrk="1" hangingPunct="1">
              <a:buNone/>
            </a:pPr>
            <a:r>
              <a:rPr lang="en-US" altLang="ko-KR" sz="1100" dirty="0"/>
              <a:t>&lt;h3&gt;</a:t>
            </a:r>
            <a:r>
              <a:rPr lang="ko-KR" altLang="en-US" sz="1100" dirty="0"/>
              <a:t>플레이어 팀 업데이트</a:t>
            </a:r>
            <a:r>
              <a:rPr lang="en-US" altLang="ko-KR" sz="1100" dirty="0"/>
              <a:t>&lt;/h3&gt;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&lt;form action="/gg/</a:t>
            </a:r>
            <a:r>
              <a:rPr lang="en-US" altLang="ko-KR" sz="1100" dirty="0" err="1"/>
              <a:t>playerControl</a:t>
            </a:r>
            <a:r>
              <a:rPr lang="en-US" altLang="ko-KR" sz="1100" dirty="0"/>
              <a:t>" method="post"&gt;</a:t>
            </a:r>
          </a:p>
          <a:p>
            <a:pPr marL="400050" lvl="1" indent="0" eaLnBrk="1" hangingPunct="1">
              <a:buNone/>
            </a:pPr>
            <a:r>
              <a:rPr lang="en-US" altLang="ko-KR" sz="700" dirty="0"/>
              <a:t>&lt;</a:t>
            </a:r>
            <a:r>
              <a:rPr lang="en-US" altLang="ko-KR" sz="1100" dirty="0"/>
              <a:t>input type="hidden" name="action" value="</a:t>
            </a:r>
            <a:r>
              <a:rPr lang="en-US" altLang="ko-KR" sz="1100" dirty="0" err="1"/>
              <a:t>updateTeam</a:t>
            </a:r>
            <a:r>
              <a:rPr lang="en-US" altLang="ko-KR" sz="1100" dirty="0"/>
              <a:t>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RRN: &lt;input type="text" name="</a:t>
            </a:r>
            <a:r>
              <a:rPr lang="en-US" altLang="ko-KR" sz="1100" dirty="0" err="1"/>
              <a:t>rrn</a:t>
            </a:r>
            <a:r>
              <a:rPr lang="en-US" altLang="ko-KR" sz="1100" dirty="0"/>
              <a:t>" required&gt;&lt;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New Team ID: &lt;input type="text" name="</a:t>
            </a:r>
            <a:r>
              <a:rPr lang="en-US" altLang="ko-KR" sz="1100" dirty="0" err="1"/>
              <a:t>newTeamId</a:t>
            </a:r>
            <a:r>
              <a:rPr lang="en-US" altLang="ko-KR" sz="1100" dirty="0"/>
              <a:t>" required&gt;&lt;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type="submit" value="Update Team"&gt;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&lt;/form&gt;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&lt;h3&gt;</a:t>
            </a:r>
            <a:r>
              <a:rPr lang="ko-KR" altLang="en-US" sz="1100" dirty="0"/>
              <a:t>경기 일정 삭제</a:t>
            </a:r>
            <a:r>
              <a:rPr lang="en-US" altLang="ko-KR" sz="1100" dirty="0"/>
              <a:t>&lt;/h3&gt;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&lt;form action="/gg/</a:t>
            </a:r>
            <a:r>
              <a:rPr lang="en-US" altLang="ko-KR" sz="1100" dirty="0" err="1"/>
              <a:t>playerControl</a:t>
            </a:r>
            <a:r>
              <a:rPr lang="en-US" altLang="ko-KR" sz="1100" dirty="0"/>
              <a:t>" method="post"&gt;</a:t>
            </a:r>
          </a:p>
          <a:p>
            <a:pPr marL="400050" lvl="1" indent="0" eaLnBrk="1" hangingPunct="1">
              <a:buNone/>
            </a:pPr>
            <a:r>
              <a:rPr lang="en-US" altLang="ko-KR" sz="700" dirty="0"/>
              <a:t>&lt;</a:t>
            </a:r>
            <a:r>
              <a:rPr lang="en-US" altLang="ko-KR" sz="1100" dirty="0"/>
              <a:t>input type="hidden" name="action" value="</a:t>
            </a:r>
            <a:r>
              <a:rPr lang="en-US" altLang="ko-KR" sz="1100" dirty="0" err="1"/>
              <a:t>deleteSchedule</a:t>
            </a:r>
            <a:r>
              <a:rPr lang="en-US" altLang="ko-KR" sz="1100" dirty="0"/>
              <a:t>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Schedule ID: &lt;input type="text" name="</a:t>
            </a:r>
            <a:r>
              <a:rPr lang="en-US" altLang="ko-KR" sz="1100" dirty="0" err="1"/>
              <a:t>scheduleId</a:t>
            </a:r>
            <a:r>
              <a:rPr lang="en-US" altLang="ko-KR" sz="1100" dirty="0"/>
              <a:t>" required&gt;&lt;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type="submit" value="Delete Schedule"&gt;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&lt;/form&gt;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&lt;h3&gt;</a:t>
            </a:r>
            <a:r>
              <a:rPr lang="ko-KR" altLang="en-US" sz="1100" dirty="0"/>
              <a:t>플레이어 삭제</a:t>
            </a:r>
            <a:r>
              <a:rPr lang="en-US" altLang="ko-KR" sz="1100" dirty="0"/>
              <a:t>&lt;/h3&gt;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&lt;form action="/gg/</a:t>
            </a:r>
            <a:r>
              <a:rPr lang="en-US" altLang="ko-KR" sz="1100" dirty="0" err="1"/>
              <a:t>playerControl</a:t>
            </a:r>
            <a:r>
              <a:rPr lang="en-US" altLang="ko-KR" sz="1100" dirty="0"/>
              <a:t>" method="post"&gt;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type="hidden" name="action" value="</a:t>
            </a:r>
            <a:r>
              <a:rPr lang="en-US" altLang="ko-KR" sz="1100" dirty="0" err="1"/>
              <a:t>deletePlayer</a:t>
            </a:r>
            <a:r>
              <a:rPr lang="en-US" altLang="ko-KR" sz="1100" dirty="0"/>
              <a:t>"&gt;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RRN: &lt;input type="text" name="</a:t>
            </a:r>
            <a:r>
              <a:rPr lang="en-US" altLang="ko-KR" sz="1100" dirty="0" err="1"/>
              <a:t>rrn</a:t>
            </a:r>
            <a:r>
              <a:rPr lang="en-US" altLang="ko-KR" sz="1100" dirty="0"/>
              <a:t>" required&gt;&lt;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&lt;input type="submit" value="Delete Player"&gt;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&lt;/form&gt;</a:t>
            </a:r>
          </a:p>
          <a:p>
            <a:pPr marL="0" indent="0" eaLnBrk="1" hangingPunct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4771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4B600-BEEC-E043-935A-FD0D1A8AA259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(5)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작성</a:t>
            </a:r>
            <a:r>
              <a:rPr lang="en-US" altLang="ko-KR" dirty="0"/>
              <a:t>(</a:t>
            </a:r>
            <a:r>
              <a:rPr lang="en" altLang="ko-KR" dirty="0" err="1"/>
              <a:t>playerInfo.jsp</a:t>
            </a:r>
            <a:r>
              <a:rPr lang="en" altLang="ko-KR" dirty="0"/>
              <a:t>)</a:t>
            </a:r>
            <a:endParaRPr lang="en-US" altLang="ko-KR" dirty="0"/>
          </a:p>
          <a:p>
            <a:pPr marL="0" indent="0" eaLnBrk="1" hangingPunct="1">
              <a:buNone/>
            </a:pPr>
            <a:r>
              <a:rPr lang="en-US" altLang="ko-KR" sz="1100" dirty="0"/>
              <a:t>&lt;%@ page language="java" </a:t>
            </a:r>
            <a:r>
              <a:rPr lang="en-US" altLang="ko-KR" sz="1100" dirty="0" err="1"/>
              <a:t>contentType</a:t>
            </a:r>
            <a:r>
              <a:rPr lang="en-US" altLang="ko-KR" sz="1100" dirty="0"/>
              <a:t>="text/html; charset=UTF-8"</a:t>
            </a:r>
          </a:p>
          <a:p>
            <a:pPr marL="0" indent="0" eaLnBrk="1" hangingPunct="1">
              <a:buNone/>
            </a:pPr>
            <a:r>
              <a:rPr lang="en-US" altLang="ko-KR" sz="1100" dirty="0" err="1"/>
              <a:t>pageEncoding</a:t>
            </a:r>
            <a:r>
              <a:rPr lang="en-US" altLang="ko-KR" sz="1100" dirty="0"/>
              <a:t>="UTF-8"%&gt;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&lt;%@ </a:t>
            </a:r>
            <a:r>
              <a:rPr lang="en-US" altLang="ko-KR" sz="1100" dirty="0" err="1"/>
              <a:t>taglib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uri</a:t>
            </a:r>
            <a:r>
              <a:rPr lang="en-US" altLang="ko-KR" sz="1100" dirty="0"/>
              <a:t>="http://</a:t>
            </a:r>
            <a:r>
              <a:rPr lang="en-US" altLang="ko-KR" sz="1100" dirty="0" err="1"/>
              <a:t>java.sun.com</a:t>
            </a:r>
            <a:r>
              <a:rPr lang="en-US" altLang="ko-KR" sz="1100" dirty="0"/>
              <a:t>/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jstl</a:t>
            </a:r>
            <a:r>
              <a:rPr lang="en-US" altLang="ko-KR" sz="1100" dirty="0"/>
              <a:t>/core" prefix="c" %&gt;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&lt;!DOCTYPE html&gt;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&lt;html&gt;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&lt;head&gt;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&lt;meta charset="UTF-8"&gt;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&lt;title&gt;</a:t>
            </a:r>
            <a:r>
              <a:rPr lang="ko-KR" altLang="en-US" sz="1100" dirty="0"/>
              <a:t>플레이어 정보</a:t>
            </a:r>
            <a:r>
              <a:rPr lang="en-US" altLang="ko-KR" sz="1100" dirty="0"/>
              <a:t>&lt;/title&gt;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&lt;/head&gt;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&lt;body&gt;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&lt;h2&gt;</a:t>
            </a:r>
            <a:r>
              <a:rPr lang="ko-KR" altLang="en-US" sz="1100" dirty="0"/>
              <a:t>플레이어 정보</a:t>
            </a:r>
            <a:r>
              <a:rPr lang="en-US" altLang="ko-KR" sz="1100" dirty="0"/>
              <a:t>&lt;/h2&gt;[&lt;a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="/gg/</a:t>
            </a:r>
            <a:r>
              <a:rPr lang="en-US" altLang="ko-KR" sz="1100" dirty="0" err="1"/>
              <a:t>playerControl?action</a:t>
            </a:r>
            <a:r>
              <a:rPr lang="en-US" altLang="ko-KR" sz="1100" dirty="0"/>
              <a:t>=list"&gt;</a:t>
            </a:r>
            <a:r>
              <a:rPr lang="ko-KR" altLang="en-US" sz="1100" dirty="0"/>
              <a:t>조회</a:t>
            </a:r>
            <a:r>
              <a:rPr lang="en-US" altLang="ko-KR" sz="1100" dirty="0"/>
              <a:t>&lt;/a&gt;]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&lt;table border="1"&gt;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&lt;tr&gt;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&gt;RRN&lt;/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&gt;Name&lt;/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&gt;Address&lt;/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&gt;Team ID&lt;/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&gt;Rank ID&lt;/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&lt;/tr&gt;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c:forEach</a:t>
            </a:r>
            <a:r>
              <a:rPr lang="en-US" altLang="ko-KR" sz="1100" dirty="0"/>
              <a:t> items="${players}" var="p"&gt;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&lt;tr&gt; 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&lt;td&gt;${</a:t>
            </a:r>
            <a:r>
              <a:rPr lang="en-US" altLang="ko-KR" sz="1100" b="1" dirty="0" err="1"/>
              <a:t>p.RRN</a:t>
            </a:r>
            <a:r>
              <a:rPr lang="en-US" altLang="ko-KR" sz="1100" b="1" dirty="0"/>
              <a:t>}&lt;/td&gt;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&lt;td&gt;${</a:t>
            </a:r>
            <a:r>
              <a:rPr lang="en-US" altLang="ko-KR" sz="1100" b="1" dirty="0" err="1"/>
              <a:t>p.NAME</a:t>
            </a:r>
            <a:r>
              <a:rPr lang="en-US" altLang="ko-KR" sz="1100" b="1" dirty="0"/>
              <a:t>}&lt;/td&gt;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&lt;td&gt;${</a:t>
            </a:r>
            <a:r>
              <a:rPr lang="en-US" altLang="ko-KR" sz="1100" b="1" dirty="0" err="1"/>
              <a:t>p.ADDRESS</a:t>
            </a:r>
            <a:r>
              <a:rPr lang="en-US" altLang="ko-KR" sz="1100" b="1" dirty="0"/>
              <a:t>}&lt;/td&gt;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&lt;td&gt;${</a:t>
            </a:r>
            <a:r>
              <a:rPr lang="en-US" altLang="ko-KR" sz="1100" b="1" dirty="0" err="1"/>
              <a:t>p.TEAM_ID</a:t>
            </a:r>
            <a:r>
              <a:rPr lang="en-US" altLang="ko-KR" sz="1100" b="1" dirty="0"/>
              <a:t>}&lt;/td&gt;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&lt;td&gt;${</a:t>
            </a:r>
            <a:r>
              <a:rPr lang="en-US" altLang="ko-KR" sz="1100" b="1" dirty="0" err="1"/>
              <a:t>p.RANK_ID</a:t>
            </a:r>
            <a:r>
              <a:rPr lang="en-US" altLang="ko-KR" sz="1100" b="1" dirty="0"/>
              <a:t>}&lt;/td&gt;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&lt;/tr&gt;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&lt;/</a:t>
            </a:r>
            <a:r>
              <a:rPr lang="en-US" altLang="ko-KR" sz="1100" dirty="0" err="1"/>
              <a:t>c:forEach</a:t>
            </a:r>
            <a:r>
              <a:rPr lang="en-US" altLang="ko-KR" sz="1100" dirty="0"/>
              <a:t>&gt; 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&lt;/table&gt;</a:t>
            </a:r>
          </a:p>
          <a:p>
            <a:pPr marL="400050" lvl="1" indent="0" eaLnBrk="1" hangingPunct="1">
              <a:buNone/>
            </a:pPr>
            <a:r>
              <a:rPr lang="en" altLang="ko-KR" sz="1100" dirty="0"/>
              <a:t>&lt;!-- FORM </a:t>
            </a:r>
            <a:r>
              <a:rPr lang="ko-KR" altLang="en-US" sz="1100" dirty="0"/>
              <a:t>부분은 위에서 제공한 코드에 포함됨 </a:t>
            </a:r>
            <a:r>
              <a:rPr lang="en-US" altLang="ko-KR" sz="1100" dirty="0"/>
              <a:t>--&gt;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&lt;/body&gt;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&lt;/html&gt;</a:t>
            </a:r>
          </a:p>
          <a:p>
            <a:pPr marL="0" indent="0" eaLnBrk="1" hangingPunct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8973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4B600-BEEC-E043-935A-FD0D1A8AA259}" type="slidenum"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굴림" panose="020B0600000101010101" pitchFamily="34" charset="-127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(6)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작성</a:t>
            </a:r>
            <a:r>
              <a:rPr lang="en-US" altLang="ko-KR" dirty="0"/>
              <a:t>(</a:t>
            </a:r>
            <a:r>
              <a:rPr lang="en" altLang="ko-KR" dirty="0" err="1"/>
              <a:t>schedulesList.jsp</a:t>
            </a:r>
            <a:r>
              <a:rPr lang="en" altLang="ko-KR" dirty="0"/>
              <a:t>)</a:t>
            </a:r>
            <a:endParaRPr lang="en-US" altLang="ko-KR" dirty="0"/>
          </a:p>
          <a:p>
            <a:pPr marL="0" indent="0" eaLnBrk="1" hangingPunct="1">
              <a:buNone/>
            </a:pPr>
            <a:r>
              <a:rPr lang="en-US" altLang="ko-KR" sz="1100" dirty="0"/>
              <a:t>&lt;%@ page language="java" </a:t>
            </a:r>
            <a:r>
              <a:rPr lang="en-US" altLang="ko-KR" sz="1100" dirty="0" err="1"/>
              <a:t>contentType</a:t>
            </a:r>
            <a:r>
              <a:rPr lang="en-US" altLang="ko-KR" sz="1100" dirty="0"/>
              <a:t>="text/html; charset=UTF-8"</a:t>
            </a:r>
          </a:p>
          <a:p>
            <a:pPr marL="0" indent="0" eaLnBrk="1" hangingPunct="1">
              <a:buNone/>
            </a:pPr>
            <a:r>
              <a:rPr lang="en-US" altLang="ko-KR" sz="1100" dirty="0" err="1"/>
              <a:t>pageEncoding</a:t>
            </a:r>
            <a:r>
              <a:rPr lang="en-US" altLang="ko-KR" sz="1100" dirty="0"/>
              <a:t>="UTF-8"%&gt;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&lt;%@ </a:t>
            </a:r>
            <a:r>
              <a:rPr lang="en-US" altLang="ko-KR" sz="1100" dirty="0" err="1"/>
              <a:t>taglib</a:t>
            </a:r>
            <a:r>
              <a:rPr lang="en-US" altLang="ko-KR" sz="1100" dirty="0"/>
              <a:t> </a:t>
            </a:r>
            <a:r>
              <a:rPr lang="en-US" altLang="ko-KR" sz="1100" dirty="0" err="1"/>
              <a:t>uri</a:t>
            </a:r>
            <a:r>
              <a:rPr lang="en-US" altLang="ko-KR" sz="1100" dirty="0"/>
              <a:t>="http://</a:t>
            </a:r>
            <a:r>
              <a:rPr lang="en-US" altLang="ko-KR" sz="1100" dirty="0" err="1"/>
              <a:t>java.sun.com</a:t>
            </a:r>
            <a:r>
              <a:rPr lang="en-US" altLang="ko-KR" sz="1100" dirty="0"/>
              <a:t>/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jstl</a:t>
            </a:r>
            <a:r>
              <a:rPr lang="en-US" altLang="ko-KR" sz="1100" dirty="0"/>
              <a:t>/core" prefix="c" %&gt;</a:t>
            </a:r>
          </a:p>
          <a:p>
            <a:pPr marL="0" indent="0" eaLnBrk="1" hangingPunct="1">
              <a:buNone/>
            </a:pPr>
            <a:endParaRPr lang="en-US" altLang="ko-KR" sz="1100" dirty="0"/>
          </a:p>
          <a:p>
            <a:pPr marL="0" indent="0" eaLnBrk="1" hangingPunct="1">
              <a:buNone/>
            </a:pPr>
            <a:r>
              <a:rPr lang="en-US" altLang="ko-KR" sz="1100" dirty="0"/>
              <a:t>&lt;!DOCTYPE html&gt;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&lt;html&gt;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&lt;head&gt;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&lt;meta charset="UTF-8"&gt;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&lt;title&gt;</a:t>
            </a:r>
            <a:r>
              <a:rPr lang="ko-KR" altLang="en-US" sz="1100" dirty="0"/>
              <a:t>전체 경기 일정</a:t>
            </a:r>
            <a:r>
              <a:rPr lang="en-US" altLang="ko-KR" sz="1100" dirty="0"/>
              <a:t>&lt;/title&gt;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&lt;/head&gt;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&lt;body&gt;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&lt;h2&gt;</a:t>
            </a:r>
            <a:r>
              <a:rPr lang="ko-KR" altLang="en-US" sz="1100" dirty="0"/>
              <a:t>전체 경기 일정</a:t>
            </a:r>
            <a:r>
              <a:rPr lang="en-US" altLang="ko-KR" sz="1100" dirty="0"/>
              <a:t>&lt;/h2&gt;[&lt;a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="/gg/</a:t>
            </a:r>
            <a:r>
              <a:rPr lang="en-US" altLang="ko-KR" sz="1100" dirty="0" err="1"/>
              <a:t>playerControl?action</a:t>
            </a:r>
            <a:r>
              <a:rPr lang="en-US" altLang="ko-KR" sz="1100" dirty="0"/>
              <a:t>=</a:t>
            </a:r>
            <a:r>
              <a:rPr lang="en-US" altLang="ko-KR" sz="1100" dirty="0" err="1"/>
              <a:t>listSchedules</a:t>
            </a:r>
            <a:r>
              <a:rPr lang="en-US" altLang="ko-KR" sz="1100" dirty="0"/>
              <a:t>"&gt;</a:t>
            </a:r>
            <a:r>
              <a:rPr lang="ko-KR" altLang="en-US" sz="1100" dirty="0" err="1"/>
              <a:t>새로고침</a:t>
            </a:r>
            <a:r>
              <a:rPr lang="en-US" altLang="ko-KR" sz="1100" dirty="0"/>
              <a:t>&lt;/a&gt;]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&lt;table border="1"&gt;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&lt;tr&gt;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&gt;Schedule ID&lt;/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&gt;Schedule Date&lt;/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&gt;Stadium Name&lt;/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&gt;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&lt;/tr&gt;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</a:t>
            </a:r>
            <a:r>
              <a:rPr lang="en-US" altLang="ko-KR" sz="1100" dirty="0" err="1"/>
              <a:t>c:forEach</a:t>
            </a:r>
            <a:r>
              <a:rPr lang="en-US" altLang="ko-KR" sz="1100" dirty="0"/>
              <a:t> items="${schedules}" var="s"&gt;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&lt;tr&gt; 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&lt;td&gt;${</a:t>
            </a:r>
            <a:r>
              <a:rPr lang="en-US" altLang="ko-KR" sz="1100" b="1" dirty="0" err="1"/>
              <a:t>s.schedule_id</a:t>
            </a:r>
            <a:r>
              <a:rPr lang="en-US" altLang="ko-KR" sz="1100" b="1" dirty="0"/>
              <a:t>}&lt;/td&gt;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&lt;td&gt;${</a:t>
            </a:r>
            <a:r>
              <a:rPr lang="en-US" altLang="ko-KR" sz="1100" b="1" dirty="0" err="1"/>
              <a:t>s.schedule_date</a:t>
            </a:r>
            <a:r>
              <a:rPr lang="en-US" altLang="ko-KR" sz="1100" b="1" dirty="0"/>
              <a:t>}&lt;/td&gt;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&lt;td&gt;${</a:t>
            </a:r>
            <a:r>
              <a:rPr lang="en-US" altLang="ko-KR" sz="1100" b="1" dirty="0" err="1"/>
              <a:t>s.stadium_name</a:t>
            </a:r>
            <a:r>
              <a:rPr lang="en-US" altLang="ko-KR" sz="1100" b="1" dirty="0"/>
              <a:t>}&lt;/td&gt;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&lt;/tr&gt;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&lt;/</a:t>
            </a:r>
            <a:r>
              <a:rPr lang="en-US" altLang="ko-KR" sz="1100" dirty="0" err="1"/>
              <a:t>c:forEach</a:t>
            </a:r>
            <a:r>
              <a:rPr lang="en-US" altLang="ko-KR" sz="1100" dirty="0"/>
              <a:t>&gt; 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&lt;/table&gt;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&lt;/body&gt;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&lt;/html&gt;</a:t>
            </a:r>
          </a:p>
          <a:p>
            <a:pPr marL="0" indent="0" eaLnBrk="1" hangingPunct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6340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36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(7)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DAO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0" indent="0" eaLnBrk="1" hangingPunct="1">
              <a:buNone/>
            </a:pPr>
            <a:r>
              <a:rPr lang="en-US" altLang="ko-KR" sz="1100" dirty="0"/>
              <a:t>package </a:t>
            </a:r>
            <a:r>
              <a:rPr lang="en-US" altLang="ko-KR" sz="1100" dirty="0" err="1"/>
              <a:t>sco</a:t>
            </a:r>
            <a:r>
              <a:rPr lang="en-US" altLang="ko-KR" sz="1100" dirty="0"/>
              <a:t>;</a:t>
            </a:r>
          </a:p>
          <a:p>
            <a:pPr marL="0" indent="0" eaLnBrk="1" hangingPunct="1">
              <a:buNone/>
            </a:pPr>
            <a:br>
              <a:rPr lang="en-US" altLang="ko-KR" sz="1100" dirty="0"/>
            </a:br>
            <a:r>
              <a:rPr lang="en-US" altLang="ko-KR" sz="1100" dirty="0"/>
              <a:t>import </a:t>
            </a:r>
            <a:r>
              <a:rPr lang="en-US" altLang="ko-KR" sz="1100" dirty="0" err="1"/>
              <a:t>java.sql</a:t>
            </a:r>
            <a:r>
              <a:rPr lang="en-US" altLang="ko-KR" sz="1100" dirty="0"/>
              <a:t>.*;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import </a:t>
            </a:r>
            <a:r>
              <a:rPr lang="en-US" altLang="ko-KR" sz="1100" dirty="0" err="1"/>
              <a:t>java.util.ArrayList</a:t>
            </a:r>
            <a:r>
              <a:rPr lang="en-US" altLang="ko-KR" sz="1100" dirty="0"/>
              <a:t>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import </a:t>
            </a:r>
            <a:r>
              <a:rPr lang="en-US" altLang="ko-KR" sz="1100" dirty="0" err="1"/>
              <a:t>java.util.HashMap</a:t>
            </a:r>
            <a:r>
              <a:rPr lang="en-US" altLang="ko-KR" sz="1100" dirty="0"/>
              <a:t>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import </a:t>
            </a:r>
            <a:r>
              <a:rPr lang="en-US" altLang="ko-KR" sz="1100" dirty="0" err="1"/>
              <a:t>java.util.List</a:t>
            </a:r>
            <a:r>
              <a:rPr lang="en-US" altLang="ko-KR" sz="1100" dirty="0"/>
              <a:t>;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import </a:t>
            </a:r>
            <a:r>
              <a:rPr lang="en-US" altLang="ko-KR" sz="1100" dirty="0" err="1"/>
              <a:t>java.util.Map</a:t>
            </a:r>
            <a:r>
              <a:rPr lang="en-US" altLang="ko-KR" sz="1100" dirty="0"/>
              <a:t>;</a:t>
            </a:r>
          </a:p>
          <a:p>
            <a:pPr marL="0" indent="0" eaLnBrk="1" hangingPunct="1">
              <a:buNone/>
            </a:pPr>
            <a:endParaRPr lang="en-US" altLang="ko-KR" sz="1100" dirty="0"/>
          </a:p>
          <a:p>
            <a:pPr marL="0" indent="0" eaLnBrk="1" hangingPunct="1">
              <a:buNone/>
            </a:pPr>
            <a:r>
              <a:rPr lang="en-US" altLang="ko-KR" sz="1100" dirty="0"/>
              <a:t>public class </a:t>
            </a:r>
            <a:r>
              <a:rPr lang="en-US" altLang="ko-KR" sz="1100" dirty="0" err="1"/>
              <a:t>PlayerDAO</a:t>
            </a:r>
            <a:r>
              <a:rPr lang="en-US" altLang="ko-KR" sz="1100" dirty="0"/>
              <a:t> {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Connection conn = null;</a:t>
            </a:r>
          </a:p>
          <a:p>
            <a:pPr marL="400050" lvl="1" indent="0" eaLnBrk="1" hangingPunct="1">
              <a:buNone/>
            </a:pPr>
            <a:r>
              <a:rPr lang="en-US" altLang="ko-KR" sz="1100" dirty="0" err="1"/>
              <a:t>PreparedStatement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pstmt</a:t>
            </a:r>
            <a:r>
              <a:rPr lang="en-US" altLang="ko-KR" sz="1100" dirty="0"/>
              <a:t>;</a:t>
            </a:r>
          </a:p>
          <a:p>
            <a:pPr marL="400050" lvl="1" indent="0" eaLnBrk="1" hangingPunct="1">
              <a:buNone/>
            </a:pPr>
            <a:endParaRPr lang="en-US" altLang="ko-KR" sz="1100" dirty="0"/>
          </a:p>
          <a:p>
            <a:pPr marL="400050" lvl="1" indent="0" eaLnBrk="1" hangingPunct="1">
              <a:buNone/>
            </a:pPr>
            <a:r>
              <a:rPr lang="en-US" altLang="ko-KR" sz="1100" dirty="0"/>
              <a:t>final String JDBC_DRIVER = "</a:t>
            </a:r>
            <a:r>
              <a:rPr lang="en-US" altLang="ko-KR" sz="1100" dirty="0" err="1"/>
              <a:t>oracle.jdbc.OracleDriver</a:t>
            </a:r>
            <a:r>
              <a:rPr lang="en-US" altLang="ko-KR" sz="1100" dirty="0"/>
              <a:t>";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final String JDBC_URL = "</a:t>
            </a:r>
            <a:r>
              <a:rPr lang="en-US" altLang="ko-KR" sz="1100" dirty="0" err="1"/>
              <a:t>jdbc:oracle:thin</a:t>
            </a:r>
            <a:r>
              <a:rPr lang="en-US" altLang="ko-KR" sz="1100" dirty="0"/>
              <a:t>:@localhost:1521:xe";</a:t>
            </a:r>
          </a:p>
          <a:p>
            <a:pPr marL="400050" lvl="1" indent="0" eaLnBrk="1" hangingPunct="1">
              <a:buNone/>
            </a:pPr>
            <a:endParaRPr lang="en-US" altLang="ko-KR" sz="1100" dirty="0"/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void open()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try {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Class.forName</a:t>
            </a:r>
            <a:r>
              <a:rPr lang="en-US" altLang="ko-KR" sz="1100" b="1" dirty="0"/>
              <a:t>(JDBC_DRIVER);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conn = </a:t>
            </a:r>
            <a:r>
              <a:rPr lang="en-US" altLang="ko-KR" sz="1100" b="1" dirty="0" err="1"/>
              <a:t>DriverManager.getConnection</a:t>
            </a:r>
            <a:r>
              <a:rPr lang="en-US" altLang="ko-KR" sz="1100" b="1" dirty="0"/>
              <a:t>(JDBC_URL, "system", "pass");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catch (Exception e)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/>
              <a:t>e.printStackTrace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300" b="1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b="1" dirty="0"/>
              <a:t>public void close()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try {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pstmt.close</a:t>
            </a:r>
            <a:r>
              <a:rPr lang="en-US" altLang="ko-KR" sz="1100" b="1" dirty="0"/>
              <a:t>();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conn.close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catch (</a:t>
            </a:r>
            <a:r>
              <a:rPr lang="en-US" altLang="ko-KR" sz="1100" b="1" dirty="0" err="1"/>
              <a:t>SQLException</a:t>
            </a:r>
            <a:r>
              <a:rPr lang="en-US" altLang="ko-KR" sz="1100" b="1" dirty="0"/>
              <a:t> e)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/>
              <a:t>e.printStackTrace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300" b="1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b="1" dirty="0"/>
              <a:t>public List&lt;Player&gt; </a:t>
            </a:r>
            <a:r>
              <a:rPr lang="en-US" altLang="ko-KR" sz="1100" b="1" dirty="0" err="1"/>
              <a:t>getAll</a:t>
            </a:r>
            <a:r>
              <a:rPr lang="en-US" altLang="ko-KR" sz="1100" b="1" dirty="0"/>
              <a:t>()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open();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List&lt;Player&gt; players = new </a:t>
            </a:r>
            <a:r>
              <a:rPr lang="en-US" altLang="ko-KR" sz="1100" b="1" dirty="0" err="1"/>
              <a:t>ArrayList</a:t>
            </a:r>
            <a:r>
              <a:rPr lang="en-US" altLang="ko-KR" sz="1100" b="1" dirty="0"/>
              <a:t>&lt;&gt;();</a:t>
            </a:r>
          </a:p>
          <a:p>
            <a:pPr marL="0" indent="0" eaLnBrk="1" hangingPunct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4625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37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(8)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buNone/>
            </a:pPr>
            <a:r>
              <a:rPr lang="en-US" altLang="ko-KR" sz="1100" dirty="0"/>
              <a:t>try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 err="1"/>
              <a:t>pstmt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conn.prepareStatement</a:t>
            </a:r>
            <a:r>
              <a:rPr lang="en-US" altLang="ko-KR" sz="1100" b="1" dirty="0"/>
              <a:t>("SELECT RRN, NAME, ADDRESS, TEAM_ID, RANK_ID FROM Player ORDER BY RRN");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 err="1"/>
              <a:t>ResultSet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pstmt.executeQuery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while(</a:t>
            </a:r>
            <a:r>
              <a:rPr lang="en-US" altLang="ko-KR" sz="1100" b="1" dirty="0" err="1"/>
              <a:t>rs.next</a:t>
            </a:r>
            <a:r>
              <a:rPr lang="en-US" altLang="ko-KR" sz="1100" b="1" dirty="0"/>
              <a:t>()) {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Player p = new Player();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p.setRRN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("RRN"));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p.setNAME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("NAME"));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p.setADDRESS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("ADDRESS"));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p.setTEAM_ID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("TEAM_ID"));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p.setRANK_ID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("RANK_ID"));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players.add</a:t>
            </a:r>
            <a:r>
              <a:rPr lang="en-US" altLang="ko-KR" sz="1100" b="1" dirty="0"/>
              <a:t>(p);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catch (Exception e)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/>
              <a:t>e.printStackTrace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finally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close();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return players;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endParaRPr lang="en-US" altLang="ko-KR" sz="1100" dirty="0"/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void </a:t>
            </a:r>
            <a:r>
              <a:rPr lang="en-US" altLang="ko-KR" sz="1100" dirty="0" err="1"/>
              <a:t>updateRank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rrn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newRankId</a:t>
            </a:r>
            <a:r>
              <a:rPr lang="en-US" altLang="ko-KR" sz="1100" dirty="0"/>
              <a:t>) {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open();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try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 err="1"/>
              <a:t>pstmt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conn.prepareStatement</a:t>
            </a:r>
            <a:r>
              <a:rPr lang="en-US" altLang="ko-KR" sz="1100" b="1" dirty="0"/>
              <a:t>("UPDATE Player SET </a:t>
            </a:r>
            <a:r>
              <a:rPr lang="en-US" altLang="ko-KR" sz="1100" b="1" dirty="0" err="1"/>
              <a:t>Rank_id</a:t>
            </a:r>
            <a:r>
              <a:rPr lang="en-US" altLang="ko-KR" sz="1100" b="1" dirty="0"/>
              <a:t> = ? WHERE RRN = ?");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 err="1"/>
              <a:t>pstmt.setString</a:t>
            </a:r>
            <a:r>
              <a:rPr lang="en-US" altLang="ko-KR" sz="1100" b="1" dirty="0"/>
              <a:t>(1, </a:t>
            </a:r>
            <a:r>
              <a:rPr lang="en-US" altLang="ko-KR" sz="1100" b="1" dirty="0" err="1"/>
              <a:t>newRankId</a:t>
            </a:r>
            <a:r>
              <a:rPr lang="en-US" altLang="ko-KR" sz="1100" b="1" dirty="0"/>
              <a:t>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 err="1"/>
              <a:t>pstmt.setString</a:t>
            </a:r>
            <a:r>
              <a:rPr lang="en-US" altLang="ko-KR" sz="1100" b="1" dirty="0"/>
              <a:t>(2, </a:t>
            </a:r>
            <a:r>
              <a:rPr lang="en-US" altLang="ko-KR" sz="1100" b="1" dirty="0" err="1"/>
              <a:t>rrn</a:t>
            </a:r>
            <a:r>
              <a:rPr lang="en-US" altLang="ko-KR" sz="1100" b="1" dirty="0"/>
              <a:t>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 err="1"/>
              <a:t>pstmt.executeUpdate</a:t>
            </a:r>
            <a:r>
              <a:rPr lang="en-US" altLang="ko-KR" sz="1100" b="1" dirty="0"/>
              <a:t>();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 catch (</a:t>
            </a:r>
            <a:r>
              <a:rPr lang="en-US" altLang="ko-KR" sz="1100" dirty="0" err="1"/>
              <a:t>SQLException</a:t>
            </a:r>
            <a:r>
              <a:rPr lang="en-US" altLang="ko-KR" sz="1100" dirty="0"/>
              <a:t> e) {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e.printStackTrace</a:t>
            </a:r>
            <a:r>
              <a:rPr lang="en-US" altLang="ko-KR" sz="1100" dirty="0"/>
              <a:t>();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 finally {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	close();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953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38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(9)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buNone/>
            </a:pPr>
            <a:r>
              <a:rPr lang="en-US" altLang="ko-KR" sz="1100" dirty="0"/>
              <a:t>public List&lt;Map&lt;String, Object&gt;&gt; </a:t>
            </a:r>
            <a:r>
              <a:rPr lang="en-US" altLang="ko-KR" sz="1100" dirty="0" err="1"/>
              <a:t>getTeamPlayerCount</a:t>
            </a:r>
            <a:r>
              <a:rPr lang="en-US" altLang="ko-KR" sz="1100" dirty="0"/>
              <a:t>()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open();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List&lt;Map&lt;String, Object&gt;&gt; </a:t>
            </a:r>
            <a:r>
              <a:rPr lang="en-US" altLang="ko-KR" sz="1100" b="1" dirty="0" err="1"/>
              <a:t>teamPlayerCounts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ArrayList</a:t>
            </a:r>
            <a:r>
              <a:rPr lang="en-US" altLang="ko-KR" sz="1100" b="1" dirty="0"/>
              <a:t>&lt;&gt;();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try {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conn.prepareStatement</a:t>
            </a:r>
            <a:r>
              <a:rPr lang="en-US" altLang="ko-KR" sz="1100" b="1" dirty="0"/>
              <a:t>("SELECT </a:t>
            </a:r>
            <a:r>
              <a:rPr lang="en-US" altLang="ko-KR" sz="1100" b="1" dirty="0" err="1"/>
              <a:t>Team_id</a:t>
            </a:r>
            <a:r>
              <a:rPr lang="en-US" altLang="ko-KR" sz="1100" b="1" dirty="0"/>
              <a:t>, COUNT(*) AS </a:t>
            </a:r>
            <a:r>
              <a:rPr lang="en-US" altLang="ko-KR" sz="1100" b="1" dirty="0" err="1"/>
              <a:t>Player_Count</a:t>
            </a:r>
            <a:r>
              <a:rPr lang="en-US" altLang="ko-KR" sz="1100" b="1" dirty="0"/>
              <a:t> FROM Player GROUP BY </a:t>
            </a:r>
            <a:r>
              <a:rPr lang="en-US" altLang="ko-KR" sz="1100" b="1" dirty="0" err="1"/>
              <a:t>Team_id</a:t>
            </a:r>
            <a:r>
              <a:rPr lang="en-US" altLang="ko-KR" sz="1100" b="1" dirty="0"/>
              <a:t>");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ResultSet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pstmt.executeQuery</a:t>
            </a:r>
            <a:r>
              <a:rPr lang="en-US" altLang="ko-KR" sz="1100" b="1" dirty="0"/>
              <a:t>();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while (</a:t>
            </a:r>
            <a:r>
              <a:rPr lang="en-US" altLang="ko-KR" sz="1100" b="1" dirty="0" err="1"/>
              <a:t>rs.next</a:t>
            </a:r>
            <a:r>
              <a:rPr lang="en-US" altLang="ko-KR" sz="1100" b="1" dirty="0"/>
              <a:t>()) {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/>
              <a:t>Map&lt;String, Object&gt; map = new HashMap&lt;&gt;();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map.put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Team_id</a:t>
            </a:r>
            <a:r>
              <a:rPr lang="en-US" altLang="ko-KR" sz="1100" b="1" dirty="0"/>
              <a:t>", 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Team_id</a:t>
            </a:r>
            <a:r>
              <a:rPr lang="en-US" altLang="ko-KR" sz="1100" b="1" dirty="0"/>
              <a:t>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map.put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Player_Count</a:t>
            </a:r>
            <a:r>
              <a:rPr lang="en-US" altLang="ko-KR" sz="1100" b="1" dirty="0"/>
              <a:t>", </a:t>
            </a:r>
            <a:r>
              <a:rPr lang="en-US" altLang="ko-KR" sz="1100" b="1" dirty="0" err="1"/>
              <a:t>rs.getInt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Player_Count</a:t>
            </a:r>
            <a:r>
              <a:rPr lang="en-US" altLang="ko-KR" sz="1100" b="1" dirty="0"/>
              <a:t>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teamPlayerCounts.add</a:t>
            </a:r>
            <a:r>
              <a:rPr lang="en-US" altLang="ko-KR" sz="1100" b="1" dirty="0"/>
              <a:t>(map);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catch (</a:t>
            </a:r>
            <a:r>
              <a:rPr lang="en-US" altLang="ko-KR" sz="1100" b="1" dirty="0" err="1"/>
              <a:t>SQLException</a:t>
            </a:r>
            <a:r>
              <a:rPr lang="en-US" altLang="ko-KR" sz="1100" b="1" dirty="0"/>
              <a:t> e)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/>
              <a:t>e.printStackTrace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finally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close();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return </a:t>
            </a:r>
            <a:r>
              <a:rPr lang="en-US" altLang="ko-KR" sz="1100" b="1" dirty="0" err="1"/>
              <a:t>teamPlayerCounts</a:t>
            </a:r>
            <a:r>
              <a:rPr lang="en-US" altLang="ko-KR" sz="1100" b="1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827461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39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(10)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buNone/>
            </a:pPr>
            <a:r>
              <a:rPr lang="en-US" altLang="ko-KR" sz="1100" dirty="0"/>
              <a:t>public List&lt;Player&gt; </a:t>
            </a:r>
            <a:r>
              <a:rPr lang="en-US" altLang="ko-KR" sz="1100" dirty="0" err="1"/>
              <a:t>getPlayersByTeam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teamId</a:t>
            </a:r>
            <a:r>
              <a:rPr lang="en-US" altLang="ko-KR" sz="1100" dirty="0"/>
              <a:t>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open();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List&lt;Player&gt; players = new </a:t>
            </a:r>
            <a:r>
              <a:rPr lang="en-US" altLang="ko-KR" sz="1100" b="1" dirty="0" err="1"/>
              <a:t>ArrayList</a:t>
            </a:r>
            <a:r>
              <a:rPr lang="en-US" altLang="ko-KR" sz="1100" b="1" dirty="0"/>
              <a:t>&lt;&gt;();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try {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conn.prepareStatement</a:t>
            </a:r>
            <a:r>
              <a:rPr lang="en-US" altLang="ko-KR" sz="1100" b="1" dirty="0"/>
              <a:t>("SELECT * FROM Player WHERE </a:t>
            </a:r>
            <a:r>
              <a:rPr lang="en-US" altLang="ko-KR" sz="1100" b="1" dirty="0" err="1"/>
              <a:t>Team_id</a:t>
            </a:r>
            <a:r>
              <a:rPr lang="en-US" altLang="ko-KR" sz="1100" b="1" dirty="0"/>
              <a:t> = ?");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pstmt.setString</a:t>
            </a:r>
            <a:r>
              <a:rPr lang="en-US" altLang="ko-KR" sz="1100" b="1" dirty="0"/>
              <a:t>(1, </a:t>
            </a:r>
            <a:r>
              <a:rPr lang="en-US" altLang="ko-KR" sz="1100" b="1" dirty="0" err="1"/>
              <a:t>teamId</a:t>
            </a:r>
            <a:r>
              <a:rPr lang="en-US" altLang="ko-KR" sz="1100" b="1" dirty="0"/>
              <a:t>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ResultSet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pstmt.executeQuery</a:t>
            </a:r>
            <a:r>
              <a:rPr lang="en-US" altLang="ko-KR" sz="1100" b="1" dirty="0"/>
              <a:t>();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while (</a:t>
            </a:r>
            <a:r>
              <a:rPr lang="en-US" altLang="ko-KR" sz="1100" b="1" dirty="0" err="1"/>
              <a:t>rs.next</a:t>
            </a:r>
            <a:r>
              <a:rPr lang="en-US" altLang="ko-KR" sz="1100" b="1" dirty="0"/>
              <a:t>()) {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/>
              <a:t>Player p = new Player();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p.setRRN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("RRN"));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p.setNAME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("NAME"));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p.setADDRESS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("ADDRESS"));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p.setTEAM_ID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("TEAM_ID"));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p.setRANK_ID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("RANK_ID"));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players.add</a:t>
            </a:r>
            <a:r>
              <a:rPr lang="en-US" altLang="ko-KR" sz="1100" b="1" dirty="0"/>
              <a:t>(p);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catch (</a:t>
            </a:r>
            <a:r>
              <a:rPr lang="en-US" altLang="ko-KR" sz="1100" b="1" dirty="0" err="1"/>
              <a:t>SQLException</a:t>
            </a:r>
            <a:r>
              <a:rPr lang="en-US" altLang="ko-KR" sz="1100" b="1" dirty="0"/>
              <a:t> e)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/>
              <a:t>e.printStackTrace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finally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close();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return players</a:t>
            </a:r>
            <a:r>
              <a:rPr lang="en-US" altLang="ko-KR" sz="9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18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슬라이드 번호 개체 틀 3">
            <a:extLst>
              <a:ext uri="{FF2B5EF4-FFF2-40B4-BE49-F238E27FC236}">
                <a16:creationId xmlns:a16="http://schemas.microsoft.com/office/drawing/2014/main" id="{391A5940-D628-21B8-27A9-16AF24F71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D90BE-6E50-524B-9D64-76BAE1E83A84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b="0"/>
          </a:p>
        </p:txBody>
      </p:sp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E5DFC884-E067-3A58-0DC4-EA39C0324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/>
              <a:t>구축 절차 정리</a:t>
            </a:r>
          </a:p>
        </p:txBody>
      </p:sp>
      <p:sp>
        <p:nvSpPr>
          <p:cNvPr id="18435" name="Rectangle 1028">
            <a:extLst>
              <a:ext uri="{FF2B5EF4-FFF2-40B4-BE49-F238E27FC236}">
                <a16:creationId xmlns:a16="http://schemas.microsoft.com/office/drawing/2014/main" id="{5CE59B82-E032-917F-A273-43E24BE05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219200"/>
            <a:ext cx="1752600" cy="381000"/>
          </a:xfrm>
          <a:prstGeom prst="rect">
            <a:avLst/>
          </a:prstGeom>
          <a:gradFill rotWithShape="0">
            <a:gsLst>
              <a:gs pos="0">
                <a:srgbClr val="000076"/>
              </a:gs>
              <a:gs pos="100000">
                <a:srgbClr val="0000FF"/>
              </a:gs>
            </a:gsLst>
            <a:lin ang="5400000" scaled="1"/>
          </a:gradFill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t>계획 수립</a:t>
            </a:r>
          </a:p>
        </p:txBody>
      </p:sp>
      <p:sp>
        <p:nvSpPr>
          <p:cNvPr id="18436" name="Rectangle 1030">
            <a:extLst>
              <a:ext uri="{FF2B5EF4-FFF2-40B4-BE49-F238E27FC236}">
                <a16:creationId xmlns:a16="http://schemas.microsoft.com/office/drawing/2014/main" id="{C96B744F-A32B-3E1F-06CC-8FF9B7BC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84400"/>
            <a:ext cx="1752600" cy="381000"/>
          </a:xfrm>
          <a:prstGeom prst="rect">
            <a:avLst/>
          </a:prstGeom>
          <a:gradFill rotWithShape="0">
            <a:gsLst>
              <a:gs pos="0">
                <a:srgbClr val="000076"/>
              </a:gs>
              <a:gs pos="100000">
                <a:srgbClr val="0000FF"/>
              </a:gs>
            </a:gsLst>
            <a:lin ang="5400000" scaled="1"/>
          </a:gradFill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t>요구 사항 분석</a:t>
            </a:r>
          </a:p>
        </p:txBody>
      </p:sp>
      <p:sp>
        <p:nvSpPr>
          <p:cNvPr id="18437" name="Rectangle 1031">
            <a:extLst>
              <a:ext uri="{FF2B5EF4-FFF2-40B4-BE49-F238E27FC236}">
                <a16:creationId xmlns:a16="http://schemas.microsoft.com/office/drawing/2014/main" id="{9693FF23-6311-7D0F-DEF2-A8A457B0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124200"/>
            <a:ext cx="1752600" cy="381000"/>
          </a:xfrm>
          <a:prstGeom prst="rect">
            <a:avLst/>
          </a:prstGeom>
          <a:gradFill rotWithShape="0">
            <a:gsLst>
              <a:gs pos="0">
                <a:srgbClr val="000076"/>
              </a:gs>
              <a:gs pos="100000">
                <a:srgbClr val="0000FF"/>
              </a:gs>
            </a:gsLst>
            <a:lin ang="5400000" scaled="1"/>
          </a:gradFill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t>개념 설계</a:t>
            </a:r>
          </a:p>
        </p:txBody>
      </p:sp>
      <p:sp>
        <p:nvSpPr>
          <p:cNvPr id="18438" name="AutoShape 1032">
            <a:extLst>
              <a:ext uri="{FF2B5EF4-FFF2-40B4-BE49-F238E27FC236}">
                <a16:creationId xmlns:a16="http://schemas.microsoft.com/office/drawing/2014/main" id="{B36D0DAF-38E4-D16D-0741-6A964D420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7600"/>
            <a:ext cx="1676400" cy="381000"/>
          </a:xfrm>
          <a:prstGeom prst="flowChartAlternateProcess">
            <a:avLst/>
          </a:prstGeom>
          <a:solidFill>
            <a:srgbClr val="99FF99"/>
          </a:solidFill>
          <a:ln w="381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Times New Roman" panose="02020603050405020304" pitchFamily="18" charset="0"/>
              </a:rPr>
              <a:t>E-R </a:t>
            </a:r>
            <a:r>
              <a:rPr lang="ko-KR" altLang="en-US" sz="1400">
                <a:latin typeface="Times New Roman" panose="02020603050405020304" pitchFamily="18" charset="0"/>
              </a:rPr>
              <a:t>다이아그램</a:t>
            </a:r>
          </a:p>
        </p:txBody>
      </p:sp>
      <p:sp>
        <p:nvSpPr>
          <p:cNvPr id="18439" name="Rectangle 1033">
            <a:extLst>
              <a:ext uri="{FF2B5EF4-FFF2-40B4-BE49-F238E27FC236}">
                <a16:creationId xmlns:a16="http://schemas.microsoft.com/office/drawing/2014/main" id="{250FEBB2-C50A-C835-025B-AEBD7E592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67200"/>
            <a:ext cx="1752600" cy="381000"/>
          </a:xfrm>
          <a:prstGeom prst="rect">
            <a:avLst/>
          </a:prstGeom>
          <a:gradFill rotWithShape="0">
            <a:gsLst>
              <a:gs pos="0">
                <a:srgbClr val="000076"/>
              </a:gs>
              <a:gs pos="100000">
                <a:srgbClr val="0000FF"/>
              </a:gs>
            </a:gsLst>
            <a:lin ang="5400000" scaled="1"/>
          </a:gradFill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t>논리 설계</a:t>
            </a:r>
          </a:p>
        </p:txBody>
      </p:sp>
      <p:sp>
        <p:nvSpPr>
          <p:cNvPr id="18440" name="AutoShape 1034">
            <a:extLst>
              <a:ext uri="{FF2B5EF4-FFF2-40B4-BE49-F238E27FC236}">
                <a16:creationId xmlns:a16="http://schemas.microsoft.com/office/drawing/2014/main" id="{657E9841-18CB-91E4-4171-90C1BD44A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1676400" cy="381000"/>
          </a:xfrm>
          <a:prstGeom prst="flowChartAlternateProcess">
            <a:avLst/>
          </a:prstGeom>
          <a:solidFill>
            <a:srgbClr val="99FF99"/>
          </a:solidFill>
          <a:ln w="381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테이블 설계</a:t>
            </a:r>
          </a:p>
        </p:txBody>
      </p:sp>
      <p:cxnSp>
        <p:nvCxnSpPr>
          <p:cNvPr id="18441" name="AutoShape 1037">
            <a:extLst>
              <a:ext uri="{FF2B5EF4-FFF2-40B4-BE49-F238E27FC236}">
                <a16:creationId xmlns:a16="http://schemas.microsoft.com/office/drawing/2014/main" id="{74A36DDE-E52B-A23A-2F61-CBC1BCD07A6D}"/>
              </a:ext>
            </a:extLst>
          </p:cNvPr>
          <p:cNvCxnSpPr>
            <a:cxnSpLocks noChangeShapeType="1"/>
            <a:stCxn id="18435" idx="2"/>
            <a:endCxn id="18436" idx="0"/>
          </p:cNvCxnSpPr>
          <p:nvPr/>
        </p:nvCxnSpPr>
        <p:spPr bwMode="auto">
          <a:xfrm>
            <a:off x="1866900" y="1619250"/>
            <a:ext cx="0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18442" name="AutoShape 1038">
            <a:extLst>
              <a:ext uri="{FF2B5EF4-FFF2-40B4-BE49-F238E27FC236}">
                <a16:creationId xmlns:a16="http://schemas.microsoft.com/office/drawing/2014/main" id="{9D46BCD2-4761-F493-2D9C-E86B132E208A}"/>
              </a:ext>
            </a:extLst>
          </p:cNvPr>
          <p:cNvCxnSpPr>
            <a:cxnSpLocks noChangeShapeType="1"/>
            <a:stCxn id="18436" idx="2"/>
            <a:endCxn id="18437" idx="0"/>
          </p:cNvCxnSpPr>
          <p:nvPr/>
        </p:nvCxnSpPr>
        <p:spPr bwMode="auto">
          <a:xfrm>
            <a:off x="1866900" y="2584450"/>
            <a:ext cx="0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18443" name="AutoShape 1039">
            <a:extLst>
              <a:ext uri="{FF2B5EF4-FFF2-40B4-BE49-F238E27FC236}">
                <a16:creationId xmlns:a16="http://schemas.microsoft.com/office/drawing/2014/main" id="{C5BDDAEE-A6AA-77A8-29D9-D765436CDC46}"/>
              </a:ext>
            </a:extLst>
          </p:cNvPr>
          <p:cNvCxnSpPr>
            <a:cxnSpLocks noChangeShapeType="1"/>
            <a:stCxn id="18437" idx="2"/>
            <a:endCxn id="18439" idx="0"/>
          </p:cNvCxnSpPr>
          <p:nvPr/>
        </p:nvCxnSpPr>
        <p:spPr bwMode="auto">
          <a:xfrm>
            <a:off x="1866900" y="3524250"/>
            <a:ext cx="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18444" name="AutoShape 1043">
            <a:extLst>
              <a:ext uri="{FF2B5EF4-FFF2-40B4-BE49-F238E27FC236}">
                <a16:creationId xmlns:a16="http://schemas.microsoft.com/office/drawing/2014/main" id="{0B7CC586-8F6F-4FAF-3136-4A95D2DF23ED}"/>
              </a:ext>
            </a:extLst>
          </p:cNvPr>
          <p:cNvCxnSpPr>
            <a:cxnSpLocks noChangeShapeType="1"/>
            <a:stCxn id="18437" idx="3"/>
            <a:endCxn id="18438" idx="0"/>
          </p:cNvCxnSpPr>
          <p:nvPr/>
        </p:nvCxnSpPr>
        <p:spPr bwMode="auto">
          <a:xfrm>
            <a:off x="2762250" y="3314700"/>
            <a:ext cx="1352550" cy="323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18445" name="AutoShape 1044">
            <a:extLst>
              <a:ext uri="{FF2B5EF4-FFF2-40B4-BE49-F238E27FC236}">
                <a16:creationId xmlns:a16="http://schemas.microsoft.com/office/drawing/2014/main" id="{675F8C54-35F1-2356-79D7-1C9E6FC2964A}"/>
              </a:ext>
            </a:extLst>
          </p:cNvPr>
          <p:cNvCxnSpPr>
            <a:cxnSpLocks noChangeShapeType="1"/>
            <a:stCxn id="18439" idx="3"/>
            <a:endCxn id="18440" idx="0"/>
          </p:cNvCxnSpPr>
          <p:nvPr/>
        </p:nvCxnSpPr>
        <p:spPr bwMode="auto">
          <a:xfrm>
            <a:off x="2762250" y="4457700"/>
            <a:ext cx="1352550" cy="247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18446" name="Rectangle 1051">
            <a:extLst>
              <a:ext uri="{FF2B5EF4-FFF2-40B4-BE49-F238E27FC236}">
                <a16:creationId xmlns:a16="http://schemas.microsoft.com/office/drawing/2014/main" id="{9D55A33C-CC75-75D0-BCA7-8CE69DFC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4724400" cy="41910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1035">
            <a:extLst>
              <a:ext uri="{FF2B5EF4-FFF2-40B4-BE49-F238E27FC236}">
                <a16:creationId xmlns:a16="http://schemas.microsoft.com/office/drawing/2014/main" id="{F4D12590-38FA-1027-25C0-5673CAD5B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62600"/>
            <a:ext cx="1752600" cy="381000"/>
          </a:xfrm>
          <a:prstGeom prst="rect">
            <a:avLst/>
          </a:prstGeom>
          <a:gradFill rotWithShape="0">
            <a:gsLst>
              <a:gs pos="0">
                <a:srgbClr val="003B00"/>
              </a:gs>
              <a:gs pos="100000">
                <a:srgbClr val="008000"/>
              </a:gs>
            </a:gsLst>
            <a:lin ang="5400000" scaled="1"/>
          </a:gra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t>데이터베이스 구축</a:t>
            </a:r>
          </a:p>
        </p:txBody>
      </p:sp>
      <p:sp>
        <p:nvSpPr>
          <p:cNvPr id="6" name="Rectangle 1036">
            <a:extLst>
              <a:ext uri="{FF2B5EF4-FFF2-40B4-BE49-F238E27FC236}">
                <a16:creationId xmlns:a16="http://schemas.microsoft.com/office/drawing/2014/main" id="{E5A2B905-E893-E1EB-9097-A38FDD817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7391400"/>
            <a:ext cx="1752600" cy="381000"/>
          </a:xfrm>
          <a:prstGeom prst="rect">
            <a:avLst/>
          </a:prstGeom>
          <a:gradFill rotWithShape="0">
            <a:gsLst>
              <a:gs pos="0">
                <a:srgbClr val="003B00"/>
              </a:gs>
              <a:gs pos="100000">
                <a:srgbClr val="008000"/>
              </a:gs>
            </a:gsLst>
            <a:lin ang="5400000" scaled="1"/>
          </a:gra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t>질의</a:t>
            </a:r>
          </a:p>
        </p:txBody>
      </p:sp>
      <p:cxnSp>
        <p:nvCxnSpPr>
          <p:cNvPr id="7" name="AutoShape 1041">
            <a:extLst>
              <a:ext uri="{FF2B5EF4-FFF2-40B4-BE49-F238E27FC236}">
                <a16:creationId xmlns:a16="http://schemas.microsoft.com/office/drawing/2014/main" id="{B04A05F6-A736-59E2-133E-8754AFCF21CB}"/>
              </a:ext>
            </a:extLst>
          </p:cNvPr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1866900" y="5962650"/>
            <a:ext cx="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8" name="AutoShape 1045">
            <a:extLst>
              <a:ext uri="{FF2B5EF4-FFF2-40B4-BE49-F238E27FC236}">
                <a16:creationId xmlns:a16="http://schemas.microsoft.com/office/drawing/2014/main" id="{93E93C9B-264E-9382-3A29-10A2243F5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969000"/>
            <a:ext cx="1676400" cy="381000"/>
          </a:xfrm>
          <a:prstGeom prst="flowChartAlternateProcess">
            <a:avLst/>
          </a:prstGeom>
          <a:solidFill>
            <a:srgbClr val="FFCCCC"/>
          </a:soli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6666"/>
                </a:solidFill>
                <a:latin typeface="Times New Roman" panose="02020603050405020304" pitchFamily="18" charset="0"/>
              </a:rPr>
              <a:t>오라클 이용</a:t>
            </a:r>
          </a:p>
        </p:txBody>
      </p:sp>
      <p:sp>
        <p:nvSpPr>
          <p:cNvPr id="9" name="AutoShape 1046">
            <a:extLst>
              <a:ext uri="{FF2B5EF4-FFF2-40B4-BE49-F238E27FC236}">
                <a16:creationId xmlns:a16="http://schemas.microsoft.com/office/drawing/2014/main" id="{D85FB8CC-155B-B347-9BC3-C4AEF2D5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413500"/>
            <a:ext cx="1676400" cy="381000"/>
          </a:xfrm>
          <a:prstGeom prst="flowChartAlternateProcess">
            <a:avLst/>
          </a:prstGeom>
          <a:solidFill>
            <a:srgbClr val="FFCCCC"/>
          </a:soli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6666"/>
                </a:solidFill>
                <a:latin typeface="Times New Roman" panose="02020603050405020304" pitchFamily="18" charset="0"/>
              </a:rPr>
              <a:t>샘플 데이터 사용</a:t>
            </a:r>
          </a:p>
        </p:txBody>
      </p:sp>
      <p:sp>
        <p:nvSpPr>
          <p:cNvPr id="10" name="AutoShape 1047">
            <a:extLst>
              <a:ext uri="{FF2B5EF4-FFF2-40B4-BE49-F238E27FC236}">
                <a16:creationId xmlns:a16="http://schemas.microsoft.com/office/drawing/2014/main" id="{D71668FA-C6AD-8071-FB68-9FAB3CC4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858000"/>
            <a:ext cx="1676400" cy="381000"/>
          </a:xfrm>
          <a:prstGeom prst="flowChartAlternateProcess">
            <a:avLst/>
          </a:prstGeom>
          <a:solidFill>
            <a:srgbClr val="FFCCCC"/>
          </a:soli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6666"/>
                </a:solidFill>
                <a:latin typeface="Times New Roman" panose="02020603050405020304" pitchFamily="18" charset="0"/>
              </a:rPr>
              <a:t>DDL </a:t>
            </a:r>
            <a:r>
              <a:rPr lang="ko-KR" altLang="en-US" sz="1400">
                <a:solidFill>
                  <a:srgbClr val="006666"/>
                </a:solidFill>
                <a:latin typeface="Times New Roman" panose="02020603050405020304" pitchFamily="18" charset="0"/>
              </a:rPr>
              <a:t>이용</a:t>
            </a:r>
          </a:p>
        </p:txBody>
      </p:sp>
      <p:cxnSp>
        <p:nvCxnSpPr>
          <p:cNvPr id="11" name="AutoShape 1048">
            <a:extLst>
              <a:ext uri="{FF2B5EF4-FFF2-40B4-BE49-F238E27FC236}">
                <a16:creationId xmlns:a16="http://schemas.microsoft.com/office/drawing/2014/main" id="{B2BA7848-7162-69E5-3C7F-2F0441A063C3}"/>
              </a:ext>
            </a:extLst>
          </p:cNvPr>
          <p:cNvCxnSpPr>
            <a:cxnSpLocks noChangeShapeType="1"/>
            <a:stCxn id="5" idx="3"/>
            <a:endCxn id="8" idx="0"/>
          </p:cNvCxnSpPr>
          <p:nvPr/>
        </p:nvCxnSpPr>
        <p:spPr bwMode="auto">
          <a:xfrm>
            <a:off x="2762250" y="5753100"/>
            <a:ext cx="1428750" cy="196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12" name="AutoShape 1049">
            <a:extLst>
              <a:ext uri="{FF2B5EF4-FFF2-40B4-BE49-F238E27FC236}">
                <a16:creationId xmlns:a16="http://schemas.microsoft.com/office/drawing/2014/main" id="{E969F665-F6FB-ECEB-B4A7-D076BC17E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7848600"/>
            <a:ext cx="1676400" cy="381000"/>
          </a:xfrm>
          <a:prstGeom prst="flowChartAlternateProcess">
            <a:avLst/>
          </a:prstGeom>
          <a:solidFill>
            <a:srgbClr val="FFCCCC"/>
          </a:soli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6666"/>
                </a:solidFill>
                <a:latin typeface="Times New Roman" panose="02020603050405020304" pitchFamily="18" charset="0"/>
              </a:rPr>
              <a:t>DML </a:t>
            </a:r>
            <a:r>
              <a:rPr lang="ko-KR" altLang="en-US" sz="1400">
                <a:solidFill>
                  <a:srgbClr val="006666"/>
                </a:solidFill>
                <a:latin typeface="Times New Roman" panose="02020603050405020304" pitchFamily="18" charset="0"/>
              </a:rPr>
              <a:t>이용</a:t>
            </a:r>
          </a:p>
        </p:txBody>
      </p:sp>
      <p:cxnSp>
        <p:nvCxnSpPr>
          <p:cNvPr id="13" name="AutoShape 1050">
            <a:extLst>
              <a:ext uri="{FF2B5EF4-FFF2-40B4-BE49-F238E27FC236}">
                <a16:creationId xmlns:a16="http://schemas.microsoft.com/office/drawing/2014/main" id="{BAB89D6A-DA15-3BC9-1B17-39EC4AA1EE80}"/>
              </a:ext>
            </a:extLst>
          </p:cNvPr>
          <p:cNvCxnSpPr>
            <a:cxnSpLocks noChangeShapeType="1"/>
            <a:stCxn id="6" idx="3"/>
            <a:endCxn id="12" idx="0"/>
          </p:cNvCxnSpPr>
          <p:nvPr/>
        </p:nvCxnSpPr>
        <p:spPr bwMode="auto">
          <a:xfrm>
            <a:off x="2762250" y="7581900"/>
            <a:ext cx="1428750" cy="247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14" name="Rectangle 1052">
            <a:extLst>
              <a:ext uri="{FF2B5EF4-FFF2-40B4-BE49-F238E27FC236}">
                <a16:creationId xmlns:a16="http://schemas.microsoft.com/office/drawing/2014/main" id="{F9D74C16-516C-C4CA-7DC1-64057976F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0"/>
            <a:ext cx="4724400" cy="3124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5" name="Text Box 1056">
            <a:extLst>
              <a:ext uri="{FF2B5EF4-FFF2-40B4-BE49-F238E27FC236}">
                <a16:creationId xmlns:a16="http://schemas.microsoft.com/office/drawing/2014/main" id="{BF3AF34A-736C-7204-4BC7-26102A4DE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638800"/>
            <a:ext cx="458788" cy="2362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latin typeface="Times New Roman" panose="02020603050405020304" pitchFamily="18" charset="0"/>
              </a:rPr>
              <a:t>실  습  작 업</a:t>
            </a:r>
          </a:p>
        </p:txBody>
      </p:sp>
      <p:sp>
        <p:nvSpPr>
          <p:cNvPr id="60" name="Text Box 1055">
            <a:extLst>
              <a:ext uri="{FF2B5EF4-FFF2-40B4-BE49-F238E27FC236}">
                <a16:creationId xmlns:a16="http://schemas.microsoft.com/office/drawing/2014/main" id="{41D0B908-271B-BDEB-1408-E75C5C906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057400"/>
            <a:ext cx="458788" cy="2362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 dirty="0">
                <a:latin typeface="Times New Roman" panose="02020603050405020304" pitchFamily="18" charset="0"/>
              </a:rPr>
              <a:t>문 서 화  작 업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40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(11)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buNone/>
            </a:pPr>
            <a:r>
              <a:rPr lang="en-US" altLang="ko-KR" sz="1100" dirty="0"/>
              <a:t>public List&lt;Schedule&gt; </a:t>
            </a:r>
            <a:r>
              <a:rPr lang="en-US" altLang="ko-KR" sz="1100" dirty="0" err="1"/>
              <a:t>getSchedulesByDate</a:t>
            </a:r>
            <a:r>
              <a:rPr lang="en-US" altLang="ko-KR" sz="1100" dirty="0"/>
              <a:t>(Date date)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open();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List&lt;Schedule&gt; schedules = new </a:t>
            </a:r>
            <a:r>
              <a:rPr lang="en-US" altLang="ko-KR" sz="1100" b="1" dirty="0" err="1"/>
              <a:t>ArrayList</a:t>
            </a:r>
            <a:r>
              <a:rPr lang="en-US" altLang="ko-KR" sz="1100" b="1" dirty="0"/>
              <a:t>&lt;&gt;();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try {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conn.prepareStatement</a:t>
            </a:r>
            <a:r>
              <a:rPr lang="en-US" altLang="ko-KR" sz="1100" b="1" dirty="0"/>
              <a:t>("SELECT * FROM Schedule WHERE </a:t>
            </a:r>
            <a:r>
              <a:rPr lang="en-US" altLang="ko-KR" sz="1100" b="1" dirty="0" err="1"/>
              <a:t>Schedule_date</a:t>
            </a:r>
            <a:r>
              <a:rPr lang="en-US" altLang="ko-KR" sz="1100" b="1" dirty="0"/>
              <a:t> = ?");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pstmt.setDate</a:t>
            </a:r>
            <a:r>
              <a:rPr lang="en-US" altLang="ko-KR" sz="1100" b="1" dirty="0"/>
              <a:t>(1, date);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ResultSet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pstmt.executeQuery</a:t>
            </a:r>
            <a:r>
              <a:rPr lang="en-US" altLang="ko-KR" sz="1100" b="1" dirty="0"/>
              <a:t>();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while (</a:t>
            </a:r>
            <a:r>
              <a:rPr lang="en-US" altLang="ko-KR" sz="1100" b="1" dirty="0" err="1"/>
              <a:t>rs.next</a:t>
            </a:r>
            <a:r>
              <a:rPr lang="en-US" altLang="ko-KR" sz="1100" b="1" dirty="0"/>
              <a:t>()) {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/>
              <a:t>Schedule s = new Schedule();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s.setSchedule_id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Schedule_id</a:t>
            </a:r>
            <a:r>
              <a:rPr lang="en-US" altLang="ko-KR" sz="1100" b="1" dirty="0"/>
              <a:t>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s.setSchedule_date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rs.getDate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Schedule_date</a:t>
            </a:r>
            <a:r>
              <a:rPr lang="en-US" altLang="ko-KR" sz="1100" b="1" dirty="0"/>
              <a:t>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s.setStadium_name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Stadium_name</a:t>
            </a:r>
            <a:r>
              <a:rPr lang="en-US" altLang="ko-KR" sz="1100" b="1" dirty="0"/>
              <a:t>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schedules.add</a:t>
            </a:r>
            <a:r>
              <a:rPr lang="en-US" altLang="ko-KR" sz="1100" b="1" dirty="0"/>
              <a:t>(s);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catch (</a:t>
            </a:r>
            <a:r>
              <a:rPr lang="en-US" altLang="ko-KR" sz="1100" b="1" dirty="0" err="1"/>
              <a:t>SQLException</a:t>
            </a:r>
            <a:r>
              <a:rPr lang="en-US" altLang="ko-KR" sz="1100" b="1" dirty="0"/>
              <a:t> e)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/>
              <a:t>e.printStackTrace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finally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close();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return schedules;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43278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41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(12)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buNone/>
            </a:pPr>
            <a:r>
              <a:rPr lang="en-US" altLang="ko-KR" sz="1100" dirty="0"/>
              <a:t>public List&lt;Schedule&gt; </a:t>
            </a:r>
            <a:r>
              <a:rPr lang="en-US" altLang="ko-KR" sz="1100" dirty="0" err="1"/>
              <a:t>getSchedulesByStadium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stadiumName</a:t>
            </a:r>
            <a:r>
              <a:rPr lang="en-US" altLang="ko-KR" sz="1100" dirty="0"/>
              <a:t>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open();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List&lt;Schedule&gt; schedules = new </a:t>
            </a:r>
            <a:r>
              <a:rPr lang="en-US" altLang="ko-KR" sz="1100" b="1" dirty="0" err="1"/>
              <a:t>ArrayList</a:t>
            </a:r>
            <a:r>
              <a:rPr lang="en-US" altLang="ko-KR" sz="1100" b="1" dirty="0"/>
              <a:t>&lt;&gt;();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try {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conn.prepareStatement</a:t>
            </a:r>
            <a:r>
              <a:rPr lang="en-US" altLang="ko-KR" sz="1100" b="1" dirty="0"/>
              <a:t>("SELECT * FROM Schedule WHERE </a:t>
            </a:r>
            <a:r>
              <a:rPr lang="en-US" altLang="ko-KR" sz="1100" b="1" dirty="0" err="1"/>
              <a:t>Stadium_name</a:t>
            </a:r>
            <a:r>
              <a:rPr lang="en-US" altLang="ko-KR" sz="1100" b="1" dirty="0"/>
              <a:t> = ?");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pstmt.setString</a:t>
            </a:r>
            <a:r>
              <a:rPr lang="en-US" altLang="ko-KR" sz="1100" b="1" dirty="0"/>
              <a:t>(1, </a:t>
            </a:r>
            <a:r>
              <a:rPr lang="en-US" altLang="ko-KR" sz="1100" b="1" dirty="0" err="1"/>
              <a:t>stadiumName</a:t>
            </a:r>
            <a:r>
              <a:rPr lang="en-US" altLang="ko-KR" sz="1100" b="1" dirty="0"/>
              <a:t>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ResultSet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pstmt.executeQuery</a:t>
            </a:r>
            <a:r>
              <a:rPr lang="en-US" altLang="ko-KR" sz="1100" b="1" dirty="0"/>
              <a:t>();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while (</a:t>
            </a:r>
            <a:r>
              <a:rPr lang="en-US" altLang="ko-KR" sz="1100" b="1" dirty="0" err="1"/>
              <a:t>rs.next</a:t>
            </a:r>
            <a:r>
              <a:rPr lang="en-US" altLang="ko-KR" sz="1100" b="1" dirty="0"/>
              <a:t>()) {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/>
              <a:t>Schedule s = new Schedule();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s.setSchedule_id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Schedule_id</a:t>
            </a:r>
            <a:r>
              <a:rPr lang="en-US" altLang="ko-KR" sz="1100" b="1" dirty="0"/>
              <a:t>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s.setSchedule_date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rs.getDate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Schedule_date</a:t>
            </a:r>
            <a:r>
              <a:rPr lang="en-US" altLang="ko-KR" sz="1100" b="1" dirty="0"/>
              <a:t>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s.setStadium_name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Stadium_name</a:t>
            </a:r>
            <a:r>
              <a:rPr lang="en-US" altLang="ko-KR" sz="1100" b="1" dirty="0"/>
              <a:t>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schedules.add</a:t>
            </a:r>
            <a:r>
              <a:rPr lang="en-US" altLang="ko-KR" sz="1100" b="1" dirty="0"/>
              <a:t>(s);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catch (</a:t>
            </a:r>
            <a:r>
              <a:rPr lang="en-US" altLang="ko-KR" sz="1100" b="1" dirty="0" err="1"/>
              <a:t>SQLException</a:t>
            </a:r>
            <a:r>
              <a:rPr lang="en-US" altLang="ko-KR" sz="1100" b="1" dirty="0"/>
              <a:t> e)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/>
              <a:t>e.printStackTrace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finally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close();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return schedules;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4919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42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(13)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buNone/>
            </a:pPr>
            <a:r>
              <a:rPr lang="en-US" altLang="ko-KR" sz="1100" dirty="0"/>
              <a:t>public List&lt;Schedule&gt; </a:t>
            </a:r>
            <a:r>
              <a:rPr lang="en-US" altLang="ko-KR" sz="1100" dirty="0" err="1"/>
              <a:t>getAllSchedules</a:t>
            </a:r>
            <a:r>
              <a:rPr lang="en-US" altLang="ko-KR" sz="1100" dirty="0"/>
              <a:t>()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open();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List&lt;Schedule&gt; schedules = new </a:t>
            </a:r>
            <a:r>
              <a:rPr lang="en-US" altLang="ko-KR" sz="1100" b="1" dirty="0" err="1"/>
              <a:t>ArrayList</a:t>
            </a:r>
            <a:r>
              <a:rPr lang="en-US" altLang="ko-KR" sz="1100" b="1" dirty="0"/>
              <a:t>&lt;&gt;();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try {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conn.prepareStatement</a:t>
            </a:r>
            <a:r>
              <a:rPr lang="en-US" altLang="ko-KR" sz="1100" b="1" dirty="0"/>
              <a:t>("SELECT * FROM Schedule ORDER BY </a:t>
            </a:r>
            <a:r>
              <a:rPr lang="en-US" altLang="ko-KR" sz="1100" b="1" dirty="0" err="1"/>
              <a:t>Schedule_date</a:t>
            </a:r>
            <a:r>
              <a:rPr lang="en-US" altLang="ko-KR" sz="1100" b="1" dirty="0"/>
              <a:t>");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ResultSet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pstmt.executeQuery</a:t>
            </a:r>
            <a:r>
              <a:rPr lang="en-US" altLang="ko-KR" sz="1100" b="1" dirty="0"/>
              <a:t>();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while (</a:t>
            </a:r>
            <a:r>
              <a:rPr lang="en-US" altLang="ko-KR" sz="1100" b="1" dirty="0" err="1"/>
              <a:t>rs.next</a:t>
            </a:r>
            <a:r>
              <a:rPr lang="en-US" altLang="ko-KR" sz="1100" b="1" dirty="0"/>
              <a:t>()) {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/>
              <a:t>Schedule s = new Schedule();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s.setSchedule_id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Schedule_id</a:t>
            </a:r>
            <a:r>
              <a:rPr lang="en-US" altLang="ko-KR" sz="1100" b="1" dirty="0"/>
              <a:t>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s.setSchedule_date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rs.getDate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Schedule_date</a:t>
            </a:r>
            <a:r>
              <a:rPr lang="en-US" altLang="ko-KR" sz="1100" b="1" dirty="0"/>
              <a:t>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s.setStadium_name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rs.getString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Stadium_name</a:t>
            </a:r>
            <a:r>
              <a:rPr lang="en-US" altLang="ko-KR" sz="1100" b="1" dirty="0"/>
              <a:t>"));</a:t>
            </a:r>
          </a:p>
          <a:p>
            <a:pPr marL="1714500" lvl="4" indent="0" eaLnBrk="1" hangingPunct="1">
              <a:buNone/>
            </a:pPr>
            <a:r>
              <a:rPr lang="en-US" altLang="ko-KR" sz="1100" b="1" dirty="0" err="1"/>
              <a:t>schedules.add</a:t>
            </a:r>
            <a:r>
              <a:rPr lang="en-US" altLang="ko-KR" sz="1100" b="1" dirty="0"/>
              <a:t>(s);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catch (</a:t>
            </a:r>
            <a:r>
              <a:rPr lang="en-US" altLang="ko-KR" sz="1100" b="1" dirty="0" err="1"/>
              <a:t>SQLException</a:t>
            </a:r>
            <a:r>
              <a:rPr lang="en-US" altLang="ko-KR" sz="1100" b="1" dirty="0"/>
              <a:t> e)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/>
              <a:t>e.printStackTrace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finally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close();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return schedules;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endParaRPr lang="en-US" altLang="ko-KR" sz="1100" dirty="0"/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void </a:t>
            </a:r>
            <a:r>
              <a:rPr lang="en-US" altLang="ko-KR" sz="1100" dirty="0" err="1"/>
              <a:t>updateTeam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rrn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newTeamId</a:t>
            </a:r>
            <a:r>
              <a:rPr lang="en-US" altLang="ko-KR" sz="1100" dirty="0"/>
              <a:t>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open();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try {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conn.prepareStatement</a:t>
            </a:r>
            <a:r>
              <a:rPr lang="en-US" altLang="ko-KR" sz="1100" b="1" dirty="0"/>
              <a:t>("UPDATE Player SET </a:t>
            </a:r>
            <a:r>
              <a:rPr lang="en-US" altLang="ko-KR" sz="1100" b="1" dirty="0" err="1"/>
              <a:t>Team_id</a:t>
            </a:r>
            <a:r>
              <a:rPr lang="en-US" altLang="ko-KR" sz="1100" b="1" dirty="0"/>
              <a:t> = ? WHERE RRN = ?");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pstmt.setString</a:t>
            </a:r>
            <a:r>
              <a:rPr lang="en-US" altLang="ko-KR" sz="1100" b="1" dirty="0"/>
              <a:t>(1, </a:t>
            </a:r>
            <a:r>
              <a:rPr lang="en-US" altLang="ko-KR" sz="1100" b="1" dirty="0" err="1"/>
              <a:t>newTeamId</a:t>
            </a:r>
            <a:r>
              <a:rPr lang="en-US" altLang="ko-KR" sz="1100" b="1" dirty="0"/>
              <a:t>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pstmt.setString</a:t>
            </a:r>
            <a:r>
              <a:rPr lang="en-US" altLang="ko-KR" sz="1100" b="1" dirty="0"/>
              <a:t>(2, </a:t>
            </a:r>
            <a:r>
              <a:rPr lang="en-US" altLang="ko-KR" sz="1100" b="1" dirty="0" err="1"/>
              <a:t>rrn</a:t>
            </a:r>
            <a:r>
              <a:rPr lang="en-US" altLang="ko-KR" sz="1100" b="1" dirty="0"/>
              <a:t>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pstmt.executeUpdate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catch (</a:t>
            </a:r>
            <a:r>
              <a:rPr lang="en-US" altLang="ko-KR" sz="1100" b="1" dirty="0" err="1"/>
              <a:t>SQLException</a:t>
            </a:r>
            <a:r>
              <a:rPr lang="en-US" altLang="ko-KR" sz="1100" b="1" dirty="0"/>
              <a:t> e)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/>
              <a:t>e.printStackTrace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finally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close();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0" indent="0" eaLnBrk="1" hangingPunct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7302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43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(14)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buNone/>
            </a:pPr>
            <a:r>
              <a:rPr lang="en-US" altLang="ko-KR" sz="1100" dirty="0"/>
              <a:t>public void </a:t>
            </a:r>
            <a:r>
              <a:rPr lang="en-US" altLang="ko-KR" sz="1100" dirty="0" err="1"/>
              <a:t>deleteSchedule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scheduleId</a:t>
            </a:r>
            <a:r>
              <a:rPr lang="en-US" altLang="ko-KR" sz="1100" dirty="0"/>
              <a:t>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open();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try {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conn.prepareStatement</a:t>
            </a:r>
            <a:r>
              <a:rPr lang="en-US" altLang="ko-KR" sz="1100" b="1" dirty="0"/>
              <a:t>("DELETE FROM Schedule WHERE </a:t>
            </a:r>
            <a:r>
              <a:rPr lang="en-US" altLang="ko-KR" sz="1100" b="1" dirty="0" err="1"/>
              <a:t>Schedule_id</a:t>
            </a:r>
            <a:r>
              <a:rPr lang="en-US" altLang="ko-KR" sz="1100" b="1" dirty="0"/>
              <a:t> = ?");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pstmt.setString</a:t>
            </a:r>
            <a:r>
              <a:rPr lang="en-US" altLang="ko-KR" sz="1100" b="1" dirty="0"/>
              <a:t>(1, </a:t>
            </a:r>
            <a:r>
              <a:rPr lang="en-US" altLang="ko-KR" sz="1100" b="1" dirty="0" err="1"/>
              <a:t>scheduleId</a:t>
            </a:r>
            <a:r>
              <a:rPr lang="en-US" altLang="ko-KR" sz="1100" b="1" dirty="0"/>
              <a:t>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pstmt.executeUpdate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catch (</a:t>
            </a:r>
            <a:r>
              <a:rPr lang="en-US" altLang="ko-KR" sz="1100" b="1" dirty="0" err="1"/>
              <a:t>SQLException</a:t>
            </a:r>
            <a:r>
              <a:rPr lang="en-US" altLang="ko-KR" sz="1100" b="1" dirty="0"/>
              <a:t> e)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/>
              <a:t>e.printStackTrace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finally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close();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400050" lvl="1" indent="0" eaLnBrk="1" hangingPunct="1">
              <a:buNone/>
            </a:pPr>
            <a:endParaRPr lang="en-US" altLang="ko-KR" sz="1100" dirty="0"/>
          </a:p>
          <a:p>
            <a:pPr marL="400050" lvl="1" indent="0" eaLnBrk="1" hangingPunct="1">
              <a:buNone/>
            </a:pPr>
            <a:r>
              <a:rPr lang="en-US" altLang="ko-KR" sz="1100" dirty="0"/>
              <a:t>public void </a:t>
            </a:r>
            <a:r>
              <a:rPr lang="en-US" altLang="ko-KR" sz="1100" dirty="0" err="1"/>
              <a:t>deletePlayer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rrn</a:t>
            </a:r>
            <a:r>
              <a:rPr lang="en-US" altLang="ko-KR" sz="1100" dirty="0"/>
              <a:t>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open();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try {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conn.prepareStatement</a:t>
            </a:r>
            <a:r>
              <a:rPr lang="en-US" altLang="ko-KR" sz="1100" b="1" dirty="0"/>
              <a:t>("DELETE FROM Player WHERE RRN = ?");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pstmt.setString</a:t>
            </a:r>
            <a:r>
              <a:rPr lang="en-US" altLang="ko-KR" sz="1100" b="1" dirty="0"/>
              <a:t>(1, </a:t>
            </a:r>
            <a:r>
              <a:rPr lang="en-US" altLang="ko-KR" sz="1100" b="1" dirty="0" err="1"/>
              <a:t>rrn</a:t>
            </a:r>
            <a:r>
              <a:rPr lang="en-US" altLang="ko-KR" sz="1100" b="1" dirty="0"/>
              <a:t>);</a:t>
            </a:r>
          </a:p>
          <a:p>
            <a:pPr marL="1257300" lvl="3" indent="0" eaLnBrk="1" hangingPunct="1">
              <a:buNone/>
            </a:pPr>
            <a:r>
              <a:rPr lang="en-US" altLang="ko-KR" sz="1100" b="1" dirty="0" err="1"/>
              <a:t>pstmt.executeUpdate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catch (</a:t>
            </a:r>
            <a:r>
              <a:rPr lang="en-US" altLang="ko-KR" sz="1100" b="1" dirty="0" err="1"/>
              <a:t>SQLException</a:t>
            </a:r>
            <a:r>
              <a:rPr lang="en-US" altLang="ko-KR" sz="1100" b="1" dirty="0"/>
              <a:t> e)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 err="1"/>
              <a:t>e.printStackTrace</a:t>
            </a:r>
            <a:r>
              <a:rPr lang="en-US" altLang="ko-KR" sz="1100" b="1" dirty="0"/>
              <a:t>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 finally {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	close();</a:t>
            </a:r>
          </a:p>
          <a:p>
            <a:pPr marL="800100" lvl="2" indent="0" eaLnBrk="1" hangingPunct="1">
              <a:buNone/>
            </a:pPr>
            <a:r>
              <a:rPr lang="en-US" altLang="ko-KR" sz="1100" b="1" dirty="0"/>
              <a:t>}</a:t>
            </a:r>
          </a:p>
          <a:p>
            <a:pPr marL="400050" lvl="1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0" indent="0" eaLnBrk="1" hangingPunct="1">
              <a:buNone/>
            </a:pPr>
            <a:r>
              <a:rPr lang="en-US" altLang="ko-KR" sz="1100" dirty="0"/>
              <a:t>}</a:t>
            </a:r>
          </a:p>
          <a:p>
            <a:pPr marL="0" indent="0" eaLnBrk="1" hangingPunct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9392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44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(15)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동작 화면</a:t>
            </a:r>
            <a:r>
              <a:rPr lang="en-US" altLang="ko-KR" dirty="0"/>
              <a:t>(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동작 화면</a:t>
            </a:r>
            <a:r>
              <a:rPr lang="en-US" altLang="ko-KR" dirty="0"/>
              <a:t>(</a:t>
            </a:r>
            <a:r>
              <a:rPr lang="ko-KR" altLang="en-US" dirty="0"/>
              <a:t>랭크 업데이트</a:t>
            </a:r>
            <a:r>
              <a:rPr lang="en-US" altLang="ko-KR" dirty="0"/>
              <a:t>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marL="0" indent="0" eaLnBrk="1" hangingPunct="1">
              <a:buNone/>
            </a:pPr>
            <a:endParaRPr lang="en-US" altLang="ko-KR" dirty="0"/>
          </a:p>
          <a:p>
            <a:pPr eaLnBrk="1" hangingPunct="1"/>
            <a:endParaRPr lang="en-US" altLang="ko-KR" dirty="0"/>
          </a:p>
          <a:p>
            <a:pPr marL="0" indent="0" eaLnBrk="1" hangingPunct="1">
              <a:buNone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561EF5-F8FD-8BBA-852B-EDC35A8F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941"/>
            <a:ext cx="6858000" cy="31427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5E7252-F293-553A-A890-371B38A9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5115286"/>
            <a:ext cx="6858000" cy="37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16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45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(16)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동작 화면</a:t>
            </a:r>
            <a:r>
              <a:rPr lang="en-US" altLang="ko-KR" dirty="0"/>
              <a:t>(</a:t>
            </a:r>
            <a:r>
              <a:rPr lang="ko-KR" altLang="en-US" dirty="0"/>
              <a:t>팀 별 플레이어 수 조회</a:t>
            </a:r>
            <a:r>
              <a:rPr lang="en-US" altLang="ko-KR" dirty="0"/>
              <a:t>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동작 화면</a:t>
            </a:r>
            <a:r>
              <a:rPr lang="en-US" altLang="ko-KR" dirty="0"/>
              <a:t>(</a:t>
            </a:r>
            <a:r>
              <a:rPr lang="ko-KR" altLang="en-US" dirty="0"/>
              <a:t>특정 팀의 플레이어 조회</a:t>
            </a:r>
            <a:r>
              <a:rPr lang="en-US" altLang="ko-KR" dirty="0"/>
              <a:t>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marL="0" indent="0" eaLnBrk="1" hangingPunct="1">
              <a:buNone/>
            </a:pPr>
            <a:endParaRPr lang="en-US" altLang="ko-KR" dirty="0"/>
          </a:p>
          <a:p>
            <a:pPr eaLnBrk="1" hangingPunct="1"/>
            <a:endParaRPr lang="en-US" altLang="ko-KR" dirty="0"/>
          </a:p>
          <a:p>
            <a:pPr marL="0" indent="0" eaLnBrk="1" hangingPunct="1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F76D5-E3C3-6366-8888-522D3852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471793"/>
            <a:ext cx="2781300" cy="1028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372BAC-667E-619D-F031-C55A74DD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965" y="1355112"/>
            <a:ext cx="2565400" cy="3200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95A011-95E8-8EBD-82CF-05BA58D05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65" y="5136446"/>
            <a:ext cx="3022600" cy="129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DD7B32-DBA6-3CED-2F9D-B2F186E5A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" y="6660446"/>
            <a:ext cx="6858000" cy="131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75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46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(17)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동작 화면</a:t>
            </a:r>
            <a:r>
              <a:rPr lang="en-US" altLang="ko-KR" dirty="0"/>
              <a:t>(</a:t>
            </a:r>
            <a:r>
              <a:rPr lang="ko-KR" altLang="en-US" dirty="0"/>
              <a:t>전체 경기 일정 조회</a:t>
            </a:r>
            <a:r>
              <a:rPr lang="en-US" altLang="ko-KR" dirty="0"/>
              <a:t>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동작 화면</a:t>
            </a:r>
            <a:r>
              <a:rPr lang="en-US" altLang="ko-KR" dirty="0"/>
              <a:t>(</a:t>
            </a:r>
            <a:r>
              <a:rPr lang="ko-KR" altLang="en-US" dirty="0"/>
              <a:t>특정 날짜의 경기 일정 조회</a:t>
            </a:r>
            <a:r>
              <a:rPr lang="en-US" altLang="ko-KR" dirty="0"/>
              <a:t>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marL="0" indent="0" eaLnBrk="1" hangingPunct="1">
              <a:buNone/>
            </a:pPr>
            <a:endParaRPr lang="en-US" altLang="ko-KR" dirty="0"/>
          </a:p>
          <a:p>
            <a:pPr eaLnBrk="1" hangingPunct="1"/>
            <a:endParaRPr lang="en-US" altLang="ko-KR" dirty="0"/>
          </a:p>
          <a:p>
            <a:pPr marL="0" indent="0" eaLnBrk="1" hangingPunct="1">
              <a:buNone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47E7A0-9522-DAAE-2941-7F77C9BC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64774"/>
            <a:ext cx="3884716" cy="30555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934AF2-4FC7-4DA3-688C-63BFBCF76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39" y="5216287"/>
            <a:ext cx="2322197" cy="30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78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47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(18)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동작 화면</a:t>
            </a:r>
            <a:r>
              <a:rPr lang="en-US" altLang="ko-KR" dirty="0"/>
              <a:t>(</a:t>
            </a:r>
            <a:r>
              <a:rPr lang="ko-KR" altLang="en-US" dirty="0"/>
              <a:t>특정 경기장의 경기 일정 조회</a:t>
            </a:r>
            <a:r>
              <a:rPr lang="en-US" altLang="ko-KR" dirty="0"/>
              <a:t>)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동작 화면</a:t>
            </a:r>
            <a:r>
              <a:rPr lang="en-US" altLang="ko-KR" dirty="0"/>
              <a:t>(</a:t>
            </a:r>
            <a:r>
              <a:rPr lang="ko-KR" altLang="en-US" dirty="0"/>
              <a:t>플레이어 팀 업데이트</a:t>
            </a:r>
            <a:r>
              <a:rPr lang="en-US" altLang="ko-KR" dirty="0"/>
              <a:t>)</a:t>
            </a:r>
          </a:p>
          <a:p>
            <a:pPr marL="0" indent="0" eaLnBrk="1" hangingPunct="1">
              <a:buNone/>
            </a:pPr>
            <a:endParaRPr lang="en-US" altLang="ko-KR" dirty="0"/>
          </a:p>
          <a:p>
            <a:pPr eaLnBrk="1" hangingPunct="1"/>
            <a:endParaRPr lang="en-US" altLang="ko-KR" dirty="0"/>
          </a:p>
          <a:p>
            <a:pPr marL="0" indent="0" eaLnBrk="1" hangingPunct="1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45CF71-F1D2-5E29-2CDE-ED54593E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39" y="1407721"/>
            <a:ext cx="3149600" cy="129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DDFD2A-4FA1-D971-400D-362C4798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286" y="1474520"/>
            <a:ext cx="2880417" cy="17503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24F7AF-0438-F5CD-50BB-65FC2D253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7" y="5015840"/>
            <a:ext cx="4313877" cy="1311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F85117-67D1-5648-E9C5-5803ACE9C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167" y="6386185"/>
            <a:ext cx="2396776" cy="1170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308258-6DE5-C038-AD45-89777D61E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17" y="7636264"/>
            <a:ext cx="4583875" cy="14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06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48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(19)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동작 화면</a:t>
            </a:r>
            <a:r>
              <a:rPr lang="en-US" altLang="ko-KR" dirty="0"/>
              <a:t>(</a:t>
            </a:r>
            <a:r>
              <a:rPr lang="ko-KR" altLang="en-US" dirty="0"/>
              <a:t>경기 일정 삭제</a:t>
            </a:r>
            <a:r>
              <a:rPr lang="en-US" altLang="ko-KR" dirty="0"/>
              <a:t>)</a:t>
            </a:r>
          </a:p>
          <a:p>
            <a:pPr marL="0" indent="0" eaLnBrk="1" hangingPunct="1">
              <a:buNone/>
            </a:pP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동작 화면</a:t>
            </a:r>
            <a:r>
              <a:rPr lang="en-US" altLang="ko-KR" dirty="0"/>
              <a:t>(</a:t>
            </a:r>
            <a:r>
              <a:rPr lang="ko-KR" altLang="en-US" dirty="0"/>
              <a:t>플레이어 삭제</a:t>
            </a:r>
            <a:r>
              <a:rPr lang="en-US" altLang="ko-KR" dirty="0"/>
              <a:t>)</a:t>
            </a:r>
          </a:p>
          <a:p>
            <a:pPr marL="0" indent="0" eaLnBrk="1" hangingPunct="1">
              <a:buNone/>
            </a:pPr>
            <a:endParaRPr lang="en-US" altLang="ko-KR" dirty="0"/>
          </a:p>
          <a:p>
            <a:pPr marL="0" indent="0" eaLnBrk="1" hangingPunct="1">
              <a:buNone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308258-6DE5-C038-AD45-89777D61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14" y="4991100"/>
            <a:ext cx="4583875" cy="14522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3AE7DF-E297-9988-7F4D-6C1C9F541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552" y="1438605"/>
            <a:ext cx="3213100" cy="1244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84125F-2EA1-569B-837C-F8B759125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552" y="2680524"/>
            <a:ext cx="2507690" cy="17643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65E5D0-8B37-6890-2BCA-C8D2F48F8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1364774"/>
            <a:ext cx="2374136" cy="18673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5F303F-36EA-17A9-BF1A-D7F42D4D5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78" y="7160240"/>
            <a:ext cx="4405745" cy="19075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F93B13-9D4C-BE56-D443-92CDA396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2241" y="6562399"/>
            <a:ext cx="2261640" cy="11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49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50A3F0B-A675-898D-BA4C-D6D913AAE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fld id="{4764B600-BEEC-E043-935A-FD0D1A8AA259}" type="slidenum">
              <a:rPr kumimoji="0" lang="en-US" altLang="ko-KR" sz="1300">
                <a:latin typeface="굴림" panose="020B0600000101010101" pitchFamily="34" charset="-127"/>
              </a:rPr>
              <a:pPr/>
              <a:t>49</a:t>
            </a:fld>
            <a:endParaRPr kumimoji="0" lang="en-US" altLang="ko-KR" sz="1300">
              <a:latin typeface="굴림" panose="020B0600000101010101" pitchFamily="34" charset="-127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218B802-7E6E-3EEA-9266-A18C90F9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1600" dirty="0"/>
              <a:t>Tomcat </a:t>
            </a:r>
            <a:r>
              <a:rPr lang="ko-KR" altLang="en-US" sz="1600" dirty="0" err="1"/>
              <a:t>웹서버</a:t>
            </a:r>
            <a:r>
              <a:rPr lang="ko-KR" altLang="en-US" sz="1600" dirty="0"/>
              <a:t> 기반</a:t>
            </a:r>
            <a:r>
              <a:rPr lang="en-US" altLang="ko-KR" sz="1600" dirty="0"/>
              <a:t>, JSP </a:t>
            </a:r>
            <a:r>
              <a:rPr lang="ko-KR" altLang="en-US" sz="1600" dirty="0"/>
              <a:t>웹사이트 구현</a:t>
            </a:r>
            <a:r>
              <a:rPr lang="en-US" altLang="ko-KR" sz="1600" dirty="0"/>
              <a:t>(20)</a:t>
            </a:r>
          </a:p>
        </p:txBody>
      </p:sp>
      <p:sp>
        <p:nvSpPr>
          <p:cNvPr id="41988" name="내용 개체 틀 1">
            <a:extLst>
              <a:ext uri="{FF2B5EF4-FFF2-40B4-BE49-F238E27FC236}">
                <a16:creationId xmlns:a16="http://schemas.microsoft.com/office/drawing/2014/main" id="{C69228A2-6D87-F982-179F-00DB2BB3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동작 화면</a:t>
            </a:r>
            <a:r>
              <a:rPr lang="en-US" altLang="ko-KR" dirty="0"/>
              <a:t>(</a:t>
            </a:r>
            <a:r>
              <a:rPr lang="ko-KR" altLang="en-US" dirty="0" err="1"/>
              <a:t>메인화면</a:t>
            </a:r>
            <a:r>
              <a:rPr lang="en-US" altLang="ko-KR" dirty="0"/>
              <a:t>)</a:t>
            </a:r>
          </a:p>
          <a:p>
            <a:pPr marL="0" indent="0" eaLnBrk="1" hangingPunct="1">
              <a:buNone/>
            </a:pP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marL="0" indent="0" eaLnBrk="1" hangingPunct="1">
              <a:buNone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CC5C1C-B6AD-8A7A-1093-EB6F599F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5" y="1401288"/>
            <a:ext cx="4876800" cy="73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1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번호 개체 틀 3">
            <a:extLst>
              <a:ext uri="{FF2B5EF4-FFF2-40B4-BE49-F238E27FC236}">
                <a16:creationId xmlns:a16="http://schemas.microsoft.com/office/drawing/2014/main" id="{98325DA5-0134-70D5-8821-356B579C2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353C83-B31F-5C47-A26E-4DD9D09E69F9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b="0"/>
          </a:p>
        </p:txBody>
      </p:sp>
      <p:pic>
        <p:nvPicPr>
          <p:cNvPr id="19458" name="Picture 6" descr="C:\Documents and Settings\Administrator\Application Data\Microsoft\Media Catalog\Downloaded Clips\cl55\j0214928.wmf">
            <a:extLst>
              <a:ext uri="{FF2B5EF4-FFF2-40B4-BE49-F238E27FC236}">
                <a16:creationId xmlns:a16="http://schemas.microsoft.com/office/drawing/2014/main" id="{E4D63D0A-09BF-859A-5AC1-818A0404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696200"/>
            <a:ext cx="9906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5" descr="C:\Documents and Settings\Administrator\Application Data\Microsoft\Media Catalog\Downloaded Clips\cl0\BS01144_.wmf">
            <a:extLst>
              <a:ext uri="{FF2B5EF4-FFF2-40B4-BE49-F238E27FC236}">
                <a16:creationId xmlns:a16="http://schemas.microsoft.com/office/drawing/2014/main" id="{7A8F8C7F-8D5D-5D08-554C-8C53738AA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705600"/>
            <a:ext cx="700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F52B9EF3-B05A-AFD3-60F8-B6055245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942013"/>
            <a:ext cx="1524000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92897F70-5F2E-FF4C-5AAD-927277CFE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소 개 			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설계</a:t>
            </a:r>
            <a:r>
              <a:rPr lang="en-US" altLang="ko-KR" sz="1600" dirty="0"/>
              <a:t>(1)</a:t>
            </a:r>
          </a:p>
        </p:txBody>
      </p:sp>
      <p:sp>
        <p:nvSpPr>
          <p:cNvPr id="9223" name="Rectangle 3">
            <a:extLst>
              <a:ext uri="{FF2B5EF4-FFF2-40B4-BE49-F238E27FC236}">
                <a16:creationId xmlns:a16="http://schemas.microsoft.com/office/drawing/2014/main" id="{CB6994E1-8D0D-F083-434E-85054452F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 err="1"/>
              <a:t>풋살</a:t>
            </a:r>
            <a:r>
              <a:rPr lang="ko-KR" altLang="en-US" dirty="0"/>
              <a:t> 데이터베이스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dirty="0"/>
              <a:t>플레이어와 경기 일정</a:t>
            </a:r>
            <a:r>
              <a:rPr lang="en-US" altLang="ko-KR" dirty="0"/>
              <a:t>,</a:t>
            </a:r>
            <a:r>
              <a:rPr lang="ko-KR" altLang="en-US" dirty="0"/>
              <a:t> 경기장 관리</a:t>
            </a:r>
          </a:p>
          <a:p>
            <a:pPr eaLnBrk="1" hangingPunct="1">
              <a:defRPr/>
            </a:pPr>
            <a:endParaRPr lang="ko-KR" altLang="en-US" dirty="0"/>
          </a:p>
          <a:p>
            <a:pPr eaLnBrk="1" hangingPunct="1">
              <a:defRPr/>
            </a:pPr>
            <a:r>
              <a:rPr lang="ko-KR" altLang="en-US" dirty="0"/>
              <a:t>목적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sz="1200" b="0" dirty="0" err="1"/>
              <a:t>풋살은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5~6</a:t>
            </a:r>
            <a:r>
              <a:rPr lang="ko-KR" altLang="en-US" sz="1200" b="0" dirty="0"/>
              <a:t>명으로 구성된 </a:t>
            </a:r>
            <a:r>
              <a:rPr lang="en-US" altLang="ko-KR" sz="1200" b="0" dirty="0"/>
              <a:t>2</a:t>
            </a:r>
            <a:r>
              <a:rPr lang="ko-KR" altLang="en-US" sz="1200" b="0" dirty="0"/>
              <a:t>개의 팀이 진행하는 경기다</a:t>
            </a:r>
            <a:r>
              <a:rPr lang="en-US" altLang="ko-KR" sz="1200" b="0" dirty="0"/>
              <a:t>.</a:t>
            </a:r>
            <a:r>
              <a:rPr lang="ko-KR" altLang="en-US" sz="1200" b="0" dirty="0"/>
              <a:t> 하지만 인원이 부족하거나 또는 혼자서 </a:t>
            </a:r>
            <a:r>
              <a:rPr lang="ko-KR" altLang="en-US" sz="1200" b="0" dirty="0" err="1"/>
              <a:t>풋살을</a:t>
            </a:r>
            <a:r>
              <a:rPr lang="ko-KR" altLang="en-US" sz="1200" b="0" dirty="0"/>
              <a:t> 하고 싶은 사람은 팀이 없다면 경기를 진행할 수 없다</a:t>
            </a:r>
            <a:r>
              <a:rPr lang="en-US" altLang="ko-KR" sz="1200" b="0" dirty="0"/>
              <a:t>.</a:t>
            </a:r>
            <a:r>
              <a:rPr lang="ko-KR" altLang="en-US" sz="1200" b="0" dirty="0"/>
              <a:t> 이러한 문제점을 해결하기 팀이 없는 사람 등이 팀을 이룰 수 있게 주선해주고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 경기를 잡아주며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 비슷한 실력을 가진 사람들을 배정해서 더욱 재미있는 </a:t>
            </a:r>
            <a:r>
              <a:rPr lang="ko-KR" altLang="en-US" sz="1200" b="0" dirty="0" err="1"/>
              <a:t>풋살</a:t>
            </a:r>
            <a:r>
              <a:rPr lang="ko-KR" altLang="en-US" sz="1200" b="0" dirty="0"/>
              <a:t> 경험을 제공하고자 한다</a:t>
            </a:r>
            <a:r>
              <a:rPr lang="en-US" altLang="ko-KR" sz="1200" b="0" dirty="0"/>
              <a:t>.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err="1"/>
              <a:t>풋살</a:t>
            </a:r>
            <a:r>
              <a:rPr lang="ko-KR" altLang="en-US" dirty="0"/>
              <a:t> 경기</a:t>
            </a:r>
          </a:p>
          <a:p>
            <a:pPr lvl="1" eaLnBrk="1" hangingPunct="1">
              <a:defRPr/>
            </a:pPr>
            <a:r>
              <a:rPr lang="ko-KR" altLang="en-US" dirty="0"/>
              <a:t>필수 요소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플레이어</a:t>
            </a:r>
          </a:p>
          <a:p>
            <a:pPr lvl="3" eaLnBrk="1" hangingPunct="1">
              <a:lnSpc>
                <a:spcPct val="130000"/>
              </a:lnSpc>
              <a:defRPr/>
            </a:pPr>
            <a:r>
              <a:rPr lang="ko-KR" altLang="en-US" dirty="0" err="1"/>
              <a:t>풋살</a:t>
            </a:r>
            <a:r>
              <a:rPr lang="ko-KR" altLang="en-US" dirty="0"/>
              <a:t> 경기를 진행할 선수가 존재한다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경기장</a:t>
            </a:r>
            <a:endParaRPr lang="en-US" altLang="ko-KR" dirty="0"/>
          </a:p>
          <a:p>
            <a:pPr lvl="3" eaLnBrk="1" hangingPunct="1">
              <a:lnSpc>
                <a:spcPct val="130000"/>
              </a:lnSpc>
              <a:defRPr/>
            </a:pPr>
            <a:r>
              <a:rPr lang="ko-KR" altLang="en-US" dirty="0" err="1"/>
              <a:t>풋살</a:t>
            </a:r>
            <a:r>
              <a:rPr lang="ko-KR" altLang="en-US" dirty="0"/>
              <a:t> 경기가 진행될 경기장이 존재한다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서비스</a:t>
            </a:r>
            <a:endParaRPr lang="en-US" altLang="ko-KR" dirty="0"/>
          </a:p>
          <a:p>
            <a:pPr lvl="3" eaLnBrk="1" hangingPunct="1">
              <a:lnSpc>
                <a:spcPct val="130000"/>
              </a:lnSpc>
              <a:defRPr/>
            </a:pPr>
            <a:r>
              <a:rPr lang="ko-KR" altLang="en-US" dirty="0"/>
              <a:t>랭크 시스템이 존재한다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371600" lvl="3" indent="0" eaLnBrk="1" hangingPunct="1">
              <a:lnSpc>
                <a:spcPct val="130000"/>
              </a:lnSpc>
              <a:buFontTx/>
              <a:buNone/>
              <a:defRPr/>
            </a:pPr>
            <a:endParaRPr lang="en-US" altLang="ko-KR" dirty="0"/>
          </a:p>
          <a:p>
            <a:pPr marL="914400" lvl="2" indent="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슬라이드 번호 개체 틀 3">
            <a:extLst>
              <a:ext uri="{FF2B5EF4-FFF2-40B4-BE49-F238E27FC236}">
                <a16:creationId xmlns:a16="http://schemas.microsoft.com/office/drawing/2014/main" id="{DC042394-B02D-5904-C680-501EF267EB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3FBBFE-3706-3144-AE69-BD38429D8D5F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b="0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28DF6EB-6CFE-1DF0-B5D9-1BCC7EF51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요구사항 명세 	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설계</a:t>
            </a:r>
            <a:r>
              <a:rPr lang="en-US" altLang="ko-KR" sz="1600" dirty="0"/>
              <a:t>(2)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56D5566-40AC-A095-6DB2-2B098C9A4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요구 조건 분석</a:t>
            </a:r>
          </a:p>
          <a:p>
            <a:pPr lvl="1" eaLnBrk="1" hangingPunct="1"/>
            <a:r>
              <a:rPr lang="ko-KR" altLang="en-US"/>
              <a:t>사용자 요구사항의 명세</a:t>
            </a:r>
          </a:p>
          <a:p>
            <a:pPr lvl="2" eaLnBrk="1" hangingPunct="1"/>
            <a:r>
              <a:rPr lang="ko-KR" altLang="en-US" b="1"/>
              <a:t>경기장</a:t>
            </a:r>
            <a:endParaRPr lang="en-US" altLang="ko-KR" b="1"/>
          </a:p>
          <a:p>
            <a:pPr lvl="3" eaLnBrk="1" hangingPunct="1">
              <a:lnSpc>
                <a:spcPct val="130000"/>
              </a:lnSpc>
            </a:pPr>
            <a:r>
              <a:rPr lang="ko-KR" altLang="en-US"/>
              <a:t>각 지역 경기장들로 구성</a:t>
            </a:r>
          </a:p>
          <a:p>
            <a:pPr lvl="3" eaLnBrk="1" hangingPunct="1">
              <a:lnSpc>
                <a:spcPct val="130000"/>
              </a:lnSpc>
            </a:pPr>
            <a:r>
              <a:rPr lang="ko-KR" altLang="en-US"/>
              <a:t>각 경기장은 특정 도시에 위치</a:t>
            </a:r>
          </a:p>
          <a:p>
            <a:pPr lvl="3" eaLnBrk="1" hangingPunct="1">
              <a:lnSpc>
                <a:spcPct val="130000"/>
              </a:lnSpc>
            </a:pPr>
            <a:r>
              <a:rPr lang="ko-KR" altLang="en-US"/>
              <a:t>지점명은 유일하게 식별</a:t>
            </a:r>
          </a:p>
          <a:p>
            <a:pPr lvl="3" eaLnBrk="1" hangingPunct="1">
              <a:lnSpc>
                <a:spcPct val="130000"/>
              </a:lnSpc>
            </a:pPr>
            <a:r>
              <a:rPr lang="ko-KR" altLang="en-US"/>
              <a:t>각 경기장의 일정을 확인</a:t>
            </a:r>
          </a:p>
          <a:p>
            <a:pPr lvl="3" eaLnBrk="1" hangingPunct="1">
              <a:lnSpc>
                <a:spcPct val="130000"/>
              </a:lnSpc>
            </a:pPr>
            <a:endParaRPr lang="ko-KR" altLang="en-US"/>
          </a:p>
          <a:p>
            <a:pPr lvl="2" eaLnBrk="1" hangingPunct="1">
              <a:lnSpc>
                <a:spcPct val="130000"/>
              </a:lnSpc>
            </a:pPr>
            <a:r>
              <a:rPr lang="ko-KR" altLang="en-US" b="1"/>
              <a:t>플레이어</a:t>
            </a:r>
            <a:endParaRPr lang="en-US" altLang="ko-KR"/>
          </a:p>
          <a:p>
            <a:pPr lvl="3" eaLnBrk="1" hangingPunct="1">
              <a:lnSpc>
                <a:spcPct val="130000"/>
              </a:lnSpc>
            </a:pPr>
            <a:r>
              <a:rPr lang="ko-KR" altLang="en-US"/>
              <a:t>플레이어는 이름과 거주하는 주소</a:t>
            </a:r>
            <a:r>
              <a:rPr lang="en-US" altLang="ko-KR"/>
              <a:t>,</a:t>
            </a:r>
            <a:r>
              <a:rPr lang="ko-KR" altLang="en-US"/>
              <a:t> 랭크를 저장</a:t>
            </a:r>
          </a:p>
          <a:p>
            <a:pPr lvl="3" eaLnBrk="1" hangingPunct="1">
              <a:lnSpc>
                <a:spcPct val="130000"/>
              </a:lnSpc>
            </a:pPr>
            <a:r>
              <a:rPr lang="ko-KR" altLang="en-US"/>
              <a:t>플레이어 별 등급이 존재</a:t>
            </a:r>
          </a:p>
          <a:p>
            <a:pPr lvl="3" eaLnBrk="1" hangingPunct="1">
              <a:lnSpc>
                <a:spcPct val="130000"/>
              </a:lnSpc>
            </a:pPr>
            <a:endParaRPr lang="ko-KR" altLang="en-US"/>
          </a:p>
          <a:p>
            <a:pPr lvl="2" eaLnBrk="1" hangingPunct="1">
              <a:lnSpc>
                <a:spcPct val="130000"/>
              </a:lnSpc>
            </a:pPr>
            <a:r>
              <a:rPr lang="ko-KR" altLang="en-US" b="1"/>
              <a:t>등급</a:t>
            </a:r>
            <a:r>
              <a:rPr lang="en-US" altLang="ko-KR" b="1"/>
              <a:t>(Rank)</a:t>
            </a:r>
          </a:p>
          <a:p>
            <a:pPr lvl="3" eaLnBrk="1" hangingPunct="1">
              <a:lnSpc>
                <a:spcPct val="130000"/>
              </a:lnSpc>
            </a:pPr>
            <a:r>
              <a:rPr lang="ko-KR" altLang="en-US"/>
              <a:t>플레이어가 제공</a:t>
            </a:r>
            <a:endParaRPr lang="en-US" altLang="ko-KR"/>
          </a:p>
          <a:p>
            <a:pPr lvl="3" eaLnBrk="1" hangingPunct="1">
              <a:lnSpc>
                <a:spcPct val="130000"/>
              </a:lnSpc>
            </a:pPr>
            <a:endParaRPr lang="en-US" altLang="ko-KR"/>
          </a:p>
          <a:p>
            <a:pPr lvl="2" eaLnBrk="1" hangingPunct="1">
              <a:lnSpc>
                <a:spcPct val="130000"/>
              </a:lnSpc>
            </a:pPr>
            <a:r>
              <a:rPr lang="ko-KR" altLang="en-US" b="1"/>
              <a:t>팀</a:t>
            </a:r>
            <a:endParaRPr lang="en-US" altLang="ko-KR" b="1"/>
          </a:p>
          <a:p>
            <a:pPr lvl="3" eaLnBrk="1" hangingPunct="1">
              <a:lnSpc>
                <a:spcPct val="130000"/>
              </a:lnSpc>
            </a:pPr>
            <a:r>
              <a:rPr lang="ko-KR" altLang="en-US"/>
              <a:t>플레이어는 팀이 있을 수 있음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슬라이드 번호 개체 틀 3">
            <a:extLst>
              <a:ext uri="{FF2B5EF4-FFF2-40B4-BE49-F238E27FC236}">
                <a16:creationId xmlns:a16="http://schemas.microsoft.com/office/drawing/2014/main" id="{A87AA88B-4F30-3F66-0CD7-C23462C59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17743E-B707-D14B-9513-9F6C85384989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b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8CB2D25-F937-E5CC-6371-D99CDDF1B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개념적 설계</a:t>
            </a:r>
            <a:r>
              <a:rPr lang="en-US" altLang="ko-KR" sz="2400" dirty="0"/>
              <a:t>(1)  	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설계</a:t>
            </a:r>
            <a:r>
              <a:rPr lang="en-US" altLang="ko-KR" sz="1600" dirty="0"/>
              <a:t>(3)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1BBFEEC-7165-E9D8-5774-71D68BD62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개체</a:t>
            </a:r>
            <a:r>
              <a:rPr lang="en-US" altLang="ko-KR" dirty="0"/>
              <a:t>(</a:t>
            </a:r>
            <a:r>
              <a:rPr lang="ko-KR" altLang="en-US" dirty="0"/>
              <a:t>엔티티</a:t>
            </a:r>
            <a:r>
              <a:rPr lang="en-US" altLang="ko-KR" dirty="0"/>
              <a:t>,entity)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플레이어</a:t>
            </a:r>
            <a:r>
              <a:rPr lang="en-US" altLang="ko-KR" dirty="0"/>
              <a:t>(player)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주민등록번호</a:t>
            </a:r>
            <a:r>
              <a:rPr lang="en-US" altLang="ko-KR" dirty="0"/>
              <a:t>(RRN) : </a:t>
            </a:r>
            <a:r>
              <a:rPr lang="ko-KR" altLang="en-US" dirty="0"/>
              <a:t>주키</a:t>
            </a:r>
            <a:r>
              <a:rPr lang="en-US" altLang="ko-KR" dirty="0"/>
              <a:t>(primary key)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이름</a:t>
            </a:r>
            <a:r>
              <a:rPr lang="en-US" altLang="ko-KR" dirty="0"/>
              <a:t>(name)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주소</a:t>
            </a:r>
            <a:r>
              <a:rPr lang="en-US" altLang="ko-KR" dirty="0"/>
              <a:t>(address)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팀 번호</a:t>
            </a:r>
            <a:r>
              <a:rPr lang="en-US" altLang="ko-KR" dirty="0"/>
              <a:t>(</a:t>
            </a:r>
            <a:r>
              <a:rPr lang="en-US" altLang="ko-KR" dirty="0" err="1"/>
              <a:t>Team_id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marL="914400" lvl="2" indent="0" eaLnBrk="1" hangingPunct="1">
              <a:buFont typeface="Wingdings" pitchFamily="2" charset="2"/>
              <a:buNone/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경기장</a:t>
            </a:r>
            <a:r>
              <a:rPr lang="en-US" altLang="ko-KR" dirty="0"/>
              <a:t>(</a:t>
            </a:r>
            <a:r>
              <a:rPr lang="en" altLang="ko-KR" dirty="0"/>
              <a:t>Stadium</a:t>
            </a:r>
            <a:r>
              <a:rPr lang="en-US" altLang="ko-KR" dirty="0"/>
              <a:t>)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경기장명</a:t>
            </a:r>
            <a:r>
              <a:rPr lang="en-US" altLang="ko-KR" dirty="0"/>
              <a:t>(stadium-name) : </a:t>
            </a:r>
            <a:r>
              <a:rPr lang="ko-KR" altLang="en-US" dirty="0"/>
              <a:t>주키</a:t>
            </a:r>
            <a:r>
              <a:rPr lang="en-US" altLang="ko-KR" dirty="0"/>
              <a:t>(primary key)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경기장 위치 도시</a:t>
            </a:r>
            <a:r>
              <a:rPr lang="en-US" altLang="ko-KR" dirty="0"/>
              <a:t>(stadium-city)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경기장 주소</a:t>
            </a:r>
            <a:r>
              <a:rPr lang="en-US" altLang="ko-KR" dirty="0"/>
              <a:t>(stadium-</a:t>
            </a:r>
            <a:r>
              <a:rPr lang="en-US" altLang="ko-KR" dirty="0" err="1"/>
              <a:t>addr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D582B4E7-7AEF-6B5D-09FA-99DDFE81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8077200"/>
            <a:ext cx="1422400" cy="490538"/>
          </a:xfrm>
          <a:prstGeom prst="flowChartProcess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ko-KR" sz="1400"/>
              <a:t>Stadium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C8D4524F-3E07-ADCE-AA6B-4C38CF3C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7196138"/>
            <a:ext cx="1344613" cy="49053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stadium-name</a:t>
            </a:r>
            <a:endParaRPr lang="en-US" altLang="ko-KR" sz="1400" b="0" u="sng">
              <a:latin typeface="Times New Roman" panose="02020603050405020304" pitchFamily="18" charset="0"/>
            </a:endParaRPr>
          </a:p>
        </p:txBody>
      </p:sp>
      <p:sp>
        <p:nvSpPr>
          <p:cNvPr id="21510" name="Oval 7">
            <a:extLst>
              <a:ext uri="{FF2B5EF4-FFF2-40B4-BE49-F238E27FC236}">
                <a16:creationId xmlns:a16="http://schemas.microsoft.com/office/drawing/2014/main" id="{AF3A32F8-477C-2CCA-6442-DD4712808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7146925"/>
            <a:ext cx="1344612" cy="490538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Stadium</a:t>
            </a:r>
            <a:r>
              <a:rPr lang="en-US" altLang="ko-KR" sz="1600" b="0">
                <a:latin typeface="Times New Roman" panose="02020603050405020304" pitchFamily="18" charset="0"/>
              </a:rPr>
              <a:t>-city</a:t>
            </a:r>
          </a:p>
        </p:txBody>
      </p:sp>
      <p:cxnSp>
        <p:nvCxnSpPr>
          <p:cNvPr id="21511" name="AutoShape 8">
            <a:extLst>
              <a:ext uri="{FF2B5EF4-FFF2-40B4-BE49-F238E27FC236}">
                <a16:creationId xmlns:a16="http://schemas.microsoft.com/office/drawing/2014/main" id="{E54E423F-2D70-2EC1-16CC-8FBE207D037B}"/>
              </a:ext>
            </a:extLst>
          </p:cNvPr>
          <p:cNvCxnSpPr>
            <a:cxnSpLocks noChangeShapeType="1"/>
            <a:stCxn id="21509" idx="4"/>
            <a:endCxn id="21508" idx="0"/>
          </p:cNvCxnSpPr>
          <p:nvPr/>
        </p:nvCxnSpPr>
        <p:spPr bwMode="auto">
          <a:xfrm>
            <a:off x="2030413" y="7686675"/>
            <a:ext cx="1423987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1512" name="AutoShape 10">
            <a:extLst>
              <a:ext uri="{FF2B5EF4-FFF2-40B4-BE49-F238E27FC236}">
                <a16:creationId xmlns:a16="http://schemas.microsoft.com/office/drawing/2014/main" id="{35D4C85E-531F-481B-F34C-4A0DA56AFB36}"/>
              </a:ext>
            </a:extLst>
          </p:cNvPr>
          <p:cNvCxnSpPr>
            <a:cxnSpLocks noChangeShapeType="1"/>
            <a:stCxn id="21510" idx="4"/>
            <a:endCxn id="21508" idx="0"/>
          </p:cNvCxnSpPr>
          <p:nvPr/>
        </p:nvCxnSpPr>
        <p:spPr bwMode="auto">
          <a:xfrm flipH="1">
            <a:off x="3454400" y="7637463"/>
            <a:ext cx="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21513" name="AutoShape 21">
            <a:extLst>
              <a:ext uri="{FF2B5EF4-FFF2-40B4-BE49-F238E27FC236}">
                <a16:creationId xmlns:a16="http://schemas.microsoft.com/office/drawing/2014/main" id="{9BCEBBEB-4C50-845A-82F0-2E60139E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00525"/>
            <a:ext cx="1422400" cy="490538"/>
          </a:xfrm>
          <a:prstGeom prst="flowChartProcess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player</a:t>
            </a:r>
            <a:endParaRPr lang="en-US" altLang="ko-KR" sz="1800">
              <a:latin typeface="Times New Roman" panose="02020603050405020304" pitchFamily="18" charset="0"/>
            </a:endParaRPr>
          </a:p>
        </p:txBody>
      </p:sp>
      <p:sp>
        <p:nvSpPr>
          <p:cNvPr id="21514" name="Oval 22">
            <a:extLst>
              <a:ext uri="{FF2B5EF4-FFF2-40B4-BE49-F238E27FC236}">
                <a16:creationId xmlns:a16="http://schemas.microsoft.com/office/drawing/2014/main" id="{32C56C92-5F41-EFD5-2070-28FDF6AA0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3184525"/>
            <a:ext cx="1420813" cy="490538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u="sng"/>
              <a:t>RRN</a:t>
            </a:r>
            <a:endParaRPr lang="en-US" altLang="ko-KR" sz="1600" b="0" u="sng">
              <a:latin typeface="Times New Roman" panose="02020603050405020304" pitchFamily="18" charset="0"/>
            </a:endParaRPr>
          </a:p>
        </p:txBody>
      </p:sp>
      <p:sp>
        <p:nvSpPr>
          <p:cNvPr id="21515" name="Oval 23">
            <a:extLst>
              <a:ext uri="{FF2B5EF4-FFF2-40B4-BE49-F238E27FC236}">
                <a16:creationId xmlns:a16="http://schemas.microsoft.com/office/drawing/2014/main" id="{6BF544FD-5B9E-7E65-A469-04A6FAA94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3184525"/>
            <a:ext cx="1343025" cy="490538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21516" name="Oval 24">
            <a:extLst>
              <a:ext uri="{FF2B5EF4-FFF2-40B4-BE49-F238E27FC236}">
                <a16:creationId xmlns:a16="http://schemas.microsoft.com/office/drawing/2014/main" id="{0B06CA45-90CC-4714-A309-759B12AAD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184525"/>
            <a:ext cx="1344612" cy="490538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address</a:t>
            </a:r>
            <a:endParaRPr lang="en-US" altLang="ko-KR" sz="1600" b="0">
              <a:latin typeface="Times New Roman" panose="02020603050405020304" pitchFamily="18" charset="0"/>
            </a:endParaRPr>
          </a:p>
        </p:txBody>
      </p:sp>
      <p:cxnSp>
        <p:nvCxnSpPr>
          <p:cNvPr id="21517" name="AutoShape 25">
            <a:extLst>
              <a:ext uri="{FF2B5EF4-FFF2-40B4-BE49-F238E27FC236}">
                <a16:creationId xmlns:a16="http://schemas.microsoft.com/office/drawing/2014/main" id="{B6F9DFB2-00D5-9B3C-181A-51DEACDA4D1F}"/>
              </a:ext>
            </a:extLst>
          </p:cNvPr>
          <p:cNvCxnSpPr>
            <a:cxnSpLocks noChangeShapeType="1"/>
            <a:stCxn id="21514" idx="4"/>
            <a:endCxn id="21513" idx="0"/>
          </p:cNvCxnSpPr>
          <p:nvPr/>
        </p:nvCxnSpPr>
        <p:spPr bwMode="auto">
          <a:xfrm>
            <a:off x="1993900" y="3675063"/>
            <a:ext cx="1460500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1518" name="AutoShape 26">
            <a:extLst>
              <a:ext uri="{FF2B5EF4-FFF2-40B4-BE49-F238E27FC236}">
                <a16:creationId xmlns:a16="http://schemas.microsoft.com/office/drawing/2014/main" id="{8A179D1E-D09F-026C-B6F8-B77AF5CB7B2E}"/>
              </a:ext>
            </a:extLst>
          </p:cNvPr>
          <p:cNvCxnSpPr>
            <a:cxnSpLocks noChangeShapeType="1"/>
            <a:stCxn id="21515" idx="4"/>
            <a:endCxn id="21513" idx="0"/>
          </p:cNvCxnSpPr>
          <p:nvPr/>
        </p:nvCxnSpPr>
        <p:spPr bwMode="auto">
          <a:xfrm>
            <a:off x="3454400" y="3675063"/>
            <a:ext cx="0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1519" name="AutoShape 27">
            <a:extLst>
              <a:ext uri="{FF2B5EF4-FFF2-40B4-BE49-F238E27FC236}">
                <a16:creationId xmlns:a16="http://schemas.microsoft.com/office/drawing/2014/main" id="{ED01CB2A-A4C1-5A4A-14DD-C91AC3392FF8}"/>
              </a:ext>
            </a:extLst>
          </p:cNvPr>
          <p:cNvCxnSpPr>
            <a:cxnSpLocks noChangeShapeType="1"/>
            <a:stCxn id="21516" idx="4"/>
            <a:endCxn id="21513" idx="0"/>
          </p:cNvCxnSpPr>
          <p:nvPr/>
        </p:nvCxnSpPr>
        <p:spPr bwMode="auto">
          <a:xfrm flipH="1">
            <a:off x="3454400" y="3675063"/>
            <a:ext cx="1423988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1520" name="AutoShape 27">
            <a:extLst>
              <a:ext uri="{FF2B5EF4-FFF2-40B4-BE49-F238E27FC236}">
                <a16:creationId xmlns:a16="http://schemas.microsoft.com/office/drawing/2014/main" id="{60B84BBD-F9E8-2474-E805-B38DC00515FF}"/>
              </a:ext>
            </a:extLst>
          </p:cNvPr>
          <p:cNvCxnSpPr>
            <a:cxnSpLocks noChangeShapeType="1"/>
            <a:endCxn id="21513" idx="0"/>
          </p:cNvCxnSpPr>
          <p:nvPr/>
        </p:nvCxnSpPr>
        <p:spPr bwMode="auto">
          <a:xfrm flipH="1">
            <a:off x="3454400" y="4003675"/>
            <a:ext cx="1997075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21521" name="Oval 24">
            <a:extLst>
              <a:ext uri="{FF2B5EF4-FFF2-40B4-BE49-F238E27FC236}">
                <a16:creationId xmlns:a16="http://schemas.microsoft.com/office/drawing/2014/main" id="{4CF687F0-39D4-3914-BC4C-0435F89A7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3757613"/>
            <a:ext cx="1344613" cy="49053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</a:rPr>
              <a:t>Team_id</a:t>
            </a:r>
          </a:p>
        </p:txBody>
      </p:sp>
      <p:sp>
        <p:nvSpPr>
          <p:cNvPr id="21522" name="Oval 5">
            <a:extLst>
              <a:ext uri="{FF2B5EF4-FFF2-40B4-BE49-F238E27FC236}">
                <a16:creationId xmlns:a16="http://schemas.microsoft.com/office/drawing/2014/main" id="{1C54BF71-409E-8973-8863-43A2DF7C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7210425"/>
            <a:ext cx="1344612" cy="490538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stadium-addr</a:t>
            </a:r>
            <a:endParaRPr lang="en-US" altLang="ko-KR" sz="1400" b="0" u="sng">
              <a:latin typeface="Times New Roman" panose="02020603050405020304" pitchFamily="18" charset="0"/>
            </a:endParaRPr>
          </a:p>
        </p:txBody>
      </p:sp>
      <p:cxnSp>
        <p:nvCxnSpPr>
          <p:cNvPr id="21523" name="AutoShape 8">
            <a:extLst>
              <a:ext uri="{FF2B5EF4-FFF2-40B4-BE49-F238E27FC236}">
                <a16:creationId xmlns:a16="http://schemas.microsoft.com/office/drawing/2014/main" id="{54CF9EAE-1540-0E23-AFFC-1A573D77C3C4}"/>
              </a:ext>
            </a:extLst>
          </p:cNvPr>
          <p:cNvCxnSpPr>
            <a:cxnSpLocks noChangeShapeType="1"/>
            <a:stCxn id="21522" idx="4"/>
            <a:endCxn id="21508" idx="0"/>
          </p:cNvCxnSpPr>
          <p:nvPr/>
        </p:nvCxnSpPr>
        <p:spPr bwMode="auto">
          <a:xfrm flipH="1">
            <a:off x="3454400" y="7700963"/>
            <a:ext cx="1644650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슬라이드 번호 개체 틀 3">
            <a:extLst>
              <a:ext uri="{FF2B5EF4-FFF2-40B4-BE49-F238E27FC236}">
                <a16:creationId xmlns:a16="http://schemas.microsoft.com/office/drawing/2014/main" id="{1B7AB4F1-ED8E-84A9-DB90-C33ECA4C0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041D4B-ED82-F445-8FD0-26CF95C6B2D3}" type="slidenum">
              <a:rPr kumimoji="0" lang="en-US" altLang="ko-KR" sz="1300" b="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b="0"/>
          </a:p>
        </p:txBody>
      </p:sp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22582B3A-0208-F2E5-1F60-2C9BB2891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개념적 설계</a:t>
            </a:r>
            <a:r>
              <a:rPr lang="en-US" altLang="ko-KR" sz="2400" dirty="0"/>
              <a:t>(2)  	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설계</a:t>
            </a:r>
            <a:r>
              <a:rPr lang="en-US" altLang="ko-KR" sz="1600" dirty="0"/>
              <a:t>(4)</a:t>
            </a:r>
          </a:p>
        </p:txBody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E2A8B042-E2D3-40B5-555F-C7278FC00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랭크</a:t>
            </a:r>
            <a:r>
              <a:rPr lang="en-US" altLang="ko-KR" dirty="0"/>
              <a:t>(Rank)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등급 명</a:t>
            </a:r>
            <a:r>
              <a:rPr lang="en-US" altLang="ko-KR" dirty="0"/>
              <a:t>(Rank-id) : </a:t>
            </a:r>
            <a:r>
              <a:rPr lang="ko-KR" altLang="en-US" dirty="0"/>
              <a:t>주키</a:t>
            </a:r>
            <a:r>
              <a:rPr lang="en-US" altLang="ko-KR" dirty="0"/>
              <a:t>(primary key)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등급 명</a:t>
            </a:r>
            <a:r>
              <a:rPr lang="en-US" altLang="ko-KR" dirty="0"/>
              <a:t>(Rank-name)</a:t>
            </a:r>
          </a:p>
          <a:p>
            <a:pPr marL="1371600" lvl="3" indent="0" eaLnBrk="1" hangingPunct="1">
              <a:buFontTx/>
              <a:buNone/>
              <a:defRPr/>
            </a:pPr>
            <a:endParaRPr lang="en-US" altLang="ko-KR" dirty="0"/>
          </a:p>
          <a:p>
            <a:pPr marL="1371600" lvl="3" indent="0" eaLnBrk="1" hangingPunct="1">
              <a:buFontTx/>
              <a:buNone/>
              <a:defRPr/>
            </a:pPr>
            <a:endParaRPr lang="en-US" altLang="ko-KR" dirty="0"/>
          </a:p>
          <a:p>
            <a:pPr marL="1371600" lvl="3" indent="0" eaLnBrk="1" hangingPunct="1">
              <a:buFontTx/>
              <a:buNone/>
              <a:defRPr/>
            </a:pPr>
            <a:endParaRPr lang="en-US" altLang="ko-KR" dirty="0"/>
          </a:p>
          <a:p>
            <a:pPr marL="1371600" lvl="3" indent="0" eaLnBrk="1" hangingPunct="1">
              <a:buFontTx/>
              <a:buNone/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팀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 err="1"/>
              <a:t>팀명</a:t>
            </a:r>
            <a:r>
              <a:rPr lang="en-US" altLang="ko-KR" dirty="0"/>
              <a:t>(team-name) 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 err="1"/>
              <a:t>팀번호</a:t>
            </a:r>
            <a:r>
              <a:rPr lang="en-US" altLang="ko-KR" dirty="0"/>
              <a:t>(team-id) : </a:t>
            </a:r>
            <a:r>
              <a:rPr lang="ko-KR" altLang="en-US" dirty="0"/>
              <a:t>주키</a:t>
            </a:r>
            <a:r>
              <a:rPr lang="en-US" altLang="ko-KR" dirty="0"/>
              <a:t>(primary key)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22532" name="AutoShape 1044">
            <a:extLst>
              <a:ext uri="{FF2B5EF4-FFF2-40B4-BE49-F238E27FC236}">
                <a16:creationId xmlns:a16="http://schemas.microsoft.com/office/drawing/2014/main" id="{BCC85731-7DC1-14E6-EB05-5827D7D96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891463"/>
            <a:ext cx="1422400" cy="490537"/>
          </a:xfrm>
          <a:prstGeom prst="flowChartProcess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imes New Roman" panose="02020603050405020304" pitchFamily="18" charset="0"/>
              </a:rPr>
              <a:t>Team</a:t>
            </a:r>
          </a:p>
        </p:txBody>
      </p:sp>
      <p:sp>
        <p:nvSpPr>
          <p:cNvPr id="22533" name="Oval 1045">
            <a:extLst>
              <a:ext uri="{FF2B5EF4-FFF2-40B4-BE49-F238E27FC236}">
                <a16:creationId xmlns:a16="http://schemas.microsoft.com/office/drawing/2014/main" id="{7FC48C41-4BF1-C047-7747-88981E14E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7010400"/>
            <a:ext cx="1420813" cy="490538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</a:rPr>
              <a:t>team-name</a:t>
            </a:r>
          </a:p>
        </p:txBody>
      </p:sp>
      <p:sp>
        <p:nvSpPr>
          <p:cNvPr id="22534" name="Oval 1046">
            <a:extLst>
              <a:ext uri="{FF2B5EF4-FFF2-40B4-BE49-F238E27FC236}">
                <a16:creationId xmlns:a16="http://schemas.microsoft.com/office/drawing/2014/main" id="{5195B216-8A5B-C5BB-53D1-364383E90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7010400"/>
            <a:ext cx="1343025" cy="490538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 u="sng">
                <a:latin typeface="Times New Roman" panose="02020603050405020304" pitchFamily="18" charset="0"/>
              </a:rPr>
              <a:t>team-id</a:t>
            </a:r>
          </a:p>
        </p:txBody>
      </p:sp>
      <p:cxnSp>
        <p:nvCxnSpPr>
          <p:cNvPr id="22536" name="AutoShape 1048">
            <a:extLst>
              <a:ext uri="{FF2B5EF4-FFF2-40B4-BE49-F238E27FC236}">
                <a16:creationId xmlns:a16="http://schemas.microsoft.com/office/drawing/2014/main" id="{A2977139-62B8-4DAA-5144-392885021847}"/>
              </a:ext>
            </a:extLst>
          </p:cNvPr>
          <p:cNvCxnSpPr>
            <a:cxnSpLocks noChangeShapeType="1"/>
            <a:stCxn id="22533" idx="4"/>
            <a:endCxn id="22532" idx="0"/>
          </p:cNvCxnSpPr>
          <p:nvPr/>
        </p:nvCxnSpPr>
        <p:spPr bwMode="auto">
          <a:xfrm>
            <a:off x="1993900" y="7500938"/>
            <a:ext cx="1460500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2537" name="AutoShape 1049">
            <a:extLst>
              <a:ext uri="{FF2B5EF4-FFF2-40B4-BE49-F238E27FC236}">
                <a16:creationId xmlns:a16="http://schemas.microsoft.com/office/drawing/2014/main" id="{3DF9C3A2-1BD5-B8B2-9BF1-9497F0A9EF6B}"/>
              </a:ext>
            </a:extLst>
          </p:cNvPr>
          <p:cNvCxnSpPr>
            <a:cxnSpLocks noChangeShapeType="1"/>
            <a:stCxn id="22534" idx="4"/>
            <a:endCxn id="22532" idx="0"/>
          </p:cNvCxnSpPr>
          <p:nvPr/>
        </p:nvCxnSpPr>
        <p:spPr bwMode="auto">
          <a:xfrm>
            <a:off x="3454400" y="7500938"/>
            <a:ext cx="0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sp>
        <p:nvSpPr>
          <p:cNvPr id="22539" name="AutoShape 1052">
            <a:extLst>
              <a:ext uri="{FF2B5EF4-FFF2-40B4-BE49-F238E27FC236}">
                <a16:creationId xmlns:a16="http://schemas.microsoft.com/office/drawing/2014/main" id="{B459DDD2-9A44-922F-B93D-01202F85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962400"/>
            <a:ext cx="1422400" cy="490538"/>
          </a:xfrm>
          <a:prstGeom prst="flowChartProcess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Rank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22540" name="Oval 1053">
            <a:extLst>
              <a:ext uri="{FF2B5EF4-FFF2-40B4-BE49-F238E27FC236}">
                <a16:creationId xmlns:a16="http://schemas.microsoft.com/office/drawing/2014/main" id="{2E5679B2-1E8F-C6D9-2126-89AC6FD69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3081338"/>
            <a:ext cx="1344613" cy="49053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u="sng"/>
              <a:t>Rank-id</a:t>
            </a:r>
            <a:endParaRPr lang="en-US" altLang="ko-KR" sz="1600" b="0" u="sng">
              <a:latin typeface="Times New Roman" panose="02020603050405020304" pitchFamily="18" charset="0"/>
            </a:endParaRPr>
          </a:p>
        </p:txBody>
      </p:sp>
      <p:sp>
        <p:nvSpPr>
          <p:cNvPr id="22541" name="Oval 1055">
            <a:extLst>
              <a:ext uri="{FF2B5EF4-FFF2-40B4-BE49-F238E27FC236}">
                <a16:creationId xmlns:a16="http://schemas.microsoft.com/office/drawing/2014/main" id="{5485F892-2C03-236D-22A9-0626AB7A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081338"/>
            <a:ext cx="1344612" cy="49053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b="0">
                <a:latin typeface="Times New Roman" panose="02020603050405020304" pitchFamily="18" charset="0"/>
              </a:rPr>
              <a:t>Rank-name</a:t>
            </a:r>
          </a:p>
        </p:txBody>
      </p:sp>
      <p:cxnSp>
        <p:nvCxnSpPr>
          <p:cNvPr id="22542" name="AutoShape 1056">
            <a:extLst>
              <a:ext uri="{FF2B5EF4-FFF2-40B4-BE49-F238E27FC236}">
                <a16:creationId xmlns:a16="http://schemas.microsoft.com/office/drawing/2014/main" id="{9BEC8EF8-AAE9-FDD9-5825-0BD19ADD4033}"/>
              </a:ext>
            </a:extLst>
          </p:cNvPr>
          <p:cNvCxnSpPr>
            <a:cxnSpLocks noChangeShapeType="1"/>
            <a:stCxn id="22540" idx="4"/>
            <a:endCxn id="22539" idx="0"/>
          </p:cNvCxnSpPr>
          <p:nvPr/>
        </p:nvCxnSpPr>
        <p:spPr bwMode="auto">
          <a:xfrm>
            <a:off x="2030413" y="3571875"/>
            <a:ext cx="1423987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2543" name="AutoShape 1058">
            <a:extLst>
              <a:ext uri="{FF2B5EF4-FFF2-40B4-BE49-F238E27FC236}">
                <a16:creationId xmlns:a16="http://schemas.microsoft.com/office/drawing/2014/main" id="{8518609F-0930-B780-3DA5-83A539DE8B89}"/>
              </a:ext>
            </a:extLst>
          </p:cNvPr>
          <p:cNvCxnSpPr>
            <a:cxnSpLocks noChangeShapeType="1"/>
            <a:stCxn id="22541" idx="4"/>
            <a:endCxn id="22539" idx="0"/>
          </p:cNvCxnSpPr>
          <p:nvPr/>
        </p:nvCxnSpPr>
        <p:spPr bwMode="auto">
          <a:xfrm flipH="1">
            <a:off x="3454400" y="3571875"/>
            <a:ext cx="1423988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슬라이드 번호 개체 틀 3">
            <a:extLst>
              <a:ext uri="{FF2B5EF4-FFF2-40B4-BE49-F238E27FC236}">
                <a16:creationId xmlns:a16="http://schemas.microsoft.com/office/drawing/2014/main" id="{9C8ACD15-8C55-5E14-D0E0-14F8EFA35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0E6009-DB6E-B440-AC66-16AFC3CD01AE}" type="slidenum">
              <a:rPr kumimoji="0" lang="en-US" altLang="ko-KR" sz="1300" b="0" smtClean="0">
                <a:solidFill>
                  <a:srgbClr val="5F5F5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b="0">
              <a:solidFill>
                <a:srgbClr val="5F5F5F"/>
              </a:solidFill>
            </a:endParaRPr>
          </a:p>
        </p:txBody>
      </p:sp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8A110EFD-1570-ECD2-F11E-F5EFE4A28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개념적 설계</a:t>
            </a:r>
            <a:r>
              <a:rPr lang="en-US" altLang="ko-KR" sz="2400" dirty="0"/>
              <a:t>(3)  	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풋살</a:t>
            </a:r>
            <a:r>
              <a:rPr lang="ko-KR" altLang="en-US" sz="1600" dirty="0"/>
              <a:t> 데이터베이스 설계</a:t>
            </a:r>
            <a:r>
              <a:rPr lang="en-US" altLang="ko-KR" sz="1600" dirty="0"/>
              <a:t>(5)</a:t>
            </a:r>
          </a:p>
        </p:txBody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A3C41F6D-4502-77FA-A825-8506D9715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일정</a:t>
            </a:r>
            <a:r>
              <a:rPr lang="en-US" altLang="ko-KR" dirty="0"/>
              <a:t>(schedule)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일정 </a:t>
            </a:r>
            <a:r>
              <a:rPr lang="en-US" altLang="ko-KR" dirty="0"/>
              <a:t>id(schedule-id) : </a:t>
            </a:r>
            <a:r>
              <a:rPr lang="ko-KR" altLang="en-US" dirty="0"/>
              <a:t>주키</a:t>
            </a:r>
            <a:r>
              <a:rPr lang="en-US" altLang="ko-KR" dirty="0"/>
              <a:t>(primary key)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일정 날짜</a:t>
            </a:r>
            <a:r>
              <a:rPr lang="en-US" altLang="ko-KR" dirty="0"/>
              <a:t>(schedule-data)</a:t>
            </a:r>
          </a:p>
          <a:p>
            <a:pPr marL="1371600" lvl="3" indent="0" eaLnBrk="1" hangingPunct="1">
              <a:buFontTx/>
              <a:buNone/>
              <a:defRPr/>
            </a:pPr>
            <a:endParaRPr lang="en-US" altLang="ko-KR" dirty="0"/>
          </a:p>
          <a:p>
            <a:pPr marL="1371600" lvl="3" indent="0" eaLnBrk="1" hangingPunct="1">
              <a:buFontTx/>
              <a:buNone/>
              <a:defRPr/>
            </a:pPr>
            <a:endParaRPr lang="en-US" altLang="ko-KR" dirty="0"/>
          </a:p>
          <a:p>
            <a:pPr marL="1371600" lvl="3" indent="0" eaLnBrk="1" hangingPunct="1">
              <a:buFontTx/>
              <a:buNone/>
              <a:defRPr/>
            </a:pPr>
            <a:endParaRPr lang="en-US" altLang="ko-KR" dirty="0"/>
          </a:p>
          <a:p>
            <a:pPr marL="1371600" lvl="3" indent="0" eaLnBrk="1" hangingPunct="1">
              <a:buFontTx/>
              <a:buNone/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3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23556" name="AutoShape 1052">
            <a:extLst>
              <a:ext uri="{FF2B5EF4-FFF2-40B4-BE49-F238E27FC236}">
                <a16:creationId xmlns:a16="http://schemas.microsoft.com/office/drawing/2014/main" id="{C0BC2BEA-4D44-323E-A4FA-8A8BC2A5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962400"/>
            <a:ext cx="1422400" cy="490538"/>
          </a:xfrm>
          <a:prstGeom prst="flowChartProcess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schedule</a:t>
            </a:r>
            <a:endParaRPr lang="en-US" altLang="ko-KR" sz="1600">
              <a:solidFill>
                <a:srgbClr val="5F5F5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1" name="Oval 1053">
            <a:extLst>
              <a:ext uri="{FF2B5EF4-FFF2-40B4-BE49-F238E27FC236}">
                <a16:creationId xmlns:a16="http://schemas.microsoft.com/office/drawing/2014/main" id="{F4406D27-529A-C35D-1E11-399F3035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3081338"/>
            <a:ext cx="1344613" cy="49053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/>
              <a:t>schedule</a:t>
            </a:r>
            <a:r>
              <a:rPr lang="en-US" altLang="ko-KR" sz="1050" dirty="0"/>
              <a:t>-</a:t>
            </a:r>
            <a:r>
              <a:rPr lang="en-US" altLang="ko-KR" sz="1400" dirty="0"/>
              <a:t>id</a:t>
            </a:r>
            <a:endParaRPr lang="en-US" altLang="ko-KR" sz="1600" b="0" u="sng" dirty="0">
              <a:solidFill>
                <a:srgbClr val="5F5F5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8" name="Oval 1055">
            <a:extLst>
              <a:ext uri="{FF2B5EF4-FFF2-40B4-BE49-F238E27FC236}">
                <a16:creationId xmlns:a16="http://schemas.microsoft.com/office/drawing/2014/main" id="{B52AE931-0441-65C9-67E5-AA9EA81CD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081338"/>
            <a:ext cx="1344612" cy="49053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q"/>
              <a:defRPr kumimoji="1" sz="1600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SzPct val="85000"/>
              <a:buChar char="•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schedule-data</a:t>
            </a:r>
            <a:endParaRPr lang="en-US" altLang="ko-KR" sz="1400" b="0">
              <a:solidFill>
                <a:srgbClr val="5F5F5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3559" name="AutoShape 1056">
            <a:extLst>
              <a:ext uri="{FF2B5EF4-FFF2-40B4-BE49-F238E27FC236}">
                <a16:creationId xmlns:a16="http://schemas.microsoft.com/office/drawing/2014/main" id="{F003F01F-DC8B-24A2-C814-D789F0F95202}"/>
              </a:ext>
            </a:extLst>
          </p:cNvPr>
          <p:cNvCxnSpPr>
            <a:cxnSpLocks noChangeShapeType="1"/>
            <a:stCxn id="12301" idx="4"/>
            <a:endCxn id="23556" idx="0"/>
          </p:cNvCxnSpPr>
          <p:nvPr/>
        </p:nvCxnSpPr>
        <p:spPr bwMode="auto">
          <a:xfrm>
            <a:off x="2030413" y="3571875"/>
            <a:ext cx="1423987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  <p:cxnSp>
        <p:nvCxnSpPr>
          <p:cNvPr id="23560" name="AutoShape 1058">
            <a:extLst>
              <a:ext uri="{FF2B5EF4-FFF2-40B4-BE49-F238E27FC236}">
                <a16:creationId xmlns:a16="http://schemas.microsoft.com/office/drawing/2014/main" id="{1EE637B1-C2A4-9B21-F033-EC0AA4A2EFC7}"/>
              </a:ext>
            </a:extLst>
          </p:cNvPr>
          <p:cNvCxnSpPr>
            <a:cxnSpLocks noChangeShapeType="1"/>
            <a:stCxn id="23558" idx="4"/>
            <a:endCxn id="23556" idx="0"/>
          </p:cNvCxnSpPr>
          <p:nvPr/>
        </p:nvCxnSpPr>
        <p:spPr bwMode="auto">
          <a:xfrm flipH="1">
            <a:off x="3454400" y="3571875"/>
            <a:ext cx="1423988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folHlink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사군자">
  <a:themeElements>
    <a:clrScheme name="">
      <a:dk1>
        <a:srgbClr val="5F5F5F"/>
      </a:dk1>
      <a:lt1>
        <a:srgbClr val="F6E5FF"/>
      </a:lt1>
      <a:dk2>
        <a:srgbClr val="7044B0"/>
      </a:dk2>
      <a:lt2>
        <a:srgbClr val="B860BA"/>
      </a:lt2>
      <a:accent1>
        <a:srgbClr val="6666FF"/>
      </a:accent1>
      <a:accent2>
        <a:srgbClr val="FF00FF"/>
      </a:accent2>
      <a:accent3>
        <a:srgbClr val="FAF0FF"/>
      </a:accent3>
      <a:accent4>
        <a:srgbClr val="505050"/>
      </a:accent4>
      <a:accent5>
        <a:srgbClr val="B8B8FF"/>
      </a:accent5>
      <a:accent6>
        <a:srgbClr val="E700E7"/>
      </a:accent6>
      <a:hlink>
        <a:srgbClr val="0000FF"/>
      </a:hlink>
      <a:folHlink>
        <a:srgbClr val="969696"/>
      </a:folHlink>
    </a:clrScheme>
    <a:fontScheme name="사군자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folHlink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folHlink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사군자 1">
        <a:dk1>
          <a:srgbClr val="000000"/>
        </a:dk1>
        <a:lt1>
          <a:srgbClr val="000099"/>
        </a:lt1>
        <a:dk2>
          <a:srgbClr val="6600CC"/>
        </a:dk2>
        <a:lt2>
          <a:srgbClr val="808080"/>
        </a:lt2>
        <a:accent1>
          <a:srgbClr val="CCFF99"/>
        </a:accent1>
        <a:accent2>
          <a:srgbClr val="CC00FF"/>
        </a:accent2>
        <a:accent3>
          <a:srgbClr val="AAAACA"/>
        </a:accent3>
        <a:accent4>
          <a:srgbClr val="000000"/>
        </a:accent4>
        <a:accent5>
          <a:srgbClr val="E2FFCA"/>
        </a:accent5>
        <a:accent6>
          <a:srgbClr val="B900E7"/>
        </a:accent6>
        <a:hlink>
          <a:srgbClr val="66FF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군자 2">
        <a:dk1>
          <a:srgbClr val="5F5F5F"/>
        </a:dk1>
        <a:lt1>
          <a:srgbClr val="F6E5FF"/>
        </a:lt1>
        <a:dk2>
          <a:srgbClr val="7044B0"/>
        </a:dk2>
        <a:lt2>
          <a:srgbClr val="853B87"/>
        </a:lt2>
        <a:accent1>
          <a:srgbClr val="6666FF"/>
        </a:accent1>
        <a:accent2>
          <a:srgbClr val="FF00FF"/>
        </a:accent2>
        <a:accent3>
          <a:srgbClr val="FAF0FF"/>
        </a:accent3>
        <a:accent4>
          <a:srgbClr val="505050"/>
        </a:accent4>
        <a:accent5>
          <a:srgbClr val="B8B8FF"/>
        </a:accent5>
        <a:accent6>
          <a:srgbClr val="E700E7"/>
        </a:accent6>
        <a:hlink>
          <a:srgbClr val="0000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군자 3">
        <a:dk1>
          <a:srgbClr val="808080"/>
        </a:dk1>
        <a:lt1>
          <a:srgbClr val="FFFFFF"/>
        </a:lt1>
        <a:dk2>
          <a:srgbClr val="4D4D4D"/>
        </a:dk2>
        <a:lt2>
          <a:srgbClr val="808080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6C6C6C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군자 4">
        <a:dk1>
          <a:srgbClr val="666699"/>
        </a:dk1>
        <a:lt1>
          <a:srgbClr val="FFFFFF"/>
        </a:lt1>
        <a:dk2>
          <a:srgbClr val="336699"/>
        </a:dk2>
        <a:lt2>
          <a:srgbClr val="808080"/>
        </a:lt2>
        <a:accent1>
          <a:srgbClr val="99CCFF"/>
        </a:accent1>
        <a:accent2>
          <a:srgbClr val="0000FF"/>
        </a:accent2>
        <a:accent3>
          <a:srgbClr val="FFFFFF"/>
        </a:accent3>
        <a:accent4>
          <a:srgbClr val="565682"/>
        </a:accent4>
        <a:accent5>
          <a:srgbClr val="CAE2FF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군자 5">
        <a:dk1>
          <a:srgbClr val="336699"/>
        </a:dk1>
        <a:lt1>
          <a:srgbClr val="FFFFFF"/>
        </a:lt1>
        <a:dk2>
          <a:srgbClr val="000066"/>
        </a:dk2>
        <a:lt2>
          <a:srgbClr val="808080"/>
        </a:lt2>
        <a:accent1>
          <a:srgbClr val="A3C2FF"/>
        </a:accent1>
        <a:accent2>
          <a:srgbClr val="FF66FF"/>
        </a:accent2>
        <a:accent3>
          <a:srgbClr val="FFFFFF"/>
        </a:accent3>
        <a:accent4>
          <a:srgbClr val="2A5682"/>
        </a:accent4>
        <a:accent5>
          <a:srgbClr val="CEDDFF"/>
        </a:accent5>
        <a:accent6>
          <a:srgbClr val="E75CE7"/>
        </a:accent6>
        <a:hlink>
          <a:srgbClr val="99FF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사군자">
  <a:themeElements>
    <a:clrScheme name="">
      <a:dk1>
        <a:srgbClr val="5F5F5F"/>
      </a:dk1>
      <a:lt1>
        <a:srgbClr val="F6E5FF"/>
      </a:lt1>
      <a:dk2>
        <a:srgbClr val="7044B0"/>
      </a:dk2>
      <a:lt2>
        <a:srgbClr val="B860BA"/>
      </a:lt2>
      <a:accent1>
        <a:srgbClr val="6666FF"/>
      </a:accent1>
      <a:accent2>
        <a:srgbClr val="FF00FF"/>
      </a:accent2>
      <a:accent3>
        <a:srgbClr val="FAF0FF"/>
      </a:accent3>
      <a:accent4>
        <a:srgbClr val="505050"/>
      </a:accent4>
      <a:accent5>
        <a:srgbClr val="B8B8FF"/>
      </a:accent5>
      <a:accent6>
        <a:srgbClr val="E700E7"/>
      </a:accent6>
      <a:hlink>
        <a:srgbClr val="0000FF"/>
      </a:hlink>
      <a:folHlink>
        <a:srgbClr val="969696"/>
      </a:folHlink>
    </a:clrScheme>
    <a:fontScheme name="사군자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folHlink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folHlink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사군자 1">
        <a:dk1>
          <a:srgbClr val="000000"/>
        </a:dk1>
        <a:lt1>
          <a:srgbClr val="000099"/>
        </a:lt1>
        <a:dk2>
          <a:srgbClr val="6600CC"/>
        </a:dk2>
        <a:lt2>
          <a:srgbClr val="808080"/>
        </a:lt2>
        <a:accent1>
          <a:srgbClr val="CCFF99"/>
        </a:accent1>
        <a:accent2>
          <a:srgbClr val="CC00FF"/>
        </a:accent2>
        <a:accent3>
          <a:srgbClr val="AAAACA"/>
        </a:accent3>
        <a:accent4>
          <a:srgbClr val="000000"/>
        </a:accent4>
        <a:accent5>
          <a:srgbClr val="E2FFCA"/>
        </a:accent5>
        <a:accent6>
          <a:srgbClr val="B900E7"/>
        </a:accent6>
        <a:hlink>
          <a:srgbClr val="66FF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군자 2">
        <a:dk1>
          <a:srgbClr val="5F5F5F"/>
        </a:dk1>
        <a:lt1>
          <a:srgbClr val="F6E5FF"/>
        </a:lt1>
        <a:dk2>
          <a:srgbClr val="7044B0"/>
        </a:dk2>
        <a:lt2>
          <a:srgbClr val="853B87"/>
        </a:lt2>
        <a:accent1>
          <a:srgbClr val="6666FF"/>
        </a:accent1>
        <a:accent2>
          <a:srgbClr val="FF00FF"/>
        </a:accent2>
        <a:accent3>
          <a:srgbClr val="FAF0FF"/>
        </a:accent3>
        <a:accent4>
          <a:srgbClr val="505050"/>
        </a:accent4>
        <a:accent5>
          <a:srgbClr val="B8B8FF"/>
        </a:accent5>
        <a:accent6>
          <a:srgbClr val="E700E7"/>
        </a:accent6>
        <a:hlink>
          <a:srgbClr val="0000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군자 3">
        <a:dk1>
          <a:srgbClr val="808080"/>
        </a:dk1>
        <a:lt1>
          <a:srgbClr val="FFFFFF"/>
        </a:lt1>
        <a:dk2>
          <a:srgbClr val="4D4D4D"/>
        </a:dk2>
        <a:lt2>
          <a:srgbClr val="808080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6C6C6C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군자 4">
        <a:dk1>
          <a:srgbClr val="666699"/>
        </a:dk1>
        <a:lt1>
          <a:srgbClr val="FFFFFF"/>
        </a:lt1>
        <a:dk2>
          <a:srgbClr val="336699"/>
        </a:dk2>
        <a:lt2>
          <a:srgbClr val="808080"/>
        </a:lt2>
        <a:accent1>
          <a:srgbClr val="99CCFF"/>
        </a:accent1>
        <a:accent2>
          <a:srgbClr val="0000FF"/>
        </a:accent2>
        <a:accent3>
          <a:srgbClr val="FFFFFF"/>
        </a:accent3>
        <a:accent4>
          <a:srgbClr val="565682"/>
        </a:accent4>
        <a:accent5>
          <a:srgbClr val="CAE2FF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사군자 5">
        <a:dk1>
          <a:srgbClr val="336699"/>
        </a:dk1>
        <a:lt1>
          <a:srgbClr val="FFFFFF"/>
        </a:lt1>
        <a:dk2>
          <a:srgbClr val="000066"/>
        </a:dk2>
        <a:lt2>
          <a:srgbClr val="808080"/>
        </a:lt2>
        <a:accent1>
          <a:srgbClr val="A3C2FF"/>
        </a:accent1>
        <a:accent2>
          <a:srgbClr val="FF66FF"/>
        </a:accent2>
        <a:accent3>
          <a:srgbClr val="FFFFFF"/>
        </a:accent3>
        <a:accent4>
          <a:srgbClr val="2A5682"/>
        </a:accent4>
        <a:accent5>
          <a:srgbClr val="CEDDFF"/>
        </a:accent5>
        <a:accent6>
          <a:srgbClr val="E75CE7"/>
        </a:accent6>
        <a:hlink>
          <a:srgbClr val="99FF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Office\Templates\디자인\사군자.pot</Template>
  <TotalTime>3333</TotalTime>
  <Words>5493</Words>
  <Application>Microsoft Macintosh PowerPoint</Application>
  <PresentationFormat>A4 용지(210x297mm)</PresentationFormat>
  <Paragraphs>1197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굴림</vt:lpstr>
      <vt:lpstr>Arial</vt:lpstr>
      <vt:lpstr>Times New Roman</vt:lpstr>
      <vt:lpstr>Wingdings</vt:lpstr>
      <vt:lpstr>사군자</vt:lpstr>
      <vt:lpstr>1_사군자</vt:lpstr>
      <vt:lpstr>데이터베이스 이론 및 실습</vt:lpstr>
      <vt:lpstr>풋살 데이터베이스 구축</vt:lpstr>
      <vt:lpstr>데이터베이스 구축 절차</vt:lpstr>
      <vt:lpstr>구축 절차 정리</vt:lpstr>
      <vt:lpstr>소 개    풋살 데이터베이스 설계(1)</vt:lpstr>
      <vt:lpstr>요구사항 명세   풋살 데이터베이스 설계(2) </vt:lpstr>
      <vt:lpstr>개념적 설계(1)    풋살 데이터베이스 설계(3)</vt:lpstr>
      <vt:lpstr>개념적 설계(2)    풋살 데이터베이스 설계(4)</vt:lpstr>
      <vt:lpstr>개념적 설계(3)    풋살 데이터베이스 설계(5)</vt:lpstr>
      <vt:lpstr>개념적 설계(4)    풋살 데이터베이스 설계(6)</vt:lpstr>
      <vt:lpstr>개념적 설계(5)    풋살 데이터베이스 설계(7)</vt:lpstr>
      <vt:lpstr>개념적 설계(6)    풋살 데이터베이스 설계(8)</vt:lpstr>
      <vt:lpstr>논리적 설계(1)    풋살 데이터베이스 설계(9)</vt:lpstr>
      <vt:lpstr>논리적 설계(2)    풋살 데이터베이스 설계(10)</vt:lpstr>
      <vt:lpstr>논리적 설계(3)    풋살 데이터베이스 설계(11)</vt:lpstr>
      <vt:lpstr>논리적 설계(4)    풋살 데이터베이스 설계(12)</vt:lpstr>
      <vt:lpstr>SQL 개요(1)   풋살 데이터베이스 실습(1)</vt:lpstr>
      <vt:lpstr>Oracle(1)            풋살 데이터베이스 실습(2)</vt:lpstr>
      <vt:lpstr>Oracle(2)            풋살 데이터베이스 실습(3)</vt:lpstr>
      <vt:lpstr>DB 구축(1)            풋살 데이터베이스 실습(4)</vt:lpstr>
      <vt:lpstr>DB 구축(2)            풋살 데이터베이스 실습(5)</vt:lpstr>
      <vt:lpstr>DB 구축(3)            풋살 데이터베이스 실습(6)</vt:lpstr>
      <vt:lpstr>DB 구축(4)            풋살 데이터베이스 실습(7)</vt:lpstr>
      <vt:lpstr>비즈니스 로직 SQL 작성(1)          풋살 데이터베이스 실습</vt:lpstr>
      <vt:lpstr>비즈니스 로직 SQL 작성(2)          풋살 데이터베이스 실습</vt:lpstr>
      <vt:lpstr>비즈니스 로직 SQL 작성(3)          풋살 데이터베이스 실습</vt:lpstr>
      <vt:lpstr>비즈니스 로직 SQL 작성(4)          풋살 데이터베이스 실습</vt:lpstr>
      <vt:lpstr>비즈니스 로직 SQL 작성(5)          풋살 데이터베이스 실습</vt:lpstr>
      <vt:lpstr>비즈니스 로직 SQL 작성(6)          풋살 데이터베이스 실습</vt:lpstr>
      <vt:lpstr>Tomcat 웹서버 기반, JSP 웹사이트 구현(1)</vt:lpstr>
      <vt:lpstr>Tomcat 웹서버 기반, JSP 웹사이트 구현(2)</vt:lpstr>
      <vt:lpstr>Tomcat 웹서버 기반, JSP 웹사이트 구현(3)</vt:lpstr>
      <vt:lpstr>Tomcat 웹서버 기반, JSP 웹사이트 구현(4)</vt:lpstr>
      <vt:lpstr>Tomcat 웹서버 기반, JSP 웹사이트 구현(5)</vt:lpstr>
      <vt:lpstr>Tomcat 웹서버 기반, JSP 웹사이트 구현(6)</vt:lpstr>
      <vt:lpstr>Tomcat 웹서버 기반, JSP 웹사이트 구현(7)</vt:lpstr>
      <vt:lpstr>Tomcat 웹서버 기반, JSP 웹사이트 구현(8)</vt:lpstr>
      <vt:lpstr>Tomcat 웹서버 기반, JSP 웹사이트 구현(9)</vt:lpstr>
      <vt:lpstr>Tomcat 웹서버 기반, JSP 웹사이트 구현(10)</vt:lpstr>
      <vt:lpstr>Tomcat 웹서버 기반, JSP 웹사이트 구현(11)</vt:lpstr>
      <vt:lpstr>Tomcat 웹서버 기반, JSP 웹사이트 구현(12)</vt:lpstr>
      <vt:lpstr>Tomcat 웹서버 기반, JSP 웹사이트 구현(13)</vt:lpstr>
      <vt:lpstr>Tomcat 웹서버 기반, JSP 웹사이트 구현(14)</vt:lpstr>
      <vt:lpstr>Tomcat 웹서버 기반, JSP 웹사이트 구현(15)</vt:lpstr>
      <vt:lpstr>Tomcat 웹서버 기반, JSP 웹사이트 구현(16)</vt:lpstr>
      <vt:lpstr>Tomcat 웹서버 기반, JSP 웹사이트 구현(17)</vt:lpstr>
      <vt:lpstr>Tomcat 웹서버 기반, JSP 웹사이트 구현(18)</vt:lpstr>
      <vt:lpstr>Tomcat 웹서버 기반, JSP 웹사이트 구현(19)</vt:lpstr>
      <vt:lpstr>Tomcat 웹서버 기반, JSP 웹사이트 구현(20)</vt:lpstr>
    </vt:vector>
  </TitlesOfParts>
  <Company>DC&amp;DB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실습 노트</dc:title>
  <dc:creator>전병택</dc:creator>
  <cp:lastModifiedBy>김행복</cp:lastModifiedBy>
  <cp:revision>300</cp:revision>
  <cp:lastPrinted>2024-06-17T11:13:34Z</cp:lastPrinted>
  <dcterms:created xsi:type="dcterms:W3CDTF">2001-04-11T05:57:21Z</dcterms:created>
  <dcterms:modified xsi:type="dcterms:W3CDTF">2024-06-17T18:19:32Z</dcterms:modified>
</cp:coreProperties>
</file>