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257" r:id="rId2"/>
    <p:sldId id="280" r:id="rId3"/>
    <p:sldId id="281" r:id="rId4"/>
    <p:sldId id="282" r:id="rId5"/>
    <p:sldId id="284" r:id="rId6"/>
    <p:sldId id="283" r:id="rId7"/>
    <p:sldId id="298" r:id="rId8"/>
    <p:sldId id="285" r:id="rId9"/>
    <p:sldId id="286" r:id="rId10"/>
    <p:sldId id="287" r:id="rId11"/>
    <p:sldId id="28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2965-5322-4239-AE70-5AA874D566B7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7060F-046B-4E6C-A8B4-67B7F9DDAA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704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8CBF-E4FC-4128-A785-5F1E24913E46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ISE, BVBCET, Hubli-31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4251-3FAA-49E2-9934-5C3B024A1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06C1-19F5-476A-BDA8-4FB345470113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ISE, BVBCET, Hubli-31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4251-3FAA-49E2-9934-5C3B024A1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DA5C-FE35-4A61-810E-40EFBD70B0E5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ISE, BVBCET, Hubli-31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4251-3FAA-49E2-9934-5C3B024A1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E264-80C7-4BA4-9027-0768077A3601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ISE, BVBCET, Hubli-31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4251-3FAA-49E2-9934-5C3B024A1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89F1-CA76-42DA-B750-7D93DAF1E076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ISE, BVBCET, Hubli-31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4251-3FAA-49E2-9934-5C3B024A1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0D13-A494-4925-8C84-F75A7D6F14BB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ISE, BVBCET, Hubli-31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4251-3FAA-49E2-9934-5C3B024A1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D692-8637-448F-A29B-B7DE271A70EB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ISE, BVBCET, Hubli-31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4251-3FAA-49E2-9934-5C3B024A1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D8D-8312-431D-B792-BD24FF323B4C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ISE, BVBCET, Hubli-31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4251-3FAA-49E2-9934-5C3B024A1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F25-D332-4BCF-A606-345C7167A9D4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ISE, BVBCET, Hubli-31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4251-3FAA-49E2-9934-5C3B024A1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9C5C-7DA3-421A-B609-71C7BAD9EA31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ISE, BVBCET, Hubli-31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4251-3FAA-49E2-9934-5C3B024A1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8B2D-F452-4130-ABBC-0D8465CB905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ISE, BVBCET, Hubli-31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7354251-3FAA-49E2-9934-5C3B024A15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A9AF29-05BD-4A32-8DF9-1BD9551FF3C3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Department of ISE, BVBCET, Hubli-31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354251-3FAA-49E2-9934-5C3B024A150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od.doe.in.gov/groups/learningconnectionhelp/wiki/8f52d/images/f1fd4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066800"/>
            <a:ext cx="4038600" cy="5010912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Candara" pitchFamily="34" charset="0"/>
              </a:rPr>
              <a:t>Data Structures and Algorithms</a:t>
            </a:r>
            <a:br>
              <a:rPr lang="en-US" sz="6000" b="1" dirty="0" smtClean="0">
                <a:latin typeface="Candara" pitchFamily="34" charset="0"/>
              </a:rPr>
            </a:br>
            <a:r>
              <a:rPr lang="en-IN" sz="2400" dirty="0" smtClean="0"/>
              <a:t> </a:t>
            </a:r>
            <a:r>
              <a:rPr lang="en-IN" sz="2400" dirty="0"/>
              <a:t>	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</a:rPr>
              <a:t>Lab Code: 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19ECSP201</a:t>
            </a:r>
            <a:endParaRPr lang="en-US" sz="6000" b="1" dirty="0">
              <a:solidFill>
                <a:schemeClr val="accent2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4343400" cy="2133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 smtClean="0">
                <a:solidFill>
                  <a:srgbClr val="0070C0"/>
                </a:solidFill>
                <a:latin typeface="Candara" pitchFamily="34" charset="0"/>
              </a:rPr>
              <a:t>FILES</a:t>
            </a:r>
          </a:p>
          <a:p>
            <a:pPr algn="ctr">
              <a:buNone/>
            </a:pPr>
            <a:r>
              <a:rPr lang="en-US" sz="4400" b="1" i="1" dirty="0" smtClean="0">
                <a:solidFill>
                  <a:srgbClr val="0070C0"/>
                </a:solidFill>
                <a:latin typeface="Candara" pitchFamily="34" charset="0"/>
              </a:rPr>
              <a:t>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b="1" dirty="0" smtClean="0"/>
              <a:t>    School of CSE, KLE Tech University							               PH</a:t>
            </a:r>
            <a:endParaRPr lang="en-US" b="1" dirty="0"/>
          </a:p>
        </p:txBody>
      </p:sp>
      <p:pic>
        <p:nvPicPr>
          <p:cNvPr id="1026" name="Picture 2" descr="C:\Documents and Settings\prakash\Desktop\gr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8400" y="228600"/>
            <a:ext cx="1625600" cy="1625600"/>
          </a:xfrm>
          <a:prstGeom prst="rect">
            <a:avLst/>
          </a:prstGeom>
          <a:noFill/>
        </p:spPr>
      </p:pic>
      <p:pic>
        <p:nvPicPr>
          <p:cNvPr id="5" name="Picture 2" descr="C:\Documents and Settings\prakash\Desktop\f1fd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733800"/>
            <a:ext cx="19812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8382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ndara" pitchFamily="34" charset="0"/>
              </a:rPr>
              <a:t>File Operations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Documents and Settings\prakash\Desktop\gr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4200" y="5486400"/>
            <a:ext cx="939800" cy="939800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Create a file</a:t>
            </a:r>
          </a:p>
          <a:p>
            <a:r>
              <a:rPr lang="en-US" dirty="0" smtClean="0">
                <a:latin typeface="Candara" pitchFamily="34" charset="0"/>
              </a:rPr>
              <a:t>Open a file</a:t>
            </a:r>
          </a:p>
          <a:p>
            <a:r>
              <a:rPr lang="en-US" dirty="0" smtClean="0">
                <a:latin typeface="Candara" pitchFamily="34" charset="0"/>
              </a:rPr>
              <a:t>Read from a file</a:t>
            </a:r>
          </a:p>
          <a:p>
            <a:r>
              <a:rPr lang="en-US" dirty="0" smtClean="0">
                <a:latin typeface="Candara" pitchFamily="34" charset="0"/>
              </a:rPr>
              <a:t>Write to a file</a:t>
            </a:r>
          </a:p>
          <a:p>
            <a:r>
              <a:rPr lang="en-US" dirty="0" smtClean="0">
                <a:latin typeface="Candara" pitchFamily="34" charset="0"/>
              </a:rPr>
              <a:t>Move to a specified location in a file</a:t>
            </a:r>
          </a:p>
          <a:p>
            <a:r>
              <a:rPr lang="en-US" dirty="0" smtClean="0">
                <a:latin typeface="Candara" pitchFamily="34" charset="0"/>
              </a:rPr>
              <a:t>Close a file</a:t>
            </a:r>
          </a:p>
          <a:p>
            <a:endParaRPr lang="en-US" dirty="0" smtClean="0"/>
          </a:p>
        </p:txBody>
      </p:sp>
      <p:pic>
        <p:nvPicPr>
          <p:cNvPr id="9" name="Picture 2" descr="C:\Users\Prakash\Desktop\My-Adobe-PDF-File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b="1" dirty="0" smtClean="0"/>
              <a:t>    School of CSE, KLE Tech University							               PH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8382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ndara" pitchFamily="34" charset="0"/>
              </a:rPr>
              <a:t>References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Documents and Settings\prakash\Desktop\gr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4200" y="5486400"/>
            <a:ext cx="939800" cy="939800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Candara" pitchFamily="34" charset="0"/>
              </a:rPr>
              <a:t>Contents:</a:t>
            </a:r>
          </a:p>
          <a:p>
            <a:pPr>
              <a:buNone/>
            </a:pPr>
            <a:r>
              <a:rPr lang="en-US" sz="2400" dirty="0" smtClean="0">
                <a:latin typeface="Candara" pitchFamily="34" charset="0"/>
              </a:rPr>
              <a:t>[1] </a:t>
            </a:r>
            <a:r>
              <a:rPr lang="en-US" sz="2400" dirty="0" err="1" smtClean="0">
                <a:latin typeface="Candara" pitchFamily="34" charset="0"/>
              </a:rPr>
              <a:t>Yashwant</a:t>
            </a:r>
            <a:r>
              <a:rPr lang="en-US" sz="2400" dirty="0" smtClean="0">
                <a:latin typeface="Candara" pitchFamily="34" charset="0"/>
              </a:rPr>
              <a:t>  P </a:t>
            </a:r>
            <a:r>
              <a:rPr lang="en-US" sz="2400" dirty="0" err="1" smtClean="0">
                <a:latin typeface="Candara" pitchFamily="34" charset="0"/>
              </a:rPr>
              <a:t>Kanetkar</a:t>
            </a:r>
            <a:r>
              <a:rPr lang="en-US" sz="2400" dirty="0" smtClean="0">
                <a:latin typeface="Candara" pitchFamily="34" charset="0"/>
              </a:rPr>
              <a:t>, “Let Us C”, BPB Publications, 2010</a:t>
            </a:r>
          </a:p>
          <a:p>
            <a:pPr>
              <a:buNone/>
            </a:pPr>
            <a:endParaRPr lang="en-US" sz="2400" b="1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400" b="1" dirty="0" smtClean="0">
                <a:latin typeface="Candara" pitchFamily="34" charset="0"/>
              </a:rPr>
              <a:t>Images Icons:</a:t>
            </a:r>
            <a:endParaRPr lang="en-US" sz="2400" b="1" dirty="0" smtClean="0">
              <a:latin typeface="Candara" pitchFamily="34" charset="0"/>
              <a:hlinkClick r:id="rId3"/>
            </a:endParaRPr>
          </a:p>
          <a:p>
            <a:pPr>
              <a:buNone/>
            </a:pPr>
            <a:r>
              <a:rPr lang="en-US" sz="2400" b="1" dirty="0" smtClean="0">
                <a:latin typeface="Candara" pitchFamily="34" charset="0"/>
              </a:rPr>
              <a:t>[1]</a:t>
            </a:r>
            <a:r>
              <a:rPr lang="en-US" sz="2400" dirty="0" smtClean="0">
                <a:latin typeface="Candara" pitchFamily="34" charset="0"/>
              </a:rPr>
              <a:t>http://pod.doe.in.gov/groups/learningconnectionhelp/wiki/8f52d/images/f1fd4.png</a:t>
            </a:r>
          </a:p>
          <a:p>
            <a:pPr>
              <a:buNone/>
            </a:pPr>
            <a:r>
              <a:rPr lang="en-US" sz="2400" b="1" dirty="0" smtClean="0">
                <a:latin typeface="Candara" pitchFamily="34" charset="0"/>
              </a:rPr>
              <a:t>[2]</a:t>
            </a:r>
            <a:r>
              <a:rPr lang="en-US" sz="2400" dirty="0" smtClean="0">
                <a:latin typeface="Candara" pitchFamily="34" charset="0"/>
              </a:rPr>
              <a:t>http://sites.box.com/help/images/plugins/office/open_file.png</a:t>
            </a:r>
          </a:p>
          <a:p>
            <a:pPr>
              <a:buNone/>
            </a:pPr>
            <a:r>
              <a:rPr lang="en-US" sz="2400" b="1" dirty="0" smtClean="0">
                <a:latin typeface="Candara" pitchFamily="34" charset="0"/>
              </a:rPr>
              <a:t>[3]</a:t>
            </a:r>
            <a:r>
              <a:rPr lang="en-US" sz="2400" dirty="0" smtClean="0">
                <a:latin typeface="Candara" pitchFamily="34" charset="0"/>
              </a:rPr>
              <a:t>https://www.ctdlc.org/remediation/3-SoftwareApp/images/fileClose.jpg</a:t>
            </a:r>
          </a:p>
        </p:txBody>
      </p:sp>
      <p:pic>
        <p:nvPicPr>
          <p:cNvPr id="9" name="Picture 2" descr="C:\Users\Prakash\Desktop\My-Adobe-PDF-File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228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b="1" dirty="0" smtClean="0"/>
              <a:t>    School of CSE, KLE Tech University							               PH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7772400" cy="44196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Candara" pitchFamily="34" charset="0"/>
              </a:rPr>
              <a:t>Thank you.</a:t>
            </a:r>
            <a:br>
              <a:rPr lang="en-US" sz="4000" b="1" dirty="0" smtClean="0">
                <a:latin typeface="Candara" pitchFamily="34" charset="0"/>
              </a:rPr>
            </a:br>
            <a:r>
              <a:rPr lang="en-US" sz="4000" b="1" dirty="0" smtClean="0">
                <a:latin typeface="Candara" pitchFamily="34" charset="0"/>
              </a:rPr>
              <a:t/>
            </a:r>
            <a:br>
              <a:rPr lang="en-US" sz="4000" b="1" dirty="0" smtClean="0">
                <a:latin typeface="Candara" pitchFamily="34" charset="0"/>
              </a:rPr>
            </a:br>
            <a:r>
              <a:rPr lang="en-US" sz="4000" b="1" dirty="0" smtClean="0">
                <a:latin typeface="Candara" pitchFamily="34" charset="0"/>
              </a:rPr>
              <a:t/>
            </a:r>
            <a:br>
              <a:rPr lang="en-US" sz="4000" b="1" dirty="0" smtClean="0">
                <a:latin typeface="Candara" pitchFamily="34" charset="0"/>
              </a:rPr>
            </a:br>
            <a:r>
              <a:rPr lang="en-US" sz="2800" b="1" dirty="0" smtClean="0">
                <a:latin typeface="Candara" pitchFamily="34" charset="0"/>
              </a:rPr>
              <a:t>(More about files and API’s in Next lab session)</a:t>
            </a:r>
            <a:endParaRPr lang="en-US" sz="2800" b="1" dirty="0"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Documents and Settings\prakash\Desktop\gr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4200" y="5486400"/>
            <a:ext cx="939800" cy="939800"/>
          </a:xfrm>
          <a:prstGeom prst="rect">
            <a:avLst/>
          </a:prstGeom>
          <a:noFill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b="1" dirty="0" smtClean="0"/>
              <a:t>    School of CSE, KLE Tech University							               PH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8382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ndara" pitchFamily="34" charset="0"/>
              </a:rPr>
              <a:t>Why should I file?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Documents and Settings\prakash\Desktop\gr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4200" y="5486400"/>
            <a:ext cx="939800" cy="939800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ndara" pitchFamily="34" charset="0"/>
              </a:rPr>
              <a:t>Giving a input(large) to a program manually every time is a time consuming job</a:t>
            </a:r>
          </a:p>
          <a:p>
            <a:pPr lvl="1"/>
            <a:r>
              <a:rPr lang="en-US" b="1" i="1" dirty="0" smtClean="0">
                <a:latin typeface="Candara" pitchFamily="34" charset="0"/>
              </a:rPr>
              <a:t>Can we save the input data?</a:t>
            </a:r>
          </a:p>
          <a:p>
            <a:endParaRPr lang="en-US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A programs calculations may be required for the future run</a:t>
            </a:r>
          </a:p>
          <a:p>
            <a:pPr lvl="1"/>
            <a:r>
              <a:rPr lang="en-US" b="1" i="1" dirty="0" smtClean="0">
                <a:latin typeface="Candara" pitchFamily="34" charset="0"/>
              </a:rPr>
              <a:t>Can we save the output data?</a:t>
            </a:r>
          </a:p>
          <a:p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r>
              <a:rPr lang="en-US" dirty="0" smtClean="0">
                <a:latin typeface="Candara" pitchFamily="34" charset="0"/>
              </a:rPr>
              <a:t>The inference is,</a:t>
            </a:r>
          </a:p>
          <a:p>
            <a:pPr algn="ctr">
              <a:buNone/>
            </a:pPr>
            <a:r>
              <a:rPr lang="en-US" b="1" i="1" dirty="0" smtClean="0">
                <a:latin typeface="Candara" pitchFamily="34" charset="0"/>
              </a:rPr>
              <a:t>“Can we save the data?”</a:t>
            </a:r>
          </a:p>
          <a:p>
            <a:endParaRPr lang="en-US" dirty="0" smtClean="0"/>
          </a:p>
        </p:txBody>
      </p:sp>
      <p:pic>
        <p:nvPicPr>
          <p:cNvPr id="9" name="Picture 2" descr="C:\Users\Prakash\Desktop\My-Adobe-PDF-File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b="1" dirty="0" smtClean="0"/>
              <a:t>    School of CSE, KLE Tech University							               PH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8382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ndara" pitchFamily="34" charset="0"/>
              </a:rPr>
              <a:t>File Definition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Documents and Settings\prakash\Desktop\gr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4200" y="5486400"/>
            <a:ext cx="939800" cy="939800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andara" pitchFamily="34" charset="0"/>
              </a:rPr>
              <a:t>    A collection of data or information that has a name. </a:t>
            </a:r>
          </a:p>
          <a:p>
            <a:pPr>
              <a:buNone/>
            </a:pPr>
            <a:r>
              <a:rPr lang="en-US" dirty="0" smtClean="0">
                <a:latin typeface="Candara" pitchFamily="34" charset="0"/>
              </a:rPr>
              <a:t>	Almost all information stored in a computer must be in a file.</a:t>
            </a:r>
          </a:p>
          <a:p>
            <a:pPr>
              <a:buNone/>
            </a:pPr>
            <a:r>
              <a:rPr lang="en-US" dirty="0" smtClean="0">
                <a:latin typeface="Candara" pitchFamily="34" charset="0"/>
              </a:rPr>
              <a:t>    </a:t>
            </a:r>
            <a:r>
              <a:rPr lang="en-US" b="1" dirty="0" smtClean="0">
                <a:latin typeface="Candara" pitchFamily="34" charset="0"/>
              </a:rPr>
              <a:t>Reference: webopedia.com</a:t>
            </a:r>
          </a:p>
          <a:p>
            <a:pPr>
              <a:buNone/>
            </a:pPr>
            <a:endParaRPr lang="en-US" b="1" dirty="0" smtClean="0">
              <a:latin typeface="Candara" pitchFamily="34" charset="0"/>
            </a:endParaRPr>
          </a:p>
          <a:p>
            <a:pPr>
              <a:buNone/>
            </a:pPr>
            <a:endParaRPr lang="en-US" b="1" dirty="0" smtClean="0">
              <a:latin typeface="Candara" pitchFamily="34" charset="0"/>
            </a:endParaRPr>
          </a:p>
          <a:p>
            <a:pPr>
              <a:buNone/>
            </a:pPr>
            <a:r>
              <a:rPr lang="en-US" dirty="0" smtClean="0">
                <a:latin typeface="Candara" pitchFamily="34" charset="0"/>
              </a:rPr>
              <a:t>    A file is a place on the disk where a group of related data is stored.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	Text book definition</a:t>
            </a:r>
            <a:endParaRPr lang="en-US" dirty="0" smtClean="0"/>
          </a:p>
        </p:txBody>
      </p:sp>
      <p:pic>
        <p:nvPicPr>
          <p:cNvPr id="9" name="Picture 2" descr="C:\Users\Prakash\Desktop\My-Adobe-PDF-File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b="1" dirty="0" smtClean="0"/>
              <a:t>    School of CSE, KLE Tech University							               PH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8382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ndara" pitchFamily="34" charset="0"/>
              </a:rPr>
              <a:t>File Name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Documents and Settings\prakash\Desktop\gr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4200" y="5486400"/>
            <a:ext cx="939800" cy="939800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48412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andara" pitchFamily="34" charset="0"/>
              </a:rPr>
              <a:t>A file name has </a:t>
            </a:r>
            <a:r>
              <a:rPr lang="en-US" b="1" i="1" dirty="0" smtClean="0">
                <a:latin typeface="Candara" pitchFamily="34" charset="0"/>
              </a:rPr>
              <a:t>two</a:t>
            </a:r>
            <a:r>
              <a:rPr lang="en-US" dirty="0" smtClean="0">
                <a:latin typeface="Candara" pitchFamily="34" charset="0"/>
              </a:rPr>
              <a:t> parts:</a:t>
            </a:r>
          </a:p>
          <a:p>
            <a:r>
              <a:rPr lang="en-US" dirty="0" smtClean="0">
                <a:latin typeface="Candara" pitchFamily="34" charset="0"/>
              </a:rPr>
              <a:t>A name and</a:t>
            </a:r>
          </a:p>
          <a:p>
            <a:r>
              <a:rPr lang="en-US" dirty="0" smtClean="0">
                <a:latin typeface="Candara" pitchFamily="34" charset="0"/>
              </a:rPr>
              <a:t>An Extension</a:t>
            </a:r>
          </a:p>
          <a:p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r>
              <a:rPr lang="en-US" dirty="0" smtClean="0">
                <a:latin typeface="Candara" pitchFamily="34" charset="0"/>
              </a:rPr>
              <a:t>Extension depends on the type of the file.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9" name="Picture 2" descr="C:\Users\Prakash\Desktop\My-Adobe-PDF-File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C:\Users\Prakash\Desktop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6482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C:\Users\Prakash\Desktop\MP3-File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4572000"/>
            <a:ext cx="13335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C:\Users\Prakash\Desktop\1208391_pic_file_ic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46482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C:\Users\Prakash\Desktop\text fil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4572000"/>
            <a:ext cx="16383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b="1" dirty="0" smtClean="0"/>
              <a:t>    School of CSE, KLE Tech University							               PH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772400" cy="8382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ndara" pitchFamily="34" charset="0"/>
              </a:rPr>
              <a:t>What Happens When I Open a File?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Documents and Settings\prakash\Desktop\gr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4200" y="5486400"/>
            <a:ext cx="939800" cy="939800"/>
          </a:xfrm>
          <a:prstGeom prst="rect">
            <a:avLst/>
          </a:prstGeom>
          <a:noFill/>
        </p:spPr>
      </p:pic>
      <p:pic>
        <p:nvPicPr>
          <p:cNvPr id="9" name="Picture 2" descr="C:\Users\Prakash\Desktop\My-Adobe-PDF-File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:\Documents and Settings\prakash\Desktop\open_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703882"/>
            <a:ext cx="3914775" cy="4620718"/>
          </a:xfrm>
          <a:prstGeom prst="rect">
            <a:avLst/>
          </a:prstGeom>
          <a:noFill/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b="1" dirty="0" smtClean="0"/>
              <a:t>    School of CSE, KLE Tech University							               PH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772400" cy="8382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ndara" pitchFamily="34" charset="0"/>
              </a:rPr>
              <a:t>Opening a File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Documents and Settings\prakash\Desktop\gr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4200" y="5486400"/>
            <a:ext cx="939800" cy="939800"/>
          </a:xfrm>
          <a:prstGeom prst="rect">
            <a:avLst/>
          </a:prstGeom>
          <a:noFill/>
        </p:spPr>
      </p:pic>
      <p:pic>
        <p:nvPicPr>
          <p:cNvPr id="9" name="Picture 2" descr="C:\Users\Prakash\Desktop\My-Adobe-PDF-File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Prakash\Desktop\hard-disk-sear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905000"/>
            <a:ext cx="1600200" cy="1217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2209800" y="1905000"/>
            <a:ext cx="1066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Search the file on the disk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48200" y="1905000"/>
            <a:ext cx="1828800" cy="1295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Memory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800600" y="2209800"/>
            <a:ext cx="1066800" cy="381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Buffer</a:t>
            </a:r>
          </a:p>
        </p:txBody>
      </p:sp>
      <p:sp>
        <p:nvSpPr>
          <p:cNvPr id="21" name="Can 20"/>
          <p:cNvSpPr/>
          <p:nvPr/>
        </p:nvSpPr>
        <p:spPr>
          <a:xfrm>
            <a:off x="7315200" y="1905000"/>
            <a:ext cx="685800" cy="914400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  <a:latin typeface="Candara" pitchFamily="34" charset="0"/>
              </a:rPr>
              <a:t>Disk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 flipH="1" flipV="1">
            <a:off x="7239001" y="1981200"/>
            <a:ext cx="762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646613" y="1905000"/>
            <a:ext cx="611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53000" y="1600200"/>
            <a:ext cx="2667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5486400" y="3276600"/>
            <a:ext cx="2133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Loads file form disk to buffer space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429000" y="2286000"/>
            <a:ext cx="838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9232107" flipH="1" flipV="1">
            <a:off x="4605338" y="3941763"/>
            <a:ext cx="906462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143000" y="4800600"/>
          <a:ext cx="6096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rot="5400000" flipH="1" flipV="1">
            <a:off x="1181101" y="5524500"/>
            <a:ext cx="381000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31"/>
          <p:cNvSpPr txBox="1">
            <a:spLocks noChangeArrowheads="1"/>
          </p:cNvSpPr>
          <p:nvPr/>
        </p:nvSpPr>
        <p:spPr bwMode="auto">
          <a:xfrm>
            <a:off x="838200" y="57150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Character Pointer</a:t>
            </a:r>
          </a:p>
        </p:txBody>
      </p:sp>
      <p:sp>
        <p:nvSpPr>
          <p:cNvPr id="31" name="TextBox 32"/>
          <p:cNvSpPr txBox="1">
            <a:spLocks noChangeArrowheads="1"/>
          </p:cNvSpPr>
          <p:nvPr/>
        </p:nvSpPr>
        <p:spPr bwMode="auto">
          <a:xfrm>
            <a:off x="4343400" y="5334000"/>
            <a:ext cx="2743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ndara" pitchFamily="34" charset="0"/>
              </a:rPr>
              <a:t>Sets a character pointer pointing to first character of the buffer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b="1" dirty="0" smtClean="0"/>
              <a:t>    School of CSE, KLE Tech University							               PH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25" grpId="0"/>
      <p:bldP spid="26" grpId="0" animBg="1"/>
      <p:bldP spid="27" grpId="0" animBg="1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8382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ndara" pitchFamily="34" charset="0"/>
              </a:rPr>
              <a:t>The Blinking Cursor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Documents and Settings\prakash\Desktop\gr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4200" y="5486400"/>
            <a:ext cx="939800" cy="939800"/>
          </a:xfrm>
          <a:prstGeom prst="rect">
            <a:avLst/>
          </a:prstGeom>
          <a:noFill/>
        </p:spPr>
      </p:pic>
      <p:pic>
        <p:nvPicPr>
          <p:cNvPr id="9" name="Picture 2" descr="C:\Users\Prakash\Desktop\My-Adobe-PDF-File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6785962" cy="350520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b="1" dirty="0" smtClean="0"/>
              <a:t>    School of CSE, KLE Tech University							               PH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549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772400" cy="8382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ndara" pitchFamily="34" charset="0"/>
              </a:rPr>
              <a:t>What Happens When I Close a File?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Documents and Settings\prakash\Desktop\gr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4200" y="5486400"/>
            <a:ext cx="939800" cy="939800"/>
          </a:xfrm>
          <a:prstGeom prst="rect">
            <a:avLst/>
          </a:prstGeom>
          <a:noFill/>
        </p:spPr>
      </p:pic>
      <p:pic>
        <p:nvPicPr>
          <p:cNvPr id="9" name="Picture 2" descr="C:\Users\Prakash\Desktop\My-Adobe-PDF-File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C:\Documents and Settings\prakash\Desktop\close a fi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057400"/>
            <a:ext cx="3990243" cy="3007139"/>
          </a:xfrm>
          <a:prstGeom prst="rect">
            <a:avLst/>
          </a:prstGeom>
          <a:noFill/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b="1" dirty="0" smtClean="0"/>
              <a:t>    School of CSE, KLE Tech University							               PH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772400" cy="8382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ndara" pitchFamily="34" charset="0"/>
              </a:rPr>
              <a:t>Closing a File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Documents and Settings\prakash\Desktop\gr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4200" y="5486400"/>
            <a:ext cx="939800" cy="939800"/>
          </a:xfrm>
          <a:prstGeom prst="rect">
            <a:avLst/>
          </a:prstGeom>
          <a:noFill/>
        </p:spPr>
      </p:pic>
      <p:pic>
        <p:nvPicPr>
          <p:cNvPr id="9" name="Picture 2" descr="C:\Users\Prakash\Desktop\My-Adobe-PDF-File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1"/>
          <p:cNvSpPr/>
          <p:nvPr/>
        </p:nvSpPr>
        <p:spPr>
          <a:xfrm>
            <a:off x="609600" y="2057400"/>
            <a:ext cx="1828800" cy="1295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Memory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62000" y="2362200"/>
            <a:ext cx="1066800" cy="381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Buffer</a:t>
            </a:r>
          </a:p>
        </p:txBody>
      </p:sp>
      <p:sp>
        <p:nvSpPr>
          <p:cNvPr id="34" name="Can 33"/>
          <p:cNvSpPr/>
          <p:nvPr/>
        </p:nvSpPr>
        <p:spPr>
          <a:xfrm>
            <a:off x="3276600" y="2057400"/>
            <a:ext cx="838200" cy="1066800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ysClr val="windowText" lastClr="000000"/>
              </a:solidFill>
              <a:latin typeface="Candara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  <a:latin typeface="Candara" pitchFamily="34" charset="0"/>
              </a:rPr>
              <a:t>Disk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914400" y="1752600"/>
            <a:ext cx="2667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21"/>
          <p:cNvSpPr txBox="1">
            <a:spLocks noChangeArrowheads="1"/>
          </p:cNvSpPr>
          <p:nvPr/>
        </p:nvSpPr>
        <p:spPr bwMode="auto">
          <a:xfrm>
            <a:off x="5791200" y="3276600"/>
            <a:ext cx="2133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Marking the end of the file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4800600" y="2209800"/>
            <a:ext cx="838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9232107" flipH="1" flipV="1">
            <a:off x="4910138" y="4094163"/>
            <a:ext cx="906462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TextBox 32"/>
          <p:cNvSpPr txBox="1">
            <a:spLocks noChangeArrowheads="1"/>
          </p:cNvSpPr>
          <p:nvPr/>
        </p:nvSpPr>
        <p:spPr bwMode="auto">
          <a:xfrm>
            <a:off x="4876800" y="556260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Buffer is eliminated form the memory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609601" y="2057400"/>
            <a:ext cx="6096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200401" y="2133600"/>
            <a:ext cx="762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33"/>
          <p:cNvSpPr txBox="1">
            <a:spLocks noChangeArrowheads="1"/>
          </p:cNvSpPr>
          <p:nvPr/>
        </p:nvSpPr>
        <p:spPr bwMode="auto">
          <a:xfrm>
            <a:off x="1143000" y="3429000"/>
            <a:ext cx="2590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ndara" pitchFamily="34" charset="0"/>
              </a:rPr>
              <a:t>Characters from buffer are written to file on disk</a:t>
            </a:r>
          </a:p>
        </p:txBody>
      </p:sp>
      <p:sp>
        <p:nvSpPr>
          <p:cNvPr id="43" name="Round Single Corner Rectangle 42"/>
          <p:cNvSpPr/>
          <p:nvPr/>
        </p:nvSpPr>
        <p:spPr>
          <a:xfrm>
            <a:off x="3657600" y="2514600"/>
            <a:ext cx="304800" cy="228600"/>
          </a:xfrm>
          <a:prstGeom prst="round1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ound Single Corner Rectangle 43"/>
          <p:cNvSpPr/>
          <p:nvPr/>
        </p:nvSpPr>
        <p:spPr>
          <a:xfrm>
            <a:off x="5867400" y="1524000"/>
            <a:ext cx="1981200" cy="1600200"/>
          </a:xfrm>
          <a:prstGeom prst="round1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AT THE END OF THIS FILE ASCII VALUE 26 WILL BE WRITTEN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3962400" y="1524000"/>
            <a:ext cx="1905000" cy="9906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62400" y="2743200"/>
            <a:ext cx="1905000" cy="3810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95600" y="4572000"/>
            <a:ext cx="1828800" cy="1295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Memory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b="1" dirty="0" smtClean="0"/>
              <a:t>    School of CSE, KLE Tech University							               PH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/>
      <p:bldP spid="37" grpId="0" animBg="1"/>
      <p:bldP spid="38" grpId="0" animBg="1"/>
      <p:bldP spid="39" grpId="0"/>
      <p:bldP spid="42" grpId="0"/>
      <p:bldP spid="43" grpId="0" animBg="1"/>
      <p:bldP spid="44" grpId="0" animBg="1"/>
      <p:bldP spid="4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SA Course Vie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DSA Course View</Template>
  <TotalTime>463</TotalTime>
  <Words>359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DSA Course View</vt:lpstr>
      <vt:lpstr>Data Structures and Algorithms    Lab Code: 19ECSP201</vt:lpstr>
      <vt:lpstr>Why should I file?</vt:lpstr>
      <vt:lpstr>File Definition</vt:lpstr>
      <vt:lpstr>File Name</vt:lpstr>
      <vt:lpstr>What Happens When I Open a File?</vt:lpstr>
      <vt:lpstr>Opening a File</vt:lpstr>
      <vt:lpstr>The Blinking Cursor</vt:lpstr>
      <vt:lpstr>What Happens When I Close a File?</vt:lpstr>
      <vt:lpstr>Closing a File</vt:lpstr>
      <vt:lpstr>File Operations</vt:lpstr>
      <vt:lpstr>References</vt:lpstr>
      <vt:lpstr>Thank you.   (More about files and API’s in Next lab session)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dc:creator>Prakash</dc:creator>
  <cp:lastModifiedBy>Prakash</cp:lastModifiedBy>
  <cp:revision>53</cp:revision>
  <dcterms:created xsi:type="dcterms:W3CDTF">2013-08-06T16:15:21Z</dcterms:created>
  <dcterms:modified xsi:type="dcterms:W3CDTF">2019-08-26T10:15:32Z</dcterms:modified>
</cp:coreProperties>
</file>