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6"/>
  </p:notesMasterIdLst>
  <p:sldIdLst>
    <p:sldId id="257" r:id="rId2"/>
    <p:sldId id="263" r:id="rId3"/>
    <p:sldId id="262" r:id="rId4"/>
    <p:sldId id="261" r:id="rId5"/>
  </p:sldIdLst>
  <p:sldSz cx="1800066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9"/>
    <p:restoredTop sz="86406"/>
  </p:normalViewPr>
  <p:slideViewPr>
    <p:cSldViewPr snapToGrid="0" snapToObjects="1">
      <p:cViewPr varScale="1">
        <p:scale>
          <a:sx n="45" d="100"/>
          <a:sy n="45" d="100"/>
        </p:scale>
        <p:origin x="123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7F704-9F7A-F34C-9DE1-CE7CBFB726AF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0BA3C-AD29-274F-A87C-8495AE234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4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0BA3C-AD29-274F-A87C-8495AE2345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00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0BA3C-AD29-274F-A87C-8495AE2345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36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0BA3C-AD29-274F-A87C-8495AE2345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61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0BA3C-AD29-274F-A87C-8495AE2345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2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356703"/>
            <a:ext cx="15300564" cy="501340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7563446"/>
            <a:ext cx="13500497" cy="3476717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2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0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766678"/>
            <a:ext cx="3881393" cy="122035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766678"/>
            <a:ext cx="11419171" cy="122035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6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4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590057"/>
            <a:ext cx="15525572" cy="59900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9636813"/>
            <a:ext cx="15525572" cy="3150046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4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833390"/>
            <a:ext cx="7650282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833390"/>
            <a:ext cx="7650282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8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766681"/>
            <a:ext cx="15525572" cy="27833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530053"/>
            <a:ext cx="7615123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5260078"/>
            <a:ext cx="7615123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530053"/>
            <a:ext cx="7652626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5260078"/>
            <a:ext cx="7652626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1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8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9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073367"/>
            <a:ext cx="9112836" cy="10233485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7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073367"/>
            <a:ext cx="9112836" cy="10233485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9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766681"/>
            <a:ext cx="1552557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833390"/>
            <a:ext cx="1552557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2246C-62F8-8D41-AE20-12536F7DA5C0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3346867"/>
            <a:ext cx="607522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5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EDAB84D-41A8-91A3-0740-E4BA2F64C090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4476877" y="10096859"/>
            <a:ext cx="38535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44AD0BC-0A26-41EB-53C8-B85FAF6795A0}"/>
              </a:ext>
            </a:extLst>
          </p:cNvPr>
          <p:cNvGrpSpPr/>
          <p:nvPr/>
        </p:nvGrpSpPr>
        <p:grpSpPr>
          <a:xfrm>
            <a:off x="4454583" y="1404723"/>
            <a:ext cx="8978620" cy="9592136"/>
            <a:chOff x="1267452" y="118383"/>
            <a:chExt cx="8978620" cy="959213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569348-CC3A-E14B-BC2F-E1E320D46D14}"/>
                </a:ext>
              </a:extLst>
            </p:cNvPr>
            <p:cNvSpPr/>
            <p:nvPr/>
          </p:nvSpPr>
          <p:spPr>
            <a:xfrm>
              <a:off x="5143300" y="7910519"/>
              <a:ext cx="1800000" cy="180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/>
                <a:t>Immigrant Wellbeing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1C9EFDC-D71B-634F-9F32-B3AB3DAEE4E7}"/>
                </a:ext>
              </a:extLst>
            </p:cNvPr>
            <p:cNvCxnSpPr>
              <a:cxnSpLocks/>
              <a:stCxn id="14" idx="2"/>
              <a:endCxn id="104" idx="6"/>
            </p:cNvCxnSpPr>
            <p:nvPr/>
          </p:nvCxnSpPr>
          <p:spPr>
            <a:xfrm flipH="1">
              <a:off x="3653124" y="2523941"/>
              <a:ext cx="15557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CB7CD7-16B7-7D4C-BB9A-27D45F3A6AFB}"/>
                </a:ext>
              </a:extLst>
            </p:cNvPr>
            <p:cNvSpPr txBox="1"/>
            <p:nvPr/>
          </p:nvSpPr>
          <p:spPr>
            <a:xfrm>
              <a:off x="4280074" y="118383"/>
              <a:ext cx="3657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Immigration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63F78D7-9861-9149-B7C9-3C1A5A621E6C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>
              <a:off x="6108874" y="580048"/>
              <a:ext cx="0" cy="10438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0A0A15-BA0D-2845-A9FD-4A720E841088}"/>
                </a:ext>
              </a:extLst>
            </p:cNvPr>
            <p:cNvSpPr/>
            <p:nvPr/>
          </p:nvSpPr>
          <p:spPr>
            <a:xfrm>
              <a:off x="5208874" y="1623941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Socio-economic status</a:t>
              </a:r>
              <a:endParaRPr lang="en-US" sz="1550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BA2BBBF-4440-6F47-A569-2F27702655C7}"/>
                </a:ext>
              </a:extLst>
            </p:cNvPr>
            <p:cNvCxnSpPr>
              <a:cxnSpLocks/>
              <a:stCxn id="14" idx="6"/>
              <a:endCxn id="105" idx="2"/>
            </p:cNvCxnSpPr>
            <p:nvPr/>
          </p:nvCxnSpPr>
          <p:spPr>
            <a:xfrm>
              <a:off x="7008874" y="2523941"/>
              <a:ext cx="1268149" cy="17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B72717A-2B0A-4D0E-B6EB-787FDCD39CEB}"/>
                </a:ext>
              </a:extLst>
            </p:cNvPr>
            <p:cNvSpPr/>
            <p:nvPr/>
          </p:nvSpPr>
          <p:spPr>
            <a:xfrm>
              <a:off x="1853124" y="1623941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Economic</a:t>
              </a:r>
              <a:endParaRPr lang="en-US" sz="1550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F4739E5-740C-5EE1-7964-DE0B03235C0C}"/>
                </a:ext>
              </a:extLst>
            </p:cNvPr>
            <p:cNvSpPr/>
            <p:nvPr/>
          </p:nvSpPr>
          <p:spPr>
            <a:xfrm>
              <a:off x="8277023" y="1641817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Socio-cultural</a:t>
              </a:r>
              <a:endParaRPr lang="en-US" sz="1550" dirty="0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F36405B-2838-B0ED-8F90-CD55AE5BACFB}"/>
                </a:ext>
              </a:extLst>
            </p:cNvPr>
            <p:cNvCxnSpPr>
              <a:cxnSpLocks/>
              <a:stCxn id="104" idx="4"/>
              <a:endCxn id="115" idx="0"/>
            </p:cNvCxnSpPr>
            <p:nvPr/>
          </p:nvCxnSpPr>
          <p:spPr>
            <a:xfrm>
              <a:off x="2753124" y="3423941"/>
              <a:ext cx="0" cy="13416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5D2FD959-BD9B-C790-766E-DFFD36C832F9}"/>
                </a:ext>
              </a:extLst>
            </p:cNvPr>
            <p:cNvSpPr/>
            <p:nvPr/>
          </p:nvSpPr>
          <p:spPr>
            <a:xfrm>
              <a:off x="1925123" y="4765640"/>
              <a:ext cx="1656001" cy="1656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Income</a:t>
              </a:r>
            </a:p>
          </p:txBody>
        </p: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CD26A8E2-6656-AB85-834A-AE8063391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46072" y="383652"/>
              <a:ext cx="0" cy="6483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>
              <a:extLst>
                <a:ext uri="{FF2B5EF4-FFF2-40B4-BE49-F238E27FC236}">
                  <a16:creationId xmlns:a16="http://schemas.microsoft.com/office/drawing/2014/main" id="{B1B9881E-D179-25D4-259A-800C9575E5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96197" y="370688"/>
              <a:ext cx="3249875" cy="129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D4EEEACF-89B1-E3E4-45F5-FC7A6AA701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7452" y="336252"/>
              <a:ext cx="22291" cy="43788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D0A0D78C-AB44-AE8E-FDEA-5F34DE9646C4}"/>
                </a:ext>
              </a:extLst>
            </p:cNvPr>
            <p:cNvCxnSpPr>
              <a:cxnSpLocks/>
            </p:cNvCxnSpPr>
            <p:nvPr/>
          </p:nvCxnSpPr>
          <p:spPr>
            <a:xfrm>
              <a:off x="1267452" y="4728714"/>
              <a:ext cx="22291" cy="40818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77F69BD4-0490-D632-A9FE-BABFFE68E7FC}"/>
              </a:ext>
            </a:extLst>
          </p:cNvPr>
          <p:cNvSpPr/>
          <p:nvPr/>
        </p:nvSpPr>
        <p:spPr>
          <a:xfrm>
            <a:off x="11464154" y="9196859"/>
            <a:ext cx="1800000" cy="18000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50" dirty="0"/>
              <a:t>Host Community Wellbeing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616A45A-AF6B-FA80-A145-28B3C4B6474D}"/>
              </a:ext>
            </a:extLst>
          </p:cNvPr>
          <p:cNvSpPr/>
          <p:nvPr/>
        </p:nvSpPr>
        <p:spPr>
          <a:xfrm>
            <a:off x="5040255" y="9196859"/>
            <a:ext cx="1800000" cy="18000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50" dirty="0"/>
              <a:t>Home Family and Community Wellbeing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267BB3-CB17-4D3D-8AAA-3B44798F7347}"/>
              </a:ext>
            </a:extLst>
          </p:cNvPr>
          <p:cNvCxnSpPr>
            <a:cxnSpLocks/>
            <a:stCxn id="115" idx="4"/>
            <a:endCxn id="42" idx="0"/>
          </p:cNvCxnSpPr>
          <p:nvPr/>
        </p:nvCxnSpPr>
        <p:spPr>
          <a:xfrm>
            <a:off x="5940255" y="7707983"/>
            <a:ext cx="0" cy="1488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9447AA-06F7-1014-D952-004A8C0E275E}"/>
              </a:ext>
            </a:extLst>
          </p:cNvPr>
          <p:cNvCxnSpPr>
            <a:cxnSpLocks/>
            <a:stCxn id="115" idx="4"/>
            <a:endCxn id="5" idx="1"/>
          </p:cNvCxnSpPr>
          <p:nvPr/>
        </p:nvCxnSpPr>
        <p:spPr>
          <a:xfrm>
            <a:off x="5940255" y="7707983"/>
            <a:ext cx="2653780" cy="17524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19EC67-17B0-7E9F-FA77-B9818CE2939B}"/>
              </a:ext>
            </a:extLst>
          </p:cNvPr>
          <p:cNvCxnSpPr>
            <a:cxnSpLocks/>
          </p:cNvCxnSpPr>
          <p:nvPr/>
        </p:nvCxnSpPr>
        <p:spPr>
          <a:xfrm>
            <a:off x="4476877" y="1627443"/>
            <a:ext cx="3853557" cy="210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AF907BD6-FB98-9C06-710A-79DFD64D9E9C}"/>
              </a:ext>
            </a:extLst>
          </p:cNvPr>
          <p:cNvSpPr/>
          <p:nvPr/>
        </p:nvSpPr>
        <p:spPr>
          <a:xfrm>
            <a:off x="11533225" y="6029731"/>
            <a:ext cx="1661863" cy="1712418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50" dirty="0">
                <a:solidFill>
                  <a:sysClr val="windowText" lastClr="000000"/>
                </a:solidFill>
              </a:rPr>
              <a:t>Change in cultural context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3597441-3CE3-E2D5-A5FA-2102596D080A}"/>
              </a:ext>
            </a:extLst>
          </p:cNvPr>
          <p:cNvCxnSpPr>
            <a:cxnSpLocks/>
            <a:stCxn id="105" idx="4"/>
            <a:endCxn id="64" idx="0"/>
          </p:cNvCxnSpPr>
          <p:nvPr/>
        </p:nvCxnSpPr>
        <p:spPr>
          <a:xfrm>
            <a:off x="12364154" y="4728157"/>
            <a:ext cx="0" cy="1301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B7812F50-45C2-C9D4-C527-3392E2C50BDB}"/>
              </a:ext>
            </a:extLst>
          </p:cNvPr>
          <p:cNvSpPr/>
          <p:nvPr/>
        </p:nvSpPr>
        <p:spPr>
          <a:xfrm>
            <a:off x="8418523" y="6126052"/>
            <a:ext cx="1661863" cy="1712418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50" dirty="0">
                <a:solidFill>
                  <a:sysClr val="windowText" lastClr="000000"/>
                </a:solidFill>
              </a:rPr>
              <a:t>Lower social status &amp; capital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C94A9B-9C64-C84E-CA49-A6C9B1D07FA7}"/>
              </a:ext>
            </a:extLst>
          </p:cNvPr>
          <p:cNvCxnSpPr>
            <a:cxnSpLocks/>
            <a:stCxn id="104" idx="5"/>
            <a:endCxn id="69" idx="1"/>
          </p:cNvCxnSpPr>
          <p:nvPr/>
        </p:nvCxnSpPr>
        <p:spPr>
          <a:xfrm>
            <a:off x="6576654" y="4446680"/>
            <a:ext cx="2085243" cy="193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C5287C2-E27B-7054-FB07-58C460F9CC39}"/>
              </a:ext>
            </a:extLst>
          </p:cNvPr>
          <p:cNvCxnSpPr>
            <a:cxnSpLocks/>
            <a:stCxn id="105" idx="3"/>
            <a:endCxn id="69" idx="7"/>
          </p:cNvCxnSpPr>
          <p:nvPr/>
        </p:nvCxnSpPr>
        <p:spPr>
          <a:xfrm flipH="1">
            <a:off x="9837012" y="4464556"/>
            <a:ext cx="1890749" cy="1912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32B4D81-D60C-59A9-DB29-AA20F333AF9E}"/>
              </a:ext>
            </a:extLst>
          </p:cNvPr>
          <p:cNvCxnSpPr>
            <a:cxnSpLocks/>
            <a:stCxn id="69" idx="4"/>
            <a:endCxn id="5" idx="0"/>
          </p:cNvCxnSpPr>
          <p:nvPr/>
        </p:nvCxnSpPr>
        <p:spPr>
          <a:xfrm flipH="1">
            <a:off x="9230434" y="7838473"/>
            <a:ext cx="19021" cy="1358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189A624-1616-6879-95B3-38F6C592A654}"/>
              </a:ext>
            </a:extLst>
          </p:cNvPr>
          <p:cNvCxnSpPr>
            <a:cxnSpLocks/>
            <a:stCxn id="64" idx="4"/>
            <a:endCxn id="41" idx="0"/>
          </p:cNvCxnSpPr>
          <p:nvPr/>
        </p:nvCxnSpPr>
        <p:spPr>
          <a:xfrm>
            <a:off x="12364154" y="7742149"/>
            <a:ext cx="0" cy="1454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B8A49C8-3D7F-5DAB-E00B-DAC888FC8034}"/>
              </a:ext>
            </a:extLst>
          </p:cNvPr>
          <p:cNvCxnSpPr>
            <a:cxnSpLocks/>
            <a:stCxn id="64" idx="3"/>
            <a:endCxn id="5" idx="7"/>
          </p:cNvCxnSpPr>
          <p:nvPr/>
        </p:nvCxnSpPr>
        <p:spPr>
          <a:xfrm flipH="1">
            <a:off x="9866830" y="7491371"/>
            <a:ext cx="1909769" cy="19690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14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val 63">
            <a:extLst>
              <a:ext uri="{FF2B5EF4-FFF2-40B4-BE49-F238E27FC236}">
                <a16:creationId xmlns:a16="http://schemas.microsoft.com/office/drawing/2014/main" id="{AF907BD6-FB98-9C06-710A-79DFD64D9E9C}"/>
              </a:ext>
            </a:extLst>
          </p:cNvPr>
          <p:cNvSpPr/>
          <p:nvPr/>
        </p:nvSpPr>
        <p:spPr>
          <a:xfrm>
            <a:off x="9760204" y="5146261"/>
            <a:ext cx="1661863" cy="1712418"/>
          </a:xfrm>
          <a:prstGeom prst="ellipse">
            <a:avLst/>
          </a:prstGeom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50" dirty="0">
                <a:solidFill>
                  <a:sysClr val="windowText" lastClr="000000"/>
                </a:solidFill>
              </a:rPr>
              <a:t>compromise country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7812F50-45C2-C9D4-C527-3392E2C50BDB}"/>
              </a:ext>
            </a:extLst>
          </p:cNvPr>
          <p:cNvSpPr/>
          <p:nvPr/>
        </p:nvSpPr>
        <p:spPr>
          <a:xfrm>
            <a:off x="7863268" y="2375041"/>
            <a:ext cx="1661863" cy="1712418"/>
          </a:xfrm>
          <a:prstGeom prst="ellipse">
            <a:avLst/>
          </a:prstGeom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50" dirty="0">
                <a:solidFill>
                  <a:sysClr val="windowText" lastClr="000000"/>
                </a:solidFill>
              </a:rPr>
              <a:t>origin country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32B4D81-D60C-59A9-DB29-AA20F333AF9E}"/>
              </a:ext>
            </a:extLst>
          </p:cNvPr>
          <p:cNvCxnSpPr>
            <a:cxnSpLocks/>
            <a:stCxn id="69" idx="5"/>
            <a:endCxn id="64" idx="1"/>
          </p:cNvCxnSpPr>
          <p:nvPr/>
        </p:nvCxnSpPr>
        <p:spPr>
          <a:xfrm>
            <a:off x="9281757" y="3836681"/>
            <a:ext cx="721821" cy="15603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B8A49C8-3D7F-5DAB-E00B-DAC888FC8034}"/>
              </a:ext>
            </a:extLst>
          </p:cNvPr>
          <p:cNvCxnSpPr>
            <a:cxnSpLocks/>
            <a:stCxn id="69" idx="3"/>
            <a:endCxn id="67" idx="7"/>
          </p:cNvCxnSpPr>
          <p:nvPr/>
        </p:nvCxnSpPr>
        <p:spPr>
          <a:xfrm flipH="1">
            <a:off x="7210412" y="3836681"/>
            <a:ext cx="896230" cy="15603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4DFB7800-E024-3CBB-D094-E02305FC7FF6}"/>
              </a:ext>
            </a:extLst>
          </p:cNvPr>
          <p:cNvSpPr/>
          <p:nvPr/>
        </p:nvSpPr>
        <p:spPr>
          <a:xfrm>
            <a:off x="5791923" y="5146261"/>
            <a:ext cx="1661863" cy="1712418"/>
          </a:xfrm>
          <a:prstGeom prst="ellipse">
            <a:avLst/>
          </a:prstGeom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50" dirty="0">
                <a:solidFill>
                  <a:sysClr val="windowText" lastClr="000000"/>
                </a:solidFill>
              </a:rPr>
              <a:t>ideal country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05D4199-FECF-44AD-5CB1-47029BB46811}"/>
              </a:ext>
            </a:extLst>
          </p:cNvPr>
          <p:cNvCxnSpPr>
            <a:cxnSpLocks/>
            <a:stCxn id="69" idx="2"/>
            <a:endCxn id="67" idx="0"/>
          </p:cNvCxnSpPr>
          <p:nvPr/>
        </p:nvCxnSpPr>
        <p:spPr>
          <a:xfrm flipH="1">
            <a:off x="6622855" y="3231250"/>
            <a:ext cx="1240413" cy="1915011"/>
          </a:xfrm>
          <a:prstGeom prst="straightConnector1">
            <a:avLst/>
          </a:prstGeom>
          <a:ln w="76200">
            <a:solidFill>
              <a:srgbClr val="FF7E79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36E6FCE-BB8E-DD9A-2B11-C8A47C7408A7}"/>
              </a:ext>
            </a:extLst>
          </p:cNvPr>
          <p:cNvCxnSpPr>
            <a:cxnSpLocks/>
            <a:stCxn id="64" idx="2"/>
            <a:endCxn id="67" idx="6"/>
          </p:cNvCxnSpPr>
          <p:nvPr/>
        </p:nvCxnSpPr>
        <p:spPr>
          <a:xfrm flipH="1">
            <a:off x="7453786" y="6002470"/>
            <a:ext cx="2306418" cy="0"/>
          </a:xfrm>
          <a:prstGeom prst="straightConnector1">
            <a:avLst/>
          </a:prstGeom>
          <a:ln w="76200">
            <a:solidFill>
              <a:srgbClr val="FF7E79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0102505-3FAB-B984-5414-1E9E32EB3101}"/>
              </a:ext>
            </a:extLst>
          </p:cNvPr>
          <p:cNvCxnSpPr>
            <a:cxnSpLocks/>
            <a:stCxn id="69" idx="6"/>
            <a:endCxn id="64" idx="0"/>
          </p:cNvCxnSpPr>
          <p:nvPr/>
        </p:nvCxnSpPr>
        <p:spPr>
          <a:xfrm>
            <a:off x="9525131" y="3231250"/>
            <a:ext cx="1066005" cy="1915011"/>
          </a:xfrm>
          <a:prstGeom prst="straightConnector1">
            <a:avLst/>
          </a:prstGeom>
          <a:ln w="76200">
            <a:solidFill>
              <a:srgbClr val="FF7E79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urved Connector 112">
            <a:extLst>
              <a:ext uri="{FF2B5EF4-FFF2-40B4-BE49-F238E27FC236}">
                <a16:creationId xmlns:a16="http://schemas.microsoft.com/office/drawing/2014/main" id="{AA8DE894-A1E4-6D81-F965-D675CABC6797}"/>
              </a:ext>
            </a:extLst>
          </p:cNvPr>
          <p:cNvCxnSpPr>
            <a:cxnSpLocks/>
            <a:stCxn id="69" idx="7"/>
            <a:endCxn id="69" idx="6"/>
          </p:cNvCxnSpPr>
          <p:nvPr/>
        </p:nvCxnSpPr>
        <p:spPr>
          <a:xfrm rot="16200000" flipH="1">
            <a:off x="9100728" y="2806847"/>
            <a:ext cx="605431" cy="243374"/>
          </a:xfrm>
          <a:prstGeom prst="curvedConnector4">
            <a:avLst>
              <a:gd name="adj1" fmla="val -85795"/>
              <a:gd name="adj2" fmla="val 437609"/>
            </a:avLst>
          </a:prstGeom>
          <a:ln w="76200">
            <a:solidFill>
              <a:srgbClr val="FF7E7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Rectangle 386">
            <a:extLst>
              <a:ext uri="{FF2B5EF4-FFF2-40B4-BE49-F238E27FC236}">
                <a16:creationId xmlns:a16="http://schemas.microsoft.com/office/drawing/2014/main" id="{825CBD1B-351D-9751-14E5-39910DE4772C}"/>
              </a:ext>
            </a:extLst>
          </p:cNvPr>
          <p:cNvSpPr/>
          <p:nvPr/>
        </p:nvSpPr>
        <p:spPr>
          <a:xfrm>
            <a:off x="6176745" y="2220523"/>
            <a:ext cx="15413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Move options: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Now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982F3B5B-56D7-1501-469B-5286DC77272B}"/>
              </a:ext>
            </a:extLst>
          </p:cNvPr>
          <p:cNvSpPr/>
          <p:nvPr/>
        </p:nvSpPr>
        <p:spPr>
          <a:xfrm>
            <a:off x="6438854" y="2585241"/>
            <a:ext cx="178076" cy="1906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665F557-9EC2-C444-8AA9-1F37E624AA34}"/>
              </a:ext>
            </a:extLst>
          </p:cNvPr>
          <p:cNvSpPr/>
          <p:nvPr/>
        </p:nvSpPr>
        <p:spPr>
          <a:xfrm>
            <a:off x="6438854" y="2894259"/>
            <a:ext cx="178076" cy="190684"/>
          </a:xfrm>
          <a:prstGeom prst="rect">
            <a:avLst/>
          </a:prstGeom>
          <a:pattFill prst="wdDnDiag">
            <a:fgClr>
              <a:srgbClr val="FF7E79"/>
            </a:fgClr>
            <a:bgClr>
              <a:schemeClr val="bg1"/>
            </a:bgClr>
          </a:pattFill>
          <a:ln>
            <a:noFill/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4393C163-C44B-77B0-39F4-841FDF978632}"/>
              </a:ext>
            </a:extLst>
          </p:cNvPr>
          <p:cNvSpPr/>
          <p:nvPr/>
        </p:nvSpPr>
        <p:spPr>
          <a:xfrm>
            <a:off x="6620459" y="2804935"/>
            <a:ext cx="66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Later</a:t>
            </a:r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309BBD46-0B83-C0A0-9CB1-2DC645774F92}"/>
              </a:ext>
            </a:extLst>
          </p:cNvPr>
          <p:cNvSpPr/>
          <p:nvPr/>
        </p:nvSpPr>
        <p:spPr>
          <a:xfrm>
            <a:off x="8783735" y="1976800"/>
            <a:ext cx="4980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i="1" dirty="0">
                <a:solidFill>
                  <a:sysClr val="windowText" lastClr="000000"/>
                </a:solidFill>
              </a:rPr>
              <a:t>Stay</a:t>
            </a: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6671292C-B508-FFA7-2550-A8DDB0219415}"/>
              </a:ext>
            </a:extLst>
          </p:cNvPr>
          <p:cNvSpPr/>
          <p:nvPr/>
        </p:nvSpPr>
        <p:spPr>
          <a:xfrm>
            <a:off x="10006555" y="3522765"/>
            <a:ext cx="143161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sysClr val="windowText" lastClr="000000"/>
                </a:solidFill>
              </a:rPr>
              <a:t>Move to </a:t>
            </a:r>
          </a:p>
          <a:p>
            <a:pPr algn="ctr"/>
            <a:r>
              <a:rPr lang="en-US" sz="1400" i="1" dirty="0">
                <a:solidFill>
                  <a:srgbClr val="FF7E79"/>
                </a:solidFill>
              </a:rPr>
              <a:t>(or return from) </a:t>
            </a:r>
          </a:p>
          <a:p>
            <a:pPr algn="ctr"/>
            <a:r>
              <a:rPr lang="en-US" sz="1400" i="1" dirty="0">
                <a:solidFill>
                  <a:sysClr val="windowText" lastClr="000000"/>
                </a:solidFill>
              </a:rPr>
              <a:t>compromise </a:t>
            </a:r>
          </a:p>
          <a:p>
            <a:pPr algn="ctr"/>
            <a:r>
              <a:rPr lang="en-US" sz="1400" i="1" dirty="0">
                <a:solidFill>
                  <a:sysClr val="windowText" lastClr="000000"/>
                </a:solidFill>
              </a:rPr>
              <a:t>country</a:t>
            </a:r>
          </a:p>
          <a:p>
            <a:pPr algn="ctr"/>
            <a:endParaRPr lang="en-US" i="1" dirty="0">
              <a:solidFill>
                <a:sysClr val="windowText" lastClr="000000"/>
              </a:solidFill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7DE074C5-32B2-C501-98C0-946E95F5ECDD}"/>
              </a:ext>
            </a:extLst>
          </p:cNvPr>
          <p:cNvSpPr/>
          <p:nvPr/>
        </p:nvSpPr>
        <p:spPr>
          <a:xfrm>
            <a:off x="5763132" y="3635848"/>
            <a:ext cx="13429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sysClr val="windowText" lastClr="000000"/>
                </a:solidFill>
              </a:rPr>
              <a:t>Move to </a:t>
            </a:r>
          </a:p>
          <a:p>
            <a:pPr algn="ctr"/>
            <a:r>
              <a:rPr lang="en-US" sz="1400" i="1" dirty="0">
                <a:solidFill>
                  <a:srgbClr val="FF7E79"/>
                </a:solidFill>
              </a:rPr>
              <a:t>(or return from)</a:t>
            </a:r>
          </a:p>
          <a:p>
            <a:pPr algn="ctr"/>
            <a:r>
              <a:rPr lang="en-US" sz="1400" i="1" dirty="0">
                <a:solidFill>
                  <a:sysClr val="windowText" lastClr="000000"/>
                </a:solidFill>
              </a:rPr>
              <a:t>ideal country</a:t>
            </a: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F56EAF5B-FB75-9061-16DF-B53BF83D77BD}"/>
              </a:ext>
            </a:extLst>
          </p:cNvPr>
          <p:cNvSpPr/>
          <p:nvPr/>
        </p:nvSpPr>
        <p:spPr>
          <a:xfrm>
            <a:off x="6642570" y="5388786"/>
            <a:ext cx="39288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srgbClr val="FF7E79"/>
                </a:solidFill>
              </a:rPr>
              <a:t>Move to (or return from)</a:t>
            </a:r>
          </a:p>
          <a:p>
            <a:pPr algn="ctr"/>
            <a:r>
              <a:rPr lang="en-US" sz="1400" i="1" dirty="0">
                <a:solidFill>
                  <a:srgbClr val="FF7E79"/>
                </a:solidFill>
              </a:rPr>
              <a:t> ideal country</a:t>
            </a:r>
          </a:p>
        </p:txBody>
      </p: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5F28A254-0ECE-0F8D-F7C4-EF445491C716}"/>
              </a:ext>
            </a:extLst>
          </p:cNvPr>
          <p:cNvCxnSpPr>
            <a:cxnSpLocks/>
            <a:stCxn id="69" idx="7"/>
            <a:endCxn id="69" idx="6"/>
          </p:cNvCxnSpPr>
          <p:nvPr/>
        </p:nvCxnSpPr>
        <p:spPr>
          <a:xfrm rot="16200000" flipH="1">
            <a:off x="9100728" y="2806847"/>
            <a:ext cx="605431" cy="243374"/>
          </a:xfrm>
          <a:prstGeom prst="curvedConnector4">
            <a:avLst>
              <a:gd name="adj1" fmla="val -53394"/>
              <a:gd name="adj2" fmla="val 346661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30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roup 427">
            <a:extLst>
              <a:ext uri="{FF2B5EF4-FFF2-40B4-BE49-F238E27FC236}">
                <a16:creationId xmlns:a16="http://schemas.microsoft.com/office/drawing/2014/main" id="{44198C9B-A544-D133-BF14-72784E5A1EBC}"/>
              </a:ext>
            </a:extLst>
          </p:cNvPr>
          <p:cNvGrpSpPr/>
          <p:nvPr/>
        </p:nvGrpSpPr>
        <p:grpSpPr>
          <a:xfrm>
            <a:off x="1379967" y="967626"/>
            <a:ext cx="14205119" cy="11445941"/>
            <a:chOff x="1768825" y="323690"/>
            <a:chExt cx="14205119" cy="114459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CB7CD7-16B7-7D4C-BB9A-27D45F3A6AFB}"/>
                </a:ext>
              </a:extLst>
            </p:cNvPr>
            <p:cNvSpPr txBox="1"/>
            <p:nvPr/>
          </p:nvSpPr>
          <p:spPr>
            <a:xfrm>
              <a:off x="7171531" y="323690"/>
              <a:ext cx="3657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Immigration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63F78D7-9861-9149-B7C9-3C1A5A621E6C}"/>
                </a:ext>
              </a:extLst>
            </p:cNvPr>
            <p:cNvCxnSpPr>
              <a:cxnSpLocks/>
              <a:stCxn id="15" idx="2"/>
              <a:endCxn id="44" idx="0"/>
            </p:cNvCxnSpPr>
            <p:nvPr/>
          </p:nvCxnSpPr>
          <p:spPr>
            <a:xfrm>
              <a:off x="9000332" y="785355"/>
              <a:ext cx="719889" cy="32162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4EF3D4-2E81-13FB-EE46-50675D5713BF}"/>
                </a:ext>
              </a:extLst>
            </p:cNvPr>
            <p:cNvGrpSpPr/>
            <p:nvPr/>
          </p:nvGrpSpPr>
          <p:grpSpPr>
            <a:xfrm>
              <a:off x="11172853" y="1303169"/>
              <a:ext cx="4476357" cy="2640546"/>
              <a:chOff x="178172" y="8052235"/>
              <a:chExt cx="4476357" cy="2640546"/>
            </a:xfrm>
          </p:grpSpPr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37DAD597-7A92-F629-8721-A6CE2E9F7711}"/>
                  </a:ext>
                </a:extLst>
              </p:cNvPr>
              <p:cNvSpPr/>
              <p:nvPr/>
            </p:nvSpPr>
            <p:spPr>
              <a:xfrm>
                <a:off x="178172" y="8052235"/>
                <a:ext cx="4476357" cy="2640546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09A95D4-0B9A-C8C5-8F8C-29D494D76558}"/>
                  </a:ext>
                </a:extLst>
              </p:cNvPr>
              <p:cNvSpPr/>
              <p:nvPr/>
            </p:nvSpPr>
            <p:spPr>
              <a:xfrm>
                <a:off x="405971" y="8586413"/>
                <a:ext cx="1890000" cy="1890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Income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DDD800B-3FD2-F1A5-6716-F35340CAD888}"/>
                  </a:ext>
                </a:extLst>
              </p:cNvPr>
              <p:cNvSpPr/>
              <p:nvPr/>
            </p:nvSpPr>
            <p:spPr>
              <a:xfrm>
                <a:off x="2530182" y="8551391"/>
                <a:ext cx="1890000" cy="1890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634C2A-4B56-4568-F500-30A254B39463}"/>
                  </a:ext>
                </a:extLst>
              </p:cNvPr>
              <p:cNvSpPr txBox="1"/>
              <p:nvPr/>
            </p:nvSpPr>
            <p:spPr>
              <a:xfrm>
                <a:off x="1237311" y="8111075"/>
                <a:ext cx="25857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/>
                  <a:t>Socio-economic status</a:t>
                </a:r>
              </a:p>
            </p:txBody>
          </p:sp>
        </p:grp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A69AE46-7652-3D72-C8AF-1865CFC17D1F}"/>
                </a:ext>
              </a:extLst>
            </p:cNvPr>
            <p:cNvSpPr/>
            <p:nvPr/>
          </p:nvSpPr>
          <p:spPr>
            <a:xfrm>
              <a:off x="8775220" y="4001647"/>
              <a:ext cx="1890000" cy="189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Education</a:t>
              </a:r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F90B376-FE17-704E-886D-4F807E6B4917}"/>
                </a:ext>
              </a:extLst>
            </p:cNvPr>
            <p:cNvSpPr/>
            <p:nvPr/>
          </p:nvSpPr>
          <p:spPr>
            <a:xfrm>
              <a:off x="1931453" y="4021638"/>
              <a:ext cx="1890000" cy="189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Better health and healthcare</a:t>
              </a:r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31A1E80-543B-C704-2F52-3D35B025E7B5}"/>
                </a:ext>
              </a:extLst>
            </p:cNvPr>
            <p:cNvSpPr/>
            <p:nvPr/>
          </p:nvSpPr>
          <p:spPr>
            <a:xfrm>
              <a:off x="3946494" y="4021638"/>
              <a:ext cx="1890000" cy="189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Better welfare system</a:t>
              </a:r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DFD409F-6F79-BFAA-E152-E446D0D4AEE8}"/>
                </a:ext>
              </a:extLst>
            </p:cNvPr>
            <p:cNvSpPr/>
            <p:nvPr/>
          </p:nvSpPr>
          <p:spPr>
            <a:xfrm>
              <a:off x="6016437" y="4021638"/>
              <a:ext cx="1890000" cy="189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Better government and less corruption</a:t>
              </a:r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DFECB0E-A1FD-969E-8AD0-F24D67F55942}"/>
                </a:ext>
              </a:extLst>
            </p:cNvPr>
            <p:cNvSpPr/>
            <p:nvPr/>
          </p:nvSpPr>
          <p:spPr>
            <a:xfrm>
              <a:off x="7906437" y="9879631"/>
              <a:ext cx="1890000" cy="189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Immigrant wellbeing</a:t>
              </a:r>
              <a:endParaRPr lang="en-US" sz="2000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9C0A8AB-8AF8-EC00-02A5-F03588A6EA8F}"/>
                </a:ext>
              </a:extLst>
            </p:cNvPr>
            <p:cNvSpPr/>
            <p:nvPr/>
          </p:nvSpPr>
          <p:spPr>
            <a:xfrm>
              <a:off x="1937645" y="6680053"/>
              <a:ext cx="1890000" cy="189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Safety from threats and persecution</a:t>
              </a:r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0BB8A28-61EA-96F6-7515-CF9DD249B157}"/>
                </a:ext>
              </a:extLst>
            </p:cNvPr>
            <p:cNvGrpSpPr/>
            <p:nvPr/>
          </p:nvGrpSpPr>
          <p:grpSpPr>
            <a:xfrm>
              <a:off x="10748296" y="4373608"/>
              <a:ext cx="4476357" cy="5056851"/>
              <a:chOff x="7239389" y="5092989"/>
              <a:chExt cx="4476357" cy="5056851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80BA47B1-E4B1-9EF7-3910-52FCC366DD7E}"/>
                  </a:ext>
                </a:extLst>
              </p:cNvPr>
              <p:cNvSpPr/>
              <p:nvPr/>
            </p:nvSpPr>
            <p:spPr>
              <a:xfrm>
                <a:off x="7239389" y="5092989"/>
                <a:ext cx="4476357" cy="5056851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9E74DDD-3AA9-ED4B-45E8-6275B7B2F538}"/>
                  </a:ext>
                </a:extLst>
              </p:cNvPr>
              <p:cNvSpPr txBox="1"/>
              <p:nvPr/>
            </p:nvSpPr>
            <p:spPr>
              <a:xfrm>
                <a:off x="8184389" y="5192911"/>
                <a:ext cx="25653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/>
                  <a:t>Socio-cultural changes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4FAAEDDB-1040-220D-9A97-19A10C48014A}"/>
                  </a:ext>
                </a:extLst>
              </p:cNvPr>
              <p:cNvSpPr/>
              <p:nvPr/>
            </p:nvSpPr>
            <p:spPr>
              <a:xfrm>
                <a:off x="7460343" y="5723579"/>
                <a:ext cx="1890000" cy="1890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Trust</a:t>
                </a:r>
                <a:endParaRPr lang="en-US" dirty="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5F5C75B-59A0-E4E1-6E44-3B33C79ED5F6}"/>
                  </a:ext>
                </a:extLst>
              </p:cNvPr>
              <p:cNvSpPr/>
              <p:nvPr/>
            </p:nvSpPr>
            <p:spPr>
              <a:xfrm>
                <a:off x="9571296" y="5723579"/>
                <a:ext cx="1890000" cy="1890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Social support</a:t>
                </a:r>
                <a:endParaRPr lang="en-US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2FEA9B6-3CA2-95D5-39D4-4683E884EAAC}"/>
                  </a:ext>
                </a:extLst>
              </p:cNvPr>
              <p:cNvSpPr/>
              <p:nvPr/>
            </p:nvSpPr>
            <p:spPr>
              <a:xfrm>
                <a:off x="7472363" y="7961109"/>
                <a:ext cx="1890000" cy="1890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Freedom</a:t>
                </a:r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0D183C6-F6A7-6C0B-20EB-8357BE40F6FC}"/>
                  </a:ext>
                </a:extLst>
              </p:cNvPr>
              <p:cNvSpPr/>
              <p:nvPr/>
            </p:nvSpPr>
            <p:spPr>
              <a:xfrm>
                <a:off x="9600064" y="7961109"/>
                <a:ext cx="1890000" cy="1890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Generosity</a:t>
                </a:r>
                <a:endParaRPr lang="en-US" dirty="0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B31EED5-C824-1DAD-F731-76179C552F77}"/>
                </a:ext>
              </a:extLst>
            </p:cNvPr>
            <p:cNvSpPr txBox="1"/>
            <p:nvPr/>
          </p:nvSpPr>
          <p:spPr>
            <a:xfrm>
              <a:off x="7234586" y="6178681"/>
              <a:ext cx="2394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…other pathways…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FF4CD22-86C3-7397-5E11-12DFABDE7122}"/>
                </a:ext>
              </a:extLst>
            </p:cNvPr>
            <p:cNvCxnSpPr>
              <a:cxnSpLocks/>
              <a:stCxn id="15" idx="2"/>
              <a:endCxn id="35" idx="1"/>
            </p:cNvCxnSpPr>
            <p:nvPr/>
          </p:nvCxnSpPr>
          <p:spPr>
            <a:xfrm>
              <a:off x="9000331" y="785355"/>
              <a:ext cx="2172522" cy="18380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EB59467-130C-1B4C-FE3D-C2913AEEF4EE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9000331" y="785355"/>
              <a:ext cx="2178934" cy="35882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1916431-07B7-E214-B55A-FEBEF1F976F8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 flipH="1">
              <a:off x="8431643" y="814909"/>
              <a:ext cx="568689" cy="53637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FF1D888-C85A-C18F-2162-9406D08E212D}"/>
                </a:ext>
              </a:extLst>
            </p:cNvPr>
            <p:cNvCxnSpPr>
              <a:cxnSpLocks/>
              <a:stCxn id="15" idx="2"/>
              <a:endCxn id="53" idx="0"/>
            </p:cNvCxnSpPr>
            <p:nvPr/>
          </p:nvCxnSpPr>
          <p:spPr>
            <a:xfrm flipH="1">
              <a:off x="6961437" y="785354"/>
              <a:ext cx="2038894" cy="32362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E666B65-CE9A-A9A8-2C82-406F45582C5A}"/>
                </a:ext>
              </a:extLst>
            </p:cNvPr>
            <p:cNvCxnSpPr>
              <a:cxnSpLocks/>
              <a:stCxn id="15" idx="2"/>
              <a:endCxn id="49" idx="0"/>
            </p:cNvCxnSpPr>
            <p:nvPr/>
          </p:nvCxnSpPr>
          <p:spPr>
            <a:xfrm flipH="1">
              <a:off x="4891495" y="785354"/>
              <a:ext cx="4108837" cy="32362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C03B971-5FFC-3D23-9B65-A02DE703E07E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>
              <a:off x="2876453" y="785354"/>
              <a:ext cx="6123878" cy="32658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8E9B0D2D-5505-4AE8-BBB0-088A6CD27765}"/>
                </a:ext>
              </a:extLst>
            </p:cNvPr>
            <p:cNvCxnSpPr>
              <a:cxnSpLocks/>
              <a:stCxn id="56" idx="5"/>
              <a:endCxn id="55" idx="2"/>
            </p:cNvCxnSpPr>
            <p:nvPr/>
          </p:nvCxnSpPr>
          <p:spPr>
            <a:xfrm>
              <a:off x="3550861" y="8293269"/>
              <a:ext cx="4355576" cy="253136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A5CC8B53-57A2-C4AD-2BAC-18F070E4B243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>
              <a:off x="1896355" y="785355"/>
              <a:ext cx="7103976" cy="321629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EC4B462-6E33-1079-8EBC-F8EC0F3DC946}"/>
                </a:ext>
              </a:extLst>
            </p:cNvPr>
            <p:cNvCxnSpPr>
              <a:cxnSpLocks/>
            </p:cNvCxnSpPr>
            <p:nvPr/>
          </p:nvCxnSpPr>
          <p:spPr>
            <a:xfrm>
              <a:off x="15393473" y="3919880"/>
              <a:ext cx="18637" cy="5618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B1709FC-E10B-0F10-BDCF-7112D86D2778}"/>
                </a:ext>
              </a:extLst>
            </p:cNvPr>
            <p:cNvCxnSpPr>
              <a:cxnSpLocks/>
              <a:endCxn id="56" idx="2"/>
            </p:cNvCxnSpPr>
            <p:nvPr/>
          </p:nvCxnSpPr>
          <p:spPr>
            <a:xfrm>
              <a:off x="1896355" y="4021637"/>
              <a:ext cx="41290" cy="360341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08F859E2-21DD-28A6-3183-E5CCF2090426}"/>
                </a:ext>
              </a:extLst>
            </p:cNvPr>
            <p:cNvCxnSpPr>
              <a:cxnSpLocks/>
              <a:endCxn id="55" idx="6"/>
            </p:cNvCxnSpPr>
            <p:nvPr/>
          </p:nvCxnSpPr>
          <p:spPr>
            <a:xfrm flipH="1">
              <a:off x="9796437" y="9538214"/>
              <a:ext cx="5606251" cy="12864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EA6D885-2C70-2111-47A4-C2C9FF38C99B}"/>
                </a:ext>
              </a:extLst>
            </p:cNvPr>
            <p:cNvCxnSpPr>
              <a:cxnSpLocks/>
              <a:stCxn id="50" idx="2"/>
              <a:endCxn id="55" idx="7"/>
            </p:cNvCxnSpPr>
            <p:nvPr/>
          </p:nvCxnSpPr>
          <p:spPr>
            <a:xfrm flipH="1">
              <a:off x="9519653" y="9430459"/>
              <a:ext cx="3466822" cy="7259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D1761389-BE62-3440-9239-CF6F0BCFA5E9}"/>
                </a:ext>
              </a:extLst>
            </p:cNvPr>
            <p:cNvCxnSpPr>
              <a:cxnSpLocks/>
            </p:cNvCxnSpPr>
            <p:nvPr/>
          </p:nvCxnSpPr>
          <p:spPr>
            <a:xfrm>
              <a:off x="8391950" y="6587454"/>
              <a:ext cx="363702" cy="32579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F185B2A1-078A-9329-FE4B-2A93B1BCDC4E}"/>
                </a:ext>
              </a:extLst>
            </p:cNvPr>
            <p:cNvCxnSpPr>
              <a:cxnSpLocks/>
              <a:stCxn id="44" idx="4"/>
            </p:cNvCxnSpPr>
            <p:nvPr/>
          </p:nvCxnSpPr>
          <p:spPr>
            <a:xfrm flipH="1">
              <a:off x="9125455" y="5891647"/>
              <a:ext cx="594765" cy="40110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CCFBFDB-8EED-8661-FA12-F1959C15AB00}"/>
                </a:ext>
              </a:extLst>
            </p:cNvPr>
            <p:cNvCxnSpPr>
              <a:cxnSpLocks/>
              <a:stCxn id="53" idx="4"/>
            </p:cNvCxnSpPr>
            <p:nvPr/>
          </p:nvCxnSpPr>
          <p:spPr>
            <a:xfrm>
              <a:off x="6961438" y="5911639"/>
              <a:ext cx="1531025" cy="39911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86B64429-C198-5BE4-149C-71FBDB5B3776}"/>
                </a:ext>
              </a:extLst>
            </p:cNvPr>
            <p:cNvCxnSpPr>
              <a:cxnSpLocks/>
              <a:stCxn id="49" idx="4"/>
              <a:endCxn id="55" idx="1"/>
            </p:cNvCxnSpPr>
            <p:nvPr/>
          </p:nvCxnSpPr>
          <p:spPr>
            <a:xfrm>
              <a:off x="4891495" y="5911639"/>
              <a:ext cx="3291727" cy="4244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7ECC145D-3662-EB0D-6465-519DF9C0CBC0}"/>
                </a:ext>
              </a:extLst>
            </p:cNvPr>
            <p:cNvCxnSpPr>
              <a:cxnSpLocks/>
              <a:stCxn id="45" idx="4"/>
            </p:cNvCxnSpPr>
            <p:nvPr/>
          </p:nvCxnSpPr>
          <p:spPr>
            <a:xfrm>
              <a:off x="2876454" y="5911639"/>
              <a:ext cx="5065081" cy="47100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6DAB3C5-86AC-0598-FC8F-2CEDA3A2FB9F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>
              <a:off x="1811121" y="785355"/>
              <a:ext cx="7189210" cy="2929258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E0AA314A-B4F4-FE4E-DE70-2CC9A855E38F}"/>
                </a:ext>
              </a:extLst>
            </p:cNvPr>
            <p:cNvSpPr/>
            <p:nvPr/>
          </p:nvSpPr>
          <p:spPr>
            <a:xfrm>
              <a:off x="1840712" y="8957740"/>
              <a:ext cx="1890000" cy="1890000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7E3F278B-E71C-0EAE-BF41-D7512B8E6FAD}"/>
                </a:ext>
              </a:extLst>
            </p:cNvPr>
            <p:cNvSpPr txBox="1"/>
            <p:nvPr/>
          </p:nvSpPr>
          <p:spPr>
            <a:xfrm>
              <a:off x="13795012" y="533415"/>
              <a:ext cx="21789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FF0000"/>
                  </a:solidFill>
                </a:rPr>
                <a:t>… potential socio-economic losses…</a:t>
              </a:r>
            </a:p>
          </p:txBody>
        </p: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E3BEC58B-1C8A-E63D-E65C-027609703015}"/>
                </a:ext>
              </a:extLst>
            </p:cNvPr>
            <p:cNvCxnSpPr>
              <a:cxnSpLocks/>
              <a:stCxn id="15" idx="2"/>
              <a:endCxn id="141" idx="1"/>
            </p:cNvCxnSpPr>
            <p:nvPr/>
          </p:nvCxnSpPr>
          <p:spPr>
            <a:xfrm>
              <a:off x="9000331" y="785355"/>
              <a:ext cx="4794681" cy="71226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8685F52-3E96-3744-09C7-B0361FD85D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61608" y="1003149"/>
              <a:ext cx="0" cy="8876482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967631F-79F7-2F70-6C0F-82EB65ED6119}"/>
                </a:ext>
              </a:extLst>
            </p:cNvPr>
            <p:cNvCxnSpPr>
              <a:cxnSpLocks/>
              <a:stCxn id="137" idx="2"/>
            </p:cNvCxnSpPr>
            <p:nvPr/>
          </p:nvCxnSpPr>
          <p:spPr>
            <a:xfrm flipH="1" flipV="1">
              <a:off x="1768825" y="3714613"/>
              <a:ext cx="71887" cy="6188127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07E358DE-6ED7-C7F3-A968-035D94158D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38500" y="9902740"/>
              <a:ext cx="6023108" cy="1297289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21D9A239-61DC-808B-FCB0-FBBD3DE7D87D}"/>
                </a:ext>
              </a:extLst>
            </p:cNvPr>
            <p:cNvCxnSpPr>
              <a:cxnSpLocks/>
              <a:stCxn id="137" idx="6"/>
            </p:cNvCxnSpPr>
            <p:nvPr/>
          </p:nvCxnSpPr>
          <p:spPr>
            <a:xfrm>
              <a:off x="3730712" y="9902740"/>
              <a:ext cx="4128143" cy="1215218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05E280C0-3BC8-4E9D-0BBB-94CCBFE607C3}"/>
                </a:ext>
              </a:extLst>
            </p:cNvPr>
            <p:cNvGrpSpPr/>
            <p:nvPr/>
          </p:nvGrpSpPr>
          <p:grpSpPr>
            <a:xfrm>
              <a:off x="1910092" y="656926"/>
              <a:ext cx="3977275" cy="1145399"/>
              <a:chOff x="1589293" y="1815814"/>
              <a:chExt cx="3977275" cy="1145399"/>
            </a:xfrm>
          </p:grpSpPr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263200FF-932F-9A61-EBF2-B80EFC21B6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72420" y="2000480"/>
                <a:ext cx="72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EA1618A-0F22-6751-D3BF-455873BF70C0}"/>
                  </a:ext>
                </a:extLst>
              </p:cNvPr>
              <p:cNvSpPr txBox="1"/>
              <p:nvPr/>
            </p:nvSpPr>
            <p:spPr>
              <a:xfrm>
                <a:off x="2313721" y="1815814"/>
                <a:ext cx="2394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positive pathways</a:t>
                </a:r>
              </a:p>
            </p:txBody>
          </p: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11A84FDE-7145-170D-335B-2456D713C0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9293" y="2369812"/>
                <a:ext cx="7824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26D3819-3B58-1F31-B4B6-2F61955D52C5}"/>
                  </a:ext>
                </a:extLst>
              </p:cNvPr>
              <p:cNvSpPr txBox="1"/>
              <p:nvPr/>
            </p:nvSpPr>
            <p:spPr>
              <a:xfrm>
                <a:off x="2285514" y="2185146"/>
                <a:ext cx="2394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refugee pathways</a:t>
                </a:r>
              </a:p>
            </p:txBody>
          </p: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891C2916-C928-A661-277A-9086535953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9293" y="2776545"/>
                <a:ext cx="78246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A1287A4B-F771-0F3E-C9CA-AC18368FF370}"/>
                  </a:ext>
                </a:extLst>
              </p:cNvPr>
              <p:cNvSpPr txBox="1"/>
              <p:nvPr/>
            </p:nvSpPr>
            <p:spPr>
              <a:xfrm>
                <a:off x="2340931" y="2591881"/>
                <a:ext cx="32256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potential negative pathways</a:t>
                </a: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5A4F953-9C12-BC9F-6EC2-3B318C67901A}"/>
              </a:ext>
            </a:extLst>
          </p:cNvPr>
          <p:cNvSpPr txBox="1"/>
          <p:nvPr/>
        </p:nvSpPr>
        <p:spPr>
          <a:xfrm>
            <a:off x="1613667" y="10205918"/>
            <a:ext cx="156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Prejudice and discrimination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F8A275-F6A7-BA82-3066-14A436FAB214}"/>
              </a:ext>
            </a:extLst>
          </p:cNvPr>
          <p:cNvSpPr txBox="1"/>
          <p:nvPr/>
        </p:nvSpPr>
        <p:spPr>
          <a:xfrm>
            <a:off x="13312627" y="3239462"/>
            <a:ext cx="154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Employment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23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6FD7CD4-2949-E854-D2B6-A3577E12A448}"/>
              </a:ext>
            </a:extLst>
          </p:cNvPr>
          <p:cNvGrpSpPr/>
          <p:nvPr/>
        </p:nvGrpSpPr>
        <p:grpSpPr>
          <a:xfrm>
            <a:off x="3940218" y="577493"/>
            <a:ext cx="10567824" cy="9801376"/>
            <a:chOff x="1035887" y="577493"/>
            <a:chExt cx="10567824" cy="9801376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FE6507C-2A94-DE57-2C51-897527EF36A1}"/>
                </a:ext>
              </a:extLst>
            </p:cNvPr>
            <p:cNvCxnSpPr>
              <a:cxnSpLocks/>
              <a:stCxn id="44" idx="4"/>
              <a:endCxn id="34" idx="0"/>
            </p:cNvCxnSpPr>
            <p:nvPr/>
          </p:nvCxnSpPr>
          <p:spPr>
            <a:xfrm>
              <a:off x="2856000" y="4396094"/>
              <a:ext cx="3303071" cy="38227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A1903F9-FCBA-18F8-03B3-17199B1FDAC5}"/>
                </a:ext>
              </a:extLst>
            </p:cNvPr>
            <p:cNvSpPr txBox="1"/>
            <p:nvPr/>
          </p:nvSpPr>
          <p:spPr>
            <a:xfrm>
              <a:off x="4267199" y="577493"/>
              <a:ext cx="3657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Immigration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1D7BF1B-FF56-866E-5162-FB96BC162BD9}"/>
                </a:ext>
              </a:extLst>
            </p:cNvPr>
            <p:cNvSpPr/>
            <p:nvPr/>
          </p:nvSpPr>
          <p:spPr>
            <a:xfrm>
              <a:off x="5079071" y="8218869"/>
              <a:ext cx="2160000" cy="216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Native’s wellbeing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C2BDD6A-7439-1BD4-1FD0-9F64CB309435}"/>
                </a:ext>
              </a:extLst>
            </p:cNvPr>
            <p:cNvSpPr/>
            <p:nvPr/>
          </p:nvSpPr>
          <p:spPr>
            <a:xfrm>
              <a:off x="8255999" y="2236094"/>
              <a:ext cx="2160000" cy="216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Media and Political  narrative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44FCC29-8220-1445-0792-8A6CF401BAF9}"/>
                </a:ext>
              </a:extLst>
            </p:cNvPr>
            <p:cNvSpPr/>
            <p:nvPr/>
          </p:nvSpPr>
          <p:spPr>
            <a:xfrm>
              <a:off x="1776000" y="2236094"/>
              <a:ext cx="2160000" cy="216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Contact with immigrants in one’s local community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5DE3741-C7B4-C64F-37CE-2B6D30C90CF0}"/>
                </a:ext>
              </a:extLst>
            </p:cNvPr>
            <p:cNvSpPr/>
            <p:nvPr/>
          </p:nvSpPr>
          <p:spPr>
            <a:xfrm>
              <a:off x="5015999" y="2236094"/>
              <a:ext cx="2160000" cy="216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Socio-economic outcomes from immigration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0D27100-91DF-68C8-6149-E1B1DB6CFD12}"/>
                </a:ext>
              </a:extLst>
            </p:cNvPr>
            <p:cNvCxnSpPr>
              <a:cxnSpLocks/>
              <a:stCxn id="32" idx="2"/>
              <a:endCxn id="44" idx="0"/>
            </p:cNvCxnSpPr>
            <p:nvPr/>
          </p:nvCxnSpPr>
          <p:spPr>
            <a:xfrm flipH="1">
              <a:off x="2856000" y="1039158"/>
              <a:ext cx="3239999" cy="11969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5165CEE-EF31-46DA-7C57-4635F9564746}"/>
                </a:ext>
              </a:extLst>
            </p:cNvPr>
            <p:cNvCxnSpPr>
              <a:cxnSpLocks/>
              <a:stCxn id="32" idx="2"/>
              <a:endCxn id="35" idx="0"/>
            </p:cNvCxnSpPr>
            <p:nvPr/>
          </p:nvCxnSpPr>
          <p:spPr>
            <a:xfrm>
              <a:off x="6095999" y="1039158"/>
              <a:ext cx="3240000" cy="11969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EE53EAB-CEB9-6BF7-BF68-9C6A1B2944CA}"/>
                </a:ext>
              </a:extLst>
            </p:cNvPr>
            <p:cNvCxnSpPr>
              <a:cxnSpLocks/>
              <a:stCxn id="35" idx="4"/>
              <a:endCxn id="34" idx="0"/>
            </p:cNvCxnSpPr>
            <p:nvPr/>
          </p:nvCxnSpPr>
          <p:spPr>
            <a:xfrm flipH="1">
              <a:off x="6159071" y="4396094"/>
              <a:ext cx="3176928" cy="38227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4EE6C4F0-E7DA-7DDD-0239-422C797E4471}"/>
                </a:ext>
              </a:extLst>
            </p:cNvPr>
            <p:cNvSpPr/>
            <p:nvPr/>
          </p:nvSpPr>
          <p:spPr>
            <a:xfrm>
              <a:off x="9335999" y="4757071"/>
              <a:ext cx="2267712" cy="2443035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Moderated by other </a:t>
              </a:r>
              <a:r>
                <a:rPr lang="en-GB" b="1" dirty="0"/>
                <a:t>individual characteristics</a:t>
              </a:r>
              <a:br>
                <a:rPr lang="en-GB" dirty="0"/>
              </a:br>
              <a:r>
                <a:rPr lang="en-GB" dirty="0"/>
                <a:t>-</a:t>
              </a:r>
              <a:br>
                <a:rPr lang="en-GB" dirty="0"/>
              </a:br>
              <a:r>
                <a:rPr lang="en-GB" dirty="0"/>
                <a:t>age, gender, income, education, employment 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9AD68CC9-6A6D-9C41-C1AF-811FEF4930B5}"/>
                </a:ext>
              </a:extLst>
            </p:cNvPr>
            <p:cNvSpPr/>
            <p:nvPr/>
          </p:nvSpPr>
          <p:spPr>
            <a:xfrm>
              <a:off x="1035887" y="4821455"/>
              <a:ext cx="1800000" cy="1800001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Moderated by </a:t>
              </a:r>
              <a:r>
                <a:rPr lang="en-GB" b="1" dirty="0"/>
                <a:t>dose-response relationship</a:t>
              </a:r>
              <a:endParaRPr lang="en-GB" dirty="0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6AE15229-AF46-B23C-71AC-59640C5BB8E5}"/>
                </a:ext>
              </a:extLst>
            </p:cNvPr>
            <p:cNvSpPr/>
            <p:nvPr/>
          </p:nvSpPr>
          <p:spPr>
            <a:xfrm>
              <a:off x="1035887" y="6949816"/>
              <a:ext cx="1800000" cy="1800001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Moderated by </a:t>
              </a:r>
              <a:r>
                <a:rPr lang="en-GB" b="1" dirty="0"/>
                <a:t>proximity</a:t>
              </a:r>
              <a:endParaRPr lang="en-GB" dirty="0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4D9EEA77-19F3-95F8-9041-B23BCB043ED6}"/>
                </a:ext>
              </a:extLst>
            </p:cNvPr>
            <p:cNvSpPr/>
            <p:nvPr/>
          </p:nvSpPr>
          <p:spPr>
            <a:xfrm>
              <a:off x="8216613" y="7444015"/>
              <a:ext cx="1905014" cy="1800001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Moderated by </a:t>
              </a:r>
              <a:r>
                <a:rPr lang="en-GB" b="1" dirty="0"/>
                <a:t>attitudes towards immigration</a:t>
              </a:r>
              <a:endParaRPr lang="en-GB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169DBA6-0358-A013-35CD-C355D3BA79AD}"/>
                </a:ext>
              </a:extLst>
            </p:cNvPr>
            <p:cNvCxnSpPr>
              <a:cxnSpLocks/>
              <a:stCxn id="32" idx="2"/>
              <a:endCxn id="45" idx="0"/>
            </p:cNvCxnSpPr>
            <p:nvPr/>
          </p:nvCxnSpPr>
          <p:spPr>
            <a:xfrm>
              <a:off x="6095999" y="1039158"/>
              <a:ext cx="0" cy="11969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03A27B8-F90D-E325-33CC-44F35478D09A}"/>
                </a:ext>
              </a:extLst>
            </p:cNvPr>
            <p:cNvCxnSpPr>
              <a:cxnSpLocks/>
              <a:stCxn id="45" idx="4"/>
              <a:endCxn id="34" idx="0"/>
            </p:cNvCxnSpPr>
            <p:nvPr/>
          </p:nvCxnSpPr>
          <p:spPr>
            <a:xfrm>
              <a:off x="6095999" y="4396094"/>
              <a:ext cx="63072" cy="38227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6F02A25F-3A52-4C74-77B7-00574B0EBFDB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 flipV="1">
              <a:off x="2835887" y="5167059"/>
              <a:ext cx="583799" cy="55439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3D32998-DB86-329E-F4F2-99824CC384F4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 flipV="1">
              <a:off x="2835887" y="5167059"/>
              <a:ext cx="3190946" cy="55439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0EF465A6-D185-0ABF-FD7B-54E5FCD01785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 flipV="1">
              <a:off x="2835887" y="5167059"/>
              <a:ext cx="5796049" cy="55439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116809DE-C0A4-BAA3-84B0-485362584CF7}"/>
                </a:ext>
              </a:extLst>
            </p:cNvPr>
            <p:cNvCxnSpPr>
              <a:cxnSpLocks/>
              <a:stCxn id="66" idx="3"/>
            </p:cNvCxnSpPr>
            <p:nvPr/>
          </p:nvCxnSpPr>
          <p:spPr>
            <a:xfrm flipV="1">
              <a:off x="2835887" y="5901455"/>
              <a:ext cx="1237177" cy="194836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316B7960-80E5-4E50-F45B-A1E2DB3BB47C}"/>
                </a:ext>
              </a:extLst>
            </p:cNvPr>
            <p:cNvCxnSpPr>
              <a:cxnSpLocks/>
              <a:stCxn id="66" idx="3"/>
            </p:cNvCxnSpPr>
            <p:nvPr/>
          </p:nvCxnSpPr>
          <p:spPr>
            <a:xfrm flipV="1">
              <a:off x="2835887" y="5593030"/>
              <a:ext cx="3239999" cy="225678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96E0F32-FDBD-5F09-3392-029D49EB2EE1}"/>
                </a:ext>
              </a:extLst>
            </p:cNvPr>
            <p:cNvCxnSpPr>
              <a:cxnSpLocks/>
              <a:stCxn id="66" idx="3"/>
            </p:cNvCxnSpPr>
            <p:nvPr/>
          </p:nvCxnSpPr>
          <p:spPr>
            <a:xfrm flipV="1">
              <a:off x="2835887" y="5444257"/>
              <a:ext cx="5594881" cy="240556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90F20272-B297-D490-0477-76E4215613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2200" y="5961836"/>
              <a:ext cx="3754632" cy="144480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41CC2BEC-7EFC-E822-B0E8-04E88A057685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>
              <a:off x="6179184" y="5978589"/>
              <a:ext cx="3156815" cy="8970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FE583131-07AE-8561-88F5-29ACB8D59FC8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 flipV="1">
              <a:off x="8098821" y="5947661"/>
              <a:ext cx="1237178" cy="3092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D3446EE0-B893-21FC-F757-24C02A6D30B9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7254222" y="6956197"/>
              <a:ext cx="962391" cy="138781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752635D-99CC-0DA2-201C-1D80B89FE73A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6186340" y="7406640"/>
              <a:ext cx="2030273" cy="93737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EE971DF6-DD86-64B9-E2FB-4516627F595B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5733911" y="7768869"/>
              <a:ext cx="2482702" cy="5751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9157542-5D2D-A5DC-6DCE-7153D033D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40880" y="9922827"/>
              <a:ext cx="3419902" cy="75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7E8E3FB-A9F8-9A8E-51E6-8A2AA815F02D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10469855" y="7200106"/>
              <a:ext cx="9215" cy="27302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F719D8F-AE30-086A-60E8-C2C3D34295B0}"/>
                </a:ext>
              </a:extLst>
            </p:cNvPr>
            <p:cNvCxnSpPr>
              <a:cxnSpLocks/>
            </p:cNvCxnSpPr>
            <p:nvPr/>
          </p:nvCxnSpPr>
          <p:spPr>
            <a:xfrm>
              <a:off x="9169120" y="9244016"/>
              <a:ext cx="0" cy="4303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54B952B6-4135-93C8-1BD7-32EE085047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5999" y="9661429"/>
              <a:ext cx="199312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D240366C-CC2B-AD99-EE28-0A9AE5869D3A}"/>
                </a:ext>
              </a:extLst>
            </p:cNvPr>
            <p:cNvCxnSpPr>
              <a:cxnSpLocks/>
            </p:cNvCxnSpPr>
            <p:nvPr/>
          </p:nvCxnSpPr>
          <p:spPr>
            <a:xfrm>
              <a:off x="8717410" y="6765024"/>
              <a:ext cx="0" cy="6416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DA28CF-FE59-1D08-4B2B-8B27DF6AEF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2801" y="6765024"/>
              <a:ext cx="6522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708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15097</TotalTime>
  <Words>167</Words>
  <Application>Microsoft Macintosh PowerPoint</Application>
  <PresentationFormat>Custom</PresentationFormat>
  <Paragraphs>60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Dupret</dc:creator>
  <cp:lastModifiedBy>Samuel Dupret</cp:lastModifiedBy>
  <cp:revision>29</cp:revision>
  <dcterms:created xsi:type="dcterms:W3CDTF">2022-01-24T09:14:30Z</dcterms:created>
  <dcterms:modified xsi:type="dcterms:W3CDTF">2022-12-14T13:19:09Z</dcterms:modified>
</cp:coreProperties>
</file>