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1" r:id="rId3"/>
    <p:sldId id="258" r:id="rId4"/>
    <p:sldId id="260" r:id="rId5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/>
    <p:restoredTop sz="94766"/>
  </p:normalViewPr>
  <p:slideViewPr>
    <p:cSldViewPr snapToGrid="0" snapToObjects="1">
      <p:cViewPr>
        <p:scale>
          <a:sx n="70" d="100"/>
          <a:sy n="70" d="100"/>
        </p:scale>
        <p:origin x="16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DAB84D-41A8-91A3-0740-E4BA2F64C09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72543" y="10096859"/>
            <a:ext cx="3853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1550252" y="1404723"/>
            <a:ext cx="8978620" cy="9592136"/>
            <a:chOff x="1267452" y="118383"/>
            <a:chExt cx="8978620" cy="95921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143300" y="791051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Immigrant 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3653124" y="2523941"/>
              <a:ext cx="1555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80074" y="11838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108874" y="580048"/>
              <a:ext cx="0" cy="104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887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8874" y="2523941"/>
              <a:ext cx="1268149" cy="17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85312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Economic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8277023" y="1641817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Socio-cultural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115" idx="0"/>
            </p:cNvCxnSpPr>
            <p:nvPr/>
          </p:nvCxnSpPr>
          <p:spPr>
            <a:xfrm>
              <a:off x="2753124" y="3423941"/>
              <a:ext cx="0" cy="1341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2FD959-BD9B-C790-766E-DFFD36C832F9}"/>
                </a:ext>
              </a:extLst>
            </p:cNvPr>
            <p:cNvSpPr/>
            <p:nvPr/>
          </p:nvSpPr>
          <p:spPr>
            <a:xfrm>
              <a:off x="1925123" y="4765640"/>
              <a:ext cx="1656001" cy="1656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Income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383652"/>
              <a:ext cx="0" cy="6483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6197" y="370688"/>
              <a:ext cx="3249875" cy="12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452" y="336252"/>
              <a:ext cx="22291" cy="4378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52" y="4728714"/>
              <a:ext cx="22291" cy="4081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77F69BD4-0490-D632-A9FE-BABFFE68E7FC}"/>
              </a:ext>
            </a:extLst>
          </p:cNvPr>
          <p:cNvSpPr/>
          <p:nvPr/>
        </p:nvSpPr>
        <p:spPr>
          <a:xfrm>
            <a:off x="8559823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Host Community Wellbeing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6A45A-AF6B-FA80-A145-28B3C4B6474D}"/>
              </a:ext>
            </a:extLst>
          </p:cNvPr>
          <p:cNvSpPr/>
          <p:nvPr/>
        </p:nvSpPr>
        <p:spPr>
          <a:xfrm>
            <a:off x="2135924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Home Family and Community Wellbeing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267BB3-CB17-4D3D-8AAA-3B44798F7347}"/>
              </a:ext>
            </a:extLst>
          </p:cNvPr>
          <p:cNvCxnSpPr>
            <a:cxnSpLocks/>
            <a:stCxn id="115" idx="4"/>
            <a:endCxn id="42" idx="0"/>
          </p:cNvCxnSpPr>
          <p:nvPr/>
        </p:nvCxnSpPr>
        <p:spPr>
          <a:xfrm>
            <a:off x="3035924" y="7707980"/>
            <a:ext cx="0" cy="148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47AA-06F7-1014-D952-004A8C0E275E}"/>
              </a:ext>
            </a:extLst>
          </p:cNvPr>
          <p:cNvCxnSpPr>
            <a:cxnSpLocks/>
            <a:stCxn id="115" idx="4"/>
            <a:endCxn id="5" idx="1"/>
          </p:cNvCxnSpPr>
          <p:nvPr/>
        </p:nvCxnSpPr>
        <p:spPr>
          <a:xfrm>
            <a:off x="3035924" y="7707980"/>
            <a:ext cx="2653780" cy="175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9EC67-17B0-7E9F-FA77-B9818CE2939B}"/>
              </a:ext>
            </a:extLst>
          </p:cNvPr>
          <p:cNvCxnSpPr>
            <a:cxnSpLocks/>
          </p:cNvCxnSpPr>
          <p:nvPr/>
        </p:nvCxnSpPr>
        <p:spPr>
          <a:xfrm>
            <a:off x="1572543" y="1627440"/>
            <a:ext cx="3853557" cy="2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907BD6-FB98-9C06-710A-79DFD64D9E9C}"/>
              </a:ext>
            </a:extLst>
          </p:cNvPr>
          <p:cNvSpPr/>
          <p:nvPr/>
        </p:nvSpPr>
        <p:spPr>
          <a:xfrm>
            <a:off x="8628891" y="6029731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Change in cultural context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97441-3CE3-E2D5-A5FA-2102596D080A}"/>
              </a:ext>
            </a:extLst>
          </p:cNvPr>
          <p:cNvCxnSpPr>
            <a:cxnSpLocks/>
            <a:stCxn id="105" idx="4"/>
            <a:endCxn id="64" idx="0"/>
          </p:cNvCxnSpPr>
          <p:nvPr/>
        </p:nvCxnSpPr>
        <p:spPr>
          <a:xfrm>
            <a:off x="9459823" y="4728157"/>
            <a:ext cx="0" cy="130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812F50-45C2-C9D4-C527-3392E2C50BDB}"/>
              </a:ext>
            </a:extLst>
          </p:cNvPr>
          <p:cNvSpPr/>
          <p:nvPr/>
        </p:nvSpPr>
        <p:spPr>
          <a:xfrm>
            <a:off x="5514189" y="6126052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Lower social status &amp; capital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C94A9B-9C64-C84E-CA49-A6C9B1D07FA7}"/>
              </a:ext>
            </a:extLst>
          </p:cNvPr>
          <p:cNvCxnSpPr>
            <a:cxnSpLocks/>
            <a:stCxn id="104" idx="5"/>
            <a:endCxn id="69" idx="1"/>
          </p:cNvCxnSpPr>
          <p:nvPr/>
        </p:nvCxnSpPr>
        <p:spPr>
          <a:xfrm>
            <a:off x="3672320" y="4446677"/>
            <a:ext cx="2085243" cy="193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5287C2-E27B-7054-FB07-58C460F9CC39}"/>
              </a:ext>
            </a:extLst>
          </p:cNvPr>
          <p:cNvCxnSpPr>
            <a:cxnSpLocks/>
            <a:stCxn id="105" idx="3"/>
            <a:endCxn id="69" idx="7"/>
          </p:cNvCxnSpPr>
          <p:nvPr/>
        </p:nvCxnSpPr>
        <p:spPr>
          <a:xfrm flipH="1">
            <a:off x="6932678" y="4464553"/>
            <a:ext cx="1890749" cy="1912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2B4D81-D60C-59A9-DB29-AA20F333AF9E}"/>
              </a:ext>
            </a:extLst>
          </p:cNvPr>
          <p:cNvCxnSpPr>
            <a:cxnSpLocks/>
            <a:stCxn id="69" idx="4"/>
            <a:endCxn id="5" idx="0"/>
          </p:cNvCxnSpPr>
          <p:nvPr/>
        </p:nvCxnSpPr>
        <p:spPr>
          <a:xfrm flipH="1">
            <a:off x="6326100" y="7838470"/>
            <a:ext cx="19021" cy="1358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755901-8D31-40CD-0E0F-6C79D8EEB09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226100" y="8119958"/>
            <a:ext cx="3302772" cy="1976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89A624-1616-6879-95B3-38F6C592A654}"/>
              </a:ext>
            </a:extLst>
          </p:cNvPr>
          <p:cNvCxnSpPr>
            <a:cxnSpLocks/>
            <a:stCxn id="64" idx="4"/>
            <a:endCxn id="41" idx="0"/>
          </p:cNvCxnSpPr>
          <p:nvPr/>
        </p:nvCxnSpPr>
        <p:spPr>
          <a:xfrm>
            <a:off x="9459823" y="7742149"/>
            <a:ext cx="0" cy="145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8A49C8-3D7F-5DAB-E00B-DAC888FC8034}"/>
              </a:ext>
            </a:extLst>
          </p:cNvPr>
          <p:cNvCxnSpPr>
            <a:cxnSpLocks/>
            <a:stCxn id="64" idx="3"/>
            <a:endCxn id="5" idx="7"/>
          </p:cNvCxnSpPr>
          <p:nvPr/>
        </p:nvCxnSpPr>
        <p:spPr>
          <a:xfrm flipH="1">
            <a:off x="6962496" y="7491371"/>
            <a:ext cx="1909769" cy="1969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6EFAB8C-CFF2-A158-885D-1DBF9D1F2567}"/>
              </a:ext>
            </a:extLst>
          </p:cNvPr>
          <p:cNvGrpSpPr/>
          <p:nvPr/>
        </p:nvGrpSpPr>
        <p:grpSpPr>
          <a:xfrm>
            <a:off x="1035887" y="577493"/>
            <a:ext cx="10567824" cy="9801376"/>
            <a:chOff x="1035887" y="577493"/>
            <a:chExt cx="10567824" cy="980137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E6507C-2A94-DE57-2C51-897527EF36A1}"/>
                </a:ext>
              </a:extLst>
            </p:cNvPr>
            <p:cNvCxnSpPr>
              <a:cxnSpLocks/>
              <a:stCxn id="44" idx="4"/>
              <a:endCxn id="34" idx="0"/>
            </p:cNvCxnSpPr>
            <p:nvPr/>
          </p:nvCxnSpPr>
          <p:spPr>
            <a:xfrm>
              <a:off x="2856000" y="4396094"/>
              <a:ext cx="3303071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1903F9-FCBA-18F8-03B3-17199B1FDAC5}"/>
                </a:ext>
              </a:extLst>
            </p:cNvPr>
            <p:cNvSpPr txBox="1"/>
            <p:nvPr/>
          </p:nvSpPr>
          <p:spPr>
            <a:xfrm>
              <a:off x="4267199" y="57749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D7BF1B-FF56-866E-5162-FB96BC162BD9}"/>
                </a:ext>
              </a:extLst>
            </p:cNvPr>
            <p:cNvSpPr/>
            <p:nvPr/>
          </p:nvSpPr>
          <p:spPr>
            <a:xfrm>
              <a:off x="5079071" y="8218869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Native’s wellbeing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2BDD6A-7439-1BD4-1FD0-9F64CB309435}"/>
                </a:ext>
              </a:extLst>
            </p:cNvPr>
            <p:cNvSpPr/>
            <p:nvPr/>
          </p:nvSpPr>
          <p:spPr>
            <a:xfrm>
              <a:off x="825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Media and Political  narrative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4FCC29-8220-1445-0792-8A6CF401BAF9}"/>
                </a:ext>
              </a:extLst>
            </p:cNvPr>
            <p:cNvSpPr/>
            <p:nvPr/>
          </p:nvSpPr>
          <p:spPr>
            <a:xfrm>
              <a:off x="1776000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 with immigrants in one’s local community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DE3741-C7B4-C64F-37CE-2B6D30C90CF0}"/>
                </a:ext>
              </a:extLst>
            </p:cNvPr>
            <p:cNvSpPr/>
            <p:nvPr/>
          </p:nvSpPr>
          <p:spPr>
            <a:xfrm>
              <a:off x="501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Socio-economic outcomes from immigration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D27100-91DF-68C8-6149-E1B1DB6CFD12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2856000" y="1039158"/>
              <a:ext cx="3239999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165CEE-EF31-46DA-7C57-4635F9564746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6095999" y="1039158"/>
              <a:ext cx="324000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EE53EAB-CEB9-6BF7-BF68-9C6A1B2944CA}"/>
                </a:ext>
              </a:extLst>
            </p:cNvPr>
            <p:cNvCxnSpPr>
              <a:cxnSpLocks/>
              <a:stCxn id="35" idx="4"/>
              <a:endCxn id="34" idx="0"/>
            </p:cNvCxnSpPr>
            <p:nvPr/>
          </p:nvCxnSpPr>
          <p:spPr>
            <a:xfrm flipH="1">
              <a:off x="6159071" y="4396094"/>
              <a:ext cx="3176928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EE6C4F0-E7DA-7DDD-0239-422C797E4471}"/>
                </a:ext>
              </a:extLst>
            </p:cNvPr>
            <p:cNvSpPr/>
            <p:nvPr/>
          </p:nvSpPr>
          <p:spPr>
            <a:xfrm>
              <a:off x="9335999" y="4757071"/>
              <a:ext cx="2267712" cy="2443035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other </a:t>
              </a:r>
              <a:r>
                <a:rPr lang="en-GB" b="1" dirty="0"/>
                <a:t>individual characteristics</a:t>
              </a:r>
              <a:br>
                <a:rPr lang="en-GB" dirty="0"/>
              </a:br>
              <a:r>
                <a:rPr lang="en-GB" dirty="0"/>
                <a:t>-</a:t>
              </a:r>
              <a:br>
                <a:rPr lang="en-GB" dirty="0"/>
              </a:br>
              <a:r>
                <a:rPr lang="en-GB" dirty="0"/>
                <a:t>age, gender, income, education, employment 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AD68CC9-6A6D-9C41-C1AF-811FEF4930B5}"/>
                </a:ext>
              </a:extLst>
            </p:cNvPr>
            <p:cNvSpPr/>
            <p:nvPr/>
          </p:nvSpPr>
          <p:spPr>
            <a:xfrm>
              <a:off x="1035887" y="4821455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dose-response relationship</a:t>
              </a:r>
              <a:endParaRPr lang="en-GB" dirty="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AE15229-AF46-B23C-71AC-59640C5BB8E5}"/>
                </a:ext>
              </a:extLst>
            </p:cNvPr>
            <p:cNvSpPr/>
            <p:nvPr/>
          </p:nvSpPr>
          <p:spPr>
            <a:xfrm>
              <a:off x="1035887" y="6949816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proximity</a:t>
              </a:r>
              <a:endParaRPr lang="en-GB" dirty="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EEA77-19F3-95F8-9041-B23BCB043ED6}"/>
                </a:ext>
              </a:extLst>
            </p:cNvPr>
            <p:cNvSpPr/>
            <p:nvPr/>
          </p:nvSpPr>
          <p:spPr>
            <a:xfrm>
              <a:off x="8216613" y="7444015"/>
              <a:ext cx="1905014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attitudes towards immigration</a:t>
              </a:r>
              <a:endParaRPr lang="en-GB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169DBA6-0358-A013-35CD-C355D3BA79AD}"/>
                </a:ext>
              </a:extLst>
            </p:cNvPr>
            <p:cNvCxnSpPr>
              <a:cxnSpLocks/>
              <a:stCxn id="32" idx="2"/>
              <a:endCxn id="45" idx="0"/>
            </p:cNvCxnSpPr>
            <p:nvPr/>
          </p:nvCxnSpPr>
          <p:spPr>
            <a:xfrm>
              <a:off x="6095999" y="1039158"/>
              <a:ext cx="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03A27B8-F90D-E325-33CC-44F35478D09A}"/>
                </a:ext>
              </a:extLst>
            </p:cNvPr>
            <p:cNvCxnSpPr>
              <a:cxnSpLocks/>
              <a:stCxn id="45" idx="4"/>
              <a:endCxn id="34" idx="0"/>
            </p:cNvCxnSpPr>
            <p:nvPr/>
          </p:nvCxnSpPr>
          <p:spPr>
            <a:xfrm>
              <a:off x="6095999" y="4396094"/>
              <a:ext cx="63072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02A25F-3A52-4C74-77B7-00574B0EBF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8379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D32998-DB86-329E-F4F2-99824CC384F4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3190946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F465A6-D185-0ABF-FD7B-54E5FCD01785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79604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16809DE-C0A4-BAA3-84B0-485362584CF7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901455"/>
              <a:ext cx="1237177" cy="19483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16B7960-80E5-4E50-F45B-A1E2DB3BB47C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593030"/>
              <a:ext cx="3239999" cy="225678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96E0F32-FDBD-5F09-3392-029D49EB2EE1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444257"/>
              <a:ext cx="5594881" cy="24055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0F20272-B297-D490-0477-76E421561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200" y="5961836"/>
              <a:ext cx="3754632" cy="14448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1CC2BEC-7EFC-E822-B0E8-04E88A05768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179184" y="5978589"/>
              <a:ext cx="3156815" cy="897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E583131-07AE-8561-88F5-29ACB8D59FC8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8098821" y="5947661"/>
              <a:ext cx="1237178" cy="309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3446EE0-B893-21FC-F757-24C02A6D30B9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254222" y="6956197"/>
              <a:ext cx="962391" cy="13878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752635D-99CC-0DA2-201C-1D80B89FE73A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6186340" y="7406640"/>
              <a:ext cx="2030273" cy="9373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E971DF6-DD86-64B9-E2FB-4516627F595B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5733911" y="7768869"/>
              <a:ext cx="2482702" cy="5751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9157542-5D2D-A5DC-6DCE-7153D033D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0880" y="9922827"/>
              <a:ext cx="3419902" cy="75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E8E3FB-A9F8-9A8E-51E6-8A2AA815F02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469855" y="7200106"/>
              <a:ext cx="9215" cy="2730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719D8F-AE30-086A-60E8-C2C3D34295B0}"/>
                </a:ext>
              </a:extLst>
            </p:cNvPr>
            <p:cNvCxnSpPr>
              <a:cxnSpLocks/>
            </p:cNvCxnSpPr>
            <p:nvPr/>
          </p:nvCxnSpPr>
          <p:spPr>
            <a:xfrm>
              <a:off x="9169120" y="9244016"/>
              <a:ext cx="0" cy="4303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4B952B6-4135-93C8-1BD7-32EE08504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9" y="9661429"/>
              <a:ext cx="1993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240366C-CC2B-AD99-EE28-0A9AE5869D3A}"/>
              </a:ext>
            </a:extLst>
          </p:cNvPr>
          <p:cNvCxnSpPr>
            <a:cxnSpLocks/>
          </p:cNvCxnSpPr>
          <p:nvPr/>
        </p:nvCxnSpPr>
        <p:spPr>
          <a:xfrm>
            <a:off x="8717410" y="6765024"/>
            <a:ext cx="0" cy="641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BDA28CF-FE59-1D08-4B2B-8B27DF6AEF81}"/>
              </a:ext>
            </a:extLst>
          </p:cNvPr>
          <p:cNvCxnSpPr>
            <a:cxnSpLocks/>
          </p:cNvCxnSpPr>
          <p:nvPr/>
        </p:nvCxnSpPr>
        <p:spPr>
          <a:xfrm flipH="1">
            <a:off x="8692801" y="6765024"/>
            <a:ext cx="6522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B13A-4DC7-E4DE-94E9-70A60A7C2CC6}"/>
              </a:ext>
            </a:extLst>
          </p:cNvPr>
          <p:cNvGrpSpPr/>
          <p:nvPr/>
        </p:nvGrpSpPr>
        <p:grpSpPr>
          <a:xfrm>
            <a:off x="974534" y="2086628"/>
            <a:ext cx="9798236" cy="5113478"/>
            <a:chOff x="974534" y="826153"/>
            <a:chExt cx="9798236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8837072" y="3059724"/>
              <a:ext cx="19356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we did not </a:t>
              </a:r>
              <a:r>
                <a:rPr lang="en-US" dirty="0" err="1"/>
                <a:t>analyse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974534" y="3059725"/>
              <a:ext cx="1511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69352A-9B45-B752-6D2B-8C476000E4B1}"/>
              </a:ext>
            </a:extLst>
          </p:cNvPr>
          <p:cNvGrpSpPr/>
          <p:nvPr/>
        </p:nvGrpSpPr>
        <p:grpSpPr>
          <a:xfrm>
            <a:off x="156369" y="803276"/>
            <a:ext cx="11879263" cy="11879263"/>
            <a:chOff x="156369" y="803276"/>
            <a:chExt cx="11879263" cy="11879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D0422-202B-8948-C018-7EC24D9524CB}"/>
                </a:ext>
              </a:extLst>
            </p:cNvPr>
            <p:cNvGrpSpPr/>
            <p:nvPr/>
          </p:nvGrpSpPr>
          <p:grpSpPr>
            <a:xfrm>
              <a:off x="156369" y="803276"/>
              <a:ext cx="11879263" cy="11879263"/>
              <a:chOff x="156368" y="0"/>
              <a:chExt cx="11879263" cy="11879263"/>
            </a:xfrm>
          </p:grpSpPr>
          <p:pic>
            <p:nvPicPr>
              <p:cNvPr id="3" name="Picture 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5945B90-6DF2-2702-51AF-234B7CB2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368" y="0"/>
                <a:ext cx="11879263" cy="1187926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B2F7E1C-52C3-9226-8009-81DD9BC4C5A2}"/>
                  </a:ext>
                </a:extLst>
              </p:cNvPr>
              <p:cNvCxnSpPr/>
              <p:nvPr/>
            </p:nvCxnSpPr>
            <p:spPr>
              <a:xfrm>
                <a:off x="1552353" y="637953"/>
                <a:ext cx="102285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771D19-B60D-6C9B-F01F-1D1E5E8A1E20}"/>
                  </a:ext>
                </a:extLst>
              </p:cNvPr>
              <p:cNvSpPr/>
              <p:nvPr/>
            </p:nvSpPr>
            <p:spPr>
              <a:xfrm>
                <a:off x="5741581" y="659219"/>
                <a:ext cx="5422604" cy="8867554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19F53E56-7C09-65C4-7698-83D42F9F256A}"/>
                  </a:ext>
                </a:extLst>
              </p:cNvPr>
              <p:cNvSpPr/>
              <p:nvPr/>
            </p:nvSpPr>
            <p:spPr>
              <a:xfrm flipV="1">
                <a:off x="2169044" y="659218"/>
                <a:ext cx="3572537" cy="8888820"/>
              </a:xfrm>
              <a:prstGeom prst="triangle">
                <a:avLst>
                  <a:gd name="adj" fmla="val 100000"/>
                </a:avLst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22185-4EE5-25E0-8F38-80C678148152}"/>
                </a:ext>
              </a:extLst>
            </p:cNvPr>
            <p:cNvSpPr txBox="1"/>
            <p:nvPr/>
          </p:nvSpPr>
          <p:spPr>
            <a:xfrm>
              <a:off x="5741582" y="3078642"/>
              <a:ext cx="37426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/>
                <a:t>SD-years of subjective wellbeing lost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F0830-D359-B69F-4201-4C24140911DB}"/>
                </a:ext>
              </a:extLst>
            </p:cNvPr>
            <p:cNvSpPr txBox="1"/>
            <p:nvPr/>
          </p:nvSpPr>
          <p:spPr>
            <a:xfrm>
              <a:off x="5741582" y="10407172"/>
              <a:ext cx="54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Stabilised losses in adulthood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A84A3-570F-CBE1-3AE4-D66149EC6524}"/>
                </a:ext>
              </a:extLst>
            </p:cNvPr>
            <p:cNvSpPr txBox="1"/>
            <p:nvPr/>
          </p:nvSpPr>
          <p:spPr>
            <a:xfrm>
              <a:off x="1892811" y="6369387"/>
              <a:ext cx="2842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Losses grow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4C2773-4C3D-2DDF-6B13-3B96C8A3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16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A713D8-E205-E794-1B34-E4B08ACFA5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4697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8F18-3AE3-794D-C18F-F7503F08DAA1}"/>
                </a:ext>
              </a:extLst>
            </p:cNvPr>
            <p:cNvSpPr txBox="1"/>
            <p:nvPr/>
          </p:nvSpPr>
          <p:spPr>
            <a:xfrm>
              <a:off x="1648155" y="10161849"/>
              <a:ext cx="2842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BLLs were measured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CFCE26-6471-0EA0-D011-7EF33E1911C1}"/>
                </a:ext>
              </a:extLst>
            </p:cNvPr>
            <p:cNvSpPr txBox="1"/>
            <p:nvPr/>
          </p:nvSpPr>
          <p:spPr>
            <a:xfrm>
              <a:off x="4304703" y="10444465"/>
              <a:ext cx="2191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MHa</a:t>
              </a:r>
              <a:r>
                <a:rPr lang="en-GB" sz="2000" dirty="0"/>
                <a:t> outcomes were measured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4544A1-D6F0-333C-F6DD-692370199339}"/>
                </a:ext>
              </a:extLst>
            </p:cNvPr>
            <p:cNvCxnSpPr>
              <a:cxnSpLocks/>
            </p:cNvCxnSpPr>
            <p:nvPr/>
          </p:nvCxnSpPr>
          <p:spPr>
            <a:xfrm>
              <a:off x="5346997" y="11233815"/>
              <a:ext cx="0" cy="60192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3936</TotalTime>
  <Words>120</Words>
  <Application>Microsoft Macintosh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21</cp:revision>
  <dcterms:created xsi:type="dcterms:W3CDTF">2022-01-24T09:14:30Z</dcterms:created>
  <dcterms:modified xsi:type="dcterms:W3CDTF">2022-05-13T14:57:49Z</dcterms:modified>
</cp:coreProperties>
</file>