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62" r:id="rId3"/>
    <p:sldId id="261" r:id="rId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88"/>
    <p:restoredTop sz="94766"/>
  </p:normalViewPr>
  <p:slideViewPr>
    <p:cSldViewPr snapToGrid="0" snapToObjects="1">
      <p:cViewPr>
        <p:scale>
          <a:sx n="47" d="100"/>
          <a:sy n="47" d="100"/>
        </p:scale>
        <p:origin x="54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4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1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9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EDAB84D-41A8-91A3-0740-E4BA2F64C09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76877" y="10096859"/>
            <a:ext cx="3853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4454583" y="1404723"/>
            <a:ext cx="8978620" cy="9592136"/>
            <a:chOff x="1267452" y="118383"/>
            <a:chExt cx="8978620" cy="959213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143300" y="7910519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Immigrant 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3653124" y="2523941"/>
              <a:ext cx="1555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80074" y="11838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108874" y="580048"/>
              <a:ext cx="0" cy="10438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887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8874" y="2523941"/>
              <a:ext cx="1268149" cy="178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1853124" y="1623941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Economic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8277023" y="1641817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Socio-cultural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115" idx="0"/>
            </p:cNvCxnSpPr>
            <p:nvPr/>
          </p:nvCxnSpPr>
          <p:spPr>
            <a:xfrm>
              <a:off x="2753124" y="3423941"/>
              <a:ext cx="0" cy="1341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D2FD959-BD9B-C790-766E-DFFD36C832F9}"/>
                </a:ext>
              </a:extLst>
            </p:cNvPr>
            <p:cNvSpPr/>
            <p:nvPr/>
          </p:nvSpPr>
          <p:spPr>
            <a:xfrm>
              <a:off x="1925123" y="4765640"/>
              <a:ext cx="1656001" cy="1656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Income</a:t>
              </a: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383652"/>
              <a:ext cx="0" cy="64830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6197" y="370688"/>
              <a:ext cx="3249875" cy="12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452" y="336252"/>
              <a:ext cx="22291" cy="4378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1267452" y="4728714"/>
              <a:ext cx="22291" cy="40818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77F69BD4-0490-D632-A9FE-BABFFE68E7FC}"/>
              </a:ext>
            </a:extLst>
          </p:cNvPr>
          <p:cNvSpPr/>
          <p:nvPr/>
        </p:nvSpPr>
        <p:spPr>
          <a:xfrm>
            <a:off x="11464154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Host Community Wellbeing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616A45A-AF6B-FA80-A145-28B3C4B6474D}"/>
              </a:ext>
            </a:extLst>
          </p:cNvPr>
          <p:cNvSpPr/>
          <p:nvPr/>
        </p:nvSpPr>
        <p:spPr>
          <a:xfrm>
            <a:off x="5040255" y="9196859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/>
              <a:t>Home Family and Community Wellbeing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267BB3-CB17-4D3D-8AAA-3B44798F7347}"/>
              </a:ext>
            </a:extLst>
          </p:cNvPr>
          <p:cNvCxnSpPr>
            <a:cxnSpLocks/>
            <a:stCxn id="115" idx="4"/>
            <a:endCxn id="42" idx="0"/>
          </p:cNvCxnSpPr>
          <p:nvPr/>
        </p:nvCxnSpPr>
        <p:spPr>
          <a:xfrm>
            <a:off x="5940255" y="7707983"/>
            <a:ext cx="0" cy="1488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447AA-06F7-1014-D952-004A8C0E275E}"/>
              </a:ext>
            </a:extLst>
          </p:cNvPr>
          <p:cNvCxnSpPr>
            <a:cxnSpLocks/>
            <a:stCxn id="115" idx="4"/>
            <a:endCxn id="5" idx="1"/>
          </p:cNvCxnSpPr>
          <p:nvPr/>
        </p:nvCxnSpPr>
        <p:spPr>
          <a:xfrm>
            <a:off x="5940255" y="7707983"/>
            <a:ext cx="2653780" cy="17524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19EC67-17B0-7E9F-FA77-B9818CE2939B}"/>
              </a:ext>
            </a:extLst>
          </p:cNvPr>
          <p:cNvCxnSpPr>
            <a:cxnSpLocks/>
          </p:cNvCxnSpPr>
          <p:nvPr/>
        </p:nvCxnSpPr>
        <p:spPr>
          <a:xfrm>
            <a:off x="4476877" y="1627443"/>
            <a:ext cx="3853557" cy="21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AF907BD6-FB98-9C06-710A-79DFD64D9E9C}"/>
              </a:ext>
            </a:extLst>
          </p:cNvPr>
          <p:cNvSpPr/>
          <p:nvPr/>
        </p:nvSpPr>
        <p:spPr>
          <a:xfrm>
            <a:off x="11533225" y="6029731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Change in cultural context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597441-3CE3-E2D5-A5FA-2102596D080A}"/>
              </a:ext>
            </a:extLst>
          </p:cNvPr>
          <p:cNvCxnSpPr>
            <a:cxnSpLocks/>
            <a:stCxn id="105" idx="4"/>
            <a:endCxn id="64" idx="0"/>
          </p:cNvCxnSpPr>
          <p:nvPr/>
        </p:nvCxnSpPr>
        <p:spPr>
          <a:xfrm>
            <a:off x="12364154" y="4728157"/>
            <a:ext cx="0" cy="130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812F50-45C2-C9D4-C527-3392E2C50BDB}"/>
              </a:ext>
            </a:extLst>
          </p:cNvPr>
          <p:cNvSpPr/>
          <p:nvPr/>
        </p:nvSpPr>
        <p:spPr>
          <a:xfrm>
            <a:off x="8418523" y="6126052"/>
            <a:ext cx="1661863" cy="1712418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50" dirty="0">
                <a:solidFill>
                  <a:sysClr val="windowText" lastClr="000000"/>
                </a:solidFill>
              </a:rPr>
              <a:t>Lower social status &amp; capital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C94A9B-9C64-C84E-CA49-A6C9B1D07FA7}"/>
              </a:ext>
            </a:extLst>
          </p:cNvPr>
          <p:cNvCxnSpPr>
            <a:cxnSpLocks/>
            <a:stCxn id="104" idx="5"/>
            <a:endCxn id="69" idx="1"/>
          </p:cNvCxnSpPr>
          <p:nvPr/>
        </p:nvCxnSpPr>
        <p:spPr>
          <a:xfrm>
            <a:off x="6576654" y="4446680"/>
            <a:ext cx="2085243" cy="193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C5287C2-E27B-7054-FB07-58C460F9CC39}"/>
              </a:ext>
            </a:extLst>
          </p:cNvPr>
          <p:cNvCxnSpPr>
            <a:cxnSpLocks/>
            <a:stCxn id="105" idx="3"/>
            <a:endCxn id="69" idx="7"/>
          </p:cNvCxnSpPr>
          <p:nvPr/>
        </p:nvCxnSpPr>
        <p:spPr>
          <a:xfrm flipH="1">
            <a:off x="9837012" y="4464556"/>
            <a:ext cx="1890749" cy="1912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2B4D81-D60C-59A9-DB29-AA20F333AF9E}"/>
              </a:ext>
            </a:extLst>
          </p:cNvPr>
          <p:cNvCxnSpPr>
            <a:cxnSpLocks/>
            <a:stCxn id="69" idx="4"/>
            <a:endCxn id="5" idx="0"/>
          </p:cNvCxnSpPr>
          <p:nvPr/>
        </p:nvCxnSpPr>
        <p:spPr>
          <a:xfrm flipH="1">
            <a:off x="9230434" y="7838473"/>
            <a:ext cx="19021" cy="1358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755901-8D31-40CD-0E0F-6C79D8EEB09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0130431" y="8119961"/>
            <a:ext cx="3302772" cy="1976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89A624-1616-6879-95B3-38F6C592A654}"/>
              </a:ext>
            </a:extLst>
          </p:cNvPr>
          <p:cNvCxnSpPr>
            <a:cxnSpLocks/>
            <a:stCxn id="64" idx="4"/>
            <a:endCxn id="41" idx="0"/>
          </p:cNvCxnSpPr>
          <p:nvPr/>
        </p:nvCxnSpPr>
        <p:spPr>
          <a:xfrm>
            <a:off x="12364154" y="7742149"/>
            <a:ext cx="0" cy="1454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8A49C8-3D7F-5DAB-E00B-DAC888FC8034}"/>
              </a:ext>
            </a:extLst>
          </p:cNvPr>
          <p:cNvCxnSpPr>
            <a:cxnSpLocks/>
            <a:stCxn id="64" idx="3"/>
            <a:endCxn id="5" idx="7"/>
          </p:cNvCxnSpPr>
          <p:nvPr/>
        </p:nvCxnSpPr>
        <p:spPr>
          <a:xfrm flipH="1">
            <a:off x="9866830" y="7491371"/>
            <a:ext cx="1909769" cy="1969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roup 427">
            <a:extLst>
              <a:ext uri="{FF2B5EF4-FFF2-40B4-BE49-F238E27FC236}">
                <a16:creationId xmlns:a16="http://schemas.microsoft.com/office/drawing/2014/main" id="{44198C9B-A544-D133-BF14-72784E5A1EBC}"/>
              </a:ext>
            </a:extLst>
          </p:cNvPr>
          <p:cNvGrpSpPr/>
          <p:nvPr/>
        </p:nvGrpSpPr>
        <p:grpSpPr>
          <a:xfrm>
            <a:off x="887815" y="323690"/>
            <a:ext cx="17057887" cy="12686858"/>
            <a:chOff x="887815" y="323690"/>
            <a:chExt cx="17057887" cy="126868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7171531" y="323690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44" idx="0"/>
            </p:cNvCxnSpPr>
            <p:nvPr/>
          </p:nvCxnSpPr>
          <p:spPr>
            <a:xfrm>
              <a:off x="9000332" y="785355"/>
              <a:ext cx="719889" cy="32162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4EF3D4-2E81-13FB-EE46-50675D5713BF}"/>
                </a:ext>
              </a:extLst>
            </p:cNvPr>
            <p:cNvGrpSpPr/>
            <p:nvPr/>
          </p:nvGrpSpPr>
          <p:grpSpPr>
            <a:xfrm>
              <a:off x="11425935" y="1283764"/>
              <a:ext cx="4476357" cy="2640546"/>
              <a:chOff x="431254" y="8032830"/>
              <a:chExt cx="4476357" cy="2640546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37DAD597-7A92-F629-8721-A6CE2E9F7711}"/>
                  </a:ext>
                </a:extLst>
              </p:cNvPr>
              <p:cNvSpPr/>
              <p:nvPr/>
            </p:nvSpPr>
            <p:spPr>
              <a:xfrm>
                <a:off x="431254" y="8032830"/>
                <a:ext cx="4476357" cy="2640546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09A95D4-0B9A-C8C5-8F8C-29D494D76558}"/>
                  </a:ext>
                </a:extLst>
              </p:cNvPr>
              <p:cNvSpPr/>
              <p:nvPr/>
            </p:nvSpPr>
            <p:spPr>
              <a:xfrm>
                <a:off x="674766" y="8584221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Income</a:t>
                </a:r>
                <a:endParaRPr lang="en-US" sz="155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DDD800B-3FD2-F1A5-6716-F35340CAD888}"/>
                  </a:ext>
                </a:extLst>
              </p:cNvPr>
              <p:cNvSpPr/>
              <p:nvPr/>
            </p:nvSpPr>
            <p:spPr>
              <a:xfrm>
                <a:off x="2800956" y="8603977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Employment</a:t>
                </a:r>
                <a:endParaRPr lang="en-US" sz="155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634C2A-4B56-4568-F500-30A254B39463}"/>
                  </a:ext>
                </a:extLst>
              </p:cNvPr>
              <p:cNvSpPr txBox="1"/>
              <p:nvPr/>
            </p:nvSpPr>
            <p:spPr>
              <a:xfrm>
                <a:off x="1388277" y="8129770"/>
                <a:ext cx="23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Socio-economic status</a:t>
                </a: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A69AE46-7652-3D72-C8AF-1865CFC17D1F}"/>
                </a:ext>
              </a:extLst>
            </p:cNvPr>
            <p:cNvSpPr/>
            <p:nvPr/>
          </p:nvSpPr>
          <p:spPr>
            <a:xfrm>
              <a:off x="8775220" y="4001647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Education</a:t>
              </a:r>
              <a:endParaRPr lang="en-US" sz="155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90B376-FE17-704E-886D-4F807E6B4917}"/>
                </a:ext>
              </a:extLst>
            </p:cNvPr>
            <p:cNvSpPr/>
            <p:nvPr/>
          </p:nvSpPr>
          <p:spPr>
            <a:xfrm>
              <a:off x="1931453" y="4021638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Better health and healthcare</a:t>
              </a:r>
              <a:endParaRPr lang="en-US" sz="155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1A1E80-543B-C704-2F52-3D35B025E7B5}"/>
                </a:ext>
              </a:extLst>
            </p:cNvPr>
            <p:cNvSpPr/>
            <p:nvPr/>
          </p:nvSpPr>
          <p:spPr>
            <a:xfrm>
              <a:off x="3946494" y="4021638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Better welfare system</a:t>
              </a:r>
              <a:endParaRPr lang="en-US" sz="155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DFD409F-6F79-BFAA-E152-E446D0D4AEE8}"/>
                </a:ext>
              </a:extLst>
            </p:cNvPr>
            <p:cNvSpPr/>
            <p:nvPr/>
          </p:nvSpPr>
          <p:spPr>
            <a:xfrm>
              <a:off x="6016437" y="4021638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Better government and less corruption</a:t>
              </a:r>
              <a:endParaRPr lang="en-US" sz="155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DFECB0E-A1FD-969E-8AD0-F24D67F55942}"/>
                </a:ext>
              </a:extLst>
            </p:cNvPr>
            <p:cNvSpPr/>
            <p:nvPr/>
          </p:nvSpPr>
          <p:spPr>
            <a:xfrm>
              <a:off x="7906437" y="9879631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Immigrant wellbeing</a:t>
              </a:r>
              <a:endParaRPr lang="en-US" sz="155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9C0A8AB-8AF8-EC00-02A5-F03588A6EA8F}"/>
                </a:ext>
              </a:extLst>
            </p:cNvPr>
            <p:cNvSpPr/>
            <p:nvPr/>
          </p:nvSpPr>
          <p:spPr>
            <a:xfrm>
              <a:off x="986453" y="1958264"/>
              <a:ext cx="1890000" cy="189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Safety from threats and persecution</a:t>
              </a:r>
              <a:endParaRPr lang="en-US" sz="155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BB8A28-61EA-96F6-7515-CF9DD249B157}"/>
                </a:ext>
              </a:extLst>
            </p:cNvPr>
            <p:cNvGrpSpPr/>
            <p:nvPr/>
          </p:nvGrpSpPr>
          <p:grpSpPr>
            <a:xfrm>
              <a:off x="10748296" y="4373608"/>
              <a:ext cx="4476357" cy="5056851"/>
              <a:chOff x="7239389" y="5092989"/>
              <a:chExt cx="4476357" cy="5056851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80BA47B1-E4B1-9EF7-3910-52FCC366DD7E}"/>
                  </a:ext>
                </a:extLst>
              </p:cNvPr>
              <p:cNvSpPr/>
              <p:nvPr/>
            </p:nvSpPr>
            <p:spPr>
              <a:xfrm>
                <a:off x="7239389" y="5092989"/>
                <a:ext cx="4476357" cy="5056851"/>
              </a:xfrm>
              <a:prstGeom prst="round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E74DDD-3AA9-ED4B-45E8-6275B7B2F538}"/>
                  </a:ext>
                </a:extLst>
              </p:cNvPr>
              <p:cNvSpPr txBox="1"/>
              <p:nvPr/>
            </p:nvSpPr>
            <p:spPr>
              <a:xfrm>
                <a:off x="8374240" y="5212762"/>
                <a:ext cx="23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Socio-cultural changes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FAAEDDB-1040-220D-9A97-19A10C48014A}"/>
                  </a:ext>
                </a:extLst>
              </p:cNvPr>
              <p:cNvSpPr/>
              <p:nvPr/>
            </p:nvSpPr>
            <p:spPr>
              <a:xfrm>
                <a:off x="7460343" y="572357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Trust</a:t>
                </a:r>
                <a:endParaRPr lang="en-US" sz="1550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F5C75B-59A0-E4E1-6E44-3B33C79ED5F6}"/>
                  </a:ext>
                </a:extLst>
              </p:cNvPr>
              <p:cNvSpPr/>
              <p:nvPr/>
            </p:nvSpPr>
            <p:spPr>
              <a:xfrm>
                <a:off x="9571296" y="572357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Social support</a:t>
                </a:r>
                <a:endParaRPr lang="en-US" sz="155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2FEA9B6-3CA2-95D5-39D4-4683E884EAAC}"/>
                  </a:ext>
                </a:extLst>
              </p:cNvPr>
              <p:cNvSpPr/>
              <p:nvPr/>
            </p:nvSpPr>
            <p:spPr>
              <a:xfrm>
                <a:off x="7472363" y="796110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Freedom</a:t>
                </a:r>
                <a:endParaRPr lang="en-US" sz="155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0D183C6-F6A7-6C0B-20EB-8357BE40F6FC}"/>
                  </a:ext>
                </a:extLst>
              </p:cNvPr>
              <p:cNvSpPr/>
              <p:nvPr/>
            </p:nvSpPr>
            <p:spPr>
              <a:xfrm>
                <a:off x="9600064" y="7961109"/>
                <a:ext cx="1890000" cy="189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Generosity</a:t>
                </a:r>
                <a:endParaRPr lang="en-US" sz="155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31EED5-C824-1DAD-F731-76179C552F77}"/>
                </a:ext>
              </a:extLst>
            </p:cNvPr>
            <p:cNvSpPr txBox="1"/>
            <p:nvPr/>
          </p:nvSpPr>
          <p:spPr>
            <a:xfrm>
              <a:off x="7234586" y="6178681"/>
              <a:ext cx="2394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…other pathways…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FF4CD22-86C3-7397-5E11-12DFABDE7122}"/>
                </a:ext>
              </a:extLst>
            </p:cNvPr>
            <p:cNvCxnSpPr>
              <a:cxnSpLocks/>
              <a:stCxn id="15" idx="2"/>
              <a:endCxn id="35" idx="1"/>
            </p:cNvCxnSpPr>
            <p:nvPr/>
          </p:nvCxnSpPr>
          <p:spPr>
            <a:xfrm>
              <a:off x="9000332" y="785355"/>
              <a:ext cx="2425603" cy="18186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B59467-130C-1B4C-FE3D-C2913AEEF4E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9000332" y="785354"/>
              <a:ext cx="2251689" cy="37121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1916431-07B7-E214-B55A-FEBEF1F976F8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8431643" y="814909"/>
              <a:ext cx="568689" cy="5363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FF1D888-C85A-C18F-2162-9406D08E212D}"/>
                </a:ext>
              </a:extLst>
            </p:cNvPr>
            <p:cNvCxnSpPr>
              <a:cxnSpLocks/>
              <a:stCxn id="15" idx="2"/>
              <a:endCxn id="53" idx="0"/>
            </p:cNvCxnSpPr>
            <p:nvPr/>
          </p:nvCxnSpPr>
          <p:spPr>
            <a:xfrm flipH="1">
              <a:off x="6961437" y="785354"/>
              <a:ext cx="2038894" cy="3236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E666B65-CE9A-A9A8-2C82-406F45582C5A}"/>
                </a:ext>
              </a:extLst>
            </p:cNvPr>
            <p:cNvCxnSpPr>
              <a:cxnSpLocks/>
              <a:stCxn id="15" idx="2"/>
              <a:endCxn id="49" idx="0"/>
            </p:cNvCxnSpPr>
            <p:nvPr/>
          </p:nvCxnSpPr>
          <p:spPr>
            <a:xfrm flipH="1">
              <a:off x="4891495" y="785354"/>
              <a:ext cx="4108837" cy="3236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C03B971-5FFC-3D23-9B65-A02DE703E07E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2876453" y="785354"/>
              <a:ext cx="6123878" cy="32658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E9B0D2D-5505-4AE8-BBB0-088A6CD27765}"/>
                </a:ext>
              </a:extLst>
            </p:cNvPr>
            <p:cNvCxnSpPr>
              <a:cxnSpLocks/>
              <a:stCxn id="15" idx="2"/>
              <a:endCxn id="56" idx="7"/>
            </p:cNvCxnSpPr>
            <p:nvPr/>
          </p:nvCxnSpPr>
          <p:spPr>
            <a:xfrm flipH="1">
              <a:off x="2599669" y="785354"/>
              <a:ext cx="6400662" cy="144969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5CC8B53-57A2-C4AD-2BAC-18F070E4B243}"/>
                </a:ext>
              </a:extLst>
            </p:cNvPr>
            <p:cNvCxnSpPr>
              <a:cxnSpLocks/>
            </p:cNvCxnSpPr>
            <p:nvPr/>
          </p:nvCxnSpPr>
          <p:spPr>
            <a:xfrm>
              <a:off x="1188791" y="10824631"/>
              <a:ext cx="671764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EC4B462-6E33-1079-8EBC-F8EC0F3DC946}"/>
                </a:ext>
              </a:extLst>
            </p:cNvPr>
            <p:cNvCxnSpPr>
              <a:cxnSpLocks/>
            </p:cNvCxnSpPr>
            <p:nvPr/>
          </p:nvCxnSpPr>
          <p:spPr>
            <a:xfrm>
              <a:off x="15393473" y="3919880"/>
              <a:ext cx="18637" cy="5618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1709FC-E10B-0F10-BDCF-7112D86D2778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1263237" y="3571481"/>
              <a:ext cx="0" cy="725315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8F859E2-21DD-28A6-3183-E5CCF2090426}"/>
                </a:ext>
              </a:extLst>
            </p:cNvPr>
            <p:cNvCxnSpPr>
              <a:cxnSpLocks/>
              <a:endCxn id="55" idx="6"/>
            </p:cNvCxnSpPr>
            <p:nvPr/>
          </p:nvCxnSpPr>
          <p:spPr>
            <a:xfrm flipH="1">
              <a:off x="9796437" y="9538214"/>
              <a:ext cx="5606251" cy="12864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EA6D885-2C70-2111-47A4-C2C9FF38C99B}"/>
                </a:ext>
              </a:extLst>
            </p:cNvPr>
            <p:cNvCxnSpPr>
              <a:cxnSpLocks/>
              <a:stCxn id="50" idx="2"/>
              <a:endCxn id="55" idx="7"/>
            </p:cNvCxnSpPr>
            <p:nvPr/>
          </p:nvCxnSpPr>
          <p:spPr>
            <a:xfrm flipH="1">
              <a:off x="9519653" y="9430459"/>
              <a:ext cx="3466822" cy="7259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D1761389-BE62-3440-9239-CF6F0BCFA5E9}"/>
                </a:ext>
              </a:extLst>
            </p:cNvPr>
            <p:cNvCxnSpPr>
              <a:cxnSpLocks/>
            </p:cNvCxnSpPr>
            <p:nvPr/>
          </p:nvCxnSpPr>
          <p:spPr>
            <a:xfrm>
              <a:off x="8391950" y="6587454"/>
              <a:ext cx="363702" cy="32579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185B2A1-078A-9329-FE4B-2A93B1BCDC4E}"/>
                </a:ext>
              </a:extLst>
            </p:cNvPr>
            <p:cNvCxnSpPr>
              <a:cxnSpLocks/>
              <a:stCxn id="44" idx="4"/>
            </p:cNvCxnSpPr>
            <p:nvPr/>
          </p:nvCxnSpPr>
          <p:spPr>
            <a:xfrm flipH="1">
              <a:off x="9125455" y="5891647"/>
              <a:ext cx="594765" cy="40110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CCFBFDB-8EED-8661-FA12-F1959C15AB00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>
              <a:off x="6961438" y="5911639"/>
              <a:ext cx="1531025" cy="39911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6B64429-C198-5BE4-149C-71FBDB5B3776}"/>
                </a:ext>
              </a:extLst>
            </p:cNvPr>
            <p:cNvCxnSpPr>
              <a:cxnSpLocks/>
              <a:stCxn id="49" idx="4"/>
              <a:endCxn id="55" idx="1"/>
            </p:cNvCxnSpPr>
            <p:nvPr/>
          </p:nvCxnSpPr>
          <p:spPr>
            <a:xfrm>
              <a:off x="4891495" y="5911639"/>
              <a:ext cx="3291727" cy="4244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ECC145D-3662-EB0D-6465-519DF9C0CBC0}"/>
                </a:ext>
              </a:extLst>
            </p:cNvPr>
            <p:cNvCxnSpPr>
              <a:cxnSpLocks/>
              <a:stCxn id="45" idx="4"/>
            </p:cNvCxnSpPr>
            <p:nvPr/>
          </p:nvCxnSpPr>
          <p:spPr>
            <a:xfrm>
              <a:off x="2876454" y="5911639"/>
              <a:ext cx="5065081" cy="47100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6DAB3C5-86AC-0598-FC8F-2CEDA3A2FB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8500" y="336056"/>
              <a:ext cx="7008792" cy="2708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AA314A-B4F4-FE4E-DE70-2CC9A855E38F}"/>
                </a:ext>
              </a:extLst>
            </p:cNvPr>
            <p:cNvSpPr/>
            <p:nvPr/>
          </p:nvSpPr>
          <p:spPr>
            <a:xfrm>
              <a:off x="16055702" y="4839047"/>
              <a:ext cx="1890000" cy="1890000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rgbClr val="FF0000"/>
                  </a:solidFill>
                </a:rPr>
                <a:t>Prejudice and discrimination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E3F278B-E71C-0EAE-BF41-D7512B8E6FAD}"/>
                </a:ext>
              </a:extLst>
            </p:cNvPr>
            <p:cNvSpPr txBox="1"/>
            <p:nvPr/>
          </p:nvSpPr>
          <p:spPr>
            <a:xfrm>
              <a:off x="14142349" y="635955"/>
              <a:ext cx="2394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…but potential socio-economic losses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180A8F36-5EDD-62F0-99B3-EB9DE377DE86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>
              <a:off x="17000702" y="336056"/>
              <a:ext cx="0" cy="450299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3BEC58B-1C8A-E63D-E65C-027609703015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>
              <a:off x="10298755" y="635955"/>
              <a:ext cx="3843594" cy="32316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685F52-3E96-3744-09C7-B0361FD85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84700" y="1387161"/>
              <a:ext cx="0" cy="8515579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967631F-79F7-2F70-6C0F-82EB65ED6119}"/>
                </a:ext>
              </a:extLst>
            </p:cNvPr>
            <p:cNvCxnSpPr>
              <a:cxnSpLocks/>
              <a:endCxn id="137" idx="4"/>
            </p:cNvCxnSpPr>
            <p:nvPr/>
          </p:nvCxnSpPr>
          <p:spPr>
            <a:xfrm flipV="1">
              <a:off x="16954013" y="6729047"/>
              <a:ext cx="46689" cy="3556761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7E358DE-6ED7-C7F3-A968-035D94158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8500" y="9902740"/>
              <a:ext cx="6146200" cy="1297289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1D9A239-61DC-808B-FCB0-FBBD3DE7D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0220" y="10352038"/>
              <a:ext cx="7233793" cy="115351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05E280C0-3BC8-4E9D-0BBB-94CCBFE607C3}"/>
                </a:ext>
              </a:extLst>
            </p:cNvPr>
            <p:cNvGrpSpPr/>
            <p:nvPr/>
          </p:nvGrpSpPr>
          <p:grpSpPr>
            <a:xfrm>
              <a:off x="887815" y="11865149"/>
              <a:ext cx="3977275" cy="1145399"/>
              <a:chOff x="567016" y="13024037"/>
              <a:chExt cx="3977275" cy="1145399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63200FF-932F-9A61-EBF2-B80EFC21B6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143" y="13208703"/>
                <a:ext cx="72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EA1618A-0F22-6751-D3BF-455873BF70C0}"/>
                  </a:ext>
                </a:extLst>
              </p:cNvPr>
              <p:cNvSpPr txBox="1"/>
              <p:nvPr/>
            </p:nvSpPr>
            <p:spPr>
              <a:xfrm>
                <a:off x="1291444" y="13024037"/>
                <a:ext cx="23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positive pathways</a:t>
                </a:r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1A84FDE-7145-170D-335B-2456D713C0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16" y="13578035"/>
                <a:ext cx="7824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26D3819-3B58-1F31-B4B6-2F61955D52C5}"/>
                  </a:ext>
                </a:extLst>
              </p:cNvPr>
              <p:cNvSpPr txBox="1"/>
              <p:nvPr/>
            </p:nvSpPr>
            <p:spPr>
              <a:xfrm>
                <a:off x="1263237" y="13393369"/>
                <a:ext cx="239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refugee pathways</a:t>
                </a: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91C2916-C928-A661-277A-908653595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016" y="13984768"/>
                <a:ext cx="78246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1287A4B-F771-0F3E-C9CA-AC18368FF370}"/>
                  </a:ext>
                </a:extLst>
              </p:cNvPr>
              <p:cNvSpPr txBox="1"/>
              <p:nvPr/>
            </p:nvSpPr>
            <p:spPr>
              <a:xfrm>
                <a:off x="1318654" y="13800104"/>
                <a:ext cx="3225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potential negative pathways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223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6FD7CD4-2949-E854-D2B6-A3577E12A448}"/>
              </a:ext>
            </a:extLst>
          </p:cNvPr>
          <p:cNvGrpSpPr/>
          <p:nvPr/>
        </p:nvGrpSpPr>
        <p:grpSpPr>
          <a:xfrm>
            <a:off x="3940218" y="577493"/>
            <a:ext cx="10567824" cy="9801376"/>
            <a:chOff x="1035887" y="577493"/>
            <a:chExt cx="10567824" cy="980137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FE6507C-2A94-DE57-2C51-897527EF36A1}"/>
                </a:ext>
              </a:extLst>
            </p:cNvPr>
            <p:cNvCxnSpPr>
              <a:cxnSpLocks/>
              <a:stCxn id="44" idx="4"/>
              <a:endCxn id="34" idx="0"/>
            </p:cNvCxnSpPr>
            <p:nvPr/>
          </p:nvCxnSpPr>
          <p:spPr>
            <a:xfrm>
              <a:off x="2856000" y="4396094"/>
              <a:ext cx="3303071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1903F9-FCBA-18F8-03B3-17199B1FDAC5}"/>
                </a:ext>
              </a:extLst>
            </p:cNvPr>
            <p:cNvSpPr txBox="1"/>
            <p:nvPr/>
          </p:nvSpPr>
          <p:spPr>
            <a:xfrm>
              <a:off x="4267199" y="577493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Immigration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D7BF1B-FF56-866E-5162-FB96BC162BD9}"/>
                </a:ext>
              </a:extLst>
            </p:cNvPr>
            <p:cNvSpPr/>
            <p:nvPr/>
          </p:nvSpPr>
          <p:spPr>
            <a:xfrm>
              <a:off x="5079071" y="8218869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Native’s wellbeing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2BDD6A-7439-1BD4-1FD0-9F64CB309435}"/>
                </a:ext>
              </a:extLst>
            </p:cNvPr>
            <p:cNvSpPr/>
            <p:nvPr/>
          </p:nvSpPr>
          <p:spPr>
            <a:xfrm>
              <a:off x="8255999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Media and Political  narrative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44FCC29-8220-1445-0792-8A6CF401BAF9}"/>
                </a:ext>
              </a:extLst>
            </p:cNvPr>
            <p:cNvSpPr/>
            <p:nvPr/>
          </p:nvSpPr>
          <p:spPr>
            <a:xfrm>
              <a:off x="1776000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Contact with immigrants in one’s local community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5DE3741-C7B4-C64F-37CE-2B6D30C90CF0}"/>
                </a:ext>
              </a:extLst>
            </p:cNvPr>
            <p:cNvSpPr/>
            <p:nvPr/>
          </p:nvSpPr>
          <p:spPr>
            <a:xfrm>
              <a:off x="5015999" y="2236094"/>
              <a:ext cx="2160000" cy="216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Socio-economic outcomes from immigration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0D27100-91DF-68C8-6149-E1B1DB6CFD12}"/>
                </a:ext>
              </a:extLst>
            </p:cNvPr>
            <p:cNvCxnSpPr>
              <a:cxnSpLocks/>
              <a:stCxn id="32" idx="2"/>
              <a:endCxn id="44" idx="0"/>
            </p:cNvCxnSpPr>
            <p:nvPr/>
          </p:nvCxnSpPr>
          <p:spPr>
            <a:xfrm flipH="1">
              <a:off x="2856000" y="1039158"/>
              <a:ext cx="3239999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5165CEE-EF31-46DA-7C57-4635F9564746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6095999" y="1039158"/>
              <a:ext cx="3240000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EE53EAB-CEB9-6BF7-BF68-9C6A1B2944CA}"/>
                </a:ext>
              </a:extLst>
            </p:cNvPr>
            <p:cNvCxnSpPr>
              <a:cxnSpLocks/>
              <a:stCxn id="35" idx="4"/>
              <a:endCxn id="34" idx="0"/>
            </p:cNvCxnSpPr>
            <p:nvPr/>
          </p:nvCxnSpPr>
          <p:spPr>
            <a:xfrm flipH="1">
              <a:off x="6159071" y="4396094"/>
              <a:ext cx="3176928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EE6C4F0-E7DA-7DDD-0239-422C797E4471}"/>
                </a:ext>
              </a:extLst>
            </p:cNvPr>
            <p:cNvSpPr/>
            <p:nvPr/>
          </p:nvSpPr>
          <p:spPr>
            <a:xfrm>
              <a:off x="9335999" y="4757071"/>
              <a:ext cx="2267712" cy="2443035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other </a:t>
              </a:r>
              <a:r>
                <a:rPr lang="en-GB" b="1" dirty="0"/>
                <a:t>individual characteristics</a:t>
              </a:r>
              <a:br>
                <a:rPr lang="en-GB" dirty="0"/>
              </a:br>
              <a:r>
                <a:rPr lang="en-GB" dirty="0"/>
                <a:t>-</a:t>
              </a:r>
              <a:br>
                <a:rPr lang="en-GB" dirty="0"/>
              </a:br>
              <a:r>
                <a:rPr lang="en-GB" dirty="0"/>
                <a:t>age, gender, income, education, employment 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AD68CC9-6A6D-9C41-C1AF-811FEF4930B5}"/>
                </a:ext>
              </a:extLst>
            </p:cNvPr>
            <p:cNvSpPr/>
            <p:nvPr/>
          </p:nvSpPr>
          <p:spPr>
            <a:xfrm>
              <a:off x="1035887" y="4821455"/>
              <a:ext cx="1800000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dose-response relationship</a:t>
              </a:r>
              <a:endParaRPr lang="en-GB" dirty="0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AE15229-AF46-B23C-71AC-59640C5BB8E5}"/>
                </a:ext>
              </a:extLst>
            </p:cNvPr>
            <p:cNvSpPr/>
            <p:nvPr/>
          </p:nvSpPr>
          <p:spPr>
            <a:xfrm>
              <a:off x="1035887" y="6949816"/>
              <a:ext cx="1800000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proximity</a:t>
              </a:r>
              <a:endParaRPr lang="en-GB" dirty="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D9EEA77-19F3-95F8-9041-B23BCB043ED6}"/>
                </a:ext>
              </a:extLst>
            </p:cNvPr>
            <p:cNvSpPr/>
            <p:nvPr/>
          </p:nvSpPr>
          <p:spPr>
            <a:xfrm>
              <a:off x="8216613" y="7444015"/>
              <a:ext cx="1905014" cy="1800001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Moderated by </a:t>
              </a:r>
              <a:r>
                <a:rPr lang="en-GB" b="1" dirty="0"/>
                <a:t>attitudes towards immigration</a:t>
              </a:r>
              <a:endParaRPr lang="en-GB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169DBA6-0358-A013-35CD-C355D3BA79AD}"/>
                </a:ext>
              </a:extLst>
            </p:cNvPr>
            <p:cNvCxnSpPr>
              <a:cxnSpLocks/>
              <a:stCxn id="32" idx="2"/>
              <a:endCxn id="45" idx="0"/>
            </p:cNvCxnSpPr>
            <p:nvPr/>
          </p:nvCxnSpPr>
          <p:spPr>
            <a:xfrm>
              <a:off x="6095999" y="1039158"/>
              <a:ext cx="0" cy="1196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03A27B8-F90D-E325-33CC-44F35478D09A}"/>
                </a:ext>
              </a:extLst>
            </p:cNvPr>
            <p:cNvCxnSpPr>
              <a:cxnSpLocks/>
              <a:stCxn id="45" idx="4"/>
              <a:endCxn id="34" idx="0"/>
            </p:cNvCxnSpPr>
            <p:nvPr/>
          </p:nvCxnSpPr>
          <p:spPr>
            <a:xfrm>
              <a:off x="6095999" y="4396094"/>
              <a:ext cx="63072" cy="3822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F02A25F-3A52-4C74-77B7-00574B0EBF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583799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3D32998-DB86-329E-F4F2-99824CC384F4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3190946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EF465A6-D185-0ABF-FD7B-54E5FCD01785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2835887" y="5167059"/>
              <a:ext cx="5796049" cy="55439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16809DE-C0A4-BAA3-84B0-485362584CF7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901455"/>
              <a:ext cx="1237177" cy="194836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16B7960-80E5-4E50-F45B-A1E2DB3BB47C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593030"/>
              <a:ext cx="3239999" cy="225678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96E0F32-FDBD-5F09-3392-029D49EB2EE1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 flipV="1">
              <a:off x="2835887" y="5444257"/>
              <a:ext cx="5594881" cy="24055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0F20272-B297-D490-0477-76E421561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2200" y="5961836"/>
              <a:ext cx="3754632" cy="144480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1CC2BEC-7EFC-E822-B0E8-04E88A05768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6179184" y="5978589"/>
              <a:ext cx="3156815" cy="8970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FE583131-07AE-8561-88F5-29ACB8D59FC8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8098821" y="5947661"/>
              <a:ext cx="1237178" cy="3092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3446EE0-B893-21FC-F757-24C02A6D30B9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254222" y="6956197"/>
              <a:ext cx="962391" cy="13878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752635D-99CC-0DA2-201C-1D80B89FE73A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6186340" y="7406640"/>
              <a:ext cx="2030273" cy="93737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E971DF6-DD86-64B9-E2FB-4516627F595B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5733911" y="7768869"/>
              <a:ext cx="2482702" cy="57514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9157542-5D2D-A5DC-6DCE-7153D033D9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0880" y="9922827"/>
              <a:ext cx="3419902" cy="75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E8E3FB-A9F8-9A8E-51E6-8A2AA815F02D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0469855" y="7200106"/>
              <a:ext cx="9215" cy="2730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F719D8F-AE30-086A-60E8-C2C3D34295B0}"/>
                </a:ext>
              </a:extLst>
            </p:cNvPr>
            <p:cNvCxnSpPr>
              <a:cxnSpLocks/>
            </p:cNvCxnSpPr>
            <p:nvPr/>
          </p:nvCxnSpPr>
          <p:spPr>
            <a:xfrm>
              <a:off x="9169120" y="9244016"/>
              <a:ext cx="0" cy="4303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54B952B6-4135-93C8-1BD7-32EE08504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5999" y="9661429"/>
              <a:ext cx="199312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240366C-CC2B-AD99-EE28-0A9AE5869D3A}"/>
                </a:ext>
              </a:extLst>
            </p:cNvPr>
            <p:cNvCxnSpPr>
              <a:cxnSpLocks/>
            </p:cNvCxnSpPr>
            <p:nvPr/>
          </p:nvCxnSpPr>
          <p:spPr>
            <a:xfrm>
              <a:off x="8717410" y="6765024"/>
              <a:ext cx="0" cy="6416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DA28CF-FE59-1D08-4B2B-8B27DF6AE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2801" y="6765024"/>
              <a:ext cx="6522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08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13774</TotalTime>
  <Words>123</Words>
  <Application>Microsoft Macintosh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Samuel Dupret</cp:lastModifiedBy>
  <cp:revision>23</cp:revision>
  <dcterms:created xsi:type="dcterms:W3CDTF">2022-01-24T09:14:30Z</dcterms:created>
  <dcterms:modified xsi:type="dcterms:W3CDTF">2022-05-20T10:55:05Z</dcterms:modified>
</cp:coreProperties>
</file>