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12192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3"/>
    <p:restoredTop sz="94704"/>
  </p:normalViewPr>
  <p:slideViewPr>
    <p:cSldViewPr snapToGrid="0" snapToObjects="1">
      <p:cViewPr varScale="1">
        <p:scale>
          <a:sx n="60" d="100"/>
          <a:sy n="60" d="100"/>
        </p:scale>
        <p:origin x="2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4130"/>
            <a:ext cx="10363200" cy="413574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39364"/>
            <a:ext cx="9144000" cy="28680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8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0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461"/>
            <a:ext cx="2628900" cy="100671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461"/>
            <a:ext cx="7734300" cy="100671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7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1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1570"/>
            <a:ext cx="10515600" cy="49414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49760"/>
            <a:ext cx="10515600" cy="259858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4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2304"/>
            <a:ext cx="5181600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2304"/>
            <a:ext cx="5181600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1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464"/>
            <a:ext cx="10515600" cy="2296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2070"/>
            <a:ext cx="5157787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39231"/>
            <a:ext cx="5157787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2070"/>
            <a:ext cx="5183188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39231"/>
            <a:ext cx="5183188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7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2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0397"/>
            <a:ext cx="6172200" cy="844197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0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0397"/>
            <a:ext cx="6172200" cy="844197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2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464"/>
            <a:ext cx="10515600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2304"/>
            <a:ext cx="10515600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2246C-62F8-8D41-AE20-12536F7DA5C0}" type="datetimeFigureOut">
              <a:rPr lang="en-US" smtClean="0"/>
              <a:t>4/30/22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0319"/>
            <a:ext cx="41148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4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44AD0BC-0A26-41EB-53C8-B85FAF6795A0}"/>
              </a:ext>
            </a:extLst>
          </p:cNvPr>
          <p:cNvGrpSpPr/>
          <p:nvPr/>
        </p:nvGrpSpPr>
        <p:grpSpPr>
          <a:xfrm>
            <a:off x="896815" y="138073"/>
            <a:ext cx="9686466" cy="11603116"/>
            <a:chOff x="896815" y="105420"/>
            <a:chExt cx="9686466" cy="11603116"/>
          </a:xfrm>
        </p:grpSpPr>
        <p:cxnSp>
          <p:nvCxnSpPr>
            <p:cNvPr id="409" name="Straight Arrow Connector 408">
              <a:extLst>
                <a:ext uri="{FF2B5EF4-FFF2-40B4-BE49-F238E27FC236}">
                  <a16:creationId xmlns:a16="http://schemas.microsoft.com/office/drawing/2014/main" id="{83DDBBF4-0647-C831-988F-B8582CB5CB7D}"/>
                </a:ext>
              </a:extLst>
            </p:cNvPr>
            <p:cNvCxnSpPr>
              <a:cxnSpLocks/>
              <a:endCxn id="5" idx="7"/>
            </p:cNvCxnSpPr>
            <p:nvPr/>
          </p:nvCxnSpPr>
          <p:spPr>
            <a:xfrm flipH="1">
              <a:off x="7077297" y="2462978"/>
              <a:ext cx="1387017" cy="77091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569348-CC3A-E14B-BC2F-E1E320D46D14}"/>
                </a:ext>
              </a:extLst>
            </p:cNvPr>
            <p:cNvSpPr/>
            <p:nvPr/>
          </p:nvSpPr>
          <p:spPr>
            <a:xfrm>
              <a:off x="5540901" y="9908536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/>
                <a:t>Wellbeing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1C9EFDC-D71B-634F-9F32-B3AB3DAEE4E7}"/>
                </a:ext>
              </a:extLst>
            </p:cNvPr>
            <p:cNvCxnSpPr>
              <a:cxnSpLocks/>
              <a:stCxn id="14" idx="2"/>
              <a:endCxn id="104" idx="6"/>
            </p:cNvCxnSpPr>
            <p:nvPr/>
          </p:nvCxnSpPr>
          <p:spPr>
            <a:xfrm flipH="1">
              <a:off x="4621547" y="1547874"/>
              <a:ext cx="578833" cy="15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CB7CD7-16B7-7D4C-BB9A-27D45F3A6AFB}"/>
                </a:ext>
              </a:extLst>
            </p:cNvPr>
            <p:cNvSpPr txBox="1"/>
            <p:nvPr/>
          </p:nvSpPr>
          <p:spPr>
            <a:xfrm>
              <a:off x="4265655" y="105420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Lead Exposure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3F78D7-9861-9149-B7C9-3C1A5A621E6C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6094455" y="474752"/>
              <a:ext cx="5925" cy="1731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0A0A15-BA0D-2845-A9FD-4A720E841088}"/>
                </a:ext>
              </a:extLst>
            </p:cNvPr>
            <p:cNvSpPr/>
            <p:nvPr/>
          </p:nvSpPr>
          <p:spPr>
            <a:xfrm>
              <a:off x="5200380" y="647874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Lead in the body </a:t>
              </a:r>
              <a:endParaRPr lang="en-US" sz="155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BA2BBBF-4440-6F47-A569-2F27702655C7}"/>
                </a:ext>
              </a:extLst>
            </p:cNvPr>
            <p:cNvCxnSpPr>
              <a:cxnSpLocks/>
              <a:stCxn id="14" idx="6"/>
              <a:endCxn id="105" idx="2"/>
            </p:cNvCxnSpPr>
            <p:nvPr/>
          </p:nvCxnSpPr>
          <p:spPr>
            <a:xfrm>
              <a:off x="7000380" y="1547874"/>
              <a:ext cx="752675" cy="75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72717A-2B0A-4D0E-B6EB-787FDCD39CEB}"/>
                </a:ext>
              </a:extLst>
            </p:cNvPr>
            <p:cNvSpPr/>
            <p:nvPr/>
          </p:nvSpPr>
          <p:spPr>
            <a:xfrm>
              <a:off x="2821547" y="662978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Neurotoxicity</a:t>
              </a:r>
              <a:endParaRPr lang="en-US" sz="1550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F4739E5-740C-5EE1-7964-DE0B03235C0C}"/>
                </a:ext>
              </a:extLst>
            </p:cNvPr>
            <p:cNvSpPr/>
            <p:nvPr/>
          </p:nvSpPr>
          <p:spPr>
            <a:xfrm>
              <a:off x="7753055" y="655426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Other health issues</a:t>
              </a:r>
              <a:endParaRPr lang="en-US" sz="1550" dirty="0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F36405B-2838-B0ED-8F90-CD55AE5BACFB}"/>
                </a:ext>
              </a:extLst>
            </p:cNvPr>
            <p:cNvCxnSpPr>
              <a:cxnSpLocks/>
              <a:stCxn id="104" idx="4"/>
              <a:endCxn id="309" idx="0"/>
            </p:cNvCxnSpPr>
            <p:nvPr/>
          </p:nvCxnSpPr>
          <p:spPr>
            <a:xfrm flipH="1">
              <a:off x="3712381" y="2462978"/>
              <a:ext cx="9166" cy="1860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1AF33C8B-2524-5B3D-23C2-3DAC57C5DB41}"/>
                </a:ext>
              </a:extLst>
            </p:cNvPr>
            <p:cNvCxnSpPr>
              <a:cxnSpLocks/>
              <a:stCxn id="309" idx="2"/>
            </p:cNvCxnSpPr>
            <p:nvPr/>
          </p:nvCxnSpPr>
          <p:spPr>
            <a:xfrm>
              <a:off x="3712381" y="6781277"/>
              <a:ext cx="9166" cy="437366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04671C5E-64EA-C398-ACE7-2F476927E5BC}"/>
                </a:ext>
              </a:extLst>
            </p:cNvPr>
            <p:cNvSpPr/>
            <p:nvPr/>
          </p:nvSpPr>
          <p:spPr>
            <a:xfrm>
              <a:off x="2299149" y="7218643"/>
              <a:ext cx="8284132" cy="20116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550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C609E90-F98E-13B1-771B-A94BFEB0ABB5}"/>
                </a:ext>
              </a:extLst>
            </p:cNvPr>
            <p:cNvSpPr/>
            <p:nvPr/>
          </p:nvSpPr>
          <p:spPr>
            <a:xfrm>
              <a:off x="2759252" y="7332272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Educational Achievement</a:t>
              </a:r>
              <a:endParaRPr lang="en-US" sz="1550" dirty="0"/>
            </a:p>
          </p:txBody>
        </p: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F51EDDFA-3BEB-B974-5867-512A662CC6DA}"/>
                </a:ext>
              </a:extLst>
            </p:cNvPr>
            <p:cNvGrpSpPr/>
            <p:nvPr/>
          </p:nvGrpSpPr>
          <p:grpSpPr>
            <a:xfrm>
              <a:off x="1267452" y="2648997"/>
              <a:ext cx="4889857" cy="4132280"/>
              <a:chOff x="1016486" y="4018328"/>
              <a:chExt cx="4887953" cy="413228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037176F3-26B4-4FC1-B081-89BD51AD2869}"/>
                  </a:ext>
                </a:extLst>
              </p:cNvPr>
              <p:cNvSpPr/>
              <p:nvPr/>
            </p:nvSpPr>
            <p:spPr>
              <a:xfrm>
                <a:off x="1370889" y="4282309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Cognitive Functioning</a:t>
                </a:r>
                <a:endParaRPr lang="en-US" sz="1550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5D2FD959-BD9B-C790-766E-DFFD36C832F9}"/>
                  </a:ext>
                </a:extLst>
              </p:cNvPr>
              <p:cNvSpPr/>
              <p:nvPr/>
            </p:nvSpPr>
            <p:spPr>
              <a:xfrm>
                <a:off x="1370888" y="6246914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Intelligence (IQ)</a:t>
                </a:r>
                <a:endParaRPr lang="en-US" sz="1550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D10C9C1-E5DB-EDAD-08EB-FC07AD3793B8}"/>
                  </a:ext>
                </a:extLst>
              </p:cNvPr>
              <p:cNvSpPr/>
              <p:nvPr/>
            </p:nvSpPr>
            <p:spPr>
              <a:xfrm>
                <a:off x="3848108" y="6246914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 err="1">
                    <a:solidFill>
                      <a:sysClr val="windowText" lastClr="000000"/>
                    </a:solidFill>
                  </a:rPr>
                  <a:t>Behavioural</a:t>
                </a:r>
                <a:r>
                  <a:rPr lang="en-US" sz="1550" dirty="0">
                    <a:solidFill>
                      <a:sysClr val="windowText" lastClr="000000"/>
                    </a:solidFill>
                  </a:rPr>
                  <a:t> issues</a:t>
                </a:r>
                <a:endParaRPr lang="en-US" sz="1550" dirty="0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D8F01C63-EBBE-A318-B385-BF5D5AA79DFD}"/>
                  </a:ext>
                </a:extLst>
              </p:cNvPr>
              <p:cNvSpPr/>
              <p:nvPr/>
            </p:nvSpPr>
            <p:spPr>
              <a:xfrm>
                <a:off x="1016486" y="4018328"/>
                <a:ext cx="4887953" cy="41322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550" dirty="0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D360F217-60AF-D730-B1BC-7AEDA990E9B1}"/>
                  </a:ext>
                </a:extLst>
              </p:cNvPr>
              <p:cNvSpPr/>
              <p:nvPr/>
            </p:nvSpPr>
            <p:spPr>
              <a:xfrm>
                <a:off x="3848108" y="4294110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Emotional issues</a:t>
                </a:r>
                <a:endParaRPr lang="en-US" sz="1550" dirty="0"/>
              </a:p>
            </p:txBody>
          </p:sp>
        </p:grp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073943F-9AA9-AC20-C515-DC43FFA00479}"/>
                </a:ext>
              </a:extLst>
            </p:cNvPr>
            <p:cNvSpPr/>
            <p:nvPr/>
          </p:nvSpPr>
          <p:spPr>
            <a:xfrm>
              <a:off x="5540900" y="7319116"/>
              <a:ext cx="1800001" cy="1813156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Socio-economic status</a:t>
              </a:r>
              <a:endParaRPr lang="en-US" sz="1550" dirty="0"/>
            </a:p>
          </p:txBody>
        </p:sp>
        <p:cxnSp>
          <p:nvCxnSpPr>
            <p:cNvPr id="366" name="Straight Arrow Connector 365">
              <a:extLst>
                <a:ext uri="{FF2B5EF4-FFF2-40B4-BE49-F238E27FC236}">
                  <a16:creationId xmlns:a16="http://schemas.microsoft.com/office/drawing/2014/main" id="{97F7CB4F-B723-E800-FAFA-DDE6A954428D}"/>
                </a:ext>
              </a:extLst>
            </p:cNvPr>
            <p:cNvCxnSpPr>
              <a:cxnSpLocks/>
            </p:cNvCxnSpPr>
            <p:nvPr/>
          </p:nvCxnSpPr>
          <p:spPr>
            <a:xfrm>
              <a:off x="8854067" y="2447874"/>
              <a:ext cx="322956" cy="477076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0D11F85E-5CD1-AA63-4865-1650B6CEB239}"/>
                </a:ext>
              </a:extLst>
            </p:cNvPr>
            <p:cNvSpPr/>
            <p:nvPr/>
          </p:nvSpPr>
          <p:spPr>
            <a:xfrm>
              <a:off x="8480206" y="7319114"/>
              <a:ext cx="1742786" cy="1813157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Crime and anti-social </a:t>
              </a:r>
              <a:r>
                <a:rPr lang="en-US" sz="1550" dirty="0" err="1">
                  <a:solidFill>
                    <a:sysClr val="windowText" lastClr="000000"/>
                  </a:solidFill>
                </a:rPr>
                <a:t>behaviour</a:t>
              </a:r>
              <a:endParaRPr lang="en-US" sz="1550" dirty="0"/>
            </a:p>
          </p:txBody>
        </p: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A11B870F-5BB9-684B-5E46-871B91C7ECF3}"/>
                </a:ext>
              </a:extLst>
            </p:cNvPr>
            <p:cNvCxnSpPr>
              <a:cxnSpLocks/>
              <a:stCxn id="175" idx="2"/>
              <a:endCxn id="116" idx="6"/>
            </p:cNvCxnSpPr>
            <p:nvPr/>
          </p:nvCxnSpPr>
          <p:spPr>
            <a:xfrm flipH="1">
              <a:off x="4559252" y="8225694"/>
              <a:ext cx="981648" cy="6578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A2CDC0C2-C553-E5EF-C2A6-C73E7878CDB1}"/>
                </a:ext>
              </a:extLst>
            </p:cNvPr>
            <p:cNvCxnSpPr>
              <a:cxnSpLocks/>
              <a:stCxn id="369" idx="2"/>
              <a:endCxn id="175" idx="6"/>
            </p:cNvCxnSpPr>
            <p:nvPr/>
          </p:nvCxnSpPr>
          <p:spPr>
            <a:xfrm flipH="1">
              <a:off x="7340901" y="8225693"/>
              <a:ext cx="1139305" cy="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CD26A8E2-6656-AB85-834A-AE8063391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6072" y="269005"/>
              <a:ext cx="0" cy="69439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B1B9881E-D179-25D4-259A-800C9575E5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3170" y="274697"/>
              <a:ext cx="3322902" cy="153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288420A9-0428-9236-9F0C-A736F00D966E}"/>
                </a:ext>
              </a:extLst>
            </p:cNvPr>
            <p:cNvCxnSpPr>
              <a:cxnSpLocks/>
              <a:stCxn id="347" idx="2"/>
              <a:endCxn id="5" idx="0"/>
            </p:cNvCxnSpPr>
            <p:nvPr/>
          </p:nvCxnSpPr>
          <p:spPr>
            <a:xfrm flipH="1">
              <a:off x="6440901" y="9230265"/>
              <a:ext cx="314" cy="6782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D4EEEACF-89B1-E3E4-45F5-FC7A6AA70182}"/>
                </a:ext>
              </a:extLst>
            </p:cNvPr>
            <p:cNvCxnSpPr>
              <a:cxnSpLocks/>
              <a:endCxn id="309" idx="1"/>
            </p:cNvCxnSpPr>
            <p:nvPr/>
          </p:nvCxnSpPr>
          <p:spPr>
            <a:xfrm>
              <a:off x="896815" y="4715137"/>
              <a:ext cx="3706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D0A0D78C-AB44-AE8E-FDEA-5F34DE9646C4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3" y="4715137"/>
              <a:ext cx="0" cy="609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>
              <a:extLst>
                <a:ext uri="{FF2B5EF4-FFF2-40B4-BE49-F238E27FC236}">
                  <a16:creationId xmlns:a16="http://schemas.microsoft.com/office/drawing/2014/main" id="{D2CF708F-6BB5-E09B-957A-B986440E56A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896815" y="10808536"/>
              <a:ext cx="464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114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4438789-075C-3DC8-12BB-04AD3F155BC7}"/>
              </a:ext>
            </a:extLst>
          </p:cNvPr>
          <p:cNvGrpSpPr/>
          <p:nvPr/>
        </p:nvGrpSpPr>
        <p:grpSpPr>
          <a:xfrm>
            <a:off x="1177134" y="826153"/>
            <a:ext cx="8503937" cy="5113478"/>
            <a:chOff x="1177134" y="826153"/>
            <a:chExt cx="8503937" cy="51134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44AD0BC-0A26-41EB-53C8-B85FAF6795A0}"/>
                </a:ext>
              </a:extLst>
            </p:cNvPr>
            <p:cNvGrpSpPr/>
            <p:nvPr/>
          </p:nvGrpSpPr>
          <p:grpSpPr>
            <a:xfrm>
              <a:off x="1610929" y="826153"/>
              <a:ext cx="8070142" cy="5113478"/>
              <a:chOff x="1482913" y="655426"/>
              <a:chExt cx="8070142" cy="511347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C569348-CC3A-E14B-BC2F-E1E320D46D14}"/>
                  </a:ext>
                </a:extLst>
              </p:cNvPr>
              <p:cNvSpPr/>
              <p:nvPr/>
            </p:nvSpPr>
            <p:spPr>
              <a:xfrm>
                <a:off x="1482913" y="3968904"/>
                <a:ext cx="1800000" cy="1800000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Childhood Subjective</a:t>
                </a:r>
              </a:p>
              <a:p>
                <a:pPr algn="ctr"/>
                <a:r>
                  <a:rPr lang="en-US" dirty="0"/>
                  <a:t>Wellbeing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BA2BBBF-4440-6F47-A569-2F27702655C7}"/>
                  </a:ext>
                </a:extLst>
              </p:cNvPr>
              <p:cNvCxnSpPr>
                <a:cxnSpLocks/>
                <a:stCxn id="104" idx="6"/>
                <a:endCxn id="105" idx="2"/>
              </p:cNvCxnSpPr>
              <p:nvPr/>
            </p:nvCxnSpPr>
            <p:spPr>
              <a:xfrm>
                <a:off x="3282913" y="1555426"/>
                <a:ext cx="447014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B72717A-2B0A-4D0E-B6EB-787FDCD39CEB}"/>
                  </a:ext>
                </a:extLst>
              </p:cNvPr>
              <p:cNvSpPr/>
              <p:nvPr/>
            </p:nvSpPr>
            <p:spPr>
              <a:xfrm>
                <a:off x="1482913" y="655426"/>
                <a:ext cx="1800000" cy="180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Childhood Lead Exposure</a:t>
                </a:r>
              </a:p>
              <a:p>
                <a:pPr algn="ctr"/>
                <a:endParaRPr lang="en-US" sz="1550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F4739E5-740C-5EE1-7964-DE0B03235C0C}"/>
                  </a:ext>
                </a:extLst>
              </p:cNvPr>
              <p:cNvSpPr/>
              <p:nvPr/>
            </p:nvSpPr>
            <p:spPr>
              <a:xfrm>
                <a:off x="7753055" y="655426"/>
                <a:ext cx="1800000" cy="180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Adult Lead Exposure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9F36405B-2838-B0ED-8F90-CD55AE5BACFB}"/>
                  </a:ext>
                </a:extLst>
              </p:cNvPr>
              <p:cNvCxnSpPr>
                <a:cxnSpLocks/>
                <a:stCxn id="104" idx="4"/>
                <a:endCxn id="5" idx="0"/>
              </p:cNvCxnSpPr>
              <p:nvPr/>
            </p:nvCxnSpPr>
            <p:spPr>
              <a:xfrm>
                <a:off x="2382913" y="2455426"/>
                <a:ext cx="0" cy="1513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D14F97D-4A5A-C40F-2B58-01E7163EF241}"/>
                </a:ext>
              </a:extLst>
            </p:cNvPr>
            <p:cNvSpPr/>
            <p:nvPr/>
          </p:nvSpPr>
          <p:spPr>
            <a:xfrm>
              <a:off x="7881071" y="4139631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Adult Subjective</a:t>
              </a:r>
            </a:p>
            <a:p>
              <a:pPr algn="ctr"/>
              <a:r>
                <a:rPr lang="en-US" b="1" dirty="0"/>
                <a:t>Wellbeing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767FB3B-92DB-884A-9924-50CE602EA2E8}"/>
                </a:ext>
              </a:extLst>
            </p:cNvPr>
            <p:cNvCxnSpPr>
              <a:cxnSpLocks/>
              <a:stCxn id="104" idx="5"/>
              <a:endCxn id="35" idx="1"/>
            </p:cNvCxnSpPr>
            <p:nvPr/>
          </p:nvCxnSpPr>
          <p:spPr>
            <a:xfrm>
              <a:off x="3147325" y="2362549"/>
              <a:ext cx="4997350" cy="204068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604E42D-8314-0146-EC4E-50F4BB9030C9}"/>
                </a:ext>
              </a:extLst>
            </p:cNvPr>
            <p:cNvCxnSpPr>
              <a:cxnSpLocks/>
              <a:stCxn id="105" idx="4"/>
              <a:endCxn id="35" idx="0"/>
            </p:cNvCxnSpPr>
            <p:nvPr/>
          </p:nvCxnSpPr>
          <p:spPr>
            <a:xfrm>
              <a:off x="8781071" y="2626153"/>
              <a:ext cx="0" cy="151347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857C37-4B42-44BE-2547-5DE0086D36BF}"/>
                </a:ext>
              </a:extLst>
            </p:cNvPr>
            <p:cNvSpPr/>
            <p:nvPr/>
          </p:nvSpPr>
          <p:spPr>
            <a:xfrm>
              <a:off x="6762307" y="3059724"/>
              <a:ext cx="20866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C. </a:t>
              </a:r>
              <a:r>
                <a:rPr lang="en-US" dirty="0"/>
                <a:t>Evidence exists, but no analysis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00FCE4-4112-2B3F-3DE3-053095541BE9}"/>
                </a:ext>
              </a:extLst>
            </p:cNvPr>
            <p:cNvSpPr/>
            <p:nvPr/>
          </p:nvSpPr>
          <p:spPr>
            <a:xfrm>
              <a:off x="1177134" y="3059725"/>
              <a:ext cx="130920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A. </a:t>
              </a:r>
              <a:r>
                <a:rPr lang="en-US" dirty="0"/>
                <a:t>No evidence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B3D5BF0-934F-650E-BC5A-704B3BAF087B}"/>
                </a:ext>
              </a:extLst>
            </p:cNvPr>
            <p:cNvSpPr/>
            <p:nvPr/>
          </p:nvSpPr>
          <p:spPr>
            <a:xfrm>
              <a:off x="3875918" y="3059724"/>
              <a:ext cx="10671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B. Three studies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987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57</Words>
  <Application>Microsoft Macintosh PowerPoint</Application>
  <PresentationFormat>Custom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Dupret</dc:creator>
  <cp:lastModifiedBy>Samuel Dupret</cp:lastModifiedBy>
  <cp:revision>10</cp:revision>
  <dcterms:created xsi:type="dcterms:W3CDTF">2022-01-24T09:14:30Z</dcterms:created>
  <dcterms:modified xsi:type="dcterms:W3CDTF">2022-04-30T15:58:42Z</dcterms:modified>
</cp:coreProperties>
</file>