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8" r:id="rId3"/>
    <p:sldId id="260" r:id="rId4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28"/>
    <p:restoredTop sz="94653"/>
  </p:normalViewPr>
  <p:slideViewPr>
    <p:cSldViewPr snapToGrid="0" snapToObjects="1">
      <p:cViewPr>
        <p:scale>
          <a:sx n="110" d="100"/>
          <a:sy n="11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54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054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30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9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1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27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0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3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2246C-62F8-8D41-AE20-12536F7DA5C0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42246C-62F8-8D41-AE20-12536F7DA5C0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7A54C-709A-CD41-9865-82B26C0E61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7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44AD0BC-0A26-41EB-53C8-B85FAF6795A0}"/>
              </a:ext>
            </a:extLst>
          </p:cNvPr>
          <p:cNvGrpSpPr/>
          <p:nvPr/>
        </p:nvGrpSpPr>
        <p:grpSpPr>
          <a:xfrm>
            <a:off x="896815" y="1268206"/>
            <a:ext cx="9686466" cy="11733458"/>
            <a:chOff x="896815" y="-24922"/>
            <a:chExt cx="9686466" cy="11733458"/>
          </a:xfrm>
        </p:grpSpPr>
        <p:cxnSp>
          <p:nvCxnSpPr>
            <p:cNvPr id="409" name="Straight Arrow Connector 408">
              <a:extLst>
                <a:ext uri="{FF2B5EF4-FFF2-40B4-BE49-F238E27FC236}">
                  <a16:creationId xmlns:a16="http://schemas.microsoft.com/office/drawing/2014/main" id="{83DDBBF4-0647-C831-988F-B8582CB5CB7D}"/>
                </a:ext>
              </a:extLst>
            </p:cNvPr>
            <p:cNvCxnSpPr>
              <a:cxnSpLocks/>
              <a:endCxn id="5" idx="7"/>
            </p:cNvCxnSpPr>
            <p:nvPr/>
          </p:nvCxnSpPr>
          <p:spPr>
            <a:xfrm flipH="1">
              <a:off x="7077297" y="2462978"/>
              <a:ext cx="1387017" cy="770916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569348-CC3A-E14B-BC2F-E1E320D46D14}"/>
                </a:ext>
              </a:extLst>
            </p:cNvPr>
            <p:cNvSpPr/>
            <p:nvPr/>
          </p:nvSpPr>
          <p:spPr>
            <a:xfrm>
              <a:off x="5540901" y="9908536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5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1C9EFDC-D71B-634F-9F32-B3AB3DAEE4E7}"/>
                </a:ext>
              </a:extLst>
            </p:cNvPr>
            <p:cNvCxnSpPr>
              <a:cxnSpLocks/>
              <a:stCxn id="14" idx="2"/>
              <a:endCxn id="104" idx="6"/>
            </p:cNvCxnSpPr>
            <p:nvPr/>
          </p:nvCxnSpPr>
          <p:spPr>
            <a:xfrm flipH="1" flipV="1">
              <a:off x="4621547" y="1541713"/>
              <a:ext cx="578833" cy="61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CB7CD7-16B7-7D4C-BB9A-27D45F3A6AFB}"/>
                </a:ext>
              </a:extLst>
            </p:cNvPr>
            <p:cNvSpPr txBox="1"/>
            <p:nvPr/>
          </p:nvSpPr>
          <p:spPr>
            <a:xfrm>
              <a:off x="4271580" y="-24922"/>
              <a:ext cx="365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Lead Exposure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3F78D7-9861-9149-B7C9-3C1A5A621E6C}"/>
                </a:ext>
              </a:extLst>
            </p:cNvPr>
            <p:cNvCxnSpPr>
              <a:cxnSpLocks/>
              <a:stCxn id="15" idx="2"/>
              <a:endCxn id="14" idx="0"/>
            </p:cNvCxnSpPr>
            <p:nvPr/>
          </p:nvCxnSpPr>
          <p:spPr>
            <a:xfrm>
              <a:off x="6100380" y="436743"/>
              <a:ext cx="0" cy="2111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0A0A15-BA0D-2845-A9FD-4A720E841088}"/>
                </a:ext>
              </a:extLst>
            </p:cNvPr>
            <p:cNvSpPr/>
            <p:nvPr/>
          </p:nvSpPr>
          <p:spPr>
            <a:xfrm>
              <a:off x="5200380" y="647874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50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BA2BBBF-4440-6F47-A569-2F27702655C7}"/>
                </a:ext>
              </a:extLst>
            </p:cNvPr>
            <p:cNvCxnSpPr>
              <a:cxnSpLocks/>
              <a:stCxn id="14" idx="6"/>
              <a:endCxn id="105" idx="2"/>
            </p:cNvCxnSpPr>
            <p:nvPr/>
          </p:nvCxnSpPr>
          <p:spPr>
            <a:xfrm>
              <a:off x="7000380" y="1547874"/>
              <a:ext cx="752675" cy="75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B72717A-2B0A-4D0E-B6EB-787FDCD39CEB}"/>
                </a:ext>
              </a:extLst>
            </p:cNvPr>
            <p:cNvSpPr/>
            <p:nvPr/>
          </p:nvSpPr>
          <p:spPr>
            <a:xfrm>
              <a:off x="2821547" y="641713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3F4739E5-740C-5EE1-7964-DE0B03235C0C}"/>
                </a:ext>
              </a:extLst>
            </p:cNvPr>
            <p:cNvSpPr/>
            <p:nvPr/>
          </p:nvSpPr>
          <p:spPr>
            <a:xfrm>
              <a:off x="7753055" y="655426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50" dirty="0"/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F36405B-2838-B0ED-8F90-CD55AE5BACFB}"/>
                </a:ext>
              </a:extLst>
            </p:cNvPr>
            <p:cNvCxnSpPr>
              <a:cxnSpLocks/>
              <a:stCxn id="104" idx="4"/>
              <a:endCxn id="309" idx="0"/>
            </p:cNvCxnSpPr>
            <p:nvPr/>
          </p:nvCxnSpPr>
          <p:spPr>
            <a:xfrm flipH="1">
              <a:off x="3712381" y="2441713"/>
              <a:ext cx="9166" cy="2072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1AF33C8B-2524-5B3D-23C2-3DAC57C5DB41}"/>
                </a:ext>
              </a:extLst>
            </p:cNvPr>
            <p:cNvCxnSpPr>
              <a:cxnSpLocks/>
              <a:stCxn id="309" idx="2"/>
            </p:cNvCxnSpPr>
            <p:nvPr/>
          </p:nvCxnSpPr>
          <p:spPr>
            <a:xfrm>
              <a:off x="3712381" y="6781277"/>
              <a:ext cx="9166" cy="43736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04671C5E-64EA-C398-ACE7-2F476927E5BC}"/>
                </a:ext>
              </a:extLst>
            </p:cNvPr>
            <p:cNvSpPr/>
            <p:nvPr/>
          </p:nvSpPr>
          <p:spPr>
            <a:xfrm>
              <a:off x="2299149" y="7218643"/>
              <a:ext cx="8284132" cy="20116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550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C609E90-F98E-13B1-771B-A94BFEB0ABB5}"/>
                </a:ext>
              </a:extLst>
            </p:cNvPr>
            <p:cNvSpPr/>
            <p:nvPr/>
          </p:nvSpPr>
          <p:spPr>
            <a:xfrm>
              <a:off x="2759252" y="7332272"/>
              <a:ext cx="1800000" cy="1800000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50" dirty="0"/>
            </a:p>
          </p:txBody>
        </p: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F51EDDFA-3BEB-B974-5867-512A662CC6DA}"/>
                </a:ext>
              </a:extLst>
            </p:cNvPr>
            <p:cNvGrpSpPr/>
            <p:nvPr/>
          </p:nvGrpSpPr>
          <p:grpSpPr>
            <a:xfrm>
              <a:off x="1267452" y="2648997"/>
              <a:ext cx="4889857" cy="4132280"/>
              <a:chOff x="1016486" y="4018328"/>
              <a:chExt cx="4887953" cy="4132280"/>
            </a:xfrm>
          </p:grpSpPr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037176F3-26B4-4FC1-B081-89BD51AD2869}"/>
                  </a:ext>
                </a:extLst>
              </p:cNvPr>
              <p:cNvSpPr/>
              <p:nvPr/>
            </p:nvSpPr>
            <p:spPr>
              <a:xfrm>
                <a:off x="1370889" y="4282309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50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5D2FD959-BD9B-C790-766E-DFFD36C832F9}"/>
                  </a:ext>
                </a:extLst>
              </p:cNvPr>
              <p:cNvSpPr/>
              <p:nvPr/>
            </p:nvSpPr>
            <p:spPr>
              <a:xfrm>
                <a:off x="1370888" y="6246914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50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2D10C9C1-E5DB-EDAD-08EB-FC07AD3793B8}"/>
                  </a:ext>
                </a:extLst>
              </p:cNvPr>
              <p:cNvSpPr/>
              <p:nvPr/>
            </p:nvSpPr>
            <p:spPr>
              <a:xfrm>
                <a:off x="3848108" y="6246914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50" dirty="0"/>
              </a:p>
            </p:txBody>
          </p:sp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D8F01C63-EBBE-A318-B385-BF5D5AA79DFD}"/>
                  </a:ext>
                </a:extLst>
              </p:cNvPr>
              <p:cNvSpPr/>
              <p:nvPr/>
            </p:nvSpPr>
            <p:spPr>
              <a:xfrm>
                <a:off x="1016486" y="4018328"/>
                <a:ext cx="4887953" cy="41322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550" dirty="0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D360F217-60AF-D730-B1BC-7AEDA990E9B1}"/>
                  </a:ext>
                </a:extLst>
              </p:cNvPr>
              <p:cNvSpPr/>
              <p:nvPr/>
            </p:nvSpPr>
            <p:spPr>
              <a:xfrm>
                <a:off x="3848108" y="4294110"/>
                <a:ext cx="1655356" cy="1656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550" dirty="0"/>
              </a:p>
            </p:txBody>
          </p:sp>
        </p:grp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073943F-9AA9-AC20-C515-DC43FFA00479}"/>
                </a:ext>
              </a:extLst>
            </p:cNvPr>
            <p:cNvSpPr/>
            <p:nvPr/>
          </p:nvSpPr>
          <p:spPr>
            <a:xfrm>
              <a:off x="5540900" y="7319116"/>
              <a:ext cx="1800001" cy="1813156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50" dirty="0"/>
            </a:p>
          </p:txBody>
        </p:sp>
        <p:cxnSp>
          <p:nvCxnSpPr>
            <p:cNvPr id="366" name="Straight Arrow Connector 365">
              <a:extLst>
                <a:ext uri="{FF2B5EF4-FFF2-40B4-BE49-F238E27FC236}">
                  <a16:creationId xmlns:a16="http://schemas.microsoft.com/office/drawing/2014/main" id="{97F7CB4F-B723-E800-FAFA-DDE6A954428D}"/>
                </a:ext>
              </a:extLst>
            </p:cNvPr>
            <p:cNvCxnSpPr>
              <a:cxnSpLocks/>
            </p:cNvCxnSpPr>
            <p:nvPr/>
          </p:nvCxnSpPr>
          <p:spPr>
            <a:xfrm>
              <a:off x="8854067" y="2447874"/>
              <a:ext cx="322956" cy="477076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0D11F85E-5CD1-AA63-4865-1650B6CEB239}"/>
                </a:ext>
              </a:extLst>
            </p:cNvPr>
            <p:cNvSpPr/>
            <p:nvPr/>
          </p:nvSpPr>
          <p:spPr>
            <a:xfrm>
              <a:off x="8480206" y="7319114"/>
              <a:ext cx="1742786" cy="1813157"/>
            </a:xfrm>
            <a:prstGeom prst="ellips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550" dirty="0"/>
            </a:p>
          </p:txBody>
        </p:sp>
        <p:cxnSp>
          <p:nvCxnSpPr>
            <p:cNvPr id="370" name="Straight Arrow Connector 369">
              <a:extLst>
                <a:ext uri="{FF2B5EF4-FFF2-40B4-BE49-F238E27FC236}">
                  <a16:creationId xmlns:a16="http://schemas.microsoft.com/office/drawing/2014/main" id="{A11B870F-5BB9-684B-5E46-871B91C7ECF3}"/>
                </a:ext>
              </a:extLst>
            </p:cNvPr>
            <p:cNvCxnSpPr>
              <a:cxnSpLocks/>
              <a:stCxn id="175" idx="2"/>
              <a:endCxn id="116" idx="6"/>
            </p:cNvCxnSpPr>
            <p:nvPr/>
          </p:nvCxnSpPr>
          <p:spPr>
            <a:xfrm flipH="1">
              <a:off x="4559252" y="8225694"/>
              <a:ext cx="981648" cy="657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A2CDC0C2-C553-E5EF-C2A6-C73E7878CDB1}"/>
                </a:ext>
              </a:extLst>
            </p:cNvPr>
            <p:cNvCxnSpPr>
              <a:cxnSpLocks/>
              <a:stCxn id="369" idx="2"/>
              <a:endCxn id="175" idx="6"/>
            </p:cNvCxnSpPr>
            <p:nvPr/>
          </p:nvCxnSpPr>
          <p:spPr>
            <a:xfrm flipH="1">
              <a:off x="7340901" y="8225693"/>
              <a:ext cx="1139305" cy="1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CD26A8E2-6656-AB85-834A-AE8063391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46072" y="205910"/>
              <a:ext cx="0" cy="700704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Arrow Connector 401">
              <a:extLst>
                <a:ext uri="{FF2B5EF4-FFF2-40B4-BE49-F238E27FC236}">
                  <a16:creationId xmlns:a16="http://schemas.microsoft.com/office/drawing/2014/main" id="{B1B9881E-D179-25D4-259A-800C9575E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2800" y="205910"/>
              <a:ext cx="308951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8420A9-0428-9236-9F0C-A736F00D966E}"/>
                </a:ext>
              </a:extLst>
            </p:cNvPr>
            <p:cNvCxnSpPr>
              <a:cxnSpLocks/>
              <a:stCxn id="347" idx="2"/>
              <a:endCxn id="5" idx="0"/>
            </p:cNvCxnSpPr>
            <p:nvPr/>
          </p:nvCxnSpPr>
          <p:spPr>
            <a:xfrm flipH="1">
              <a:off x="6440901" y="9230265"/>
              <a:ext cx="314" cy="6782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D4EEEACF-89B1-E3E4-45F5-FC7A6AA70182}"/>
                </a:ext>
              </a:extLst>
            </p:cNvPr>
            <p:cNvCxnSpPr>
              <a:cxnSpLocks/>
              <a:endCxn id="309" idx="1"/>
            </p:cNvCxnSpPr>
            <p:nvPr/>
          </p:nvCxnSpPr>
          <p:spPr>
            <a:xfrm>
              <a:off x="896815" y="4715137"/>
              <a:ext cx="37063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D0A0D78C-AB44-AE8E-FDEA-5F34DE9646C4}"/>
                </a:ext>
              </a:extLst>
            </p:cNvPr>
            <p:cNvCxnSpPr>
              <a:cxnSpLocks/>
            </p:cNvCxnSpPr>
            <p:nvPr/>
          </p:nvCxnSpPr>
          <p:spPr>
            <a:xfrm>
              <a:off x="907163" y="4715137"/>
              <a:ext cx="0" cy="60933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D2CF708F-6BB5-E09B-957A-B986440E56A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896815" y="10808536"/>
              <a:ext cx="464408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B9A532-C9A3-0D71-4196-5767404FD25E}"/>
              </a:ext>
            </a:extLst>
          </p:cNvPr>
          <p:cNvSpPr txBox="1"/>
          <p:nvPr/>
        </p:nvSpPr>
        <p:spPr>
          <a:xfrm>
            <a:off x="2494235" y="2634786"/>
            <a:ext cx="24546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Neurotoxicity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A8CAFF-4672-3511-1069-BEB5DC2331A7}"/>
              </a:ext>
            </a:extLst>
          </p:cNvPr>
          <p:cNvSpPr txBox="1"/>
          <p:nvPr/>
        </p:nvSpPr>
        <p:spPr>
          <a:xfrm>
            <a:off x="5168131" y="2480481"/>
            <a:ext cx="18526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Lead in the body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D0C28F-3A5C-49FC-BBC7-A4F4ED328797}"/>
              </a:ext>
            </a:extLst>
          </p:cNvPr>
          <p:cNvSpPr txBox="1"/>
          <p:nvPr/>
        </p:nvSpPr>
        <p:spPr>
          <a:xfrm>
            <a:off x="7753055" y="2521613"/>
            <a:ext cx="180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Other health issues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9E4BD3-0A24-C103-CE6C-7C776A27536B}"/>
              </a:ext>
            </a:extLst>
          </p:cNvPr>
          <p:cNvSpPr txBox="1"/>
          <p:nvPr/>
        </p:nvSpPr>
        <p:spPr>
          <a:xfrm>
            <a:off x="1379349" y="4690245"/>
            <a:ext cx="21412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Cognitive functioning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4E130D-F9E2-995F-DABA-44F1DFD9CCCB}"/>
              </a:ext>
            </a:extLst>
          </p:cNvPr>
          <p:cNvSpPr txBox="1"/>
          <p:nvPr/>
        </p:nvSpPr>
        <p:spPr>
          <a:xfrm>
            <a:off x="4100176" y="4762129"/>
            <a:ext cx="1656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Emotional issues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0C22C8-47C1-59FC-94EE-9AB817C4D15F}"/>
              </a:ext>
            </a:extLst>
          </p:cNvPr>
          <p:cNvSpPr txBox="1"/>
          <p:nvPr/>
        </p:nvSpPr>
        <p:spPr>
          <a:xfrm>
            <a:off x="1666234" y="6661159"/>
            <a:ext cx="1656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Intelligence (IQ)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19FD94-460A-44C4-40F6-29425F923E57}"/>
              </a:ext>
            </a:extLst>
          </p:cNvPr>
          <p:cNvSpPr txBox="1"/>
          <p:nvPr/>
        </p:nvSpPr>
        <p:spPr>
          <a:xfrm>
            <a:off x="4100176" y="6644768"/>
            <a:ext cx="1656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 err="1"/>
              <a:t>Behavioural</a:t>
            </a:r>
            <a:r>
              <a:rPr lang="en-US" sz="2000" dirty="0"/>
              <a:t> issues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570EF1-67E6-40F7-B93F-1E26FD6988E4}"/>
              </a:ext>
            </a:extLst>
          </p:cNvPr>
          <p:cNvSpPr txBox="1"/>
          <p:nvPr/>
        </p:nvSpPr>
        <p:spPr>
          <a:xfrm>
            <a:off x="2835394" y="9163639"/>
            <a:ext cx="16560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Educational achievement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1892CA5-43AD-11FE-4BCB-3D8492EAF247}"/>
              </a:ext>
            </a:extLst>
          </p:cNvPr>
          <p:cNvSpPr txBox="1"/>
          <p:nvPr/>
        </p:nvSpPr>
        <p:spPr>
          <a:xfrm>
            <a:off x="5612899" y="8968847"/>
            <a:ext cx="16560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Socio-economic status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2D2B511-855E-B7A1-00B7-96AF34480ED6}"/>
              </a:ext>
            </a:extLst>
          </p:cNvPr>
          <p:cNvSpPr txBox="1"/>
          <p:nvPr/>
        </p:nvSpPr>
        <p:spPr>
          <a:xfrm>
            <a:off x="8518715" y="9009750"/>
            <a:ext cx="165600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Crime and anti-social </a:t>
            </a:r>
            <a:r>
              <a:rPr lang="en-US" sz="2000" dirty="0" err="1"/>
              <a:t>behaviour</a:t>
            </a:r>
            <a:endParaRPr 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EEABAAB-8734-EE7F-1220-C5607FBA109F}"/>
              </a:ext>
            </a:extLst>
          </p:cNvPr>
          <p:cNvSpPr txBox="1"/>
          <p:nvPr/>
        </p:nvSpPr>
        <p:spPr>
          <a:xfrm>
            <a:off x="5612898" y="11901609"/>
            <a:ext cx="16560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Wellbeing</a:t>
            </a:r>
          </a:p>
        </p:txBody>
      </p:sp>
    </p:spTree>
    <p:extLst>
      <p:ext uri="{BB962C8B-B14F-4D97-AF65-F5344CB8AC3E}">
        <p14:creationId xmlns:p14="http://schemas.microsoft.com/office/powerpoint/2010/main" val="2801142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6D2B13A-4DC7-E4DE-94E9-70A60A7C2CC6}"/>
              </a:ext>
            </a:extLst>
          </p:cNvPr>
          <p:cNvGrpSpPr/>
          <p:nvPr/>
        </p:nvGrpSpPr>
        <p:grpSpPr>
          <a:xfrm>
            <a:off x="974534" y="2086628"/>
            <a:ext cx="9798236" cy="5113478"/>
            <a:chOff x="974534" y="826153"/>
            <a:chExt cx="9798236" cy="511347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44AD0BC-0A26-41EB-53C8-B85FAF6795A0}"/>
                </a:ext>
              </a:extLst>
            </p:cNvPr>
            <p:cNvGrpSpPr/>
            <p:nvPr/>
          </p:nvGrpSpPr>
          <p:grpSpPr>
            <a:xfrm>
              <a:off x="1610929" y="826153"/>
              <a:ext cx="8070142" cy="5113478"/>
              <a:chOff x="1482913" y="655426"/>
              <a:chExt cx="8070142" cy="511347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569348-CC3A-E14B-BC2F-E1E320D46D14}"/>
                  </a:ext>
                </a:extLst>
              </p:cNvPr>
              <p:cNvSpPr/>
              <p:nvPr/>
            </p:nvSpPr>
            <p:spPr>
              <a:xfrm>
                <a:off x="1482913" y="3968904"/>
                <a:ext cx="1800000" cy="1800000"/>
              </a:xfrm>
              <a:prstGeom prst="ellips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Childhood Subjective</a:t>
                </a:r>
              </a:p>
              <a:p>
                <a:pPr algn="ctr"/>
                <a:r>
                  <a:rPr lang="en-US" dirty="0"/>
                  <a:t>Wellbeing</a:t>
                </a:r>
              </a:p>
            </p:txBody>
          </p: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4BA2BBBF-4440-6F47-A569-2F27702655C7}"/>
                  </a:ext>
                </a:extLst>
              </p:cNvPr>
              <p:cNvCxnSpPr>
                <a:cxnSpLocks/>
                <a:stCxn id="104" idx="6"/>
                <a:endCxn id="105" idx="2"/>
              </p:cNvCxnSpPr>
              <p:nvPr/>
            </p:nvCxnSpPr>
            <p:spPr>
              <a:xfrm>
                <a:off x="3282913" y="1555426"/>
                <a:ext cx="447014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B72717A-2B0A-4D0E-B6EB-787FDCD39CEB}"/>
                  </a:ext>
                </a:extLst>
              </p:cNvPr>
              <p:cNvSpPr/>
              <p:nvPr/>
            </p:nvSpPr>
            <p:spPr>
              <a:xfrm>
                <a:off x="1482913" y="655426"/>
                <a:ext cx="1800000" cy="180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Childhood Lead Exposure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F4739E5-740C-5EE1-7964-DE0B03235C0C}"/>
                  </a:ext>
                </a:extLst>
              </p:cNvPr>
              <p:cNvSpPr/>
              <p:nvPr/>
            </p:nvSpPr>
            <p:spPr>
              <a:xfrm>
                <a:off x="7753055" y="655426"/>
                <a:ext cx="1800000" cy="1800000"/>
              </a:xfrm>
              <a:prstGeom prst="ellipse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Adult Lead Exposure</a:t>
                </a:r>
              </a:p>
            </p:txBody>
          </p: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9F36405B-2838-B0ED-8F90-CD55AE5BACFB}"/>
                  </a:ext>
                </a:extLst>
              </p:cNvPr>
              <p:cNvCxnSpPr>
                <a:cxnSpLocks/>
                <a:stCxn id="104" idx="4"/>
                <a:endCxn id="5" idx="0"/>
              </p:cNvCxnSpPr>
              <p:nvPr/>
            </p:nvCxnSpPr>
            <p:spPr>
              <a:xfrm>
                <a:off x="2382913" y="2455426"/>
                <a:ext cx="0" cy="151347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D14F97D-4A5A-C40F-2B58-01E7163EF241}"/>
                </a:ext>
              </a:extLst>
            </p:cNvPr>
            <p:cNvSpPr/>
            <p:nvPr/>
          </p:nvSpPr>
          <p:spPr>
            <a:xfrm>
              <a:off x="7881071" y="4139631"/>
              <a:ext cx="1800000" cy="1800000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Adult Subjective</a:t>
              </a:r>
            </a:p>
            <a:p>
              <a:pPr algn="ctr"/>
              <a:r>
                <a:rPr lang="en-US" b="1" dirty="0"/>
                <a:t>Wellbeing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767FB3B-92DB-884A-9924-50CE602EA2E8}"/>
                </a:ext>
              </a:extLst>
            </p:cNvPr>
            <p:cNvCxnSpPr>
              <a:cxnSpLocks/>
              <a:stCxn id="104" idx="5"/>
              <a:endCxn id="35" idx="1"/>
            </p:cNvCxnSpPr>
            <p:nvPr/>
          </p:nvCxnSpPr>
          <p:spPr>
            <a:xfrm>
              <a:off x="3147325" y="2362549"/>
              <a:ext cx="4997350" cy="2040686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604E42D-8314-0146-EC4E-50F4BB9030C9}"/>
                </a:ext>
              </a:extLst>
            </p:cNvPr>
            <p:cNvCxnSpPr>
              <a:cxnSpLocks/>
              <a:stCxn id="105" idx="4"/>
              <a:endCxn id="35" idx="0"/>
            </p:cNvCxnSpPr>
            <p:nvPr/>
          </p:nvCxnSpPr>
          <p:spPr>
            <a:xfrm>
              <a:off x="8781071" y="2626153"/>
              <a:ext cx="0" cy="1513478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8857C37-4B42-44BE-2547-5DE0086D36BF}"/>
                </a:ext>
              </a:extLst>
            </p:cNvPr>
            <p:cNvSpPr/>
            <p:nvPr/>
          </p:nvSpPr>
          <p:spPr>
            <a:xfrm>
              <a:off x="8837072" y="3059724"/>
              <a:ext cx="19356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C. </a:t>
              </a:r>
              <a:r>
                <a:rPr lang="en-US" dirty="0"/>
                <a:t>Evidence exists, but we did not </a:t>
              </a:r>
              <a:r>
                <a:rPr lang="en-US" dirty="0" err="1"/>
                <a:t>analyse</a:t>
              </a:r>
              <a:endParaRPr lang="en-US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00FCE4-4112-2B3F-3DE3-053095541BE9}"/>
                </a:ext>
              </a:extLst>
            </p:cNvPr>
            <p:cNvSpPr/>
            <p:nvPr/>
          </p:nvSpPr>
          <p:spPr>
            <a:xfrm>
              <a:off x="974534" y="3059725"/>
              <a:ext cx="15118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A. </a:t>
              </a:r>
              <a:r>
                <a:rPr lang="en-US" dirty="0"/>
                <a:t>No evidence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B3D5BF0-934F-650E-BC5A-704B3BAF087B}"/>
                </a:ext>
              </a:extLst>
            </p:cNvPr>
            <p:cNvSpPr/>
            <p:nvPr/>
          </p:nvSpPr>
          <p:spPr>
            <a:xfrm>
              <a:off x="3875918" y="3059724"/>
              <a:ext cx="106711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/>
                <a:t>B. Three studies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39878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EC69352A-9B45-B752-6D2B-8C476000E4B1}"/>
              </a:ext>
            </a:extLst>
          </p:cNvPr>
          <p:cNvGrpSpPr/>
          <p:nvPr/>
        </p:nvGrpSpPr>
        <p:grpSpPr>
          <a:xfrm>
            <a:off x="156369" y="803276"/>
            <a:ext cx="11879263" cy="11879263"/>
            <a:chOff x="156369" y="803276"/>
            <a:chExt cx="11879263" cy="1187926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74D0422-202B-8948-C018-7EC24D9524CB}"/>
                </a:ext>
              </a:extLst>
            </p:cNvPr>
            <p:cNvGrpSpPr/>
            <p:nvPr/>
          </p:nvGrpSpPr>
          <p:grpSpPr>
            <a:xfrm>
              <a:off x="156369" y="803276"/>
              <a:ext cx="11879263" cy="11879263"/>
              <a:chOff x="156368" y="0"/>
              <a:chExt cx="11879263" cy="11879263"/>
            </a:xfrm>
          </p:grpSpPr>
          <p:pic>
            <p:nvPicPr>
              <p:cNvPr id="3" name="Picture 2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F5945B90-6DF2-2702-51AF-234B7CB27B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6368" y="0"/>
                <a:ext cx="11879263" cy="11879263"/>
              </a:xfrm>
              <a:prstGeom prst="rect">
                <a:avLst/>
              </a:prstGeom>
            </p:spPr>
          </p:pic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B2F7E1C-52C3-9226-8009-81DD9BC4C5A2}"/>
                  </a:ext>
                </a:extLst>
              </p:cNvPr>
              <p:cNvCxnSpPr/>
              <p:nvPr/>
            </p:nvCxnSpPr>
            <p:spPr>
              <a:xfrm>
                <a:off x="1552353" y="637953"/>
                <a:ext cx="10228521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771D19-B60D-6C9B-F01F-1D1E5E8A1E20}"/>
                  </a:ext>
                </a:extLst>
              </p:cNvPr>
              <p:cNvSpPr/>
              <p:nvPr/>
            </p:nvSpPr>
            <p:spPr>
              <a:xfrm>
                <a:off x="5741581" y="659219"/>
                <a:ext cx="5422604" cy="8867554"/>
              </a:xfrm>
              <a:prstGeom prst="rect">
                <a:avLst/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riangle 6">
                <a:extLst>
                  <a:ext uri="{FF2B5EF4-FFF2-40B4-BE49-F238E27FC236}">
                    <a16:creationId xmlns:a16="http://schemas.microsoft.com/office/drawing/2014/main" id="{19F53E56-7C09-65C4-7698-83D42F9F256A}"/>
                  </a:ext>
                </a:extLst>
              </p:cNvPr>
              <p:cNvSpPr/>
              <p:nvPr/>
            </p:nvSpPr>
            <p:spPr>
              <a:xfrm flipV="1">
                <a:off x="2169044" y="659218"/>
                <a:ext cx="3572537" cy="8888820"/>
              </a:xfrm>
              <a:prstGeom prst="triangle">
                <a:avLst>
                  <a:gd name="adj" fmla="val 100000"/>
                </a:avLst>
              </a:prstGeom>
              <a:solidFill>
                <a:schemeClr val="tx2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C22185-4EE5-25E0-8F38-80C678148152}"/>
                </a:ext>
              </a:extLst>
            </p:cNvPr>
            <p:cNvSpPr txBox="1"/>
            <p:nvPr/>
          </p:nvSpPr>
          <p:spPr>
            <a:xfrm>
              <a:off x="5741582" y="3078642"/>
              <a:ext cx="374266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600" dirty="0"/>
                <a:t>SD-years of subjective wellbeing lost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FDF0830-D359-B69F-4201-4C24140911DB}"/>
                </a:ext>
              </a:extLst>
            </p:cNvPr>
            <p:cNvSpPr txBox="1"/>
            <p:nvPr/>
          </p:nvSpPr>
          <p:spPr>
            <a:xfrm>
              <a:off x="5741582" y="10407172"/>
              <a:ext cx="54226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Stabilised losses in adulthood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DA84A3-570F-CBE1-3AE4-D66149EC6524}"/>
                </a:ext>
              </a:extLst>
            </p:cNvPr>
            <p:cNvSpPr txBox="1"/>
            <p:nvPr/>
          </p:nvSpPr>
          <p:spPr>
            <a:xfrm>
              <a:off x="1892811" y="6369387"/>
              <a:ext cx="28424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Losses grow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54C2773-4C3D-2DDF-6B13-3B96C8A33DA8}"/>
                </a:ext>
              </a:extLst>
            </p:cNvPr>
            <p:cNvCxnSpPr>
              <a:cxnSpLocks/>
            </p:cNvCxnSpPr>
            <p:nvPr/>
          </p:nvCxnSpPr>
          <p:spPr>
            <a:xfrm>
              <a:off x="2977116" y="10606494"/>
              <a:ext cx="0" cy="12546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1A713D8-E205-E794-1B34-E4B08ACFA52B}"/>
                </a:ext>
              </a:extLst>
            </p:cNvPr>
            <p:cNvCxnSpPr>
              <a:cxnSpLocks/>
            </p:cNvCxnSpPr>
            <p:nvPr/>
          </p:nvCxnSpPr>
          <p:spPr>
            <a:xfrm>
              <a:off x="3384697" y="10606494"/>
              <a:ext cx="0" cy="1254642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8F18-3AE3-794D-C18F-F7503F08DAA1}"/>
                </a:ext>
              </a:extLst>
            </p:cNvPr>
            <p:cNvSpPr txBox="1"/>
            <p:nvPr/>
          </p:nvSpPr>
          <p:spPr>
            <a:xfrm>
              <a:off x="1648155" y="10161849"/>
              <a:ext cx="284243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/>
                <a:t>BLLs were measured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CFCE26-6471-0EA0-D011-7EF33E1911C1}"/>
                </a:ext>
              </a:extLst>
            </p:cNvPr>
            <p:cNvSpPr txBox="1"/>
            <p:nvPr/>
          </p:nvSpPr>
          <p:spPr>
            <a:xfrm>
              <a:off x="4304703" y="10444465"/>
              <a:ext cx="219122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 err="1"/>
                <a:t>MHa</a:t>
              </a:r>
              <a:r>
                <a:rPr lang="en-GB" sz="2000" dirty="0"/>
                <a:t> outcomes were measured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4544A1-D6F0-333C-F6DD-692370199339}"/>
                </a:ext>
              </a:extLst>
            </p:cNvPr>
            <p:cNvCxnSpPr>
              <a:cxnSpLocks/>
            </p:cNvCxnSpPr>
            <p:nvPr/>
          </p:nvCxnSpPr>
          <p:spPr>
            <a:xfrm>
              <a:off x="5346997" y="11233815"/>
              <a:ext cx="0" cy="601921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0701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3432</TotalTime>
  <Words>77</Words>
  <Application>Microsoft Macintosh PowerPoint</Application>
  <PresentationFormat>Custom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Samuel Dupret</dc:creator>
  <cp:lastModifiedBy>j m</cp:lastModifiedBy>
  <cp:revision>16</cp:revision>
  <dcterms:created xsi:type="dcterms:W3CDTF">2022-01-24T09:14:30Z</dcterms:created>
  <dcterms:modified xsi:type="dcterms:W3CDTF">2023-01-20T03:38:29Z</dcterms:modified>
</cp:coreProperties>
</file>