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47"/>
  </p:notesMasterIdLst>
  <p:handoutMasterIdLst>
    <p:handoutMasterId r:id="rId4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CDE"/>
    <a:srgbClr val="FA4848"/>
    <a:srgbClr val="414A59"/>
    <a:srgbClr val="FB6362"/>
    <a:srgbClr val="B64645"/>
    <a:srgbClr val="6BB5F4"/>
    <a:srgbClr val="59CBC7"/>
    <a:srgbClr val="349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5" autoAdjust="0"/>
    <p:restoredTop sz="96327" autoAdjust="0"/>
  </p:normalViewPr>
  <p:slideViewPr>
    <p:cSldViewPr snapToGrid="0" showGuides="1">
      <p:cViewPr varScale="1">
        <p:scale>
          <a:sx n="115" d="100"/>
          <a:sy n="115" d="100"/>
        </p:scale>
        <p:origin x="224" y="384"/>
      </p:cViewPr>
      <p:guideLst>
        <p:guide orient="horz" pos="2153"/>
        <p:guide pos="3840"/>
      </p:guideLst>
    </p:cSldViewPr>
  </p:slideViewPr>
  <p:notesTextViewPr>
    <p:cViewPr>
      <p:scale>
        <a:sx n="300" d="100"/>
        <a:sy n="300" d="100"/>
      </p:scale>
      <p:origin x="0" y="0"/>
    </p:cViewPr>
  </p:notesTextViewPr>
  <p:sorterViewPr>
    <p:cViewPr>
      <p:scale>
        <a:sx n="45" d="100"/>
        <a:sy n="4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49BA4B4-C3E0-E548-BDF4-6386DB85BC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4F34C03E-B076-3A44-9BEA-23D19352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DD0A73-5A56-B341-BA18-BB35DB590E31}" type="datetimeFigureOut">
              <a:rPr kumimoji="1" lang="zh-CN" altLang="en-US" smtClean="0"/>
              <a:t>2022/8/2</a:t>
            </a:fld>
            <a:endParaRPr kumimoji="1" lang="zh-CN" altLang="en-US"/>
          </a:p>
        </p:txBody>
      </p:sp>
      <p:sp>
        <p:nvSpPr>
          <p:cNvPr id="4" name="页脚占位符 3">
            <a:extLst>
              <a:ext uri="{FF2B5EF4-FFF2-40B4-BE49-F238E27FC236}">
                <a16:creationId xmlns:a16="http://schemas.microsoft.com/office/drawing/2014/main" id="{E1B9B4EF-1C23-0E40-91F0-17FE2538B0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kumimoji="1" lang="en-US" altLang="zh-CN"/>
              <a:t>sad</a:t>
            </a:r>
            <a:endParaRPr kumimoji="1" lang="zh-CN" altLang="en-US"/>
          </a:p>
        </p:txBody>
      </p:sp>
      <p:sp>
        <p:nvSpPr>
          <p:cNvPr id="5" name="灯片编号占位符 4">
            <a:extLst>
              <a:ext uri="{FF2B5EF4-FFF2-40B4-BE49-F238E27FC236}">
                <a16:creationId xmlns:a16="http://schemas.microsoft.com/office/drawing/2014/main" id="{9FEDA8A5-09FA-B24C-9BD7-BF9FFD9233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60413B-BCFF-DD43-BD92-724EEBFB8679}" type="slidenum">
              <a:rPr kumimoji="1" lang="zh-CN" altLang="en-US" smtClean="0"/>
              <a:t>‹#›</a:t>
            </a:fld>
            <a:endParaRPr kumimoji="1" lang="zh-CN" altLang="en-US"/>
          </a:p>
        </p:txBody>
      </p:sp>
    </p:spTree>
    <p:extLst>
      <p:ext uri="{BB962C8B-B14F-4D97-AF65-F5344CB8AC3E}">
        <p14:creationId xmlns:p14="http://schemas.microsoft.com/office/powerpoint/2010/main" val="18551161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265B4-CD0D-4543-8E9E-6FB20443F530}" type="datetimeFigureOut">
              <a:rPr lang="zh-CN" altLang="en-US" smtClean="0"/>
              <a:t>2022/8/2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sad</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7B04E-F35F-411E-907F-A64B4026CB51}"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lvl="0"/>
            <a:r>
              <a:rPr lang="zh-CN"/>
              <a:t>技术架构中有成员管理，节点管理等等很多技术，我们接着上面的数据归档重点讲一下该技术内容。</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lvl="0"/>
            <a:r>
              <a:rPr lang="zh-CN">
                <a:latin typeface="宋体"/>
                <a:ea typeface="宋体"/>
              </a:rPr>
              <a:t>本申请公开了一种基于联盟链网络的密钥管理方法及系统，首先用户通过秘密分享向管理部门注册密钥；用户基于注册密钥生成临时会话密钥用于通信，并使用注册密钥签名以证明有效性；管理部门通过密钥哈希实施有效期管理；用户使用累加器证明所有权，管理部门通过阈值签名向申请更新方或申请恢复方提供资格证明。本发明采用上述方式，可以实现联盟链中完整的密钥生命周期管理，降低联盟链用户之间加密通信的复杂度，并且具有较高的安全性。</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lvl="0"/>
            <a:r>
              <a:rPr lang="zh-CN"/>
              <a:t>在测试环境中，每台机器设有</a:t>
            </a:r>
            <a:r>
              <a:rPr lang="en-US"/>
              <a:t>1</a:t>
            </a:r>
            <a:r>
              <a:rPr lang="zh-CN"/>
              <a:t>个</a:t>
            </a:r>
            <a:r>
              <a:rPr lang="en-US"/>
              <a:t>order</a:t>
            </a:r>
            <a:r>
              <a:rPr lang="zh-CN"/>
              <a:t>节点和一个组织，用户可通过</a:t>
            </a:r>
            <a:r>
              <a:rPr lang="en-US"/>
              <a:t>client</a:t>
            </a:r>
            <a:r>
              <a:rPr lang="zh-CN"/>
              <a:t>节点访问联盟链</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lvl="0"/>
            <a:r>
              <a:rPr lang="zh-CN"/>
              <a:t>连接链码模块</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lvl="0"/>
            <a:r>
              <a:rPr lang="zh-CN"/>
              <a:t>此处是</a:t>
            </a:r>
            <a:r>
              <a:rPr lang="en-US"/>
              <a:t>RSA</a:t>
            </a:r>
            <a:r>
              <a:rPr lang="zh-CN"/>
              <a:t>环签名。</a:t>
            </a:r>
            <a:r>
              <a:rPr lang="en-US"/>
              <a:t>C_kv</a:t>
            </a:r>
            <a:r>
              <a:rPr lang="zh-CN"/>
              <a:t>是生成方需要构造的等式，在构造中，生成随机值</a:t>
            </a:r>
            <a:r>
              <a:rPr lang="en-US"/>
              <a:t>x_i</a:t>
            </a:r>
            <a:r>
              <a:rPr lang="zh-CN"/>
              <a:t>并计算得到</a:t>
            </a:r>
            <a:r>
              <a:rPr lang="en-US"/>
              <a:t>y_i</a:t>
            </a:r>
            <a:r>
              <a:rPr lang="zh-CN"/>
              <a:t>（</a:t>
            </a:r>
            <a:r>
              <a:rPr lang="en-US"/>
              <a:t>x_3</a:t>
            </a:r>
            <a:r>
              <a:rPr lang="zh-CN"/>
              <a:t>和</a:t>
            </a:r>
            <a:r>
              <a:rPr lang="en-US"/>
              <a:t>y_3</a:t>
            </a:r>
            <a:r>
              <a:rPr lang="zh-CN"/>
              <a:t>例外），代入公式后，解出</a:t>
            </a:r>
            <a:r>
              <a:rPr lang="en-US"/>
              <a:t>y_3</a:t>
            </a:r>
            <a:r>
              <a:rPr lang="zh-CN"/>
              <a:t>，并用私钥获得</a:t>
            </a:r>
            <a:r>
              <a:rPr lang="en-US"/>
              <a:t>x_3</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lvl="0"/>
            <a:r>
              <a:rPr lang="zh-CN"/>
              <a:t>针对这些分类的公式算法做了大致调研，重点调研了许可连网络中故障容错的典型算法</a:t>
            </a:r>
            <a:r>
              <a:rPr lang="en-US"/>
              <a:t>Raft</a:t>
            </a:r>
            <a:r>
              <a:rPr lang="zh-CN"/>
              <a:t>和拜占庭容错算法</a:t>
            </a:r>
            <a:r>
              <a:rPr lang="en-US"/>
              <a:t>PBFT</a:t>
            </a:r>
            <a:r>
              <a:rPr lang="zh-CN"/>
              <a:t>，其中</a:t>
            </a:r>
            <a:r>
              <a:rPr lang="en-US"/>
              <a:t>Raft</a:t>
            </a:r>
            <a:r>
              <a:rPr lang="zh-CN"/>
              <a:t>以选主和日志同步两个核心为主，选主流程基于三个角色的转变，转变成领导者后，领导者进行创块，各个节点进行验证和同步。</a:t>
            </a:r>
          </a:p>
          <a:p>
            <a:pPr lvl="0"/>
            <a:r>
              <a:rPr lang="en-US"/>
              <a:t>PBFT</a:t>
            </a:r>
            <a:r>
              <a:rPr lang="zh-CN"/>
              <a:t>用三个阶段来达成共识，其可以防止</a:t>
            </a:r>
            <a:r>
              <a:rPr lang="en-US"/>
              <a:t>1/3</a:t>
            </a:r>
            <a:r>
              <a:rPr lang="zh-CN"/>
              <a:t>的拜占庭节点攻击。</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lvl="0"/>
            <a:r>
              <a:rPr lang="zh-CN"/>
              <a:t>同时，我们调研了相关高性能共识技术如下，整体的思想是并行或者整合。</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83E33ADE-61DF-C04F-A38A-2C1DA2B6A495}"/>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sp>
        <p:nvSpPr>
          <p:cNvPr id="3" name="KSO_Shape"/>
          <p:cNvSpPr/>
          <p:nvPr userDrawn="1"/>
        </p:nvSpPr>
        <p:spPr>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lvl1pPr lvl="0" algn="l">
              <a:spcBef>
                <a:spcPct val="0"/>
              </a:spcBef>
              <a:spcAft>
                <a:spcPct val="0"/>
              </a:spcAft>
              <a:defRPr kern="1200">
                <a:solidFill>
                  <a:schemeClr val="tx1"/>
                </a:solidFill>
                <a:latin typeface="Calibri"/>
                <a:ea typeface="宋体"/>
              </a:defRPr>
            </a:lvl1pPr>
            <a:lvl2pPr marL="457200" lvl="1" algn="l">
              <a:spcBef>
                <a:spcPct val="0"/>
              </a:spcBef>
              <a:spcAft>
                <a:spcPct val="0"/>
              </a:spcAft>
              <a:defRPr kern="1200">
                <a:solidFill>
                  <a:schemeClr val="tx1"/>
                </a:solidFill>
                <a:latin typeface="Calibri"/>
                <a:ea typeface="宋体"/>
              </a:defRPr>
            </a:lvl2pPr>
            <a:lvl3pPr marL="914400" lvl="2" algn="l">
              <a:spcBef>
                <a:spcPct val="0"/>
              </a:spcBef>
              <a:spcAft>
                <a:spcPct val="0"/>
              </a:spcAft>
              <a:defRPr kern="1200">
                <a:solidFill>
                  <a:schemeClr val="tx1"/>
                </a:solidFill>
                <a:latin typeface="Calibri"/>
                <a:ea typeface="宋体"/>
              </a:defRPr>
            </a:lvl3pPr>
            <a:lvl4pPr marL="1371600" lvl="3" algn="l">
              <a:spcBef>
                <a:spcPct val="0"/>
              </a:spcBef>
              <a:spcAft>
                <a:spcPct val="0"/>
              </a:spcAft>
              <a:defRPr kern="1200">
                <a:solidFill>
                  <a:schemeClr val="tx1"/>
                </a:solidFill>
                <a:latin typeface="Calibri"/>
                <a:ea typeface="宋体"/>
              </a:defRPr>
            </a:lvl4pPr>
            <a:lvl5pPr marL="1828800" lvl="4" algn="l">
              <a:spcBef>
                <a:spcPct val="0"/>
              </a:spcBef>
              <a:spcAft>
                <a:spcPct val="0"/>
              </a:spcAft>
              <a:defRPr kern="1200">
                <a:solidFill>
                  <a:schemeClr val="tx1"/>
                </a:solidFill>
                <a:latin typeface="Calibri"/>
                <a:ea typeface="宋体"/>
              </a:defRPr>
            </a:lvl5pPr>
            <a:lvl6pPr marL="2286000" lvl="5" algn="l" defTabSz="914400">
              <a:defRPr kern="1200">
                <a:solidFill>
                  <a:schemeClr val="tx1"/>
                </a:solidFill>
                <a:latin typeface="Calibri"/>
                <a:ea typeface="宋体"/>
              </a:defRPr>
            </a:lvl6pPr>
            <a:lvl7pPr marL="2743200" lvl="6" algn="l" defTabSz="914400">
              <a:defRPr kern="1200">
                <a:solidFill>
                  <a:schemeClr val="tx1"/>
                </a:solidFill>
                <a:latin typeface="Calibri"/>
                <a:ea typeface="宋体"/>
              </a:defRPr>
            </a:lvl7pPr>
            <a:lvl8pPr marL="3200400" lvl="7" algn="l" defTabSz="914400">
              <a:defRPr kern="1200">
                <a:solidFill>
                  <a:schemeClr val="tx1"/>
                </a:solidFill>
                <a:latin typeface="Calibri"/>
                <a:ea typeface="宋体"/>
              </a:defRPr>
            </a:lvl8pPr>
            <a:lvl9pPr marL="3657600" lvl="8" algn="l" defTabSz="914400">
              <a:defRPr kern="1200">
                <a:solidFill>
                  <a:schemeClr val="tx1"/>
                </a:solidFill>
                <a:latin typeface="Calibri"/>
                <a:ea typeface="宋体"/>
              </a:defRPr>
            </a:lvl9pPr>
          </a:lstStyle>
          <a:p>
            <a:pPr algn="ctr"/>
            <a:endParaRPr lang="zh-CN">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a:spAutoFit/>
          </a:bodyPr>
          <a:lstStyle/>
          <a:p>
            <a:r>
              <a:rPr lang="en-US" sz="1400">
                <a:solidFill>
                  <a:schemeClr val="accent3"/>
                </a:solidFill>
              </a:rPr>
              <a:t>LOGO</a:t>
            </a:r>
            <a:endParaRPr lang="zh-CN" sz="1400">
              <a:solidFill>
                <a:schemeClr val="accent3"/>
              </a:solidFill>
            </a:endParaRPr>
          </a:p>
        </p:txBody>
      </p:sp>
      <p:sp>
        <p:nvSpPr>
          <p:cNvPr id="10" name="灯片编号占位符 1">
            <a:extLst>
              <a:ext uri="{FF2B5EF4-FFF2-40B4-BE49-F238E27FC236}">
                <a16:creationId xmlns:a16="http://schemas.microsoft.com/office/drawing/2014/main" id="{C384C43B-E822-2E4D-AA05-DEBAFA02EAC9}"/>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sp>
        <p:nvSpPr>
          <p:cNvPr id="3" name="KSO_Shape"/>
          <p:cNvSpPr/>
          <p:nvPr userDrawn="1"/>
        </p:nvSpPr>
        <p:spPr>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lvl1pPr lvl="0" algn="l">
              <a:spcBef>
                <a:spcPct val="0"/>
              </a:spcBef>
              <a:spcAft>
                <a:spcPct val="0"/>
              </a:spcAft>
              <a:defRPr kern="1200">
                <a:solidFill>
                  <a:schemeClr val="tx1"/>
                </a:solidFill>
                <a:latin typeface="Calibri"/>
                <a:ea typeface="宋体"/>
              </a:defRPr>
            </a:lvl1pPr>
            <a:lvl2pPr marL="457200" lvl="1" algn="l">
              <a:spcBef>
                <a:spcPct val="0"/>
              </a:spcBef>
              <a:spcAft>
                <a:spcPct val="0"/>
              </a:spcAft>
              <a:defRPr kern="1200">
                <a:solidFill>
                  <a:schemeClr val="tx1"/>
                </a:solidFill>
                <a:latin typeface="Calibri"/>
                <a:ea typeface="宋体"/>
              </a:defRPr>
            </a:lvl2pPr>
            <a:lvl3pPr marL="914400" lvl="2" algn="l">
              <a:spcBef>
                <a:spcPct val="0"/>
              </a:spcBef>
              <a:spcAft>
                <a:spcPct val="0"/>
              </a:spcAft>
              <a:defRPr kern="1200">
                <a:solidFill>
                  <a:schemeClr val="tx1"/>
                </a:solidFill>
                <a:latin typeface="Calibri"/>
                <a:ea typeface="宋体"/>
              </a:defRPr>
            </a:lvl3pPr>
            <a:lvl4pPr marL="1371600" lvl="3" algn="l">
              <a:spcBef>
                <a:spcPct val="0"/>
              </a:spcBef>
              <a:spcAft>
                <a:spcPct val="0"/>
              </a:spcAft>
              <a:defRPr kern="1200">
                <a:solidFill>
                  <a:schemeClr val="tx1"/>
                </a:solidFill>
                <a:latin typeface="Calibri"/>
                <a:ea typeface="宋体"/>
              </a:defRPr>
            </a:lvl4pPr>
            <a:lvl5pPr marL="1828800" lvl="4" algn="l">
              <a:spcBef>
                <a:spcPct val="0"/>
              </a:spcBef>
              <a:spcAft>
                <a:spcPct val="0"/>
              </a:spcAft>
              <a:defRPr kern="1200">
                <a:solidFill>
                  <a:schemeClr val="tx1"/>
                </a:solidFill>
                <a:latin typeface="Calibri"/>
                <a:ea typeface="宋体"/>
              </a:defRPr>
            </a:lvl5pPr>
            <a:lvl6pPr marL="2286000" lvl="5" algn="l" defTabSz="914400">
              <a:defRPr kern="1200">
                <a:solidFill>
                  <a:schemeClr val="tx1"/>
                </a:solidFill>
                <a:latin typeface="Calibri"/>
                <a:ea typeface="宋体"/>
              </a:defRPr>
            </a:lvl6pPr>
            <a:lvl7pPr marL="2743200" lvl="6" algn="l" defTabSz="914400">
              <a:defRPr kern="1200">
                <a:solidFill>
                  <a:schemeClr val="tx1"/>
                </a:solidFill>
                <a:latin typeface="Calibri"/>
                <a:ea typeface="宋体"/>
              </a:defRPr>
            </a:lvl7pPr>
            <a:lvl8pPr marL="3200400" lvl="7" algn="l" defTabSz="914400">
              <a:defRPr kern="1200">
                <a:solidFill>
                  <a:schemeClr val="tx1"/>
                </a:solidFill>
                <a:latin typeface="Calibri"/>
                <a:ea typeface="宋体"/>
              </a:defRPr>
            </a:lvl8pPr>
            <a:lvl9pPr marL="3657600" lvl="8" algn="l" defTabSz="914400">
              <a:defRPr kern="1200">
                <a:solidFill>
                  <a:schemeClr val="tx1"/>
                </a:solidFill>
                <a:latin typeface="Calibri"/>
                <a:ea typeface="宋体"/>
              </a:defRPr>
            </a:lvl9pPr>
          </a:lstStyle>
          <a:p>
            <a:pPr algn="ctr"/>
            <a:endParaRPr lang="zh-CN">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a:spAutoFit/>
          </a:bodyPr>
          <a:lstStyle/>
          <a:p>
            <a:r>
              <a:rPr lang="en-US" sz="1400" dirty="0">
                <a:solidFill>
                  <a:schemeClr val="accent3"/>
                </a:solidFill>
              </a:rPr>
              <a:t>LOGO</a:t>
            </a:r>
            <a:endParaRPr lang="zh-CN" sz="1400" dirty="0">
              <a:solidFill>
                <a:schemeClr val="accent3"/>
              </a:solidFill>
            </a:endParaRPr>
          </a:p>
        </p:txBody>
      </p:sp>
      <p:sp>
        <p:nvSpPr>
          <p:cNvPr id="8" name="灯片编号占位符 1">
            <a:extLst>
              <a:ext uri="{FF2B5EF4-FFF2-40B4-BE49-F238E27FC236}">
                <a16:creationId xmlns:a16="http://schemas.microsoft.com/office/drawing/2014/main" id="{3273EAA8-0E8B-D447-AAA3-804DD0A51605}"/>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sp>
        <p:nvSpPr>
          <p:cNvPr id="3" name="KSO_Shape"/>
          <p:cNvSpPr/>
          <p:nvPr userDrawn="1"/>
        </p:nvSpPr>
        <p:spPr>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lvl1pPr lvl="0" algn="l">
              <a:spcBef>
                <a:spcPct val="0"/>
              </a:spcBef>
              <a:spcAft>
                <a:spcPct val="0"/>
              </a:spcAft>
              <a:defRPr kern="1200">
                <a:solidFill>
                  <a:schemeClr val="tx1"/>
                </a:solidFill>
                <a:latin typeface="Calibri"/>
                <a:ea typeface="宋体"/>
              </a:defRPr>
            </a:lvl1pPr>
            <a:lvl2pPr marL="457200" lvl="1" algn="l">
              <a:spcBef>
                <a:spcPct val="0"/>
              </a:spcBef>
              <a:spcAft>
                <a:spcPct val="0"/>
              </a:spcAft>
              <a:defRPr kern="1200">
                <a:solidFill>
                  <a:schemeClr val="tx1"/>
                </a:solidFill>
                <a:latin typeface="Calibri"/>
                <a:ea typeface="宋体"/>
              </a:defRPr>
            </a:lvl2pPr>
            <a:lvl3pPr marL="914400" lvl="2" algn="l">
              <a:spcBef>
                <a:spcPct val="0"/>
              </a:spcBef>
              <a:spcAft>
                <a:spcPct val="0"/>
              </a:spcAft>
              <a:defRPr kern="1200">
                <a:solidFill>
                  <a:schemeClr val="tx1"/>
                </a:solidFill>
                <a:latin typeface="Calibri"/>
                <a:ea typeface="宋体"/>
              </a:defRPr>
            </a:lvl3pPr>
            <a:lvl4pPr marL="1371600" lvl="3" algn="l">
              <a:spcBef>
                <a:spcPct val="0"/>
              </a:spcBef>
              <a:spcAft>
                <a:spcPct val="0"/>
              </a:spcAft>
              <a:defRPr kern="1200">
                <a:solidFill>
                  <a:schemeClr val="tx1"/>
                </a:solidFill>
                <a:latin typeface="Calibri"/>
                <a:ea typeface="宋体"/>
              </a:defRPr>
            </a:lvl4pPr>
            <a:lvl5pPr marL="1828800" lvl="4" algn="l">
              <a:spcBef>
                <a:spcPct val="0"/>
              </a:spcBef>
              <a:spcAft>
                <a:spcPct val="0"/>
              </a:spcAft>
              <a:defRPr kern="1200">
                <a:solidFill>
                  <a:schemeClr val="tx1"/>
                </a:solidFill>
                <a:latin typeface="Calibri"/>
                <a:ea typeface="宋体"/>
              </a:defRPr>
            </a:lvl5pPr>
            <a:lvl6pPr marL="2286000" lvl="5" algn="l" defTabSz="914400">
              <a:defRPr kern="1200">
                <a:solidFill>
                  <a:schemeClr val="tx1"/>
                </a:solidFill>
                <a:latin typeface="Calibri"/>
                <a:ea typeface="宋体"/>
              </a:defRPr>
            </a:lvl6pPr>
            <a:lvl7pPr marL="2743200" lvl="6" algn="l" defTabSz="914400">
              <a:defRPr kern="1200">
                <a:solidFill>
                  <a:schemeClr val="tx1"/>
                </a:solidFill>
                <a:latin typeface="Calibri"/>
                <a:ea typeface="宋体"/>
              </a:defRPr>
            </a:lvl7pPr>
            <a:lvl8pPr marL="3200400" lvl="7" algn="l" defTabSz="914400">
              <a:defRPr kern="1200">
                <a:solidFill>
                  <a:schemeClr val="tx1"/>
                </a:solidFill>
                <a:latin typeface="Calibri"/>
                <a:ea typeface="宋体"/>
              </a:defRPr>
            </a:lvl8pPr>
            <a:lvl9pPr marL="3657600" lvl="8" algn="l" defTabSz="914400">
              <a:defRPr kern="1200">
                <a:solidFill>
                  <a:schemeClr val="tx1"/>
                </a:solidFill>
                <a:latin typeface="Calibri"/>
                <a:ea typeface="宋体"/>
              </a:defRPr>
            </a:lvl9pPr>
          </a:lstStyle>
          <a:p>
            <a:pPr algn="ctr"/>
            <a:endParaRPr lang="zh-CN">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a:spAutoFit/>
          </a:bodyPr>
          <a:lstStyle/>
          <a:p>
            <a:r>
              <a:rPr lang="en-US" sz="1400">
                <a:solidFill>
                  <a:schemeClr val="accent3"/>
                </a:solidFill>
              </a:rPr>
              <a:t>LOGO</a:t>
            </a:r>
            <a:endParaRPr lang="zh-CN" sz="1400">
              <a:solidFill>
                <a:schemeClr val="accent3"/>
              </a:solidFill>
            </a:endParaRPr>
          </a:p>
        </p:txBody>
      </p:sp>
      <p:sp>
        <p:nvSpPr>
          <p:cNvPr id="9" name="灯片编号占位符 1">
            <a:extLst>
              <a:ext uri="{FF2B5EF4-FFF2-40B4-BE49-F238E27FC236}">
                <a16:creationId xmlns:a16="http://schemas.microsoft.com/office/drawing/2014/main" id="{FAEF11E4-936D-3C4F-81B9-F499C21798E2}"/>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sp>
        <p:nvSpPr>
          <p:cNvPr id="3" name="KSO_Shape"/>
          <p:cNvSpPr/>
          <p:nvPr userDrawn="1"/>
        </p:nvSpPr>
        <p:spPr>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lvl1pPr lvl="0" algn="l">
              <a:spcBef>
                <a:spcPct val="0"/>
              </a:spcBef>
              <a:spcAft>
                <a:spcPct val="0"/>
              </a:spcAft>
              <a:defRPr kern="1200">
                <a:solidFill>
                  <a:schemeClr val="tx1"/>
                </a:solidFill>
                <a:latin typeface="Calibri"/>
                <a:ea typeface="宋体"/>
              </a:defRPr>
            </a:lvl1pPr>
            <a:lvl2pPr marL="457200" lvl="1" algn="l">
              <a:spcBef>
                <a:spcPct val="0"/>
              </a:spcBef>
              <a:spcAft>
                <a:spcPct val="0"/>
              </a:spcAft>
              <a:defRPr kern="1200">
                <a:solidFill>
                  <a:schemeClr val="tx1"/>
                </a:solidFill>
                <a:latin typeface="Calibri"/>
                <a:ea typeface="宋体"/>
              </a:defRPr>
            </a:lvl2pPr>
            <a:lvl3pPr marL="914400" lvl="2" algn="l">
              <a:spcBef>
                <a:spcPct val="0"/>
              </a:spcBef>
              <a:spcAft>
                <a:spcPct val="0"/>
              </a:spcAft>
              <a:defRPr kern="1200">
                <a:solidFill>
                  <a:schemeClr val="tx1"/>
                </a:solidFill>
                <a:latin typeface="Calibri"/>
                <a:ea typeface="宋体"/>
              </a:defRPr>
            </a:lvl3pPr>
            <a:lvl4pPr marL="1371600" lvl="3" algn="l">
              <a:spcBef>
                <a:spcPct val="0"/>
              </a:spcBef>
              <a:spcAft>
                <a:spcPct val="0"/>
              </a:spcAft>
              <a:defRPr kern="1200">
                <a:solidFill>
                  <a:schemeClr val="tx1"/>
                </a:solidFill>
                <a:latin typeface="Calibri"/>
                <a:ea typeface="宋体"/>
              </a:defRPr>
            </a:lvl4pPr>
            <a:lvl5pPr marL="1828800" lvl="4" algn="l">
              <a:spcBef>
                <a:spcPct val="0"/>
              </a:spcBef>
              <a:spcAft>
                <a:spcPct val="0"/>
              </a:spcAft>
              <a:defRPr kern="1200">
                <a:solidFill>
                  <a:schemeClr val="tx1"/>
                </a:solidFill>
                <a:latin typeface="Calibri"/>
                <a:ea typeface="宋体"/>
              </a:defRPr>
            </a:lvl5pPr>
            <a:lvl6pPr marL="2286000" lvl="5" algn="l" defTabSz="914400">
              <a:defRPr kern="1200">
                <a:solidFill>
                  <a:schemeClr val="tx1"/>
                </a:solidFill>
                <a:latin typeface="Calibri"/>
                <a:ea typeface="宋体"/>
              </a:defRPr>
            </a:lvl6pPr>
            <a:lvl7pPr marL="2743200" lvl="6" algn="l" defTabSz="914400">
              <a:defRPr kern="1200">
                <a:solidFill>
                  <a:schemeClr val="tx1"/>
                </a:solidFill>
                <a:latin typeface="Calibri"/>
                <a:ea typeface="宋体"/>
              </a:defRPr>
            </a:lvl7pPr>
            <a:lvl8pPr marL="3200400" lvl="7" algn="l" defTabSz="914400">
              <a:defRPr kern="1200">
                <a:solidFill>
                  <a:schemeClr val="tx1"/>
                </a:solidFill>
                <a:latin typeface="Calibri"/>
                <a:ea typeface="宋体"/>
              </a:defRPr>
            </a:lvl8pPr>
            <a:lvl9pPr marL="3657600" lvl="8" algn="l" defTabSz="914400">
              <a:defRPr kern="1200">
                <a:solidFill>
                  <a:schemeClr val="tx1"/>
                </a:solidFill>
                <a:latin typeface="Calibri"/>
                <a:ea typeface="宋体"/>
              </a:defRPr>
            </a:lvl9pPr>
          </a:lstStyle>
          <a:p>
            <a:pPr algn="ctr"/>
            <a:endParaRPr lang="zh-CN">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a:spAutoFit/>
          </a:bodyPr>
          <a:lstStyle/>
          <a:p>
            <a:r>
              <a:rPr lang="en-US" sz="1400">
                <a:solidFill>
                  <a:schemeClr val="accent3"/>
                </a:solidFill>
              </a:rPr>
              <a:t>LOGO</a:t>
            </a:r>
            <a:endParaRPr lang="zh-CN" sz="1400">
              <a:solidFill>
                <a:schemeClr val="accent3"/>
              </a:solidFill>
            </a:endParaRPr>
          </a:p>
        </p:txBody>
      </p:sp>
      <p:sp>
        <p:nvSpPr>
          <p:cNvPr id="10" name="灯片编号占位符 1">
            <a:extLst>
              <a:ext uri="{FF2B5EF4-FFF2-40B4-BE49-F238E27FC236}">
                <a16:creationId xmlns:a16="http://schemas.microsoft.com/office/drawing/2014/main" id="{3D303E3D-542C-2549-8DF3-BA52440665CC}"/>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sp>
        <p:nvSpPr>
          <p:cNvPr id="3" name="KSO_Shape"/>
          <p:cNvSpPr/>
          <p:nvPr userDrawn="1"/>
        </p:nvSpPr>
        <p:spPr>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lvl1pPr lvl="0" algn="l">
              <a:spcBef>
                <a:spcPct val="0"/>
              </a:spcBef>
              <a:spcAft>
                <a:spcPct val="0"/>
              </a:spcAft>
              <a:defRPr kern="1200">
                <a:solidFill>
                  <a:schemeClr val="tx1"/>
                </a:solidFill>
                <a:latin typeface="Calibri"/>
                <a:ea typeface="宋体"/>
              </a:defRPr>
            </a:lvl1pPr>
            <a:lvl2pPr marL="457200" lvl="1" algn="l">
              <a:spcBef>
                <a:spcPct val="0"/>
              </a:spcBef>
              <a:spcAft>
                <a:spcPct val="0"/>
              </a:spcAft>
              <a:defRPr kern="1200">
                <a:solidFill>
                  <a:schemeClr val="tx1"/>
                </a:solidFill>
                <a:latin typeface="Calibri"/>
                <a:ea typeface="宋体"/>
              </a:defRPr>
            </a:lvl2pPr>
            <a:lvl3pPr marL="914400" lvl="2" algn="l">
              <a:spcBef>
                <a:spcPct val="0"/>
              </a:spcBef>
              <a:spcAft>
                <a:spcPct val="0"/>
              </a:spcAft>
              <a:defRPr kern="1200">
                <a:solidFill>
                  <a:schemeClr val="tx1"/>
                </a:solidFill>
                <a:latin typeface="Calibri"/>
                <a:ea typeface="宋体"/>
              </a:defRPr>
            </a:lvl3pPr>
            <a:lvl4pPr marL="1371600" lvl="3" algn="l">
              <a:spcBef>
                <a:spcPct val="0"/>
              </a:spcBef>
              <a:spcAft>
                <a:spcPct val="0"/>
              </a:spcAft>
              <a:defRPr kern="1200">
                <a:solidFill>
                  <a:schemeClr val="tx1"/>
                </a:solidFill>
                <a:latin typeface="Calibri"/>
                <a:ea typeface="宋体"/>
              </a:defRPr>
            </a:lvl4pPr>
            <a:lvl5pPr marL="1828800" lvl="4" algn="l">
              <a:spcBef>
                <a:spcPct val="0"/>
              </a:spcBef>
              <a:spcAft>
                <a:spcPct val="0"/>
              </a:spcAft>
              <a:defRPr kern="1200">
                <a:solidFill>
                  <a:schemeClr val="tx1"/>
                </a:solidFill>
                <a:latin typeface="Calibri"/>
                <a:ea typeface="宋体"/>
              </a:defRPr>
            </a:lvl5pPr>
            <a:lvl6pPr marL="2286000" lvl="5" algn="l" defTabSz="914400">
              <a:defRPr kern="1200">
                <a:solidFill>
                  <a:schemeClr val="tx1"/>
                </a:solidFill>
                <a:latin typeface="Calibri"/>
                <a:ea typeface="宋体"/>
              </a:defRPr>
            </a:lvl6pPr>
            <a:lvl7pPr marL="2743200" lvl="6" algn="l" defTabSz="914400">
              <a:defRPr kern="1200">
                <a:solidFill>
                  <a:schemeClr val="tx1"/>
                </a:solidFill>
                <a:latin typeface="Calibri"/>
                <a:ea typeface="宋体"/>
              </a:defRPr>
            </a:lvl7pPr>
            <a:lvl8pPr marL="3200400" lvl="7" algn="l" defTabSz="914400">
              <a:defRPr kern="1200">
                <a:solidFill>
                  <a:schemeClr val="tx1"/>
                </a:solidFill>
                <a:latin typeface="Calibri"/>
                <a:ea typeface="宋体"/>
              </a:defRPr>
            </a:lvl8pPr>
            <a:lvl9pPr marL="3657600" lvl="8" algn="l" defTabSz="914400">
              <a:defRPr kern="1200">
                <a:solidFill>
                  <a:schemeClr val="tx1"/>
                </a:solidFill>
                <a:latin typeface="Calibri"/>
                <a:ea typeface="宋体"/>
              </a:defRPr>
            </a:lvl9pPr>
          </a:lstStyle>
          <a:p>
            <a:pPr algn="ctr"/>
            <a:endParaRPr lang="zh-CN">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a:spAutoFit/>
          </a:bodyPr>
          <a:lstStyle/>
          <a:p>
            <a:r>
              <a:rPr lang="en-US" sz="1400">
                <a:solidFill>
                  <a:schemeClr val="accent3"/>
                </a:solidFill>
              </a:rPr>
              <a:t>LOGO</a:t>
            </a:r>
            <a:endParaRPr lang="zh-CN" sz="1400">
              <a:solidFill>
                <a:schemeClr val="accent3"/>
              </a:solidFill>
            </a:endParaRPr>
          </a:p>
        </p:txBody>
      </p:sp>
      <p:sp>
        <p:nvSpPr>
          <p:cNvPr id="11" name="灯片编号占位符 1">
            <a:extLst>
              <a:ext uri="{FF2B5EF4-FFF2-40B4-BE49-F238E27FC236}">
                <a16:creationId xmlns:a16="http://schemas.microsoft.com/office/drawing/2014/main" id="{B62BCF91-E0BB-DD4C-A42E-52DBC1AF4401}"/>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
        <p:nvSpPr>
          <p:cNvPr id="3" name="KSO_Shape"/>
          <p:cNvSpPr/>
          <p:nvPr userDrawn="1"/>
        </p:nvSpPr>
        <p:spPr>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lvl1pPr lvl="0" algn="l">
              <a:spcBef>
                <a:spcPct val="0"/>
              </a:spcBef>
              <a:spcAft>
                <a:spcPct val="0"/>
              </a:spcAft>
              <a:defRPr kern="1200">
                <a:solidFill>
                  <a:schemeClr val="tx1"/>
                </a:solidFill>
                <a:latin typeface="Calibri"/>
                <a:ea typeface="宋体"/>
              </a:defRPr>
            </a:lvl1pPr>
            <a:lvl2pPr marL="457200" lvl="1" algn="l">
              <a:spcBef>
                <a:spcPct val="0"/>
              </a:spcBef>
              <a:spcAft>
                <a:spcPct val="0"/>
              </a:spcAft>
              <a:defRPr kern="1200">
                <a:solidFill>
                  <a:schemeClr val="tx1"/>
                </a:solidFill>
                <a:latin typeface="Calibri"/>
                <a:ea typeface="宋体"/>
              </a:defRPr>
            </a:lvl2pPr>
            <a:lvl3pPr marL="914400" lvl="2" algn="l">
              <a:spcBef>
                <a:spcPct val="0"/>
              </a:spcBef>
              <a:spcAft>
                <a:spcPct val="0"/>
              </a:spcAft>
              <a:defRPr kern="1200">
                <a:solidFill>
                  <a:schemeClr val="tx1"/>
                </a:solidFill>
                <a:latin typeface="Calibri"/>
                <a:ea typeface="宋体"/>
              </a:defRPr>
            </a:lvl3pPr>
            <a:lvl4pPr marL="1371600" lvl="3" algn="l">
              <a:spcBef>
                <a:spcPct val="0"/>
              </a:spcBef>
              <a:spcAft>
                <a:spcPct val="0"/>
              </a:spcAft>
              <a:defRPr kern="1200">
                <a:solidFill>
                  <a:schemeClr val="tx1"/>
                </a:solidFill>
                <a:latin typeface="Calibri"/>
                <a:ea typeface="宋体"/>
              </a:defRPr>
            </a:lvl4pPr>
            <a:lvl5pPr marL="1828800" lvl="4" algn="l">
              <a:spcBef>
                <a:spcPct val="0"/>
              </a:spcBef>
              <a:spcAft>
                <a:spcPct val="0"/>
              </a:spcAft>
              <a:defRPr kern="1200">
                <a:solidFill>
                  <a:schemeClr val="tx1"/>
                </a:solidFill>
                <a:latin typeface="Calibri"/>
                <a:ea typeface="宋体"/>
              </a:defRPr>
            </a:lvl5pPr>
            <a:lvl6pPr marL="2286000" lvl="5" algn="l" defTabSz="914400">
              <a:defRPr kern="1200">
                <a:solidFill>
                  <a:schemeClr val="tx1"/>
                </a:solidFill>
                <a:latin typeface="Calibri"/>
                <a:ea typeface="宋体"/>
              </a:defRPr>
            </a:lvl6pPr>
            <a:lvl7pPr marL="2743200" lvl="6" algn="l" defTabSz="914400">
              <a:defRPr kern="1200">
                <a:solidFill>
                  <a:schemeClr val="tx1"/>
                </a:solidFill>
                <a:latin typeface="Calibri"/>
                <a:ea typeface="宋体"/>
              </a:defRPr>
            </a:lvl7pPr>
            <a:lvl8pPr marL="3200400" lvl="7" algn="l" defTabSz="914400">
              <a:defRPr kern="1200">
                <a:solidFill>
                  <a:schemeClr val="tx1"/>
                </a:solidFill>
                <a:latin typeface="Calibri"/>
                <a:ea typeface="宋体"/>
              </a:defRPr>
            </a:lvl8pPr>
            <a:lvl9pPr marL="3657600" lvl="8" algn="l" defTabSz="914400">
              <a:defRPr kern="1200">
                <a:solidFill>
                  <a:schemeClr val="tx1"/>
                </a:solidFill>
                <a:latin typeface="Calibri"/>
                <a:ea typeface="宋体"/>
              </a:defRPr>
            </a:lvl9pPr>
          </a:lstStyle>
          <a:p>
            <a:pPr algn="ctr"/>
            <a:endParaRPr lang="zh-CN">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a:spAutoFit/>
          </a:bodyPr>
          <a:lstStyle/>
          <a:p>
            <a:r>
              <a:rPr lang="en-US" sz="1400">
                <a:solidFill>
                  <a:schemeClr val="accent3"/>
                </a:solidFill>
              </a:rPr>
              <a:t>LOGO</a:t>
            </a:r>
            <a:endParaRPr lang="zh-CN" sz="1400">
              <a:solidFill>
                <a:schemeClr val="accent3"/>
              </a:solidFill>
            </a:endParaRPr>
          </a:p>
        </p:txBody>
      </p:sp>
      <p:sp>
        <p:nvSpPr>
          <p:cNvPr id="7" name="灯片编号占位符 1">
            <a:extLst>
              <a:ext uri="{FF2B5EF4-FFF2-40B4-BE49-F238E27FC236}">
                <a16:creationId xmlns:a16="http://schemas.microsoft.com/office/drawing/2014/main" id="{3CBA2705-1A75-8D4F-B4B8-9336ECCE5774}"/>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sp>
        <p:nvSpPr>
          <p:cNvPr id="3" name="KSO_Shape"/>
          <p:cNvSpPr/>
          <p:nvPr userDrawn="1"/>
        </p:nvSpPr>
        <p:spPr>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lvl1pPr lvl="0" algn="l">
              <a:spcBef>
                <a:spcPct val="0"/>
              </a:spcBef>
              <a:spcAft>
                <a:spcPct val="0"/>
              </a:spcAft>
              <a:defRPr kern="1200">
                <a:solidFill>
                  <a:schemeClr val="tx1"/>
                </a:solidFill>
                <a:latin typeface="Calibri"/>
                <a:ea typeface="宋体"/>
              </a:defRPr>
            </a:lvl1pPr>
            <a:lvl2pPr marL="457200" lvl="1" algn="l">
              <a:spcBef>
                <a:spcPct val="0"/>
              </a:spcBef>
              <a:spcAft>
                <a:spcPct val="0"/>
              </a:spcAft>
              <a:defRPr kern="1200">
                <a:solidFill>
                  <a:schemeClr val="tx1"/>
                </a:solidFill>
                <a:latin typeface="Calibri"/>
                <a:ea typeface="宋体"/>
              </a:defRPr>
            </a:lvl2pPr>
            <a:lvl3pPr marL="914400" lvl="2" algn="l">
              <a:spcBef>
                <a:spcPct val="0"/>
              </a:spcBef>
              <a:spcAft>
                <a:spcPct val="0"/>
              </a:spcAft>
              <a:defRPr kern="1200">
                <a:solidFill>
                  <a:schemeClr val="tx1"/>
                </a:solidFill>
                <a:latin typeface="Calibri"/>
                <a:ea typeface="宋体"/>
              </a:defRPr>
            </a:lvl3pPr>
            <a:lvl4pPr marL="1371600" lvl="3" algn="l">
              <a:spcBef>
                <a:spcPct val="0"/>
              </a:spcBef>
              <a:spcAft>
                <a:spcPct val="0"/>
              </a:spcAft>
              <a:defRPr kern="1200">
                <a:solidFill>
                  <a:schemeClr val="tx1"/>
                </a:solidFill>
                <a:latin typeface="Calibri"/>
                <a:ea typeface="宋体"/>
              </a:defRPr>
            </a:lvl4pPr>
            <a:lvl5pPr marL="1828800" lvl="4" algn="l">
              <a:spcBef>
                <a:spcPct val="0"/>
              </a:spcBef>
              <a:spcAft>
                <a:spcPct val="0"/>
              </a:spcAft>
              <a:defRPr kern="1200">
                <a:solidFill>
                  <a:schemeClr val="tx1"/>
                </a:solidFill>
                <a:latin typeface="Calibri"/>
                <a:ea typeface="宋体"/>
              </a:defRPr>
            </a:lvl5pPr>
            <a:lvl6pPr marL="2286000" lvl="5" algn="l" defTabSz="914400">
              <a:defRPr kern="1200">
                <a:solidFill>
                  <a:schemeClr val="tx1"/>
                </a:solidFill>
                <a:latin typeface="Calibri"/>
                <a:ea typeface="宋体"/>
              </a:defRPr>
            </a:lvl6pPr>
            <a:lvl7pPr marL="2743200" lvl="6" algn="l" defTabSz="914400">
              <a:defRPr kern="1200">
                <a:solidFill>
                  <a:schemeClr val="tx1"/>
                </a:solidFill>
                <a:latin typeface="Calibri"/>
                <a:ea typeface="宋体"/>
              </a:defRPr>
            </a:lvl7pPr>
            <a:lvl8pPr marL="3200400" lvl="7" algn="l" defTabSz="914400">
              <a:defRPr kern="1200">
                <a:solidFill>
                  <a:schemeClr val="tx1"/>
                </a:solidFill>
                <a:latin typeface="Calibri"/>
                <a:ea typeface="宋体"/>
              </a:defRPr>
            </a:lvl8pPr>
            <a:lvl9pPr marL="3657600" lvl="8" algn="l" defTabSz="914400">
              <a:defRPr kern="1200">
                <a:solidFill>
                  <a:schemeClr val="tx1"/>
                </a:solidFill>
                <a:latin typeface="Calibri"/>
                <a:ea typeface="宋体"/>
              </a:defRPr>
            </a:lvl9pPr>
          </a:lstStyle>
          <a:p>
            <a:pPr algn="ctr"/>
            <a:endParaRPr lang="zh-CN">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a:spAutoFit/>
          </a:bodyPr>
          <a:lstStyle/>
          <a:p>
            <a:r>
              <a:rPr lang="en-US" sz="1400">
                <a:solidFill>
                  <a:schemeClr val="accent3"/>
                </a:solidFill>
              </a:rPr>
              <a:t>LOGO</a:t>
            </a:r>
            <a:endParaRPr lang="zh-CN" sz="1400">
              <a:solidFill>
                <a:schemeClr val="accent3"/>
              </a:solidFill>
            </a:endParaRPr>
          </a:p>
        </p:txBody>
      </p:sp>
      <p:sp>
        <p:nvSpPr>
          <p:cNvPr id="7" name="灯片编号占位符 1">
            <a:extLst>
              <a:ext uri="{FF2B5EF4-FFF2-40B4-BE49-F238E27FC236}">
                <a16:creationId xmlns:a16="http://schemas.microsoft.com/office/drawing/2014/main" id="{9E4095F1-E152-C74F-86DA-1275D2218B38}"/>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id="{80D20182-D180-EA47-8A07-B3EADB558B95}"/>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9" name="灯片编号占位符 1">
            <a:extLst>
              <a:ext uri="{FF2B5EF4-FFF2-40B4-BE49-F238E27FC236}">
                <a16:creationId xmlns:a16="http://schemas.microsoft.com/office/drawing/2014/main" id="{BD34624C-4484-2947-BBB4-74D251EA7AAB}"/>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sp>
        <p:nvSpPr>
          <p:cNvPr id="11" name="灯片编号占位符 1">
            <a:extLst>
              <a:ext uri="{FF2B5EF4-FFF2-40B4-BE49-F238E27FC236}">
                <a16:creationId xmlns:a16="http://schemas.microsoft.com/office/drawing/2014/main" id="{4EBE62DF-9A5B-514E-A0B9-6B840E07E6F7}"/>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7_标题幻灯片">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id="{C5613C75-E992-CD40-854F-419964306193}"/>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E6B7744C-F924-124F-AE9B-F57D0BB07DC0}"/>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6" name="灯片编号占位符 1">
            <a:extLst>
              <a:ext uri="{FF2B5EF4-FFF2-40B4-BE49-F238E27FC236}">
                <a16:creationId xmlns:a16="http://schemas.microsoft.com/office/drawing/2014/main" id="{AD477EDD-636D-BE4D-8EEA-561C9D771D03}"/>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内容与标题">
    <p:spTree>
      <p:nvGrpSpPr>
        <p:cNvPr id="1" name=""/>
        <p:cNvGrpSpPr/>
        <p:nvPr/>
      </p:nvGrpSpPr>
      <p:grpSpPr>
        <a:xfrm>
          <a:off x="0" y="0"/>
          <a:ext cx="0" cy="0"/>
          <a:chOff x="0" y="0"/>
          <a:chExt cx="0" cy="0"/>
        </a:xfrm>
      </p:grpSpPr>
      <p:sp>
        <p:nvSpPr>
          <p:cNvPr id="9" name="灯片编号占位符 1">
            <a:extLst>
              <a:ext uri="{FF2B5EF4-FFF2-40B4-BE49-F238E27FC236}">
                <a16:creationId xmlns:a16="http://schemas.microsoft.com/office/drawing/2014/main" id="{A81FF5C4-8B65-394E-83E7-3A6A4AC8FBFD}"/>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图片与标题">
    <p:spTree>
      <p:nvGrpSpPr>
        <p:cNvPr id="1" name=""/>
        <p:cNvGrpSpPr/>
        <p:nvPr/>
      </p:nvGrpSpPr>
      <p:grpSpPr>
        <a:xfrm>
          <a:off x="0" y="0"/>
          <a:ext cx="0" cy="0"/>
          <a:chOff x="0" y="0"/>
          <a:chExt cx="0" cy="0"/>
        </a:xfrm>
      </p:grpSpPr>
      <p:sp>
        <p:nvSpPr>
          <p:cNvPr id="9" name="灯片编号占位符 1">
            <a:extLst>
              <a:ext uri="{FF2B5EF4-FFF2-40B4-BE49-F238E27FC236}">
                <a16:creationId xmlns:a16="http://schemas.microsoft.com/office/drawing/2014/main" id="{0764142C-0A39-9244-83B0-25E0CE64A0B1}"/>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id="{B122A56E-4C09-B64A-AA0C-3C048F48BAD1}"/>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10;文本">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id="{8913A0C6-DA52-D245-B37B-6F190344BDA8}"/>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D1564E66-644B-B74D-9794-1D6160FF2797}"/>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extLst>
      <p:ext uri="{BB962C8B-B14F-4D97-AF65-F5344CB8AC3E}">
        <p14:creationId xmlns:p14="http://schemas.microsoft.com/office/powerpoint/2010/main" val="37427677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id="{37BC085D-4517-D345-8A9F-9443DB454303}"/>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id="{B1448010-81B5-4C43-A8CA-F7A1F2C65FB5}"/>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id="{7409BD25-92CD-DF46-AFD5-53DD76420813}"/>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标题幻灯片">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88D255C9-3C63-8242-AF87-A1475C99FACF}"/>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9" name="灯片编号占位符 1">
            <a:extLst>
              <a:ext uri="{FF2B5EF4-FFF2-40B4-BE49-F238E27FC236}">
                <a16:creationId xmlns:a16="http://schemas.microsoft.com/office/drawing/2014/main" id="{BE95BFFB-F922-EE49-8262-29DD3E4262E1}"/>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sp>
        <p:nvSpPr>
          <p:cNvPr id="12" name="灯片编号占位符 1">
            <a:extLst>
              <a:ext uri="{FF2B5EF4-FFF2-40B4-BE49-F238E27FC236}">
                <a16:creationId xmlns:a16="http://schemas.microsoft.com/office/drawing/2014/main" id="{DD974549-32DC-BB4C-800D-ED918D7FACD3}"/>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2BF7640D-E9AE-4D48-B0EE-3E8899139DBE}"/>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6" name="灯片编号占位符 1">
            <a:extLst>
              <a:ext uri="{FF2B5EF4-FFF2-40B4-BE49-F238E27FC236}">
                <a16:creationId xmlns:a16="http://schemas.microsoft.com/office/drawing/2014/main" id="{215C5543-E5EA-0746-8952-81DE5BE24A2F}"/>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内容与标题">
    <p:spTree>
      <p:nvGrpSpPr>
        <p:cNvPr id="1" name=""/>
        <p:cNvGrpSpPr/>
        <p:nvPr/>
      </p:nvGrpSpPr>
      <p:grpSpPr>
        <a:xfrm>
          <a:off x="0" y="0"/>
          <a:ext cx="0" cy="0"/>
          <a:chOff x="0" y="0"/>
          <a:chExt cx="0" cy="0"/>
        </a:xfrm>
      </p:grpSpPr>
      <p:sp>
        <p:nvSpPr>
          <p:cNvPr id="9" name="灯片编号占位符 1">
            <a:extLst>
              <a:ext uri="{FF2B5EF4-FFF2-40B4-BE49-F238E27FC236}">
                <a16:creationId xmlns:a16="http://schemas.microsoft.com/office/drawing/2014/main" id="{617CB87A-E64E-2347-B5FC-60282E13A1AB}"/>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图片与标题">
    <p:spTree>
      <p:nvGrpSpPr>
        <p:cNvPr id="1" name=""/>
        <p:cNvGrpSpPr/>
        <p:nvPr/>
      </p:nvGrpSpPr>
      <p:grpSpPr>
        <a:xfrm>
          <a:off x="0" y="0"/>
          <a:ext cx="0" cy="0"/>
          <a:chOff x="0" y="0"/>
          <a:chExt cx="0" cy="0"/>
        </a:xfrm>
      </p:grpSpPr>
      <p:sp>
        <p:nvSpPr>
          <p:cNvPr id="9" name="灯片编号占位符 1">
            <a:extLst>
              <a:ext uri="{FF2B5EF4-FFF2-40B4-BE49-F238E27FC236}">
                <a16:creationId xmlns:a16="http://schemas.microsoft.com/office/drawing/2014/main" id="{921E5C3A-9C97-1B49-949B-F292E6DD79D2}"/>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id="{22802451-4D16-5946-808A-5E9C958BC80D}"/>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10;文本">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id="{7BC715FD-0A1F-5349-A826-26347670E35F}"/>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标题幻灯片">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8C62E4AE-6EF9-2744-88F6-8B5018065B3A}"/>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标题幻灯片">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DAB49507-1947-9649-8621-62929AF5FE35}"/>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2E062AF1-2F74-7E47-A81C-2C6C2271B161}"/>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14294837-0330-C545-ABAD-FF21F58A5B7A}"/>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sp>
        <p:nvSpPr>
          <p:cNvPr id="3" name="KSO_Shape"/>
          <p:cNvSpPr/>
          <p:nvPr userDrawn="1"/>
        </p:nvSpPr>
        <p:spPr>
          <a:xfrm>
            <a:off x="11453566" y="91345"/>
            <a:ext cx="395925" cy="460377"/>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3"/>
          </a:solidFill>
          <a:ln>
            <a:noFill/>
          </a:ln>
        </p:spPr>
        <p:txBody>
          <a:bodyPr anchor="ctr">
            <a:scene3d>
              <a:camera prst="orthographicFront"/>
              <a:lightRig rig="threePt" dir="t"/>
            </a:scene3d>
            <a:sp3d>
              <a:contourClr>
                <a:srgbClr val="FFFFFF"/>
              </a:contourClr>
            </a:sp3d>
          </a:bodyPr>
          <a:lstStyle>
            <a:lvl1pPr lvl="0" algn="l">
              <a:spcBef>
                <a:spcPct val="0"/>
              </a:spcBef>
              <a:spcAft>
                <a:spcPct val="0"/>
              </a:spcAft>
              <a:defRPr kern="1200">
                <a:solidFill>
                  <a:schemeClr val="tx1"/>
                </a:solidFill>
                <a:latin typeface="Calibri"/>
                <a:ea typeface="宋体"/>
              </a:defRPr>
            </a:lvl1pPr>
            <a:lvl2pPr marL="457200" lvl="1" algn="l">
              <a:spcBef>
                <a:spcPct val="0"/>
              </a:spcBef>
              <a:spcAft>
                <a:spcPct val="0"/>
              </a:spcAft>
              <a:defRPr kern="1200">
                <a:solidFill>
                  <a:schemeClr val="tx1"/>
                </a:solidFill>
                <a:latin typeface="Calibri"/>
                <a:ea typeface="宋体"/>
              </a:defRPr>
            </a:lvl2pPr>
            <a:lvl3pPr marL="914400" lvl="2" algn="l">
              <a:spcBef>
                <a:spcPct val="0"/>
              </a:spcBef>
              <a:spcAft>
                <a:spcPct val="0"/>
              </a:spcAft>
              <a:defRPr kern="1200">
                <a:solidFill>
                  <a:schemeClr val="tx1"/>
                </a:solidFill>
                <a:latin typeface="Calibri"/>
                <a:ea typeface="宋体"/>
              </a:defRPr>
            </a:lvl3pPr>
            <a:lvl4pPr marL="1371600" lvl="3" algn="l">
              <a:spcBef>
                <a:spcPct val="0"/>
              </a:spcBef>
              <a:spcAft>
                <a:spcPct val="0"/>
              </a:spcAft>
              <a:defRPr kern="1200">
                <a:solidFill>
                  <a:schemeClr val="tx1"/>
                </a:solidFill>
                <a:latin typeface="Calibri"/>
                <a:ea typeface="宋体"/>
              </a:defRPr>
            </a:lvl4pPr>
            <a:lvl5pPr marL="1828800" lvl="4" algn="l">
              <a:spcBef>
                <a:spcPct val="0"/>
              </a:spcBef>
              <a:spcAft>
                <a:spcPct val="0"/>
              </a:spcAft>
              <a:defRPr kern="1200">
                <a:solidFill>
                  <a:schemeClr val="tx1"/>
                </a:solidFill>
                <a:latin typeface="Calibri"/>
                <a:ea typeface="宋体"/>
              </a:defRPr>
            </a:lvl5pPr>
            <a:lvl6pPr marL="2286000" lvl="5" algn="l" defTabSz="914400">
              <a:defRPr kern="1200">
                <a:solidFill>
                  <a:schemeClr val="tx1"/>
                </a:solidFill>
                <a:latin typeface="Calibri"/>
                <a:ea typeface="宋体"/>
              </a:defRPr>
            </a:lvl6pPr>
            <a:lvl7pPr marL="2743200" lvl="6" algn="l" defTabSz="914400">
              <a:defRPr kern="1200">
                <a:solidFill>
                  <a:schemeClr val="tx1"/>
                </a:solidFill>
                <a:latin typeface="Calibri"/>
                <a:ea typeface="宋体"/>
              </a:defRPr>
            </a:lvl7pPr>
            <a:lvl8pPr marL="3200400" lvl="7" algn="l" defTabSz="914400">
              <a:defRPr kern="1200">
                <a:solidFill>
                  <a:schemeClr val="tx1"/>
                </a:solidFill>
                <a:latin typeface="Calibri"/>
                <a:ea typeface="宋体"/>
              </a:defRPr>
            </a:lvl8pPr>
            <a:lvl9pPr marL="3657600" lvl="8" algn="l" defTabSz="914400">
              <a:defRPr kern="1200">
                <a:solidFill>
                  <a:schemeClr val="tx1"/>
                </a:solidFill>
                <a:latin typeface="Calibri"/>
                <a:ea typeface="宋体"/>
              </a:defRPr>
            </a:lvl9pPr>
          </a:lstStyle>
          <a:p>
            <a:pPr algn="ctr"/>
            <a:endParaRPr lang="zh-CN">
              <a:solidFill>
                <a:srgbClr val="FFFFFF"/>
              </a:solidFill>
            </a:endParaRPr>
          </a:p>
        </p:txBody>
      </p:sp>
      <p:sp>
        <p:nvSpPr>
          <p:cNvPr id="4" name="文本框 3"/>
          <p:cNvSpPr txBox="1"/>
          <p:nvPr userDrawn="1"/>
        </p:nvSpPr>
        <p:spPr>
          <a:xfrm>
            <a:off x="11347983" y="520944"/>
            <a:ext cx="607089" cy="307777"/>
          </a:xfrm>
          <a:prstGeom prst="rect">
            <a:avLst/>
          </a:prstGeom>
          <a:noFill/>
        </p:spPr>
        <p:txBody>
          <a:bodyPr wrap="none">
            <a:spAutoFit/>
          </a:bodyPr>
          <a:lstStyle/>
          <a:p>
            <a:r>
              <a:rPr lang="en-US" sz="1400">
                <a:solidFill>
                  <a:schemeClr val="accent3"/>
                </a:solidFill>
              </a:rPr>
              <a:t>LOGO</a:t>
            </a:r>
            <a:endParaRPr lang="zh-CN" sz="1400">
              <a:solidFill>
                <a:schemeClr val="accent3"/>
              </a:solidFill>
            </a:endParaRPr>
          </a:p>
        </p:txBody>
      </p:sp>
      <p:sp>
        <p:nvSpPr>
          <p:cNvPr id="6" name="灯片编号占位符 1">
            <a:extLst>
              <a:ext uri="{FF2B5EF4-FFF2-40B4-BE49-F238E27FC236}">
                <a16:creationId xmlns:a16="http://schemas.microsoft.com/office/drawing/2014/main" id="{392A7DCB-8690-8948-9278-9405B5254752}"/>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标题和内容">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71383494-F055-3E44-89F7-417204869250}"/>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235D2CEA-0F72-C343-B4EC-D2E8FAE22935}"/>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800">
                <a:solidFill>
                  <a:schemeClr val="tx1"/>
                </a:solidFill>
              </a:defRPr>
            </a:lvl1pPr>
          </a:lstStyle>
          <a:p>
            <a:fld id="{7C166D87-4CEB-4ECF-8809-69D305E336E4}" type="slidenum">
              <a:rPr lang="zh-CN" smtClean="0"/>
              <a:pPr/>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86" r:id="rId26"/>
  </p:sldLayoutIdLst>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019EECFD-5680-EE4E-B872-565D5B64513A}"/>
              </a:ext>
            </a:extLst>
          </p:cNvPr>
          <p:cNvSpPr>
            <a:spLocks noGrp="1"/>
          </p:cNvSpPr>
          <p:nvPr>
            <p:ph type="sldNum" idx="4"/>
          </p:nvPr>
        </p:nvSpPr>
        <p:spPr>
          <a:xfrm>
            <a:off x="9326592" y="6399482"/>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7C166D87-4CEB-4ECF-8809-69D305E336E4}" type="slidenum">
              <a:rPr lang="zh-CN"/>
              <a:t>‹#›</a:t>
            </a:fld>
            <a:endParaRPr lang="zh-CN"/>
          </a:p>
        </p:txBody>
      </p:sp>
    </p:spTree>
  </p:cSld>
  <p:clrMap bg1="lt1" tx1="dk1" bg2="lt2" tx2="dk2" accent1="accent1" accent2="accent2" accent3="accent3" accent4="accent4" accent5="accent5" accent6="accent6" hlink="hlink" folHlink="folHlink"/>
  <p:sldLayoutIdLst>
    <p:sldLayoutId id="214748368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DC837-B6C4-46E5-A168-4DA52C4CCDBA}"/>
              </a:ext>
            </a:extLst>
          </p:cNvPr>
          <p:cNvSpPr>
            <a:spLocks noGrp="1"/>
          </p:cNvSpPr>
          <p:nvPr>
            <p:ph type="ctrTitle" idx="4294967295"/>
          </p:nvPr>
        </p:nvSpPr>
        <p:spPr>
          <a:xfrm>
            <a:off x="1184723" y="695759"/>
            <a:ext cx="9144000" cy="4106033"/>
          </a:xfrm>
          <a:prstGeom prst="rect">
            <a:avLst/>
          </a:prstGeom>
        </p:spPr>
        <p:txBody>
          <a:bodyPr anchor="b">
            <a:normAutofit fontScale="90000"/>
          </a:bodyPr>
          <a:lstStyle/>
          <a:p>
            <a:pPr lvl="0" algn="ctr">
              <a:lnSpc>
                <a:spcPct val="130000"/>
              </a:lnSpc>
            </a:pPr>
            <a:r>
              <a:rPr lang="en-US" sz="5400" dirty="0">
                <a:solidFill>
                  <a:srgbClr val="A51E36"/>
                </a:solidFill>
                <a:latin typeface="微软雅黑"/>
                <a:ea typeface="微软雅黑"/>
              </a:rPr>
              <a:t> </a:t>
            </a:r>
            <a:r>
              <a:rPr lang="zh-CN" sz="4000" b="1" dirty="0">
                <a:solidFill>
                  <a:srgbClr val="A51E36"/>
                </a:solidFill>
                <a:latin typeface="微软雅黑"/>
                <a:ea typeface="微软雅黑"/>
              </a:rPr>
              <a:t>面向网络货运平台的区块链技术与应用研究</a:t>
            </a:r>
            <a:br>
              <a:rPr lang="en-US" dirty="0"/>
            </a:br>
            <a:r>
              <a:rPr lang="zh-CN" sz="3556" dirty="0">
                <a:solidFill>
                  <a:srgbClr val="A51E36"/>
                </a:solidFill>
                <a:latin typeface="微软雅黑"/>
                <a:ea typeface="微软雅黑"/>
              </a:rPr>
              <a:t>项目中期汇报</a:t>
            </a:r>
            <a:endParaRPr lang="zh-CN" sz="5400" dirty="0">
              <a:solidFill>
                <a:srgbClr val="A51E36"/>
              </a:solidFill>
              <a:latin typeface="微软雅黑"/>
              <a:ea typeface="微软雅黑"/>
            </a:endParaRPr>
          </a:p>
          <a:p>
            <a:pPr lvl="0" algn="ctr">
              <a:lnSpc>
                <a:spcPct val="130000"/>
              </a:lnSpc>
            </a:pPr>
            <a:endParaRPr lang="zh-CN" sz="3556" dirty="0">
              <a:solidFill>
                <a:srgbClr val="A51E36"/>
              </a:solidFill>
              <a:latin typeface="微软雅黑"/>
              <a:ea typeface="微软雅黑"/>
            </a:endParaRPr>
          </a:p>
          <a:p>
            <a:pPr lvl="0" algn="ctr">
              <a:lnSpc>
                <a:spcPct val="130000"/>
              </a:lnSpc>
            </a:pPr>
            <a:r>
              <a:rPr lang="zh-CN" sz="2667" b="0" dirty="0">
                <a:solidFill>
                  <a:srgbClr val="2741B1"/>
                </a:solidFill>
                <a:latin typeface="微软雅黑"/>
                <a:ea typeface="微软雅黑"/>
              </a:rPr>
              <a:t>汇报人：陈志立 庞雄韬 韦健 符捷 杨豪</a:t>
            </a:r>
            <a:br>
              <a:rPr lang="en-US" dirty="0"/>
            </a:br>
            <a:r>
              <a:rPr lang="zh-CN" sz="2667" dirty="0">
                <a:solidFill>
                  <a:srgbClr val="262626"/>
                </a:solidFill>
                <a:latin typeface="微软雅黑"/>
                <a:ea typeface="微软雅黑"/>
              </a:rPr>
              <a:t>华东师大 </a:t>
            </a:r>
            <a:r>
              <a:rPr lang="en-US" sz="2667" dirty="0">
                <a:solidFill>
                  <a:srgbClr val="262626"/>
                </a:solidFill>
                <a:latin typeface="微软雅黑"/>
                <a:ea typeface="微软雅黑"/>
              </a:rPr>
              <a:t>&amp;</a:t>
            </a:r>
            <a:r>
              <a:rPr lang="zh-CN" sz="2667" dirty="0">
                <a:solidFill>
                  <a:srgbClr val="262626"/>
                </a:solidFill>
                <a:latin typeface="微软雅黑"/>
                <a:ea typeface="微软雅黑"/>
              </a:rPr>
              <a:t> 中交智运</a:t>
            </a:r>
          </a:p>
        </p:txBody>
      </p:sp>
      <p:pic>
        <p:nvPicPr>
          <p:cNvPr id="8" name="图片 7">
            <a:extLst>
              <a:ext uri="{FF2B5EF4-FFF2-40B4-BE49-F238E27FC236}">
                <a16:creationId xmlns:a16="http://schemas.microsoft.com/office/drawing/2014/main" id="{010D852F-905E-624B-AA12-C5D7684B883A}"/>
              </a:ext>
            </a:extLst>
          </p:cNvPr>
          <p:cNvPicPr>
            <a:picLocks noChangeAspect="1"/>
          </p:cNvPicPr>
          <p:nvPr/>
        </p:nvPicPr>
        <p:blipFill>
          <a:blip r:embed="rId2"/>
          <a:stretch>
            <a:fillRect/>
          </a:stretch>
        </p:blipFill>
        <p:spPr>
          <a:xfrm>
            <a:off x="10837985" y="255062"/>
            <a:ext cx="1107830" cy="1107830"/>
          </a:xfrm>
          <a:prstGeom prst="rect">
            <a:avLst/>
          </a:prstGeom>
        </p:spPr>
      </p:pic>
      <p:pic>
        <p:nvPicPr>
          <p:cNvPr id="1026" name="Picture 2">
            <a:extLst>
              <a:ext uri="{FF2B5EF4-FFF2-40B4-BE49-F238E27FC236}">
                <a16:creationId xmlns:a16="http://schemas.microsoft.com/office/drawing/2014/main" id="{0FEF58CD-6174-B74D-8A90-0DD903EE1129}"/>
              </a:ext>
            </a:extLst>
          </p:cNvPr>
          <p:cNvPicPr>
            <a:picLocks noChangeAspect="1" noChangeArrowheads="1"/>
          </p:cNvPicPr>
          <p:nvPr/>
        </p:nvPicPr>
        <p:blipFill>
          <a:blip r:embed="rId3" cstate="print"/>
          <a:srcRect/>
          <a:stretch>
            <a:fillRect/>
          </a:stretch>
        </p:blipFill>
        <p:spPr>
          <a:xfrm>
            <a:off x="-126110" y="-73269"/>
            <a:ext cx="1774809" cy="178190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9457292B-1A11-4741-B43A-4785A9A97492}"/>
              </a:ext>
            </a:extLst>
          </p:cNvPr>
          <p:cNvSpPr>
            <a:spLocks noGrp="1"/>
          </p:cNvSpPr>
          <p:nvPr>
            <p:ph type="sldNum" idx="4"/>
          </p:nvPr>
        </p:nvSpPr>
        <p:spPr/>
        <p:txBody>
          <a:bodyPr/>
          <a:lstStyle/>
          <a:p>
            <a:fld id="{7C166D87-4CEB-4ECF-8809-69D305E336E4}" type="slidenum">
              <a:rPr lang="en-US" altLang="zh-CN" smtClean="0"/>
              <a:t>1</a:t>
            </a:fld>
            <a:endParaRPr lang="zh-CN" dirty="0"/>
          </a:p>
        </p:txBody>
      </p:sp>
    </p:spTree>
    <p:extLst>
      <p:ext uri="{BB962C8B-B14F-4D97-AF65-F5344CB8AC3E}">
        <p14:creationId xmlns:p14="http://schemas.microsoft.com/office/powerpoint/2010/main" val="1972060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2236510" cy="584775"/>
          </a:xfrm>
          <a:prstGeom prst="rect">
            <a:avLst/>
          </a:prstGeom>
          <a:noFill/>
        </p:spPr>
        <p:txBody>
          <a:bodyPr wrap="none">
            <a:spAutoFit/>
          </a:bodyPr>
          <a:lstStyle/>
          <a:p>
            <a:r>
              <a:rPr lang="zh-CN" sz="3200">
                <a:solidFill>
                  <a:schemeClr val="accent3"/>
                </a:solidFill>
                <a:latin typeface="Geometr706 BlkCn BT"/>
              </a:rPr>
              <a:t>主子链技术</a:t>
            </a:r>
            <a:endParaRPr lang="zh-CN" sz="3200">
              <a:solidFill>
                <a:srgbClr val="3C6CDE"/>
              </a:solidFill>
              <a:latin typeface="Geometr706 BlkCn BT"/>
            </a:endParaRP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sp>
        <p:nvSpPr>
          <p:cNvPr id="77" name="矩形 76"/>
          <p:cNvSpPr/>
          <p:nvPr/>
        </p:nvSpPr>
        <p:spPr>
          <a:xfrm>
            <a:off x="963142" y="1038363"/>
            <a:ext cx="8509635" cy="2491740"/>
          </a:xfrm>
          <a:prstGeom prst="rect">
            <a:avLst/>
          </a:prstGeom>
        </p:spPr>
        <p:txBody>
          <a:bodyPr wrap="square">
            <a:spAutoFit/>
          </a:bodyPr>
          <a:lstStyle/>
          <a:p>
            <a:pPr marL="285750" indent="-285750">
              <a:lnSpc>
                <a:spcPct val="150000"/>
              </a:lnSpc>
              <a:buClr>
                <a:schemeClr val="accent1"/>
              </a:buClr>
              <a:buFont typeface="Wingdings" charset="2"/>
              <a:buChar char="n"/>
            </a:pPr>
            <a:r>
              <a:rPr lang="zh-CN" sz="2800">
                <a:latin typeface="微软雅黑"/>
                <a:ea typeface="微软雅黑"/>
              </a:rPr>
              <a:t>主子链整体架构</a:t>
            </a:r>
            <a:endParaRPr lang="en-US" sz="2800">
              <a:latin typeface="微软雅黑"/>
              <a:ea typeface="微软雅黑"/>
            </a:endParaRPr>
          </a:p>
          <a:p>
            <a:pPr marL="742950" lvl="1" indent="-285750">
              <a:lnSpc>
                <a:spcPct val="150000"/>
              </a:lnSpc>
              <a:buClr>
                <a:schemeClr val="accent1"/>
              </a:buClr>
              <a:buFont typeface="Wingdings" charset="2"/>
              <a:buChar char="n"/>
            </a:pPr>
            <a:r>
              <a:rPr lang="zh-CN" sz="2400">
                <a:latin typeface="微软雅黑"/>
                <a:ea typeface="微软雅黑"/>
              </a:rPr>
              <a:t>主链</a:t>
            </a:r>
            <a:r>
              <a:rPr lang="en-US" sz="2400">
                <a:latin typeface="微软雅黑"/>
                <a:ea typeface="微软雅黑"/>
              </a:rPr>
              <a:t>--------</a:t>
            </a:r>
            <a:r>
              <a:rPr lang="zh-CN" sz="2400">
                <a:latin typeface="微软雅黑"/>
                <a:ea typeface="微软雅黑"/>
              </a:rPr>
              <a:t>确保安全性、提供基础服务等</a:t>
            </a:r>
            <a:endParaRPr lang="en-US" sz="2400">
              <a:latin typeface="微软雅黑"/>
              <a:ea typeface="微软雅黑"/>
            </a:endParaRPr>
          </a:p>
          <a:p>
            <a:pPr marL="742950" lvl="1" indent="-285750">
              <a:lnSpc>
                <a:spcPct val="150000"/>
              </a:lnSpc>
              <a:buClr>
                <a:schemeClr val="accent1"/>
              </a:buClr>
              <a:buFont typeface="Wingdings" charset="2"/>
              <a:buChar char="n"/>
            </a:pPr>
            <a:r>
              <a:rPr lang="zh-CN" sz="2400">
                <a:latin typeface="微软雅黑"/>
                <a:ea typeface="微软雅黑"/>
              </a:rPr>
              <a:t>子链</a:t>
            </a:r>
            <a:r>
              <a:rPr lang="en-US" sz="2400">
                <a:latin typeface="微软雅黑"/>
                <a:ea typeface="微软雅黑"/>
              </a:rPr>
              <a:t>--------</a:t>
            </a:r>
            <a:r>
              <a:rPr lang="zh-CN" sz="2400">
                <a:latin typeface="微软雅黑"/>
                <a:ea typeface="微软雅黑"/>
              </a:rPr>
              <a:t>定制化服务、提高吞吐量等</a:t>
            </a:r>
            <a:endParaRPr lang="en-US" sz="2400">
              <a:latin typeface="微软雅黑"/>
              <a:ea typeface="微软雅黑"/>
            </a:endParaRPr>
          </a:p>
          <a:p>
            <a:pPr marL="285750" indent="-285750">
              <a:lnSpc>
                <a:spcPct val="150000"/>
              </a:lnSpc>
              <a:buClr>
                <a:schemeClr val="accent1"/>
              </a:buClr>
              <a:buFont typeface="Wingdings" charset="2"/>
              <a:buChar char="n"/>
            </a:pPr>
            <a:endParaRPr lang="zh-CN" sz="2800">
              <a:solidFill>
                <a:schemeClr val="tx1"/>
              </a:solidFill>
              <a:latin typeface="微软雅黑"/>
              <a:ea typeface="微软雅黑"/>
            </a:endParaRPr>
          </a:p>
        </p:txBody>
      </p:sp>
      <p:sp>
        <p:nvSpPr>
          <p:cNvPr id="78" name="矩形 77"/>
          <p:cNvSpPr/>
          <p:nvPr/>
        </p:nvSpPr>
        <p:spPr>
          <a:xfrm>
            <a:off x="893473" y="3087711"/>
            <a:ext cx="8510270" cy="3046095"/>
          </a:xfrm>
          <a:prstGeom prst="rect">
            <a:avLst/>
          </a:prstGeom>
        </p:spPr>
        <p:txBody>
          <a:bodyPr wrap="square">
            <a:spAutoFit/>
          </a:bodyPr>
          <a:lstStyle/>
          <a:p>
            <a:pPr marL="285750" indent="-285750">
              <a:lnSpc>
                <a:spcPct val="150000"/>
              </a:lnSpc>
              <a:buClr>
                <a:srgbClr val="FB6362"/>
              </a:buClr>
              <a:buFont typeface="Wingdings" charset="2"/>
              <a:buChar char="n"/>
            </a:pPr>
            <a:r>
              <a:rPr lang="zh-CN" sz="2800">
                <a:latin typeface="微软雅黑"/>
                <a:ea typeface="微软雅黑"/>
              </a:rPr>
              <a:t>主子链联通</a:t>
            </a:r>
            <a:r>
              <a:rPr lang="en-US" sz="2800">
                <a:latin typeface="微软雅黑"/>
                <a:ea typeface="微软雅黑"/>
              </a:rPr>
              <a:t>-</a:t>
            </a:r>
            <a:r>
              <a:rPr lang="zh-CN" sz="2800">
                <a:latin typeface="微软雅黑"/>
                <a:ea typeface="微软雅黑"/>
              </a:rPr>
              <a:t>跨链技术</a:t>
            </a:r>
            <a:endParaRPr lang="en-US" sz="2800">
              <a:latin typeface="微软雅黑"/>
              <a:ea typeface="微软雅黑"/>
            </a:endParaRPr>
          </a:p>
          <a:p>
            <a:pPr marL="742950" lvl="1" indent="-285750">
              <a:lnSpc>
                <a:spcPct val="150000"/>
              </a:lnSpc>
              <a:buClr>
                <a:srgbClr val="FB6362"/>
              </a:buClr>
              <a:buFont typeface="Wingdings" charset="2"/>
              <a:buChar char="n"/>
            </a:pPr>
            <a:r>
              <a:rPr lang="zh-CN" sz="2400">
                <a:latin typeface="微软雅黑"/>
                <a:ea typeface="微软雅黑"/>
              </a:rPr>
              <a:t>公证人方案</a:t>
            </a:r>
            <a:endParaRPr lang="en-US" sz="2400">
              <a:latin typeface="微软雅黑"/>
              <a:ea typeface="微软雅黑"/>
            </a:endParaRPr>
          </a:p>
          <a:p>
            <a:pPr marL="742950" lvl="1" indent="-285750">
              <a:lnSpc>
                <a:spcPct val="150000"/>
              </a:lnSpc>
              <a:buClr>
                <a:srgbClr val="FB6362"/>
              </a:buClr>
              <a:buFont typeface="Wingdings" charset="2"/>
              <a:buChar char="n"/>
            </a:pPr>
            <a:r>
              <a:rPr lang="zh-CN" sz="2400">
                <a:latin typeface="微软雅黑"/>
                <a:ea typeface="微软雅黑"/>
              </a:rPr>
              <a:t>中继链方案</a:t>
            </a:r>
          </a:p>
          <a:p>
            <a:pPr marL="742950" lvl="1" indent="-285750">
              <a:lnSpc>
                <a:spcPct val="150000"/>
              </a:lnSpc>
              <a:buClr>
                <a:srgbClr val="FB6362"/>
              </a:buClr>
              <a:buFont typeface="Wingdings" charset="2"/>
              <a:buChar char="n"/>
            </a:pPr>
            <a:r>
              <a:rPr lang="zh-CN" sz="2400">
                <a:latin typeface="微软雅黑"/>
                <a:ea typeface="微软雅黑"/>
              </a:rPr>
              <a:t>哈希锁定方案</a:t>
            </a:r>
          </a:p>
          <a:p>
            <a:pPr marL="285750" indent="-285750">
              <a:lnSpc>
                <a:spcPct val="150000"/>
              </a:lnSpc>
              <a:buClr>
                <a:schemeClr val="accent3"/>
              </a:buClr>
              <a:buFont typeface="Wingdings" charset="2"/>
              <a:buChar char="n"/>
            </a:pPr>
            <a:endParaRPr lang="zh-CN" sz="2800">
              <a:latin typeface="微软雅黑"/>
              <a:ea typeface="微软雅黑"/>
            </a:endParaRPr>
          </a:p>
        </p:txBody>
      </p:sp>
      <p:sp>
        <p:nvSpPr>
          <p:cNvPr id="2" name="灯片编号占位符 1">
            <a:extLst>
              <a:ext uri="{FF2B5EF4-FFF2-40B4-BE49-F238E27FC236}">
                <a16:creationId xmlns:a16="http://schemas.microsoft.com/office/drawing/2014/main" id="{A280D31D-9795-EF45-99C0-FE5DD372537A}"/>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10</a:t>
            </a:fld>
            <a:endParaRPr lang="zh-CN"/>
          </a:p>
        </p:txBody>
      </p:sp>
    </p:spTree>
    <p:extLst>
      <p:ext uri="{BB962C8B-B14F-4D97-AF65-F5344CB8AC3E}">
        <p14:creationId xmlns:p14="http://schemas.microsoft.com/office/powerpoint/2010/main" val="333996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3182281" cy="584775"/>
          </a:xfrm>
          <a:prstGeom prst="rect">
            <a:avLst/>
          </a:prstGeom>
          <a:noFill/>
        </p:spPr>
        <p:txBody>
          <a:bodyPr wrap="none">
            <a:spAutoFit/>
          </a:bodyPr>
          <a:lstStyle/>
          <a:p>
            <a:r>
              <a:rPr lang="zh-CN" sz="3200">
                <a:solidFill>
                  <a:schemeClr val="accent3"/>
                </a:solidFill>
                <a:latin typeface="Geometr706 BlkCn BT"/>
              </a:rPr>
              <a:t>主子链技术</a:t>
            </a:r>
            <a:r>
              <a:rPr lang="en-US" sz="3200">
                <a:solidFill>
                  <a:schemeClr val="accent3"/>
                </a:solidFill>
                <a:latin typeface="Geometr706 BlkCn BT"/>
              </a:rPr>
              <a:t>-</a:t>
            </a:r>
            <a:r>
              <a:rPr lang="zh-CN" sz="3200">
                <a:solidFill>
                  <a:schemeClr val="accent3"/>
                </a:solidFill>
                <a:latin typeface="Geometr706 BlkCn BT"/>
              </a:rPr>
              <a:t>结构</a:t>
            </a: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pic>
        <p:nvPicPr>
          <p:cNvPr id="9" name="图片 8"/>
          <p:cNvPicPr>
            <a:picLocks noChangeAspect="1"/>
          </p:cNvPicPr>
          <p:nvPr/>
        </p:nvPicPr>
        <p:blipFill>
          <a:blip r:embed="rId3"/>
          <a:stretch>
            <a:fillRect/>
          </a:stretch>
        </p:blipFill>
        <p:spPr>
          <a:xfrm>
            <a:off x="6570655" y="2703230"/>
            <a:ext cx="3973830" cy="3815715"/>
          </a:xfrm>
          <a:prstGeom prst="rect">
            <a:avLst/>
          </a:prstGeom>
        </p:spPr>
      </p:pic>
      <p:pic>
        <p:nvPicPr>
          <p:cNvPr id="11" name="图片 10"/>
          <p:cNvPicPr>
            <a:picLocks noChangeAspect="1"/>
          </p:cNvPicPr>
          <p:nvPr/>
        </p:nvPicPr>
        <p:blipFill>
          <a:blip r:embed="rId4"/>
          <a:stretch>
            <a:fillRect/>
          </a:stretch>
        </p:blipFill>
        <p:spPr>
          <a:xfrm>
            <a:off x="946575" y="2875635"/>
            <a:ext cx="4449445" cy="3536315"/>
          </a:xfrm>
          <a:prstGeom prst="rect">
            <a:avLst/>
          </a:prstGeom>
        </p:spPr>
      </p:pic>
      <p:sp>
        <p:nvSpPr>
          <p:cNvPr id="2" name="文本框 1"/>
          <p:cNvSpPr txBox="1"/>
          <p:nvPr/>
        </p:nvSpPr>
        <p:spPr>
          <a:xfrm>
            <a:off x="695175" y="835947"/>
            <a:ext cx="10299139" cy="2370777"/>
          </a:xfrm>
          <a:prstGeom prst="rect">
            <a:avLst/>
          </a:prstGeom>
          <a:noFill/>
        </p:spPr>
        <p:txBody>
          <a:bodyPr wrap="square">
            <a:spAutoFit/>
          </a:bodyPr>
          <a:lstStyle/>
          <a:p>
            <a:pPr marL="342900" indent="-342900" algn="l">
              <a:lnSpc>
                <a:spcPct val="125000"/>
              </a:lnSpc>
              <a:buFont typeface="Wingdings" charset="2"/>
              <a:buChar char="n"/>
            </a:pPr>
            <a:r>
              <a:rPr lang="zh-CN" sz="2000" b="1">
                <a:solidFill>
                  <a:srgbClr val="FF0000"/>
                </a:solidFill>
              </a:rPr>
              <a:t>主子链结构</a:t>
            </a:r>
            <a:r>
              <a:rPr lang="zh-CN" sz="2000"/>
              <a:t>主要依托于</a:t>
            </a:r>
            <a:r>
              <a:rPr lang="zh-CN" sz="2000" b="1">
                <a:solidFill>
                  <a:srgbClr val="FF0000"/>
                </a:solidFill>
              </a:rPr>
              <a:t>主链的安全性共识</a:t>
            </a:r>
            <a:r>
              <a:rPr lang="zh-CN" sz="2000"/>
              <a:t>，主链通过注入核心资产,包括公共数据、标识资源和监管规则等，对外</a:t>
            </a:r>
            <a:r>
              <a:rPr lang="zh-CN" sz="2000" b="1">
                <a:solidFill>
                  <a:srgbClr val="FF0000"/>
                </a:solidFill>
              </a:rPr>
              <a:t>提供基础服务</a:t>
            </a:r>
            <a:r>
              <a:rPr lang="zh-CN" sz="2000"/>
              <a:t>。</a:t>
            </a:r>
            <a:endParaRPr lang="en-US" sz="2000"/>
          </a:p>
          <a:p>
            <a:pPr marL="342900" indent="-342900" algn="l">
              <a:lnSpc>
                <a:spcPct val="125000"/>
              </a:lnSpc>
              <a:buFont typeface="Wingdings" charset="2"/>
              <a:buChar char="n"/>
            </a:pPr>
            <a:r>
              <a:rPr lang="zh-CN" sz="2000" b="1">
                <a:solidFill>
                  <a:srgbClr val="FF0000"/>
                </a:solidFill>
              </a:rPr>
              <a:t>子链</a:t>
            </a:r>
            <a:r>
              <a:rPr lang="zh-CN" sz="2000"/>
              <a:t>则通过主子链注册流程启动，主要针对</a:t>
            </a:r>
            <a:r>
              <a:rPr lang="zh-CN" sz="2000" b="1">
                <a:solidFill>
                  <a:srgbClr val="FF0000"/>
                </a:solidFill>
              </a:rPr>
              <a:t>不同业务场景</a:t>
            </a:r>
            <a:r>
              <a:rPr lang="zh-CN" sz="2000"/>
              <a:t>独立设计,并支持其</a:t>
            </a:r>
            <a:r>
              <a:rPr lang="zh-CN" sz="2000" b="1">
                <a:solidFill>
                  <a:srgbClr val="FF0000"/>
                </a:solidFill>
              </a:rPr>
              <a:t>独立执行共识</a:t>
            </a:r>
            <a:r>
              <a:rPr lang="zh-CN" sz="2000"/>
              <a:t>, 实现</a:t>
            </a:r>
            <a:r>
              <a:rPr lang="zh-CN" sz="2000" b="1">
                <a:solidFill>
                  <a:srgbClr val="FF0000"/>
                </a:solidFill>
              </a:rPr>
              <a:t>数据安全隔离、高性能运行</a:t>
            </a:r>
            <a:r>
              <a:rPr lang="zh-CN" sz="2000"/>
              <a:t>。</a:t>
            </a:r>
            <a:endParaRPr lang="en-US" sz="2000"/>
          </a:p>
          <a:p>
            <a:pPr marL="342900" indent="-342900" algn="l">
              <a:lnSpc>
                <a:spcPct val="125000"/>
              </a:lnSpc>
              <a:buFont typeface="Wingdings" charset="2"/>
              <a:buChar char="n"/>
            </a:pPr>
            <a:r>
              <a:rPr lang="zh-CN" sz="2000"/>
              <a:t>不同链间通过</a:t>
            </a:r>
            <a:r>
              <a:rPr lang="zh-CN" sz="2000" b="1">
                <a:solidFill>
                  <a:srgbClr val="FF0000"/>
                </a:solidFill>
              </a:rPr>
              <a:t>跨链桥</a:t>
            </a:r>
            <a:r>
              <a:rPr lang="zh-CN" sz="2000"/>
              <a:t>进行数据交互，资产转移。跨链桥则依托于各种不同的</a:t>
            </a:r>
            <a:r>
              <a:rPr lang="zh-CN" sz="2000" b="1">
                <a:solidFill>
                  <a:srgbClr val="FF0000"/>
                </a:solidFill>
              </a:rPr>
              <a:t>验证机制</a:t>
            </a:r>
            <a:r>
              <a:rPr lang="zh-CN" sz="2000"/>
              <a:t>而保证安全性。</a:t>
            </a:r>
          </a:p>
        </p:txBody>
      </p:sp>
      <p:sp>
        <p:nvSpPr>
          <p:cNvPr id="4" name="灯片编号占位符 3">
            <a:extLst>
              <a:ext uri="{FF2B5EF4-FFF2-40B4-BE49-F238E27FC236}">
                <a16:creationId xmlns:a16="http://schemas.microsoft.com/office/drawing/2014/main" id="{80E40469-2CDB-C747-9458-D01119B6F4E8}"/>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11</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4003019" cy="584775"/>
          </a:xfrm>
          <a:prstGeom prst="rect">
            <a:avLst/>
          </a:prstGeom>
          <a:noFill/>
        </p:spPr>
        <p:txBody>
          <a:bodyPr wrap="none">
            <a:spAutoFit/>
          </a:bodyPr>
          <a:lstStyle/>
          <a:p>
            <a:r>
              <a:rPr lang="zh-CN" sz="3200">
                <a:solidFill>
                  <a:schemeClr val="accent3"/>
                </a:solidFill>
                <a:latin typeface="Geometr706 BlkCn BT"/>
              </a:rPr>
              <a:t>主子链技术</a:t>
            </a:r>
            <a:r>
              <a:rPr lang="en-US" sz="3200">
                <a:solidFill>
                  <a:schemeClr val="accent3"/>
                </a:solidFill>
                <a:latin typeface="Geometr706 BlkCn BT"/>
              </a:rPr>
              <a:t>-</a:t>
            </a:r>
            <a:r>
              <a:rPr lang="zh-CN" sz="3200">
                <a:solidFill>
                  <a:schemeClr val="accent3"/>
                </a:solidFill>
                <a:latin typeface="Geometr706 BlkCn BT"/>
              </a:rPr>
              <a:t>跨链技术</a:t>
            </a: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pic>
        <p:nvPicPr>
          <p:cNvPr id="2" name="图片 1"/>
          <p:cNvPicPr>
            <a:picLocks noChangeAspect="1"/>
          </p:cNvPicPr>
          <p:nvPr/>
        </p:nvPicPr>
        <p:blipFill>
          <a:blip r:embed="rId4"/>
          <a:stretch>
            <a:fillRect/>
          </a:stretch>
        </p:blipFill>
        <p:spPr>
          <a:xfrm>
            <a:off x="4085939" y="1450953"/>
            <a:ext cx="3853180" cy="3596640"/>
          </a:xfrm>
          <a:prstGeom prst="rect">
            <a:avLst/>
          </a:prstGeom>
        </p:spPr>
      </p:pic>
      <p:pic>
        <p:nvPicPr>
          <p:cNvPr id="4" name="图片 3"/>
          <p:cNvPicPr>
            <a:picLocks noChangeAspect="1"/>
          </p:cNvPicPr>
          <p:nvPr/>
        </p:nvPicPr>
        <p:blipFill>
          <a:blip r:embed="rId5"/>
          <a:stretch>
            <a:fillRect/>
          </a:stretch>
        </p:blipFill>
        <p:spPr>
          <a:xfrm>
            <a:off x="542107" y="1571603"/>
            <a:ext cx="3610610" cy="3475990"/>
          </a:xfrm>
          <a:prstGeom prst="rect">
            <a:avLst/>
          </a:prstGeom>
        </p:spPr>
      </p:pic>
      <p:pic>
        <p:nvPicPr>
          <p:cNvPr id="6" name="图片 5"/>
          <p:cNvPicPr>
            <a:picLocks noChangeAspect="1"/>
          </p:cNvPicPr>
          <p:nvPr/>
        </p:nvPicPr>
        <p:blipFill>
          <a:blip r:embed="rId6"/>
          <a:stretch>
            <a:fillRect/>
          </a:stretch>
        </p:blipFill>
        <p:spPr>
          <a:xfrm>
            <a:off x="7872340" y="1328529"/>
            <a:ext cx="3610611" cy="3719064"/>
          </a:xfrm>
          <a:prstGeom prst="rect">
            <a:avLst/>
          </a:prstGeom>
        </p:spPr>
      </p:pic>
      <p:sp>
        <p:nvSpPr>
          <p:cNvPr id="7" name="文本框 6"/>
          <p:cNvSpPr txBox="1"/>
          <p:nvPr/>
        </p:nvSpPr>
        <p:spPr>
          <a:xfrm>
            <a:off x="5514689" y="5243173"/>
            <a:ext cx="1325880" cy="368300"/>
          </a:xfrm>
          <a:prstGeom prst="rect">
            <a:avLst/>
          </a:prstGeom>
          <a:noFill/>
        </p:spPr>
        <p:txBody>
          <a:bodyPr wrap="none">
            <a:spAutoFit/>
          </a:bodyPr>
          <a:lstStyle/>
          <a:p>
            <a:r>
              <a:rPr lang="zh-CN"/>
              <a:t>中继链方案</a:t>
            </a:r>
          </a:p>
        </p:txBody>
      </p:sp>
      <p:sp>
        <p:nvSpPr>
          <p:cNvPr id="10" name="文本框 9"/>
          <p:cNvSpPr txBox="1"/>
          <p:nvPr/>
        </p:nvSpPr>
        <p:spPr>
          <a:xfrm>
            <a:off x="1695902" y="5243173"/>
            <a:ext cx="1325880" cy="368300"/>
          </a:xfrm>
          <a:prstGeom prst="rect">
            <a:avLst/>
          </a:prstGeom>
          <a:noFill/>
        </p:spPr>
        <p:txBody>
          <a:bodyPr wrap="none">
            <a:spAutoFit/>
          </a:bodyPr>
          <a:lstStyle/>
          <a:p>
            <a:r>
              <a:rPr lang="zh-CN"/>
              <a:t>公证人方案</a:t>
            </a:r>
          </a:p>
        </p:txBody>
      </p:sp>
      <p:sp>
        <p:nvSpPr>
          <p:cNvPr id="12" name="文本框 11"/>
          <p:cNvSpPr txBox="1"/>
          <p:nvPr/>
        </p:nvSpPr>
        <p:spPr>
          <a:xfrm>
            <a:off x="9031630" y="5242141"/>
            <a:ext cx="1689707" cy="369332"/>
          </a:xfrm>
          <a:prstGeom prst="rect">
            <a:avLst/>
          </a:prstGeom>
          <a:noFill/>
        </p:spPr>
        <p:txBody>
          <a:bodyPr wrap="square">
            <a:spAutoFit/>
          </a:bodyPr>
          <a:lstStyle/>
          <a:p>
            <a:r>
              <a:rPr lang="zh-CN"/>
              <a:t>哈希锁定方案</a:t>
            </a:r>
          </a:p>
        </p:txBody>
      </p:sp>
      <p:sp>
        <p:nvSpPr>
          <p:cNvPr id="8" name="文本框 7"/>
          <p:cNvSpPr txBox="1"/>
          <p:nvPr/>
        </p:nvSpPr>
        <p:spPr>
          <a:xfrm>
            <a:off x="550545" y="1023620"/>
            <a:ext cx="3005951" cy="400110"/>
          </a:xfrm>
          <a:prstGeom prst="rect">
            <a:avLst/>
          </a:prstGeom>
          <a:noFill/>
        </p:spPr>
        <p:txBody>
          <a:bodyPr wrap="none">
            <a:spAutoFit/>
          </a:bodyPr>
          <a:lstStyle/>
          <a:p>
            <a:r>
              <a:rPr lang="zh-CN" sz="2000"/>
              <a:t>三种典型的跨链桥方案：</a:t>
            </a:r>
          </a:p>
        </p:txBody>
      </p:sp>
      <p:sp>
        <p:nvSpPr>
          <p:cNvPr id="9" name="灯片编号占位符 8">
            <a:extLst>
              <a:ext uri="{FF2B5EF4-FFF2-40B4-BE49-F238E27FC236}">
                <a16:creationId xmlns:a16="http://schemas.microsoft.com/office/drawing/2014/main" id="{CF915168-40F1-DD47-A1B2-679A5E650F11}"/>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12</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2646878" cy="584775"/>
          </a:xfrm>
          <a:prstGeom prst="rect">
            <a:avLst/>
          </a:prstGeom>
          <a:noFill/>
        </p:spPr>
        <p:txBody>
          <a:bodyPr wrap="none">
            <a:spAutoFit/>
          </a:bodyPr>
          <a:lstStyle/>
          <a:p>
            <a:r>
              <a:rPr lang="zh-CN" sz="3200">
                <a:solidFill>
                  <a:schemeClr val="accent3"/>
                </a:solidFill>
                <a:latin typeface="Geometr706 BlkCn BT"/>
              </a:rPr>
              <a:t>隐私保护技术</a:t>
            </a:r>
            <a:endParaRPr lang="zh-CN" sz="3200">
              <a:solidFill>
                <a:srgbClr val="3C6CDE"/>
              </a:solidFill>
              <a:latin typeface="Geometr706 BlkCn BT"/>
            </a:endParaRP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sp>
        <p:nvSpPr>
          <p:cNvPr id="7" name="文本框 6">
            <a:extLst>
              <a:ext uri="{FF2B5EF4-FFF2-40B4-BE49-F238E27FC236}">
                <a16:creationId xmlns:a16="http://schemas.microsoft.com/office/drawing/2014/main" id="{B7797110-0581-AF45-852B-9AB60C0D4C68}"/>
              </a:ext>
            </a:extLst>
          </p:cNvPr>
          <p:cNvSpPr txBox="1"/>
          <p:nvPr/>
        </p:nvSpPr>
        <p:spPr>
          <a:xfrm>
            <a:off x="930535" y="723635"/>
            <a:ext cx="9837869" cy="5904950"/>
          </a:xfrm>
          <a:prstGeom prst="rect">
            <a:avLst/>
          </a:prstGeom>
          <a:noFill/>
        </p:spPr>
        <p:txBody>
          <a:bodyPr wrap="square">
            <a:spAutoFit/>
          </a:bodyPr>
          <a:lstStyle/>
          <a:p>
            <a:pPr marL="285750" indent="-285750">
              <a:lnSpc>
                <a:spcPct val="125000"/>
              </a:lnSpc>
              <a:buClr>
                <a:schemeClr val="accent1"/>
              </a:buClr>
              <a:buFont typeface="Wingdings" charset="2"/>
              <a:buChar char="n"/>
            </a:pPr>
            <a:r>
              <a:rPr lang="zh-CN" sz="2400">
                <a:latin typeface="微软雅黑"/>
                <a:ea typeface="微软雅黑"/>
              </a:rPr>
              <a:t>身份保护</a:t>
            </a:r>
            <a:endParaRPr lang="en-US" sz="2400">
              <a:latin typeface="微软雅黑"/>
              <a:ea typeface="微软雅黑"/>
            </a:endParaRPr>
          </a:p>
          <a:p>
            <a:pPr marL="742950" lvl="1" indent="-285750">
              <a:lnSpc>
                <a:spcPct val="125000"/>
              </a:lnSpc>
              <a:buClr>
                <a:schemeClr val="accent1"/>
              </a:buClr>
              <a:buFont typeface="Wingdings" charset="2"/>
              <a:buChar char="n"/>
            </a:pPr>
            <a:r>
              <a:rPr lang="zh-CN" sz="2400">
                <a:solidFill>
                  <a:schemeClr val="tx1"/>
                </a:solidFill>
                <a:latin typeface="微软雅黑"/>
                <a:ea typeface="微软雅黑"/>
              </a:rPr>
              <a:t>限制接入</a:t>
            </a:r>
            <a:r>
              <a:rPr lang="en-US" sz="2400">
                <a:solidFill>
                  <a:schemeClr val="tx1"/>
                </a:solidFill>
                <a:latin typeface="微软雅黑"/>
                <a:ea typeface="微软雅黑"/>
              </a:rPr>
              <a:t>--------</a:t>
            </a:r>
            <a:r>
              <a:rPr lang="zh-CN" sz="2400">
                <a:solidFill>
                  <a:schemeClr val="tx1"/>
                </a:solidFill>
                <a:latin typeface="微软雅黑"/>
                <a:ea typeface="微软雅黑"/>
              </a:rPr>
              <a:t>恶意节点检测</a:t>
            </a:r>
            <a:endParaRPr lang="en-US" sz="2400">
              <a:solidFill>
                <a:schemeClr val="tx1"/>
              </a:solidFill>
              <a:latin typeface="微软雅黑"/>
              <a:ea typeface="微软雅黑"/>
            </a:endParaRPr>
          </a:p>
          <a:p>
            <a:pPr marL="1200150" lvl="2" indent="-285750">
              <a:lnSpc>
                <a:spcPct val="125000"/>
              </a:lnSpc>
              <a:buClr>
                <a:schemeClr val="accent1"/>
              </a:buClr>
              <a:buFont typeface="Wingdings" charset="2"/>
              <a:buChar char="n"/>
            </a:pPr>
            <a:r>
              <a:rPr lang="zh-CN" sz="2000">
                <a:latin typeface="微软雅黑"/>
                <a:ea typeface="微软雅黑"/>
              </a:rPr>
              <a:t>在联盟链身份验证的基础上，通过聚类识别恶意节点行为</a:t>
            </a:r>
            <a:endParaRPr lang="en-US" sz="2000">
              <a:solidFill>
                <a:schemeClr val="tx1"/>
              </a:solidFill>
              <a:latin typeface="微软雅黑"/>
              <a:ea typeface="微软雅黑"/>
            </a:endParaRPr>
          </a:p>
          <a:p>
            <a:pPr marL="742950" lvl="1" indent="-285750">
              <a:lnSpc>
                <a:spcPct val="125000"/>
              </a:lnSpc>
              <a:buClr>
                <a:schemeClr val="accent1"/>
              </a:buClr>
              <a:buFont typeface="Wingdings" charset="2"/>
              <a:buChar char="n"/>
            </a:pPr>
            <a:r>
              <a:rPr lang="zh-CN" sz="2400">
                <a:latin typeface="微软雅黑"/>
                <a:ea typeface="微软雅黑"/>
              </a:rPr>
              <a:t>节点隐藏</a:t>
            </a:r>
            <a:r>
              <a:rPr lang="en-US" sz="2400">
                <a:latin typeface="微软雅黑"/>
                <a:ea typeface="微软雅黑"/>
              </a:rPr>
              <a:t>--------</a:t>
            </a:r>
            <a:r>
              <a:rPr lang="zh-CN" sz="2400">
                <a:latin typeface="微软雅黑"/>
                <a:ea typeface="微软雅黑"/>
              </a:rPr>
              <a:t>环签名、一次性地址</a:t>
            </a:r>
            <a:endParaRPr lang="en-US" sz="2400">
              <a:latin typeface="微软雅黑"/>
              <a:ea typeface="微软雅黑"/>
            </a:endParaRPr>
          </a:p>
          <a:p>
            <a:pPr marL="1200150" lvl="2" indent="-285750">
              <a:lnSpc>
                <a:spcPct val="125000"/>
              </a:lnSpc>
              <a:buClr>
                <a:schemeClr val="accent1"/>
              </a:buClr>
              <a:buFont typeface="Wingdings" charset="2"/>
              <a:buChar char="n"/>
            </a:pPr>
            <a:r>
              <a:rPr lang="zh-CN" sz="2000">
                <a:latin typeface="微软雅黑"/>
                <a:ea typeface="微软雅黑"/>
              </a:rPr>
              <a:t>在证明身份的同时不暴露具体信息</a:t>
            </a:r>
            <a:endParaRPr lang="en-US" sz="2000">
              <a:latin typeface="微软雅黑"/>
              <a:ea typeface="微软雅黑"/>
            </a:endParaRPr>
          </a:p>
          <a:p>
            <a:pPr marL="1200150" lvl="2" indent="-285750">
              <a:lnSpc>
                <a:spcPct val="125000"/>
              </a:lnSpc>
              <a:buClr>
                <a:schemeClr val="accent1"/>
              </a:buClr>
              <a:buFont typeface="Wingdings" charset="2"/>
              <a:buChar char="n"/>
            </a:pPr>
            <a:r>
              <a:rPr lang="zh-CN" sz="2000">
                <a:latin typeface="微软雅黑"/>
                <a:ea typeface="微软雅黑"/>
              </a:rPr>
              <a:t>用于匿名投票、匿名交易等</a:t>
            </a:r>
            <a:endParaRPr lang="en-US" sz="2000">
              <a:latin typeface="微软雅黑"/>
              <a:ea typeface="微软雅黑"/>
            </a:endParaRPr>
          </a:p>
          <a:p>
            <a:pPr lvl="2">
              <a:lnSpc>
                <a:spcPct val="125000"/>
              </a:lnSpc>
              <a:buClr>
                <a:schemeClr val="accent1"/>
              </a:buClr>
            </a:pPr>
            <a:endParaRPr lang="en-US" sz="2000">
              <a:latin typeface="微软雅黑"/>
              <a:ea typeface="微软雅黑"/>
            </a:endParaRPr>
          </a:p>
          <a:p>
            <a:pPr marL="285750" indent="-285750">
              <a:lnSpc>
                <a:spcPct val="125000"/>
              </a:lnSpc>
              <a:buClr>
                <a:srgbClr val="FB6362"/>
              </a:buClr>
              <a:buFont typeface="Wingdings" charset="2"/>
              <a:buChar char="n"/>
            </a:pPr>
            <a:r>
              <a:rPr lang="zh-CN" sz="2400">
                <a:latin typeface="微软雅黑"/>
                <a:ea typeface="微软雅黑"/>
              </a:rPr>
              <a:t>数据保护</a:t>
            </a:r>
            <a:endParaRPr lang="en-US" sz="2400">
              <a:latin typeface="微软雅黑"/>
              <a:ea typeface="微软雅黑"/>
            </a:endParaRPr>
          </a:p>
          <a:p>
            <a:pPr marL="742950" lvl="1" indent="-285750">
              <a:lnSpc>
                <a:spcPct val="125000"/>
              </a:lnSpc>
              <a:buClr>
                <a:srgbClr val="FB6362"/>
              </a:buClr>
              <a:buFont typeface="Wingdings" charset="2"/>
              <a:buChar char="n"/>
            </a:pPr>
            <a:r>
              <a:rPr lang="zh-CN" sz="2400">
                <a:latin typeface="微软雅黑"/>
                <a:ea typeface="微软雅黑"/>
              </a:rPr>
              <a:t>零知识证明</a:t>
            </a:r>
            <a:r>
              <a:rPr lang="en-US" sz="2400">
                <a:latin typeface="微软雅黑"/>
                <a:ea typeface="微软雅黑"/>
              </a:rPr>
              <a:t>------Groth16</a:t>
            </a:r>
            <a:r>
              <a:rPr lang="zh-CN" sz="2400">
                <a:latin typeface="微软雅黑"/>
                <a:ea typeface="微软雅黑"/>
              </a:rPr>
              <a:t>、累加器</a:t>
            </a:r>
            <a:endParaRPr lang="en-US" sz="2400">
              <a:latin typeface="微软雅黑"/>
              <a:ea typeface="微软雅黑"/>
            </a:endParaRPr>
          </a:p>
          <a:p>
            <a:pPr marL="1200150" lvl="2" indent="-285750">
              <a:lnSpc>
                <a:spcPct val="125000"/>
              </a:lnSpc>
              <a:buClr>
                <a:srgbClr val="FB6362"/>
              </a:buClr>
              <a:buFont typeface="Wingdings" charset="2"/>
              <a:buChar char="n"/>
            </a:pPr>
            <a:r>
              <a:rPr lang="zh-CN" sz="2000">
                <a:latin typeface="微软雅黑"/>
                <a:ea typeface="微软雅黑"/>
              </a:rPr>
              <a:t>可向其他人证明自己拥有某项信息，并且可以不泄露信息内容</a:t>
            </a:r>
            <a:endParaRPr lang="en-US" sz="2000">
              <a:latin typeface="微软雅黑"/>
              <a:ea typeface="微软雅黑"/>
            </a:endParaRPr>
          </a:p>
          <a:p>
            <a:pPr marL="1200150" lvl="2" indent="-285750">
              <a:lnSpc>
                <a:spcPct val="125000"/>
              </a:lnSpc>
              <a:buClr>
                <a:srgbClr val="FB6362"/>
              </a:buClr>
              <a:buFont typeface="Wingdings" charset="2"/>
              <a:buChar char="n"/>
            </a:pPr>
            <a:r>
              <a:rPr lang="zh-CN" sz="2000">
                <a:latin typeface="微软雅黑"/>
                <a:ea typeface="微软雅黑"/>
              </a:rPr>
              <a:t>用于身份验证、生成凭据等</a:t>
            </a:r>
            <a:endParaRPr lang="en-US" sz="2000">
              <a:latin typeface="微软雅黑"/>
              <a:ea typeface="微软雅黑"/>
            </a:endParaRPr>
          </a:p>
          <a:p>
            <a:pPr marL="742950" lvl="1" indent="-285750">
              <a:lnSpc>
                <a:spcPct val="125000"/>
              </a:lnSpc>
              <a:buClr>
                <a:srgbClr val="FB6362"/>
              </a:buClr>
              <a:buFont typeface="Wingdings" charset="2"/>
              <a:buChar char="n"/>
            </a:pPr>
            <a:r>
              <a:rPr lang="zh-CN" sz="2400">
                <a:latin typeface="微软雅黑"/>
                <a:ea typeface="微软雅黑"/>
              </a:rPr>
              <a:t>机密交易</a:t>
            </a:r>
            <a:r>
              <a:rPr lang="en-US" sz="2400">
                <a:latin typeface="微软雅黑"/>
                <a:ea typeface="微软雅黑"/>
              </a:rPr>
              <a:t>--------Pedersen</a:t>
            </a:r>
            <a:r>
              <a:rPr lang="zh-CN" sz="2400">
                <a:latin typeface="微软雅黑"/>
                <a:ea typeface="微软雅黑"/>
              </a:rPr>
              <a:t>承诺</a:t>
            </a:r>
            <a:endParaRPr lang="en-US" sz="2400">
              <a:latin typeface="微软雅黑"/>
              <a:ea typeface="微软雅黑"/>
            </a:endParaRPr>
          </a:p>
          <a:p>
            <a:pPr marL="1200150" lvl="2" indent="-285750">
              <a:lnSpc>
                <a:spcPct val="125000"/>
              </a:lnSpc>
              <a:buClr>
                <a:srgbClr val="FB6362"/>
              </a:buClr>
              <a:buFont typeface="Wingdings" charset="2"/>
              <a:buChar char="n"/>
            </a:pPr>
            <a:r>
              <a:rPr lang="zh-CN" sz="2000">
                <a:latin typeface="微软雅黑"/>
                <a:ea typeface="微软雅黑"/>
              </a:rPr>
              <a:t>利用椭圆曲线和同态计算对输入输出相等进行承诺</a:t>
            </a:r>
            <a:endParaRPr lang="en-US" sz="2000">
              <a:latin typeface="微软雅黑"/>
              <a:ea typeface="微软雅黑"/>
            </a:endParaRPr>
          </a:p>
          <a:p>
            <a:pPr marL="1200150" lvl="2" indent="-285750">
              <a:lnSpc>
                <a:spcPct val="125000"/>
              </a:lnSpc>
              <a:buClr>
                <a:srgbClr val="FB6362"/>
              </a:buClr>
              <a:buFont typeface="Wingdings" charset="2"/>
              <a:buChar char="n"/>
            </a:pPr>
            <a:r>
              <a:rPr lang="zh-CN" sz="2000">
                <a:latin typeface="微软雅黑"/>
                <a:ea typeface="微软雅黑"/>
              </a:rPr>
              <a:t>用于隐藏交易金额</a:t>
            </a:r>
            <a:endParaRPr lang="en-US" sz="2000">
              <a:latin typeface="微软雅黑"/>
              <a:ea typeface="微软雅黑"/>
            </a:endParaRPr>
          </a:p>
        </p:txBody>
      </p:sp>
      <p:sp>
        <p:nvSpPr>
          <p:cNvPr id="2" name="灯片编号占位符 1">
            <a:extLst>
              <a:ext uri="{FF2B5EF4-FFF2-40B4-BE49-F238E27FC236}">
                <a16:creationId xmlns:a16="http://schemas.microsoft.com/office/drawing/2014/main" id="{D7A9B883-5F32-2943-A27D-BAA118CAC219}"/>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13</a:t>
            </a:fld>
            <a:endParaRPr lang="zh-CN"/>
          </a:p>
        </p:txBody>
      </p:sp>
    </p:spTree>
    <p:extLst>
      <p:ext uri="{BB962C8B-B14F-4D97-AF65-F5344CB8AC3E}">
        <p14:creationId xmlns:p14="http://schemas.microsoft.com/office/powerpoint/2010/main" val="344188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3182281" cy="584775"/>
          </a:xfrm>
          <a:prstGeom prst="rect">
            <a:avLst/>
          </a:prstGeom>
          <a:noFill/>
        </p:spPr>
        <p:txBody>
          <a:bodyPr wrap="none">
            <a:spAutoFit/>
          </a:bodyPr>
          <a:lstStyle/>
          <a:p>
            <a:r>
              <a:rPr lang="zh-CN" sz="3200">
                <a:solidFill>
                  <a:schemeClr val="accent3"/>
                </a:solidFill>
                <a:latin typeface="Geometr706 BlkCn BT"/>
              </a:rPr>
              <a:t>身份保护</a:t>
            </a:r>
            <a:r>
              <a:rPr lang="en-US" sz="3200">
                <a:solidFill>
                  <a:schemeClr val="accent3"/>
                </a:solidFill>
                <a:latin typeface="Geometr706 BlkCn BT"/>
              </a:rPr>
              <a:t>-</a:t>
            </a:r>
            <a:r>
              <a:rPr lang="zh-CN" sz="3200">
                <a:solidFill>
                  <a:schemeClr val="accent3"/>
                </a:solidFill>
                <a:latin typeface="Geometr706 BlkCn BT"/>
              </a:rPr>
              <a:t>环签名</a:t>
            </a:r>
            <a:endParaRPr lang="zh-CN" sz="3200">
              <a:solidFill>
                <a:srgbClr val="3C6CDE"/>
              </a:solidFill>
              <a:latin typeface="Geometr706 BlkCn BT"/>
            </a:endParaRPr>
          </a:p>
        </p:txBody>
      </p:sp>
      <p:pic>
        <p:nvPicPr>
          <p:cNvPr id="5" name="图片 4"/>
          <p:cNvPicPr>
            <a:picLocks noChangeAspect="1"/>
          </p:cNvPicPr>
          <p:nvPr/>
        </p:nvPicPr>
        <p:blipFill>
          <a:blip r:embed="rId3"/>
          <a:stretch/>
        </p:blipFill>
        <p:spPr>
          <a:xfrm>
            <a:off x="11097545" y="35083"/>
            <a:ext cx="1003280" cy="1003280"/>
          </a:xfrm>
          <a:prstGeom prst="rect">
            <a:avLst/>
          </a:prstGeom>
        </p:spPr>
      </p:pic>
      <p:pic>
        <p:nvPicPr>
          <p:cNvPr id="8" name="图片 7"/>
          <p:cNvPicPr>
            <a:picLocks noChangeAspect="1"/>
          </p:cNvPicPr>
          <p:nvPr/>
        </p:nvPicPr>
        <p:blipFill>
          <a:blip r:embed="rId4"/>
          <a:stretch/>
        </p:blipFill>
        <p:spPr>
          <a:xfrm>
            <a:off x="6407195" y="1503601"/>
            <a:ext cx="4690349" cy="4287599"/>
          </a:xfrm>
          <a:prstGeom prst="rect">
            <a:avLst/>
          </a:prstGeom>
        </p:spPr>
      </p:pic>
      <p:sp>
        <p:nvSpPr>
          <p:cNvPr id="9" name="矩形 77"/>
          <p:cNvSpPr/>
          <p:nvPr/>
        </p:nvSpPr>
        <p:spPr>
          <a:xfrm>
            <a:off x="341086" y="4959886"/>
            <a:ext cx="5334000" cy="698500"/>
          </a:xfrm>
          <a:prstGeom prst="rect">
            <a:avLst/>
          </a:prstGeom>
        </p:spPr>
        <p:txBody>
          <a:bodyPr wrap="square">
            <a:spAutoFit/>
          </a:bodyPr>
          <a:lstStyle/>
          <a:p>
            <a:pPr lvl="0"/>
            <a:r>
              <a:rPr lang="zh-CN" sz="2000">
                <a:latin typeface="微软雅黑"/>
                <a:ea typeface="微软雅黑"/>
              </a:rPr>
              <a:t>在构造环签名时，引入随机值</a:t>
            </a:r>
            <a:r>
              <a:rPr lang="en-US" sz="2000">
                <a:latin typeface="微软雅黑"/>
                <a:ea typeface="微软雅黑"/>
              </a:rPr>
              <a:t>v</a:t>
            </a:r>
            <a:r>
              <a:rPr lang="zh-CN" sz="2000">
                <a:latin typeface="微软雅黑"/>
                <a:ea typeface="微软雅黑"/>
              </a:rPr>
              <a:t>使式子成环，依托</a:t>
            </a:r>
            <a:r>
              <a:rPr lang="en-US" sz="2000">
                <a:solidFill>
                  <a:srgbClr val="FF0200"/>
                </a:solidFill>
                <a:latin typeface="微软雅黑"/>
                <a:ea typeface="微软雅黑"/>
              </a:rPr>
              <a:t>RSA</a:t>
            </a:r>
            <a:r>
              <a:rPr lang="zh-CN" sz="2000">
                <a:latin typeface="微软雅黑"/>
                <a:ea typeface="微软雅黑"/>
              </a:rPr>
              <a:t>算法使得攻击者难以伪造得出</a:t>
            </a:r>
            <a:r>
              <a:rPr lang="en-US" sz="2000">
                <a:latin typeface="微软雅黑"/>
                <a:ea typeface="微软雅黑"/>
              </a:rPr>
              <a:t>x_3</a:t>
            </a:r>
          </a:p>
        </p:txBody>
      </p:sp>
      <p:pic>
        <p:nvPicPr>
          <p:cNvPr id="10" name="图片 9"/>
          <p:cNvPicPr>
            <a:picLocks noChangeAspect="1"/>
          </p:cNvPicPr>
          <p:nvPr/>
        </p:nvPicPr>
        <p:blipFill>
          <a:blip r:embed="rId5"/>
          <a:stretch/>
        </p:blipFill>
        <p:spPr>
          <a:xfrm>
            <a:off x="341086" y="841829"/>
            <a:ext cx="7429746" cy="843201"/>
          </a:xfrm>
          <a:prstGeom prst="rect">
            <a:avLst/>
          </a:prstGeom>
        </p:spPr>
      </p:pic>
      <p:pic>
        <p:nvPicPr>
          <p:cNvPr id="11" name="图片 10"/>
          <p:cNvPicPr>
            <a:picLocks noChangeAspect="1"/>
          </p:cNvPicPr>
          <p:nvPr/>
        </p:nvPicPr>
        <p:blipFill>
          <a:blip r:embed="rId6"/>
          <a:stretch/>
        </p:blipFill>
        <p:spPr>
          <a:xfrm>
            <a:off x="341086" y="1754196"/>
            <a:ext cx="5934528" cy="3098111"/>
          </a:xfrm>
          <a:prstGeom prst="rect">
            <a:avLst/>
          </a:prstGeom>
        </p:spPr>
      </p:pic>
      <p:sp>
        <p:nvSpPr>
          <p:cNvPr id="2" name="灯片编号占位符 1">
            <a:extLst>
              <a:ext uri="{FF2B5EF4-FFF2-40B4-BE49-F238E27FC236}">
                <a16:creationId xmlns:a16="http://schemas.microsoft.com/office/drawing/2014/main" id="{3425E67C-83BB-F640-985B-62ADA4B648AC}"/>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14</a:t>
            </a:fld>
            <a:endParaRPr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3182281" cy="584775"/>
          </a:xfrm>
          <a:prstGeom prst="rect">
            <a:avLst/>
          </a:prstGeom>
          <a:noFill/>
        </p:spPr>
        <p:txBody>
          <a:bodyPr wrap="none">
            <a:spAutoFit/>
          </a:bodyPr>
          <a:lstStyle/>
          <a:p>
            <a:r>
              <a:rPr lang="zh-CN" sz="3200">
                <a:solidFill>
                  <a:schemeClr val="accent3"/>
                </a:solidFill>
                <a:latin typeface="Geometr706 BlkCn BT"/>
              </a:rPr>
              <a:t>数据保护</a:t>
            </a:r>
            <a:r>
              <a:rPr lang="en-US" sz="3200">
                <a:solidFill>
                  <a:schemeClr val="accent3"/>
                </a:solidFill>
                <a:latin typeface="Geometr706 BlkCn BT"/>
              </a:rPr>
              <a:t>-</a:t>
            </a:r>
            <a:r>
              <a:rPr lang="zh-CN" sz="3200">
                <a:solidFill>
                  <a:schemeClr val="accent3"/>
                </a:solidFill>
                <a:latin typeface="Geometr706 BlkCn BT"/>
              </a:rPr>
              <a:t>累加器</a:t>
            </a:r>
            <a:endParaRPr lang="zh-CN" sz="3200">
              <a:solidFill>
                <a:srgbClr val="3C6CDE"/>
              </a:solidFill>
              <a:latin typeface="Geometr706 BlkCn BT"/>
            </a:endParaRP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pic>
        <p:nvPicPr>
          <p:cNvPr id="6" name="图片 5"/>
          <p:cNvPicPr>
            <a:picLocks noChangeAspect="1"/>
          </p:cNvPicPr>
          <p:nvPr/>
        </p:nvPicPr>
        <p:blipFill>
          <a:blip r:embed="rId4"/>
          <a:stretch/>
        </p:blipFill>
        <p:spPr>
          <a:xfrm>
            <a:off x="5244817" y="1038363"/>
            <a:ext cx="6590226" cy="5647573"/>
          </a:xfrm>
          <a:prstGeom prst="rect">
            <a:avLst/>
          </a:prstGeom>
        </p:spPr>
      </p:pic>
      <p:sp>
        <p:nvSpPr>
          <p:cNvPr id="7" name="矩形 77"/>
          <p:cNvSpPr/>
          <p:nvPr/>
        </p:nvSpPr>
        <p:spPr>
          <a:xfrm>
            <a:off x="197961" y="1038363"/>
            <a:ext cx="4559300" cy="1917700"/>
          </a:xfrm>
          <a:prstGeom prst="rect">
            <a:avLst/>
          </a:prstGeom>
        </p:spPr>
        <p:txBody>
          <a:bodyPr wrap="square">
            <a:spAutoFit/>
          </a:bodyPr>
          <a:lstStyle/>
          <a:p>
            <a:pPr lvl="0"/>
            <a:r>
              <a:rPr lang="zh-CN" sz="2000">
                <a:latin typeface="微软雅黑"/>
                <a:ea typeface="微软雅黑"/>
              </a:rPr>
              <a:t>利用</a:t>
            </a:r>
            <a:r>
              <a:rPr lang="zh-CN" sz="2000">
                <a:solidFill>
                  <a:srgbClr val="FF0200"/>
                </a:solidFill>
                <a:latin typeface="微软雅黑"/>
                <a:ea typeface="微软雅黑"/>
              </a:rPr>
              <a:t>离散对数</a:t>
            </a:r>
            <a:r>
              <a:rPr lang="zh-CN" sz="2000">
                <a:latin typeface="微软雅黑"/>
                <a:ea typeface="微软雅黑"/>
              </a:rPr>
              <a:t>难题，使得攻击者在不知道所有元素的情况下难以提供证明</a:t>
            </a:r>
            <a:r>
              <a:rPr lang="en-US" sz="2000">
                <a:latin typeface="微软雅黑"/>
                <a:ea typeface="微软雅黑"/>
              </a:rPr>
              <a:t>w</a:t>
            </a:r>
          </a:p>
          <a:p>
            <a:pPr lvl="0"/>
            <a:endParaRPr lang="en-US" sz="2000">
              <a:latin typeface="微软雅黑"/>
              <a:ea typeface="微软雅黑"/>
            </a:endParaRPr>
          </a:p>
          <a:p>
            <a:pPr lvl="0"/>
            <a:endParaRPr lang="en-US" sz="2000">
              <a:latin typeface="微软雅黑"/>
              <a:ea typeface="微软雅黑"/>
            </a:endParaRPr>
          </a:p>
          <a:p>
            <a:pPr lvl="0"/>
            <a:r>
              <a:rPr lang="zh-CN" sz="2000">
                <a:latin typeface="微软雅黑"/>
                <a:ea typeface="微软雅黑"/>
              </a:rPr>
              <a:t>累加器可用于提供难以伪造的元素拥有证明</a:t>
            </a:r>
          </a:p>
        </p:txBody>
      </p:sp>
      <p:sp>
        <p:nvSpPr>
          <p:cNvPr id="2" name="灯片编号占位符 1">
            <a:extLst>
              <a:ext uri="{FF2B5EF4-FFF2-40B4-BE49-F238E27FC236}">
                <a16:creationId xmlns:a16="http://schemas.microsoft.com/office/drawing/2014/main" id="{310A490D-67E1-824F-8EB2-539C8E122DB5}"/>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15</a:t>
            </a:fld>
            <a:endParaRPr lang="zh-CN"/>
          </a:p>
        </p:txBody>
      </p:sp>
    </p:spTree>
    <p:extLst>
      <p:ext uri="{BB962C8B-B14F-4D97-AF65-F5344CB8AC3E}">
        <p14:creationId xmlns:p14="http://schemas.microsoft.com/office/powerpoint/2010/main" val="230182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3467616" cy="584775"/>
          </a:xfrm>
          <a:prstGeom prst="rect">
            <a:avLst/>
          </a:prstGeom>
          <a:noFill/>
        </p:spPr>
        <p:txBody>
          <a:bodyPr wrap="none">
            <a:spAutoFit/>
          </a:bodyPr>
          <a:lstStyle/>
          <a:p>
            <a:r>
              <a:rPr lang="zh-CN" sz="3200">
                <a:solidFill>
                  <a:schemeClr val="accent3"/>
                </a:solidFill>
                <a:latin typeface="Geometr706 BlkCn BT"/>
              </a:rPr>
              <a:t>身份验证（账户）</a:t>
            </a:r>
            <a:endParaRPr lang="zh-CN" sz="3200">
              <a:solidFill>
                <a:srgbClr val="3C6CDE"/>
              </a:solidFill>
              <a:latin typeface="Geometr706 BlkCn BT"/>
            </a:endParaRP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7" name="矩形 76"/>
          <p:cNvSpPr/>
          <p:nvPr/>
        </p:nvSpPr>
        <p:spPr>
          <a:xfrm>
            <a:off x="1840865" y="1743710"/>
            <a:ext cx="8509635" cy="400110"/>
          </a:xfrm>
          <a:prstGeom prst="rect">
            <a:avLst/>
          </a:prstGeom>
        </p:spPr>
        <p:txBody>
          <a:bodyPr wrap="square">
            <a:spAutoFit/>
          </a:bodyPr>
          <a:lstStyle/>
          <a:p>
            <a:pPr>
              <a:buClr>
                <a:schemeClr val="accent1"/>
              </a:buClr>
            </a:pPr>
            <a:endParaRPr lang="zh-CN" sz="2000">
              <a:solidFill>
                <a:schemeClr val="tx1"/>
              </a:solidFill>
              <a:latin typeface="微软雅黑"/>
              <a:ea typeface="微软雅黑"/>
            </a:endParaRPr>
          </a:p>
        </p:txBody>
      </p:sp>
      <p:sp>
        <p:nvSpPr>
          <p:cNvPr id="78" name="矩形 77"/>
          <p:cNvSpPr/>
          <p:nvPr/>
        </p:nvSpPr>
        <p:spPr>
          <a:xfrm>
            <a:off x="741115" y="913209"/>
            <a:ext cx="10356430" cy="707886"/>
          </a:xfrm>
          <a:prstGeom prst="rect">
            <a:avLst/>
          </a:prstGeom>
        </p:spPr>
        <p:txBody>
          <a:bodyPr wrap="square">
            <a:spAutoFit/>
          </a:bodyPr>
          <a:lstStyle/>
          <a:p>
            <a:pPr>
              <a:buClr>
                <a:schemeClr val="accent3"/>
              </a:buClr>
            </a:pPr>
            <a:r>
              <a:rPr lang="zh-CN" sz="2000">
                <a:latin typeface="微软雅黑"/>
                <a:ea typeface="微软雅黑"/>
              </a:rPr>
              <a:t>与传统的“账号</a:t>
            </a:r>
            <a:r>
              <a:rPr lang="en-US" sz="2000">
                <a:latin typeface="微软雅黑"/>
                <a:ea typeface="微软雅黑"/>
              </a:rPr>
              <a:t>+</a:t>
            </a:r>
            <a:r>
              <a:rPr lang="zh-CN" sz="2000">
                <a:latin typeface="微软雅黑"/>
                <a:ea typeface="微软雅黑"/>
              </a:rPr>
              <a:t>密码”的账户形式不同，</a:t>
            </a:r>
            <a:r>
              <a:rPr lang="en-US" sz="2000">
                <a:latin typeface="微软雅黑"/>
                <a:ea typeface="微软雅黑"/>
              </a:rPr>
              <a:t>Fabric</a:t>
            </a:r>
            <a:r>
              <a:rPr lang="zh-CN" sz="2000">
                <a:latin typeface="微软雅黑"/>
                <a:ea typeface="微软雅黑"/>
              </a:rPr>
              <a:t>中的账户是根据</a:t>
            </a:r>
            <a:r>
              <a:rPr lang="en-US" sz="2000">
                <a:latin typeface="微软雅黑"/>
                <a:ea typeface="微软雅黑"/>
              </a:rPr>
              <a:t>PKI</a:t>
            </a:r>
            <a:r>
              <a:rPr lang="zh-CN" sz="2000">
                <a:latin typeface="微软雅黑"/>
                <a:ea typeface="微软雅黑"/>
              </a:rPr>
              <a:t>规范生成的一组</a:t>
            </a:r>
            <a:r>
              <a:rPr lang="zh-CN" sz="2000" b="1">
                <a:solidFill>
                  <a:srgbClr val="FF0000"/>
                </a:solidFill>
                <a:latin typeface="微软雅黑"/>
                <a:ea typeface="微软雅黑"/>
              </a:rPr>
              <a:t>证书</a:t>
            </a:r>
            <a:r>
              <a:rPr lang="zh-CN" sz="2000">
                <a:latin typeface="微软雅黑"/>
                <a:ea typeface="微软雅黑"/>
              </a:rPr>
              <a:t>和</a:t>
            </a:r>
            <a:r>
              <a:rPr lang="zh-CN" sz="2000" b="1">
                <a:solidFill>
                  <a:srgbClr val="FF0000"/>
                </a:solidFill>
                <a:latin typeface="微软雅黑"/>
                <a:ea typeface="微软雅黑"/>
              </a:rPr>
              <a:t>密钥文件</a:t>
            </a:r>
            <a:r>
              <a:rPr lang="zh-CN" sz="2000">
                <a:latin typeface="微软雅黑"/>
                <a:ea typeface="微软雅黑"/>
              </a:rPr>
              <a:t>。</a:t>
            </a:r>
          </a:p>
        </p:txBody>
      </p:sp>
      <p:sp>
        <p:nvSpPr>
          <p:cNvPr id="2" name="文本框 1">
            <a:extLst>
              <a:ext uri="{FF2B5EF4-FFF2-40B4-BE49-F238E27FC236}">
                <a16:creationId xmlns:a16="http://schemas.microsoft.com/office/drawing/2014/main" id="{BD5366F6-117B-804C-A759-D7D6118D6D2B}"/>
              </a:ext>
            </a:extLst>
          </p:cNvPr>
          <p:cNvSpPr txBox="1"/>
          <p:nvPr/>
        </p:nvSpPr>
        <p:spPr>
          <a:xfrm>
            <a:off x="2562659" y="3390144"/>
            <a:ext cx="184731" cy="369332"/>
          </a:xfrm>
          <a:prstGeom prst="rect">
            <a:avLst/>
          </a:prstGeom>
          <a:noFill/>
        </p:spPr>
        <p:txBody>
          <a:bodyPr wrap="none">
            <a:spAutoFit/>
          </a:bodyPr>
          <a:lstStyle/>
          <a:p>
            <a:endParaRPr lang="zh-CN"/>
          </a:p>
        </p:txBody>
      </p:sp>
      <p:pic>
        <p:nvPicPr>
          <p:cNvPr id="4" name="图片 3">
            <a:extLst>
              <a:ext uri="{FF2B5EF4-FFF2-40B4-BE49-F238E27FC236}">
                <a16:creationId xmlns:a16="http://schemas.microsoft.com/office/drawing/2014/main" id="{9E96A215-7BC9-2047-B924-484FD25A57DD}"/>
              </a:ext>
            </a:extLst>
          </p:cNvPr>
          <p:cNvPicPr>
            <a:picLocks noChangeAspect="1"/>
          </p:cNvPicPr>
          <p:nvPr/>
        </p:nvPicPr>
        <p:blipFill>
          <a:blip r:embed="rId3"/>
          <a:stretch>
            <a:fillRect/>
          </a:stretch>
        </p:blipFill>
        <p:spPr>
          <a:xfrm>
            <a:off x="850711" y="2984309"/>
            <a:ext cx="3793357" cy="3176703"/>
          </a:xfrm>
          <a:prstGeom prst="rect">
            <a:avLst/>
          </a:prstGeom>
        </p:spPr>
      </p:pic>
      <p:sp>
        <p:nvSpPr>
          <p:cNvPr id="10" name="矩形 9">
            <a:extLst>
              <a:ext uri="{FF2B5EF4-FFF2-40B4-BE49-F238E27FC236}">
                <a16:creationId xmlns:a16="http://schemas.microsoft.com/office/drawing/2014/main" id="{8626CA15-BE59-5D43-8B4C-8B46C0CE7EDA}"/>
              </a:ext>
            </a:extLst>
          </p:cNvPr>
          <p:cNvSpPr/>
          <p:nvPr/>
        </p:nvSpPr>
        <p:spPr>
          <a:xfrm>
            <a:off x="741115" y="1712642"/>
            <a:ext cx="10046334" cy="1015663"/>
          </a:xfrm>
          <a:prstGeom prst="rect">
            <a:avLst/>
          </a:prstGeom>
        </p:spPr>
        <p:txBody>
          <a:bodyPr wrap="square">
            <a:spAutoFit/>
          </a:bodyPr>
          <a:lstStyle/>
          <a:p>
            <a:pPr marL="285750" indent="-285750">
              <a:buClr>
                <a:schemeClr val="accent1"/>
              </a:buClr>
              <a:buFont typeface="Wingdings" charset="2"/>
              <a:buChar char="n"/>
            </a:pPr>
            <a:r>
              <a:rPr lang="en-US" sz="2000" dirty="0">
                <a:solidFill>
                  <a:schemeClr val="tx1"/>
                </a:solidFill>
                <a:latin typeface="微软雅黑"/>
                <a:ea typeface="微软雅黑"/>
              </a:rPr>
              <a:t>MSP</a:t>
            </a:r>
            <a:r>
              <a:rPr lang="zh-CN" sz="2000" dirty="0">
                <a:solidFill>
                  <a:schemeClr val="tx1"/>
                </a:solidFill>
                <a:latin typeface="微软雅黑"/>
                <a:ea typeface="微软雅黑"/>
              </a:rPr>
              <a:t>：</a:t>
            </a:r>
            <a:r>
              <a:rPr lang="en-US" sz="2000" dirty="0">
                <a:solidFill>
                  <a:schemeClr val="tx1"/>
                </a:solidFill>
                <a:latin typeface="微软雅黑"/>
                <a:ea typeface="微软雅黑"/>
              </a:rPr>
              <a:t>Membership</a:t>
            </a:r>
            <a:r>
              <a:rPr lang="zh-CN" sz="2000" dirty="0">
                <a:solidFill>
                  <a:schemeClr val="tx1"/>
                </a:solidFill>
                <a:latin typeface="微软雅黑"/>
                <a:ea typeface="微软雅黑"/>
              </a:rPr>
              <a:t> </a:t>
            </a:r>
            <a:r>
              <a:rPr lang="en-US" sz="2000" dirty="0">
                <a:solidFill>
                  <a:schemeClr val="tx1"/>
                </a:solidFill>
                <a:latin typeface="微软雅黑"/>
                <a:ea typeface="微软雅黑"/>
              </a:rPr>
              <a:t>Service</a:t>
            </a:r>
            <a:r>
              <a:rPr lang="zh-CN" sz="2000" dirty="0">
                <a:solidFill>
                  <a:schemeClr val="tx1"/>
                </a:solidFill>
                <a:latin typeface="微软雅黑"/>
                <a:ea typeface="微软雅黑"/>
              </a:rPr>
              <a:t> </a:t>
            </a:r>
            <a:r>
              <a:rPr lang="en-US" sz="2000" dirty="0">
                <a:solidFill>
                  <a:schemeClr val="tx1"/>
                </a:solidFill>
                <a:latin typeface="微软雅黑"/>
                <a:ea typeface="微软雅黑"/>
              </a:rPr>
              <a:t>Providers</a:t>
            </a:r>
            <a:r>
              <a:rPr lang="zh-CN" sz="2000" dirty="0">
                <a:solidFill>
                  <a:schemeClr val="tx1"/>
                </a:solidFill>
                <a:latin typeface="微软雅黑"/>
                <a:ea typeface="微软雅黑"/>
              </a:rPr>
              <a:t>，账户的具体呈现形式，</a:t>
            </a:r>
            <a:r>
              <a:rPr lang="en-US" sz="2000" dirty="0">
                <a:solidFill>
                  <a:schemeClr val="tx1"/>
                </a:solidFill>
                <a:latin typeface="微软雅黑"/>
                <a:ea typeface="微软雅黑"/>
              </a:rPr>
              <a:t>MSP</a:t>
            </a:r>
            <a:r>
              <a:rPr lang="zh-CN" sz="2000" dirty="0">
                <a:solidFill>
                  <a:schemeClr val="tx1"/>
                </a:solidFill>
                <a:latin typeface="微软雅黑"/>
                <a:ea typeface="微软雅黑"/>
              </a:rPr>
              <a:t>中的所有文件共同构成</a:t>
            </a:r>
            <a:r>
              <a:rPr lang="en-US" sz="2000" dirty="0">
                <a:solidFill>
                  <a:schemeClr val="tx1"/>
                </a:solidFill>
                <a:latin typeface="微软雅黑"/>
                <a:ea typeface="微软雅黑"/>
              </a:rPr>
              <a:t>Fabric</a:t>
            </a:r>
            <a:r>
              <a:rPr lang="zh-CN" sz="2000" dirty="0">
                <a:solidFill>
                  <a:schemeClr val="tx1"/>
                </a:solidFill>
                <a:latin typeface="微软雅黑"/>
                <a:ea typeface="微软雅黑"/>
              </a:rPr>
              <a:t>账户，包括根</a:t>
            </a:r>
            <a:r>
              <a:rPr lang="en-US" sz="2000" dirty="0">
                <a:solidFill>
                  <a:schemeClr val="tx1"/>
                </a:solidFill>
                <a:latin typeface="微软雅黑"/>
                <a:ea typeface="微软雅黑"/>
              </a:rPr>
              <a:t>CA</a:t>
            </a:r>
            <a:r>
              <a:rPr lang="zh-CN" sz="2000" dirty="0">
                <a:solidFill>
                  <a:schemeClr val="tx1"/>
                </a:solidFill>
                <a:latin typeface="微软雅黑"/>
                <a:ea typeface="微软雅黑"/>
              </a:rPr>
              <a:t>证书、中间</a:t>
            </a:r>
            <a:r>
              <a:rPr lang="en-US" sz="2000" dirty="0">
                <a:solidFill>
                  <a:schemeClr val="tx1"/>
                </a:solidFill>
                <a:latin typeface="微软雅黑"/>
                <a:ea typeface="微软雅黑"/>
              </a:rPr>
              <a:t>CA</a:t>
            </a:r>
            <a:r>
              <a:rPr lang="zh-CN" sz="2000" dirty="0">
                <a:solidFill>
                  <a:schemeClr val="tx1"/>
                </a:solidFill>
                <a:latin typeface="微软雅黑"/>
                <a:ea typeface="微软雅黑"/>
              </a:rPr>
              <a:t>证书、</a:t>
            </a:r>
            <a:r>
              <a:rPr lang="en-US" sz="2000" dirty="0">
                <a:solidFill>
                  <a:schemeClr val="tx1"/>
                </a:solidFill>
                <a:latin typeface="微软雅黑"/>
                <a:ea typeface="微软雅黑"/>
              </a:rPr>
              <a:t>TLS</a:t>
            </a:r>
            <a:r>
              <a:rPr lang="zh-CN" sz="2000" dirty="0">
                <a:solidFill>
                  <a:schemeClr val="tx1"/>
                </a:solidFill>
                <a:latin typeface="微软雅黑"/>
                <a:ea typeface="微软雅黑"/>
              </a:rPr>
              <a:t>根</a:t>
            </a:r>
            <a:r>
              <a:rPr lang="en-US" sz="2000" dirty="0">
                <a:solidFill>
                  <a:schemeClr val="tx1"/>
                </a:solidFill>
                <a:latin typeface="微软雅黑"/>
                <a:ea typeface="微软雅黑"/>
              </a:rPr>
              <a:t>CA</a:t>
            </a:r>
            <a:r>
              <a:rPr lang="zh-CN" sz="2000" dirty="0">
                <a:solidFill>
                  <a:schemeClr val="tx1"/>
                </a:solidFill>
                <a:latin typeface="微软雅黑"/>
                <a:ea typeface="微软雅黑"/>
              </a:rPr>
              <a:t>证书、</a:t>
            </a:r>
            <a:r>
              <a:rPr lang="en-US" sz="2000" dirty="0">
                <a:solidFill>
                  <a:schemeClr val="tx1"/>
                </a:solidFill>
                <a:latin typeface="微软雅黑"/>
                <a:ea typeface="微软雅黑"/>
              </a:rPr>
              <a:t>TLS</a:t>
            </a:r>
            <a:r>
              <a:rPr lang="zh-CN" sz="2000" dirty="0">
                <a:solidFill>
                  <a:schemeClr val="tx1"/>
                </a:solidFill>
                <a:latin typeface="微软雅黑"/>
                <a:ea typeface="微软雅黑"/>
              </a:rPr>
              <a:t>中间</a:t>
            </a:r>
            <a:r>
              <a:rPr lang="en-US" sz="2000" dirty="0">
                <a:solidFill>
                  <a:schemeClr val="tx1"/>
                </a:solidFill>
                <a:latin typeface="微软雅黑"/>
                <a:ea typeface="微软雅黑"/>
              </a:rPr>
              <a:t>CA</a:t>
            </a:r>
            <a:r>
              <a:rPr lang="zh-CN" sz="2000" dirty="0">
                <a:solidFill>
                  <a:schemeClr val="tx1"/>
                </a:solidFill>
                <a:latin typeface="微软雅黑"/>
                <a:ea typeface="微软雅黑"/>
              </a:rPr>
              <a:t>证书、节点私钥、</a:t>
            </a:r>
            <a:r>
              <a:rPr lang="en-US" sz="2000" dirty="0">
                <a:solidFill>
                  <a:schemeClr val="tx1"/>
                </a:solidFill>
                <a:latin typeface="微软雅黑"/>
                <a:ea typeface="微软雅黑"/>
              </a:rPr>
              <a:t>X.509</a:t>
            </a:r>
            <a:r>
              <a:rPr lang="zh-CN" sz="2000" dirty="0">
                <a:solidFill>
                  <a:schemeClr val="tx1"/>
                </a:solidFill>
                <a:latin typeface="微软雅黑"/>
                <a:ea typeface="微软雅黑"/>
              </a:rPr>
              <a:t>证书文件</a:t>
            </a:r>
            <a:endParaRPr lang="zh-CN" sz="2000" dirty="0">
              <a:latin typeface="微软雅黑"/>
              <a:ea typeface="微软雅黑"/>
            </a:endParaRPr>
          </a:p>
        </p:txBody>
      </p:sp>
      <p:sp>
        <p:nvSpPr>
          <p:cNvPr id="11" name="矩形 10">
            <a:extLst>
              <a:ext uri="{FF2B5EF4-FFF2-40B4-BE49-F238E27FC236}">
                <a16:creationId xmlns:a16="http://schemas.microsoft.com/office/drawing/2014/main" id="{E9ED6BC0-A95C-C543-8B4C-823454C1755A}"/>
              </a:ext>
            </a:extLst>
          </p:cNvPr>
          <p:cNvSpPr/>
          <p:nvPr/>
        </p:nvSpPr>
        <p:spPr>
          <a:xfrm>
            <a:off x="1819350" y="6274417"/>
            <a:ext cx="1915590" cy="400110"/>
          </a:xfrm>
          <a:prstGeom prst="rect">
            <a:avLst/>
          </a:prstGeom>
        </p:spPr>
        <p:txBody>
          <a:bodyPr wrap="square">
            <a:spAutoFit/>
          </a:bodyPr>
          <a:lstStyle/>
          <a:p>
            <a:pPr>
              <a:buClr>
                <a:schemeClr val="accent1"/>
              </a:buClr>
            </a:pPr>
            <a:r>
              <a:rPr lang="en-US" sz="2000">
                <a:latin typeface="微软雅黑"/>
                <a:ea typeface="微软雅黑"/>
              </a:rPr>
              <a:t>MSP</a:t>
            </a:r>
            <a:r>
              <a:rPr lang="zh-CN" sz="2000">
                <a:latin typeface="微软雅黑"/>
                <a:ea typeface="微软雅黑"/>
              </a:rPr>
              <a:t>文件结构</a:t>
            </a:r>
          </a:p>
        </p:txBody>
      </p:sp>
      <p:sp>
        <p:nvSpPr>
          <p:cNvPr id="12" name="矩形 11">
            <a:extLst>
              <a:ext uri="{FF2B5EF4-FFF2-40B4-BE49-F238E27FC236}">
                <a16:creationId xmlns:a16="http://schemas.microsoft.com/office/drawing/2014/main" id="{110DDEA1-2FA4-BA44-A274-C48D9C2A5BAB}"/>
              </a:ext>
            </a:extLst>
          </p:cNvPr>
          <p:cNvSpPr/>
          <p:nvPr/>
        </p:nvSpPr>
        <p:spPr>
          <a:xfrm>
            <a:off x="6368509" y="6274417"/>
            <a:ext cx="1915590" cy="400110"/>
          </a:xfrm>
          <a:prstGeom prst="rect">
            <a:avLst/>
          </a:prstGeom>
        </p:spPr>
        <p:txBody>
          <a:bodyPr wrap="square">
            <a:spAutoFit/>
          </a:bodyPr>
          <a:lstStyle/>
          <a:p>
            <a:pPr>
              <a:buClr>
                <a:schemeClr val="accent1"/>
              </a:buClr>
            </a:pPr>
            <a:r>
              <a:rPr lang="zh-CN" sz="2000">
                <a:latin typeface="微软雅黑"/>
                <a:ea typeface="微软雅黑"/>
              </a:rPr>
              <a:t>身份获取</a:t>
            </a:r>
          </a:p>
        </p:txBody>
      </p:sp>
      <p:pic>
        <p:nvPicPr>
          <p:cNvPr id="13" name="图片 12">
            <a:extLst>
              <a:ext uri="{FF2B5EF4-FFF2-40B4-BE49-F238E27FC236}">
                <a16:creationId xmlns:a16="http://schemas.microsoft.com/office/drawing/2014/main" id="{AE43690F-B625-6B4B-B89F-5E14904EC786}"/>
              </a:ext>
            </a:extLst>
          </p:cNvPr>
          <p:cNvPicPr>
            <a:picLocks noChangeAspect="1"/>
          </p:cNvPicPr>
          <p:nvPr/>
        </p:nvPicPr>
        <p:blipFill>
          <a:blip r:embed="rId4"/>
          <a:stretch>
            <a:fillRect/>
          </a:stretch>
        </p:blipFill>
        <p:spPr>
          <a:xfrm>
            <a:off x="10031475" y="2841088"/>
            <a:ext cx="1511947" cy="3263072"/>
          </a:xfrm>
          <a:prstGeom prst="rect">
            <a:avLst/>
          </a:prstGeom>
        </p:spPr>
      </p:pic>
      <p:sp>
        <p:nvSpPr>
          <p:cNvPr id="14" name="矩形 13">
            <a:extLst>
              <a:ext uri="{FF2B5EF4-FFF2-40B4-BE49-F238E27FC236}">
                <a16:creationId xmlns:a16="http://schemas.microsoft.com/office/drawing/2014/main" id="{9029F28D-7DA8-5149-8E49-22F375DB5412}"/>
              </a:ext>
            </a:extLst>
          </p:cNvPr>
          <p:cNvSpPr/>
          <p:nvPr/>
        </p:nvSpPr>
        <p:spPr>
          <a:xfrm>
            <a:off x="10128976" y="6274417"/>
            <a:ext cx="1915590" cy="400110"/>
          </a:xfrm>
          <a:prstGeom prst="rect">
            <a:avLst/>
          </a:prstGeom>
        </p:spPr>
        <p:txBody>
          <a:bodyPr wrap="square">
            <a:spAutoFit/>
          </a:bodyPr>
          <a:lstStyle/>
          <a:p>
            <a:pPr>
              <a:buClr>
                <a:schemeClr val="accent1"/>
              </a:buClr>
            </a:pPr>
            <a:r>
              <a:rPr lang="zh-CN" sz="2000">
                <a:latin typeface="微软雅黑"/>
                <a:ea typeface="微软雅黑"/>
              </a:rPr>
              <a:t>交易验证</a:t>
            </a:r>
          </a:p>
        </p:txBody>
      </p:sp>
      <p:pic>
        <p:nvPicPr>
          <p:cNvPr id="79" name="图片 78"/>
          <p:cNvPicPr>
            <a:picLocks noChangeAspect="1"/>
          </p:cNvPicPr>
          <p:nvPr/>
        </p:nvPicPr>
        <p:blipFill>
          <a:blip r:embed="rId5"/>
          <a:stretch/>
        </p:blipFill>
        <p:spPr>
          <a:xfrm>
            <a:off x="4982113" y="2841088"/>
            <a:ext cx="4796382" cy="3319924"/>
          </a:xfrm>
          <a:prstGeom prst="rect">
            <a:avLst/>
          </a:prstGeom>
        </p:spPr>
      </p:pic>
      <p:sp>
        <p:nvSpPr>
          <p:cNvPr id="6" name="灯片编号占位符 5">
            <a:extLst>
              <a:ext uri="{FF2B5EF4-FFF2-40B4-BE49-F238E27FC236}">
                <a16:creationId xmlns:a16="http://schemas.microsoft.com/office/drawing/2014/main" id="{5BBF3B22-DF7C-3B4C-A49A-CC3BAE18EB6B}"/>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16</a:t>
            </a:fld>
            <a:endParaRPr lang="zh-CN"/>
          </a:p>
        </p:txBody>
      </p:sp>
    </p:spTree>
    <p:extLst>
      <p:ext uri="{BB962C8B-B14F-4D97-AF65-F5344CB8AC3E}">
        <p14:creationId xmlns:p14="http://schemas.microsoft.com/office/powerpoint/2010/main" val="82004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3467616" cy="584775"/>
          </a:xfrm>
          <a:prstGeom prst="rect">
            <a:avLst/>
          </a:prstGeom>
          <a:noFill/>
        </p:spPr>
        <p:txBody>
          <a:bodyPr wrap="none">
            <a:spAutoFit/>
          </a:bodyPr>
          <a:lstStyle/>
          <a:p>
            <a:r>
              <a:rPr lang="zh-CN" sz="3200">
                <a:solidFill>
                  <a:schemeClr val="accent3"/>
                </a:solidFill>
                <a:latin typeface="Geometr706 BlkCn BT"/>
              </a:rPr>
              <a:t>身份验证（权限）</a:t>
            </a:r>
            <a:endParaRPr lang="zh-CN" sz="3200">
              <a:solidFill>
                <a:srgbClr val="3C6CDE"/>
              </a:solidFill>
              <a:latin typeface="Geometr706 BlkCn BT"/>
            </a:endParaRP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7" name="矩形 76"/>
          <p:cNvSpPr/>
          <p:nvPr/>
        </p:nvSpPr>
        <p:spPr>
          <a:xfrm>
            <a:off x="1840865" y="1743710"/>
            <a:ext cx="8509635" cy="400110"/>
          </a:xfrm>
          <a:prstGeom prst="rect">
            <a:avLst/>
          </a:prstGeom>
        </p:spPr>
        <p:txBody>
          <a:bodyPr wrap="square">
            <a:spAutoFit/>
          </a:bodyPr>
          <a:lstStyle/>
          <a:p>
            <a:pPr>
              <a:buClr>
                <a:schemeClr val="accent1"/>
              </a:buClr>
            </a:pPr>
            <a:endParaRPr lang="zh-CN" sz="2000">
              <a:solidFill>
                <a:schemeClr val="tx1"/>
              </a:solidFill>
              <a:latin typeface="微软雅黑"/>
              <a:ea typeface="微软雅黑"/>
            </a:endParaRPr>
          </a:p>
        </p:txBody>
      </p:sp>
      <p:sp>
        <p:nvSpPr>
          <p:cNvPr id="2" name="文本框 1">
            <a:extLst>
              <a:ext uri="{FF2B5EF4-FFF2-40B4-BE49-F238E27FC236}">
                <a16:creationId xmlns:a16="http://schemas.microsoft.com/office/drawing/2014/main" id="{BD5366F6-117B-804C-A759-D7D6118D6D2B}"/>
              </a:ext>
            </a:extLst>
          </p:cNvPr>
          <p:cNvSpPr txBox="1"/>
          <p:nvPr/>
        </p:nvSpPr>
        <p:spPr>
          <a:xfrm>
            <a:off x="2584174" y="3210339"/>
            <a:ext cx="184731" cy="369332"/>
          </a:xfrm>
          <a:prstGeom prst="rect">
            <a:avLst/>
          </a:prstGeom>
          <a:noFill/>
        </p:spPr>
        <p:txBody>
          <a:bodyPr wrap="none">
            <a:spAutoFit/>
          </a:bodyPr>
          <a:lstStyle/>
          <a:p>
            <a:endParaRPr lang="zh-CN"/>
          </a:p>
        </p:txBody>
      </p:sp>
      <p:pic>
        <p:nvPicPr>
          <p:cNvPr id="8" name="图片 7">
            <a:extLst>
              <a:ext uri="{FF2B5EF4-FFF2-40B4-BE49-F238E27FC236}">
                <a16:creationId xmlns:a16="http://schemas.microsoft.com/office/drawing/2014/main" id="{4323F391-0192-404D-BB58-F03350F079C9}"/>
              </a:ext>
            </a:extLst>
          </p:cNvPr>
          <p:cNvPicPr>
            <a:picLocks noChangeAspect="1"/>
          </p:cNvPicPr>
          <p:nvPr/>
        </p:nvPicPr>
        <p:blipFill>
          <a:blip r:embed="rId3"/>
          <a:stretch>
            <a:fillRect/>
          </a:stretch>
        </p:blipFill>
        <p:spPr>
          <a:xfrm>
            <a:off x="485024" y="3159456"/>
            <a:ext cx="4198300" cy="2806864"/>
          </a:xfrm>
          <a:prstGeom prst="rect">
            <a:avLst/>
          </a:prstGeom>
        </p:spPr>
      </p:pic>
      <p:pic>
        <p:nvPicPr>
          <p:cNvPr id="9" name="图片 8">
            <a:extLst>
              <a:ext uri="{FF2B5EF4-FFF2-40B4-BE49-F238E27FC236}">
                <a16:creationId xmlns:a16="http://schemas.microsoft.com/office/drawing/2014/main" id="{778D0214-2E68-634B-BBCB-FF83BB91A5FD}"/>
              </a:ext>
            </a:extLst>
          </p:cNvPr>
          <p:cNvPicPr>
            <a:picLocks noChangeAspect="1"/>
          </p:cNvPicPr>
          <p:nvPr/>
        </p:nvPicPr>
        <p:blipFill>
          <a:blip r:embed="rId4"/>
          <a:stretch>
            <a:fillRect/>
          </a:stretch>
        </p:blipFill>
        <p:spPr>
          <a:xfrm>
            <a:off x="5373189" y="4209936"/>
            <a:ext cx="6052579" cy="1226684"/>
          </a:xfrm>
          <a:prstGeom prst="rect">
            <a:avLst/>
          </a:prstGeom>
        </p:spPr>
      </p:pic>
      <p:sp>
        <p:nvSpPr>
          <p:cNvPr id="4" name="文本框 3">
            <a:extLst>
              <a:ext uri="{FF2B5EF4-FFF2-40B4-BE49-F238E27FC236}">
                <a16:creationId xmlns:a16="http://schemas.microsoft.com/office/drawing/2014/main" id="{F72FDF5E-D165-9646-BD89-6DF2A7A1688C}"/>
              </a:ext>
            </a:extLst>
          </p:cNvPr>
          <p:cNvSpPr txBox="1"/>
          <p:nvPr/>
        </p:nvSpPr>
        <p:spPr>
          <a:xfrm>
            <a:off x="543596" y="1150814"/>
            <a:ext cx="11517897" cy="400110"/>
          </a:xfrm>
          <a:prstGeom prst="rect">
            <a:avLst/>
          </a:prstGeom>
          <a:noFill/>
        </p:spPr>
        <p:txBody>
          <a:bodyPr wrap="none">
            <a:spAutoFit/>
          </a:bodyPr>
          <a:lstStyle/>
          <a:p>
            <a:pPr marL="285750" indent="-285750">
              <a:buFont typeface="Wingdings" charset="2"/>
              <a:buChar char="n"/>
            </a:pPr>
            <a:r>
              <a:rPr lang="en-US" sz="2000" b="1">
                <a:solidFill>
                  <a:srgbClr val="FF0000"/>
                </a:solidFill>
              </a:rPr>
              <a:t>MSP</a:t>
            </a:r>
            <a:r>
              <a:rPr lang="zh-CN" sz="2000" b="1">
                <a:solidFill>
                  <a:srgbClr val="FF0000"/>
                </a:solidFill>
              </a:rPr>
              <a:t>抽象</a:t>
            </a:r>
            <a:r>
              <a:rPr lang="zh-CN" sz="2000"/>
              <a:t>代表了一个身份验证的实体，基于它可以实现对不同资源进行基于身份证书的权限验证。 </a:t>
            </a:r>
          </a:p>
        </p:txBody>
      </p:sp>
      <p:sp>
        <p:nvSpPr>
          <p:cNvPr id="11" name="矩形 10">
            <a:extLst>
              <a:ext uri="{FF2B5EF4-FFF2-40B4-BE49-F238E27FC236}">
                <a16:creationId xmlns:a16="http://schemas.microsoft.com/office/drawing/2014/main" id="{E8B17D45-E323-5747-98E4-A9A9A88CF306}"/>
              </a:ext>
            </a:extLst>
          </p:cNvPr>
          <p:cNvSpPr/>
          <p:nvPr/>
        </p:nvSpPr>
        <p:spPr>
          <a:xfrm>
            <a:off x="1931769" y="5966320"/>
            <a:ext cx="1915590" cy="400110"/>
          </a:xfrm>
          <a:prstGeom prst="rect">
            <a:avLst/>
          </a:prstGeom>
        </p:spPr>
        <p:txBody>
          <a:bodyPr wrap="square">
            <a:spAutoFit/>
          </a:bodyPr>
          <a:lstStyle/>
          <a:p>
            <a:pPr>
              <a:buClr>
                <a:schemeClr val="accent1"/>
              </a:buClr>
            </a:pPr>
            <a:r>
              <a:rPr lang="zh-CN" sz="2000">
                <a:latin typeface="微软雅黑"/>
                <a:ea typeface="微软雅黑"/>
              </a:rPr>
              <a:t>通道隔离</a:t>
            </a:r>
          </a:p>
        </p:txBody>
      </p:sp>
      <p:sp>
        <p:nvSpPr>
          <p:cNvPr id="12" name="矩形 11">
            <a:extLst>
              <a:ext uri="{FF2B5EF4-FFF2-40B4-BE49-F238E27FC236}">
                <a16:creationId xmlns:a16="http://schemas.microsoft.com/office/drawing/2014/main" id="{9708C508-DC7E-4540-8A76-B07A3F52918C}"/>
              </a:ext>
            </a:extLst>
          </p:cNvPr>
          <p:cNvSpPr/>
          <p:nvPr/>
        </p:nvSpPr>
        <p:spPr>
          <a:xfrm>
            <a:off x="7605381" y="5930319"/>
            <a:ext cx="2527160" cy="400110"/>
          </a:xfrm>
          <a:prstGeom prst="rect">
            <a:avLst/>
          </a:prstGeom>
        </p:spPr>
        <p:txBody>
          <a:bodyPr wrap="square">
            <a:spAutoFit/>
          </a:bodyPr>
          <a:lstStyle/>
          <a:p>
            <a:pPr>
              <a:buClr>
                <a:schemeClr val="accent1"/>
              </a:buClr>
            </a:pPr>
            <a:r>
              <a:rPr lang="zh-CN" sz="2000">
                <a:latin typeface="微软雅黑"/>
                <a:ea typeface="微软雅黑"/>
              </a:rPr>
              <a:t>组织单元（可选）</a:t>
            </a:r>
          </a:p>
        </p:txBody>
      </p:sp>
      <p:sp>
        <p:nvSpPr>
          <p:cNvPr id="13" name="文本框 12">
            <a:extLst>
              <a:ext uri="{FF2B5EF4-FFF2-40B4-BE49-F238E27FC236}">
                <a16:creationId xmlns:a16="http://schemas.microsoft.com/office/drawing/2014/main" id="{D618DCA2-4BEA-9F40-97AB-F31F2885CDE3}"/>
              </a:ext>
            </a:extLst>
          </p:cNvPr>
          <p:cNvSpPr txBox="1"/>
          <p:nvPr/>
        </p:nvSpPr>
        <p:spPr>
          <a:xfrm>
            <a:off x="543593" y="1734930"/>
            <a:ext cx="11207681" cy="707886"/>
          </a:xfrm>
          <a:prstGeom prst="rect">
            <a:avLst/>
          </a:prstGeom>
          <a:noFill/>
        </p:spPr>
        <p:txBody>
          <a:bodyPr wrap="square">
            <a:spAutoFit/>
          </a:bodyPr>
          <a:lstStyle/>
          <a:p>
            <a:pPr marL="285750" indent="-285750">
              <a:buFont typeface="Wingdings" charset="2"/>
              <a:buChar char="n"/>
            </a:pPr>
            <a:r>
              <a:rPr lang="zh-CN" sz="2000" b="1">
                <a:solidFill>
                  <a:srgbClr val="FF0000"/>
                </a:solidFill>
              </a:rPr>
              <a:t>通道</a:t>
            </a:r>
            <a:r>
              <a:rPr lang="zh-CN" sz="2000"/>
              <a:t>是</a:t>
            </a:r>
            <a:r>
              <a:rPr lang="en-US" sz="2000"/>
              <a:t>Fabric</a:t>
            </a:r>
            <a:r>
              <a:rPr lang="zh-CN" sz="2000"/>
              <a:t>中的特征之一，每个通道分别对应一条链，多个组织可以分别加入不同通道，实现对资源的访问控制；</a:t>
            </a:r>
          </a:p>
        </p:txBody>
      </p:sp>
      <p:sp>
        <p:nvSpPr>
          <p:cNvPr id="14" name="文本框 13">
            <a:extLst>
              <a:ext uri="{FF2B5EF4-FFF2-40B4-BE49-F238E27FC236}">
                <a16:creationId xmlns:a16="http://schemas.microsoft.com/office/drawing/2014/main" id="{50784E54-E975-3D40-A43B-2D6BF505ACA5}"/>
              </a:ext>
            </a:extLst>
          </p:cNvPr>
          <p:cNvSpPr txBox="1"/>
          <p:nvPr/>
        </p:nvSpPr>
        <p:spPr>
          <a:xfrm>
            <a:off x="543593" y="2551222"/>
            <a:ext cx="11207681" cy="400110"/>
          </a:xfrm>
          <a:prstGeom prst="rect">
            <a:avLst/>
          </a:prstGeom>
          <a:noFill/>
        </p:spPr>
        <p:txBody>
          <a:bodyPr wrap="square">
            <a:spAutoFit/>
          </a:bodyPr>
          <a:lstStyle/>
          <a:p>
            <a:pPr marL="285750" indent="-285750">
              <a:buFont typeface="Wingdings" charset="2"/>
              <a:buChar char="n"/>
            </a:pPr>
            <a:r>
              <a:rPr lang="zh-CN" sz="2000" b="1">
                <a:solidFill>
                  <a:srgbClr val="FF0000"/>
                </a:solidFill>
              </a:rPr>
              <a:t>组织单元</a:t>
            </a:r>
            <a:r>
              <a:rPr lang="zh-CN" sz="2000"/>
              <a:t>是相比通道更细粒度的权限控制方式，适用于通道内的权限控制。</a:t>
            </a:r>
          </a:p>
        </p:txBody>
      </p:sp>
      <p:sp>
        <p:nvSpPr>
          <p:cNvPr id="6" name="灯片编号占位符 5">
            <a:extLst>
              <a:ext uri="{FF2B5EF4-FFF2-40B4-BE49-F238E27FC236}">
                <a16:creationId xmlns:a16="http://schemas.microsoft.com/office/drawing/2014/main" id="{1CB9DB4B-A52B-4146-82D2-766F728FD94E}"/>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17</a:t>
            </a:fld>
            <a:endParaRPr lang="zh-CN"/>
          </a:p>
        </p:txBody>
      </p:sp>
    </p:spTree>
    <p:extLst>
      <p:ext uri="{BB962C8B-B14F-4D97-AF65-F5344CB8AC3E}">
        <p14:creationId xmlns:p14="http://schemas.microsoft.com/office/powerpoint/2010/main" val="70263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5994400" cy="577850"/>
          </a:xfrm>
          <a:prstGeom prst="rect">
            <a:avLst/>
          </a:prstGeom>
          <a:noFill/>
        </p:spPr>
        <p:txBody>
          <a:bodyPr wrap="none">
            <a:spAutoFit/>
          </a:bodyPr>
          <a:lstStyle/>
          <a:p>
            <a:pPr lvl="0"/>
            <a:r>
              <a:rPr lang="zh-CN" sz="3200">
                <a:solidFill>
                  <a:srgbClr val="414A59"/>
                </a:solidFill>
                <a:latin typeface="Geometr706 BlkCn BT"/>
                <a:ea typeface="微软雅黑"/>
              </a:rPr>
              <a:t>共识机制</a:t>
            </a:r>
            <a:r>
              <a:rPr lang="en-US" sz="3200">
                <a:solidFill>
                  <a:srgbClr val="414A59"/>
                </a:solidFill>
                <a:latin typeface="Geometr706 BlkCn BT"/>
                <a:ea typeface="微软雅黑"/>
              </a:rPr>
              <a:t>-</a:t>
            </a:r>
            <a:r>
              <a:rPr lang="zh-CN" sz="3200">
                <a:solidFill>
                  <a:srgbClr val="414A59"/>
                </a:solidFill>
                <a:latin typeface="Geometr706 BlkCn BT"/>
                <a:ea typeface="微软雅黑"/>
              </a:rPr>
              <a:t>基于联盟链的共识算法</a:t>
            </a: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grpSp>
        <p:nvGrpSpPr>
          <p:cNvPr id="7" name="组合 6">
            <a:extLst>
              <a:ext uri="{FF2B5EF4-FFF2-40B4-BE49-F238E27FC236}">
                <a16:creationId xmlns:a16="http://schemas.microsoft.com/office/drawing/2014/main" id="{E2F9A9FA-5C3A-6642-B9E1-1B60A09D013D}"/>
              </a:ext>
            </a:extLst>
          </p:cNvPr>
          <p:cNvGrpSpPr/>
          <p:nvPr/>
        </p:nvGrpSpPr>
        <p:grpSpPr>
          <a:xfrm>
            <a:off x="766475" y="1222659"/>
            <a:ext cx="10758184" cy="4922858"/>
            <a:chOff x="17536" y="1090321"/>
            <a:chExt cx="12047880" cy="5511706"/>
          </a:xfrm>
        </p:grpSpPr>
        <p:sp>
          <p:nvSpPr>
            <p:cNvPr id="119" name="矩形: 圆角 118">
              <a:extLst>
                <a:ext uri="{FF2B5EF4-FFF2-40B4-BE49-F238E27FC236}">
                  <a16:creationId xmlns:a16="http://schemas.microsoft.com/office/drawing/2014/main" id="{774E5201-2781-94A1-64F2-DB8FF5035EF9}"/>
                </a:ext>
              </a:extLst>
            </p:cNvPr>
            <p:cNvSpPr/>
            <p:nvPr/>
          </p:nvSpPr>
          <p:spPr>
            <a:xfrm>
              <a:off x="6934202" y="4062030"/>
              <a:ext cx="5125032" cy="2539997"/>
            </a:xfrm>
            <a:prstGeom prst="roundRect">
              <a:avLst/>
            </a:prstGeom>
            <a:solidFill>
              <a:schemeClr val="bg1"/>
            </a:solidFill>
            <a:ln w="12700">
              <a:solidFill>
                <a:schemeClr val="tx1"/>
              </a:solidFill>
              <a:prstDash val="solid"/>
              <a:miter/>
            </a:ln>
          </p:spPr>
          <p:txBody>
            <a:bodyPr anchor="ctr"/>
            <a:lstStyle/>
            <a:p>
              <a:pPr algn="ctr"/>
              <a:endParaRPr lang="zh-CN" sz="1100">
                <a:solidFill>
                  <a:schemeClr val="lt1"/>
                </a:solidFill>
              </a:endParaRPr>
            </a:p>
          </p:txBody>
        </p:sp>
        <p:sp>
          <p:nvSpPr>
            <p:cNvPr id="23" name="矩形: 圆角 22">
              <a:extLst>
                <a:ext uri="{FF2B5EF4-FFF2-40B4-BE49-F238E27FC236}">
                  <a16:creationId xmlns:a16="http://schemas.microsoft.com/office/drawing/2014/main" id="{A999FAF1-BAB8-22D1-3E4C-3DE90FE9A7FA}"/>
                </a:ext>
              </a:extLst>
            </p:cNvPr>
            <p:cNvSpPr/>
            <p:nvPr/>
          </p:nvSpPr>
          <p:spPr>
            <a:xfrm>
              <a:off x="7060814" y="1090321"/>
              <a:ext cx="5004603" cy="2807365"/>
            </a:xfrm>
            <a:prstGeom prst="roundRect">
              <a:avLst/>
            </a:prstGeom>
            <a:solidFill>
              <a:schemeClr val="bg1"/>
            </a:solidFill>
            <a:ln w="12700">
              <a:solidFill>
                <a:schemeClr val="tx1"/>
              </a:solidFill>
              <a:prstDash val="solid"/>
              <a:miter/>
            </a:ln>
          </p:spPr>
          <p:txBody>
            <a:bodyPr anchor="ctr"/>
            <a:lstStyle/>
            <a:p>
              <a:pPr algn="ctr"/>
              <a:endParaRPr lang="zh-CN" sz="1100">
                <a:solidFill>
                  <a:schemeClr val="lt1"/>
                </a:solidFill>
              </a:endParaRPr>
            </a:p>
          </p:txBody>
        </p:sp>
        <p:pic>
          <p:nvPicPr>
            <p:cNvPr id="6" name="图片 5">
              <a:extLst>
                <a:ext uri="{FF2B5EF4-FFF2-40B4-BE49-F238E27FC236}">
                  <a16:creationId xmlns:a16="http://schemas.microsoft.com/office/drawing/2014/main" id="{522167F9-8E72-23AD-5B3F-2B93DA2D4BA0}"/>
                </a:ext>
              </a:extLst>
            </p:cNvPr>
            <p:cNvPicPr>
              <a:picLocks noChangeAspect="1"/>
            </p:cNvPicPr>
            <p:nvPr/>
          </p:nvPicPr>
          <p:blipFill>
            <a:blip r:embed="rId4"/>
            <a:stretch>
              <a:fillRect/>
            </a:stretch>
          </p:blipFill>
          <p:spPr>
            <a:xfrm>
              <a:off x="17536" y="1143506"/>
              <a:ext cx="5704762" cy="4790476"/>
            </a:xfrm>
            <a:prstGeom prst="rect">
              <a:avLst/>
            </a:prstGeom>
          </p:spPr>
        </p:pic>
        <p:sp>
          <p:nvSpPr>
            <p:cNvPr id="9" name="文本框 8">
              <a:extLst>
                <a:ext uri="{FF2B5EF4-FFF2-40B4-BE49-F238E27FC236}">
                  <a16:creationId xmlns:a16="http://schemas.microsoft.com/office/drawing/2014/main" id="{009D6F36-03F3-EA90-D7C4-2F91F443ED93}"/>
                </a:ext>
              </a:extLst>
            </p:cNvPr>
            <p:cNvSpPr txBox="1"/>
            <p:nvPr/>
          </p:nvSpPr>
          <p:spPr>
            <a:xfrm>
              <a:off x="7753842" y="1390363"/>
              <a:ext cx="1745352" cy="246221"/>
            </a:xfrm>
            <a:prstGeom prst="rect">
              <a:avLst/>
            </a:prstGeom>
            <a:noFill/>
          </p:spPr>
          <p:txBody>
            <a:bodyPr wrap="square">
              <a:spAutoFit/>
            </a:bodyPr>
            <a:lstStyle/>
            <a:p>
              <a:r>
                <a:rPr lang="zh-CN" sz="1000"/>
                <a:t>三角色转变（谁快谁做主）</a:t>
              </a:r>
            </a:p>
          </p:txBody>
        </p:sp>
        <p:sp>
          <p:nvSpPr>
            <p:cNvPr id="10" name="右箭头 66">
              <a:extLst>
                <a:ext uri="{FF2B5EF4-FFF2-40B4-BE49-F238E27FC236}">
                  <a16:creationId xmlns:a16="http://schemas.microsoft.com/office/drawing/2014/main" id="{AC06EC81-92AB-162A-DEB8-D5FE420A0085}"/>
                </a:ext>
              </a:extLst>
            </p:cNvPr>
            <p:cNvSpPr>
              <a:spLocks noChangeArrowheads="1"/>
            </p:cNvSpPr>
            <p:nvPr/>
          </p:nvSpPr>
          <p:spPr>
            <a:xfrm rot="10800000">
              <a:off x="9534333" y="1460858"/>
              <a:ext cx="519103" cy="120620"/>
            </a:xfrm>
            <a:prstGeom prst="rightArrow">
              <a:avLst>
                <a:gd name="adj1" fmla="val 50000"/>
                <a:gd name="adj2" fmla="val 49858"/>
              </a:avLst>
            </a:prstGeom>
            <a:ln w="12700">
              <a:solidFill>
                <a:schemeClr val="dk1"/>
              </a:solidFill>
              <a:prstDash val="solid"/>
              <a:miter/>
            </a:ln>
          </p:spPr>
          <p:txBody>
            <a:bodyPr lIns="90000" tIns="46800" rIns="90000" bIns="46800"/>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algn="ctr">
                <a:spcBef>
                  <a:spcPct val="50000"/>
                </a:spcBef>
              </a:pPr>
              <a:endParaRPr lang="zh-CN" sz="1100" b="1">
                <a:solidFill>
                  <a:srgbClr val="FF0000"/>
                </a:solidFill>
                <a:latin typeface="Verdana"/>
                <a:ea typeface="黑体"/>
              </a:endParaRPr>
            </a:p>
          </p:txBody>
        </p:sp>
        <p:sp>
          <p:nvSpPr>
            <p:cNvPr id="11" name="文本框 10">
              <a:extLst>
                <a:ext uri="{FF2B5EF4-FFF2-40B4-BE49-F238E27FC236}">
                  <a16:creationId xmlns:a16="http://schemas.microsoft.com/office/drawing/2014/main" id="{3FBEF797-BCB4-CAEA-14CA-C3C636E65ABA}"/>
                </a:ext>
              </a:extLst>
            </p:cNvPr>
            <p:cNvSpPr txBox="1"/>
            <p:nvPr/>
          </p:nvSpPr>
          <p:spPr>
            <a:xfrm>
              <a:off x="7825176" y="2780173"/>
              <a:ext cx="2000264" cy="246221"/>
            </a:xfrm>
            <a:prstGeom prst="rect">
              <a:avLst/>
            </a:prstGeom>
            <a:noFill/>
          </p:spPr>
          <p:txBody>
            <a:bodyPr wrap="square">
              <a:spAutoFit/>
            </a:bodyPr>
            <a:lstStyle/>
            <a:p>
              <a:r>
                <a:rPr lang="zh-CN" sz="1000"/>
                <a:t>日志同步（复制状态机）</a:t>
              </a:r>
            </a:p>
          </p:txBody>
        </p:sp>
        <p:sp>
          <p:nvSpPr>
            <p:cNvPr id="12" name="矩形 11">
              <a:extLst>
                <a:ext uri="{FF2B5EF4-FFF2-40B4-BE49-F238E27FC236}">
                  <a16:creationId xmlns:a16="http://schemas.microsoft.com/office/drawing/2014/main" id="{A91F56F5-3D55-CCDC-86C2-AE107D926CF6}"/>
                </a:ext>
              </a:extLst>
            </p:cNvPr>
            <p:cNvSpPr/>
            <p:nvPr/>
          </p:nvSpPr>
          <p:spPr>
            <a:xfrm>
              <a:off x="10123716" y="1277601"/>
              <a:ext cx="973830" cy="469589"/>
            </a:xfrm>
            <a:prstGeom prst="rect">
              <a:avLst/>
            </a:prstGeom>
            <a:solidFill>
              <a:schemeClr val="lt1"/>
            </a:solidFill>
            <a:ln w="12700" cap="flat" cmpd="sng">
              <a:solidFill>
                <a:schemeClr val="dk1"/>
              </a:solidFill>
              <a:prstDash val="solid"/>
              <a:miter/>
            </a:ln>
          </p:spPr>
          <p:txBody>
            <a:bodyPr anchor="ctr"/>
            <a:lstStyle>
              <a:lvl1pPr lvl="0" algn="l">
                <a:spcBef>
                  <a:spcPct val="0"/>
                </a:spcBef>
                <a:spcAft>
                  <a:spcPct val="0"/>
                </a:spcAft>
                <a:defRPr kern="1200">
                  <a:solidFill>
                    <a:schemeClr val="dk1"/>
                  </a:solidFill>
                  <a:latin typeface="Calibri"/>
                  <a:ea typeface="微软雅黑"/>
                </a:defRPr>
              </a:lvl1pPr>
              <a:lvl2pPr marL="457200" lvl="1" algn="l">
                <a:spcBef>
                  <a:spcPct val="0"/>
                </a:spcBef>
                <a:spcAft>
                  <a:spcPct val="0"/>
                </a:spcAft>
                <a:defRPr kern="1200">
                  <a:solidFill>
                    <a:schemeClr val="dk1"/>
                  </a:solidFill>
                  <a:latin typeface="Calibri"/>
                  <a:ea typeface="微软雅黑"/>
                </a:defRPr>
              </a:lvl2pPr>
              <a:lvl3pPr marL="914400" lvl="2" algn="l">
                <a:spcBef>
                  <a:spcPct val="0"/>
                </a:spcBef>
                <a:spcAft>
                  <a:spcPct val="0"/>
                </a:spcAft>
                <a:defRPr kern="1200">
                  <a:solidFill>
                    <a:schemeClr val="dk1"/>
                  </a:solidFill>
                  <a:latin typeface="Calibri"/>
                  <a:ea typeface="微软雅黑"/>
                </a:defRPr>
              </a:lvl3pPr>
              <a:lvl4pPr marL="1371600" lvl="3" algn="l">
                <a:spcBef>
                  <a:spcPct val="0"/>
                </a:spcBef>
                <a:spcAft>
                  <a:spcPct val="0"/>
                </a:spcAft>
                <a:defRPr kern="1200">
                  <a:solidFill>
                    <a:schemeClr val="dk1"/>
                  </a:solidFill>
                  <a:latin typeface="Calibri"/>
                  <a:ea typeface="微软雅黑"/>
                </a:defRPr>
              </a:lvl4pPr>
              <a:lvl5pPr marL="1828800" lvl="4" algn="l">
                <a:spcBef>
                  <a:spcPct val="0"/>
                </a:spcBef>
                <a:spcAft>
                  <a:spcPct val="0"/>
                </a:spcAft>
                <a:defRPr kern="1200">
                  <a:solidFill>
                    <a:schemeClr val="dk1"/>
                  </a:solidFill>
                  <a:latin typeface="Calibri"/>
                  <a:ea typeface="微软雅黑"/>
                </a:defRPr>
              </a:lvl5pPr>
              <a:lvl6pPr marL="2286000" lvl="5" algn="l" defTabSz="914400">
                <a:defRPr kern="1200">
                  <a:solidFill>
                    <a:schemeClr val="dk1"/>
                  </a:solidFill>
                  <a:latin typeface="Calibri"/>
                  <a:ea typeface="微软雅黑"/>
                </a:defRPr>
              </a:lvl6pPr>
              <a:lvl7pPr marL="2743200" lvl="6" algn="l" defTabSz="914400">
                <a:defRPr kern="1200">
                  <a:solidFill>
                    <a:schemeClr val="dk1"/>
                  </a:solidFill>
                  <a:latin typeface="Calibri"/>
                  <a:ea typeface="微软雅黑"/>
                </a:defRPr>
              </a:lvl7pPr>
              <a:lvl8pPr marL="3200400" lvl="7" algn="l" defTabSz="914400">
                <a:defRPr kern="1200">
                  <a:solidFill>
                    <a:schemeClr val="dk1"/>
                  </a:solidFill>
                  <a:latin typeface="Calibri"/>
                  <a:ea typeface="微软雅黑"/>
                </a:defRPr>
              </a:lvl8pPr>
              <a:lvl9pPr marL="3657600" lvl="8" algn="l" defTabSz="914400">
                <a:defRPr kern="1200">
                  <a:solidFill>
                    <a:schemeClr val="dk1"/>
                  </a:solidFill>
                  <a:latin typeface="Calibri"/>
                  <a:ea typeface="微软雅黑"/>
                </a:defRPr>
              </a:lvl9pPr>
            </a:lstStyle>
            <a:p>
              <a:pPr algn="ctr"/>
              <a:r>
                <a:rPr lang="zh-CN" sz="900">
                  <a:solidFill>
                    <a:schemeClr val="tx1"/>
                  </a:solidFill>
                </a:rPr>
                <a:t>创块节点选择</a:t>
              </a:r>
            </a:p>
          </p:txBody>
        </p:sp>
        <p:sp>
          <p:nvSpPr>
            <p:cNvPr id="13" name="矩形 12">
              <a:extLst>
                <a:ext uri="{FF2B5EF4-FFF2-40B4-BE49-F238E27FC236}">
                  <a16:creationId xmlns:a16="http://schemas.microsoft.com/office/drawing/2014/main" id="{6FECC767-A3C9-F866-76F8-1A9D57280A39}"/>
                </a:ext>
              </a:extLst>
            </p:cNvPr>
            <p:cNvSpPr/>
            <p:nvPr/>
          </p:nvSpPr>
          <p:spPr>
            <a:xfrm>
              <a:off x="10134451" y="2017859"/>
              <a:ext cx="973830" cy="443833"/>
            </a:xfrm>
            <a:prstGeom prst="rect">
              <a:avLst/>
            </a:prstGeom>
            <a:solidFill>
              <a:schemeClr val="lt1"/>
            </a:solidFill>
            <a:ln w="12700" cap="flat" cmpd="sng">
              <a:solidFill>
                <a:schemeClr val="dk1"/>
              </a:solidFill>
              <a:prstDash val="solid"/>
              <a:miter/>
            </a:ln>
          </p:spPr>
          <p:txBody>
            <a:bodyPr anchor="ctr"/>
            <a:lstStyle>
              <a:lvl1pPr lvl="0" algn="l">
                <a:spcBef>
                  <a:spcPct val="0"/>
                </a:spcBef>
                <a:spcAft>
                  <a:spcPct val="0"/>
                </a:spcAft>
                <a:defRPr kern="1200">
                  <a:solidFill>
                    <a:schemeClr val="dk1"/>
                  </a:solidFill>
                  <a:latin typeface="Calibri"/>
                  <a:ea typeface="微软雅黑"/>
                </a:defRPr>
              </a:lvl1pPr>
              <a:lvl2pPr marL="457200" lvl="1" algn="l">
                <a:spcBef>
                  <a:spcPct val="0"/>
                </a:spcBef>
                <a:spcAft>
                  <a:spcPct val="0"/>
                </a:spcAft>
                <a:defRPr kern="1200">
                  <a:solidFill>
                    <a:schemeClr val="dk1"/>
                  </a:solidFill>
                  <a:latin typeface="Calibri"/>
                  <a:ea typeface="微软雅黑"/>
                </a:defRPr>
              </a:lvl2pPr>
              <a:lvl3pPr marL="914400" lvl="2" algn="l">
                <a:spcBef>
                  <a:spcPct val="0"/>
                </a:spcBef>
                <a:spcAft>
                  <a:spcPct val="0"/>
                </a:spcAft>
                <a:defRPr kern="1200">
                  <a:solidFill>
                    <a:schemeClr val="dk1"/>
                  </a:solidFill>
                  <a:latin typeface="Calibri"/>
                  <a:ea typeface="微软雅黑"/>
                </a:defRPr>
              </a:lvl3pPr>
              <a:lvl4pPr marL="1371600" lvl="3" algn="l">
                <a:spcBef>
                  <a:spcPct val="0"/>
                </a:spcBef>
                <a:spcAft>
                  <a:spcPct val="0"/>
                </a:spcAft>
                <a:defRPr kern="1200">
                  <a:solidFill>
                    <a:schemeClr val="dk1"/>
                  </a:solidFill>
                  <a:latin typeface="Calibri"/>
                  <a:ea typeface="微软雅黑"/>
                </a:defRPr>
              </a:lvl4pPr>
              <a:lvl5pPr marL="1828800" lvl="4" algn="l">
                <a:spcBef>
                  <a:spcPct val="0"/>
                </a:spcBef>
                <a:spcAft>
                  <a:spcPct val="0"/>
                </a:spcAft>
                <a:defRPr kern="1200">
                  <a:solidFill>
                    <a:schemeClr val="dk1"/>
                  </a:solidFill>
                  <a:latin typeface="Calibri"/>
                  <a:ea typeface="微软雅黑"/>
                </a:defRPr>
              </a:lvl5pPr>
              <a:lvl6pPr marL="2286000" lvl="5" algn="l" defTabSz="914400">
                <a:defRPr kern="1200">
                  <a:solidFill>
                    <a:schemeClr val="dk1"/>
                  </a:solidFill>
                  <a:latin typeface="Calibri"/>
                  <a:ea typeface="微软雅黑"/>
                </a:defRPr>
              </a:lvl6pPr>
              <a:lvl7pPr marL="2743200" lvl="6" algn="l" defTabSz="914400">
                <a:defRPr kern="1200">
                  <a:solidFill>
                    <a:schemeClr val="dk1"/>
                  </a:solidFill>
                  <a:latin typeface="Calibri"/>
                  <a:ea typeface="微软雅黑"/>
                </a:defRPr>
              </a:lvl7pPr>
              <a:lvl8pPr marL="3200400" lvl="7" algn="l" defTabSz="914400">
                <a:defRPr kern="1200">
                  <a:solidFill>
                    <a:schemeClr val="dk1"/>
                  </a:solidFill>
                  <a:latin typeface="Calibri"/>
                  <a:ea typeface="微软雅黑"/>
                </a:defRPr>
              </a:lvl8pPr>
              <a:lvl9pPr marL="3657600" lvl="8" algn="l" defTabSz="914400">
                <a:defRPr kern="1200">
                  <a:solidFill>
                    <a:schemeClr val="dk1"/>
                  </a:solidFill>
                  <a:latin typeface="Calibri"/>
                  <a:ea typeface="微软雅黑"/>
                </a:defRPr>
              </a:lvl9pPr>
            </a:lstStyle>
            <a:p>
              <a:pPr algn="ctr"/>
              <a:r>
                <a:rPr lang="zh-CN" sz="900">
                  <a:solidFill>
                    <a:schemeClr val="tx1"/>
                  </a:solidFill>
                </a:rPr>
                <a:t>创块</a:t>
              </a:r>
            </a:p>
          </p:txBody>
        </p:sp>
        <p:sp>
          <p:nvSpPr>
            <p:cNvPr id="14" name="矩形 13">
              <a:extLst>
                <a:ext uri="{FF2B5EF4-FFF2-40B4-BE49-F238E27FC236}">
                  <a16:creationId xmlns:a16="http://schemas.microsoft.com/office/drawing/2014/main" id="{73C8D004-FB50-5D76-3B4B-50CB8C164C63}"/>
                </a:ext>
              </a:extLst>
            </p:cNvPr>
            <p:cNvSpPr/>
            <p:nvPr/>
          </p:nvSpPr>
          <p:spPr>
            <a:xfrm>
              <a:off x="10134451" y="2732361"/>
              <a:ext cx="973830" cy="443833"/>
            </a:xfrm>
            <a:prstGeom prst="rect">
              <a:avLst/>
            </a:prstGeom>
            <a:solidFill>
              <a:schemeClr val="lt1"/>
            </a:solidFill>
            <a:ln w="12700" cap="flat" cmpd="sng">
              <a:solidFill>
                <a:schemeClr val="dk1"/>
              </a:solidFill>
              <a:prstDash val="solid"/>
              <a:miter/>
            </a:ln>
          </p:spPr>
          <p:txBody>
            <a:bodyPr anchor="ctr"/>
            <a:lstStyle>
              <a:lvl1pPr lvl="0" algn="l">
                <a:spcBef>
                  <a:spcPct val="0"/>
                </a:spcBef>
                <a:spcAft>
                  <a:spcPct val="0"/>
                </a:spcAft>
                <a:defRPr kern="1200">
                  <a:solidFill>
                    <a:schemeClr val="dk1"/>
                  </a:solidFill>
                  <a:latin typeface="Calibri"/>
                  <a:ea typeface="微软雅黑"/>
                </a:defRPr>
              </a:lvl1pPr>
              <a:lvl2pPr marL="457200" lvl="1" algn="l">
                <a:spcBef>
                  <a:spcPct val="0"/>
                </a:spcBef>
                <a:spcAft>
                  <a:spcPct val="0"/>
                </a:spcAft>
                <a:defRPr kern="1200">
                  <a:solidFill>
                    <a:schemeClr val="dk1"/>
                  </a:solidFill>
                  <a:latin typeface="Calibri"/>
                  <a:ea typeface="微软雅黑"/>
                </a:defRPr>
              </a:lvl2pPr>
              <a:lvl3pPr marL="914400" lvl="2" algn="l">
                <a:spcBef>
                  <a:spcPct val="0"/>
                </a:spcBef>
                <a:spcAft>
                  <a:spcPct val="0"/>
                </a:spcAft>
                <a:defRPr kern="1200">
                  <a:solidFill>
                    <a:schemeClr val="dk1"/>
                  </a:solidFill>
                  <a:latin typeface="Calibri"/>
                  <a:ea typeface="微软雅黑"/>
                </a:defRPr>
              </a:lvl3pPr>
              <a:lvl4pPr marL="1371600" lvl="3" algn="l">
                <a:spcBef>
                  <a:spcPct val="0"/>
                </a:spcBef>
                <a:spcAft>
                  <a:spcPct val="0"/>
                </a:spcAft>
                <a:defRPr kern="1200">
                  <a:solidFill>
                    <a:schemeClr val="dk1"/>
                  </a:solidFill>
                  <a:latin typeface="Calibri"/>
                  <a:ea typeface="微软雅黑"/>
                </a:defRPr>
              </a:lvl4pPr>
              <a:lvl5pPr marL="1828800" lvl="4" algn="l">
                <a:spcBef>
                  <a:spcPct val="0"/>
                </a:spcBef>
                <a:spcAft>
                  <a:spcPct val="0"/>
                </a:spcAft>
                <a:defRPr kern="1200">
                  <a:solidFill>
                    <a:schemeClr val="dk1"/>
                  </a:solidFill>
                  <a:latin typeface="Calibri"/>
                  <a:ea typeface="微软雅黑"/>
                </a:defRPr>
              </a:lvl5pPr>
              <a:lvl6pPr marL="2286000" lvl="5" algn="l" defTabSz="914400">
                <a:defRPr kern="1200">
                  <a:solidFill>
                    <a:schemeClr val="dk1"/>
                  </a:solidFill>
                  <a:latin typeface="Calibri"/>
                  <a:ea typeface="微软雅黑"/>
                </a:defRPr>
              </a:lvl6pPr>
              <a:lvl7pPr marL="2743200" lvl="6" algn="l" defTabSz="914400">
                <a:defRPr kern="1200">
                  <a:solidFill>
                    <a:schemeClr val="dk1"/>
                  </a:solidFill>
                  <a:latin typeface="Calibri"/>
                  <a:ea typeface="微软雅黑"/>
                </a:defRPr>
              </a:lvl7pPr>
              <a:lvl8pPr marL="3200400" lvl="7" algn="l" defTabSz="914400">
                <a:defRPr kern="1200">
                  <a:solidFill>
                    <a:schemeClr val="dk1"/>
                  </a:solidFill>
                  <a:latin typeface="Calibri"/>
                  <a:ea typeface="微软雅黑"/>
                </a:defRPr>
              </a:lvl8pPr>
              <a:lvl9pPr marL="3657600" lvl="8" algn="l" defTabSz="914400">
                <a:defRPr kern="1200">
                  <a:solidFill>
                    <a:schemeClr val="dk1"/>
                  </a:solidFill>
                  <a:latin typeface="Calibri"/>
                  <a:ea typeface="微软雅黑"/>
                </a:defRPr>
              </a:lvl9pPr>
            </a:lstStyle>
            <a:p>
              <a:pPr algn="ctr"/>
              <a:r>
                <a:rPr lang="zh-CN" sz="900">
                  <a:solidFill>
                    <a:schemeClr val="tx1"/>
                  </a:solidFill>
                </a:rPr>
                <a:t>验证</a:t>
              </a:r>
            </a:p>
          </p:txBody>
        </p:sp>
        <p:sp>
          <p:nvSpPr>
            <p:cNvPr id="15" name="矩形 14">
              <a:extLst>
                <a:ext uri="{FF2B5EF4-FFF2-40B4-BE49-F238E27FC236}">
                  <a16:creationId xmlns:a16="http://schemas.microsoft.com/office/drawing/2014/main" id="{27B43D1F-5B84-2C10-ECC9-8296AA3C37EB}"/>
                </a:ext>
              </a:extLst>
            </p:cNvPr>
            <p:cNvSpPr/>
            <p:nvPr/>
          </p:nvSpPr>
          <p:spPr>
            <a:xfrm>
              <a:off x="10153807" y="3403054"/>
              <a:ext cx="973830" cy="443833"/>
            </a:xfrm>
            <a:prstGeom prst="rect">
              <a:avLst/>
            </a:prstGeom>
            <a:solidFill>
              <a:schemeClr val="lt1"/>
            </a:solidFill>
            <a:ln w="12700" cap="flat" cmpd="sng">
              <a:solidFill>
                <a:schemeClr val="dk1"/>
              </a:solidFill>
              <a:prstDash val="solid"/>
              <a:miter/>
            </a:ln>
          </p:spPr>
          <p:txBody>
            <a:bodyPr anchor="ctr"/>
            <a:lstStyle>
              <a:lvl1pPr lvl="0" algn="l">
                <a:spcBef>
                  <a:spcPct val="0"/>
                </a:spcBef>
                <a:spcAft>
                  <a:spcPct val="0"/>
                </a:spcAft>
                <a:defRPr kern="1200">
                  <a:solidFill>
                    <a:schemeClr val="dk1"/>
                  </a:solidFill>
                  <a:latin typeface="Calibri"/>
                  <a:ea typeface="微软雅黑"/>
                </a:defRPr>
              </a:lvl1pPr>
              <a:lvl2pPr marL="457200" lvl="1" algn="l">
                <a:spcBef>
                  <a:spcPct val="0"/>
                </a:spcBef>
                <a:spcAft>
                  <a:spcPct val="0"/>
                </a:spcAft>
                <a:defRPr kern="1200">
                  <a:solidFill>
                    <a:schemeClr val="dk1"/>
                  </a:solidFill>
                  <a:latin typeface="Calibri"/>
                  <a:ea typeface="微软雅黑"/>
                </a:defRPr>
              </a:lvl2pPr>
              <a:lvl3pPr marL="914400" lvl="2" algn="l">
                <a:spcBef>
                  <a:spcPct val="0"/>
                </a:spcBef>
                <a:spcAft>
                  <a:spcPct val="0"/>
                </a:spcAft>
                <a:defRPr kern="1200">
                  <a:solidFill>
                    <a:schemeClr val="dk1"/>
                  </a:solidFill>
                  <a:latin typeface="Calibri"/>
                  <a:ea typeface="微软雅黑"/>
                </a:defRPr>
              </a:lvl3pPr>
              <a:lvl4pPr marL="1371600" lvl="3" algn="l">
                <a:spcBef>
                  <a:spcPct val="0"/>
                </a:spcBef>
                <a:spcAft>
                  <a:spcPct val="0"/>
                </a:spcAft>
                <a:defRPr kern="1200">
                  <a:solidFill>
                    <a:schemeClr val="dk1"/>
                  </a:solidFill>
                  <a:latin typeface="Calibri"/>
                  <a:ea typeface="微软雅黑"/>
                </a:defRPr>
              </a:lvl4pPr>
              <a:lvl5pPr marL="1828800" lvl="4" algn="l">
                <a:spcBef>
                  <a:spcPct val="0"/>
                </a:spcBef>
                <a:spcAft>
                  <a:spcPct val="0"/>
                </a:spcAft>
                <a:defRPr kern="1200">
                  <a:solidFill>
                    <a:schemeClr val="dk1"/>
                  </a:solidFill>
                  <a:latin typeface="Calibri"/>
                  <a:ea typeface="微软雅黑"/>
                </a:defRPr>
              </a:lvl5pPr>
              <a:lvl6pPr marL="2286000" lvl="5" algn="l" defTabSz="914400">
                <a:defRPr kern="1200">
                  <a:solidFill>
                    <a:schemeClr val="dk1"/>
                  </a:solidFill>
                  <a:latin typeface="Calibri"/>
                  <a:ea typeface="微软雅黑"/>
                </a:defRPr>
              </a:lvl6pPr>
              <a:lvl7pPr marL="2743200" lvl="6" algn="l" defTabSz="914400">
                <a:defRPr kern="1200">
                  <a:solidFill>
                    <a:schemeClr val="dk1"/>
                  </a:solidFill>
                  <a:latin typeface="Calibri"/>
                  <a:ea typeface="微软雅黑"/>
                </a:defRPr>
              </a:lvl7pPr>
              <a:lvl8pPr marL="3200400" lvl="7" algn="l" defTabSz="914400">
                <a:defRPr kern="1200">
                  <a:solidFill>
                    <a:schemeClr val="dk1"/>
                  </a:solidFill>
                  <a:latin typeface="Calibri"/>
                  <a:ea typeface="微软雅黑"/>
                </a:defRPr>
              </a:lvl8pPr>
              <a:lvl9pPr marL="3657600" lvl="8" algn="l" defTabSz="914400">
                <a:defRPr kern="1200">
                  <a:solidFill>
                    <a:schemeClr val="dk1"/>
                  </a:solidFill>
                  <a:latin typeface="Calibri"/>
                  <a:ea typeface="微软雅黑"/>
                </a:defRPr>
              </a:lvl9pPr>
            </a:lstStyle>
            <a:p>
              <a:pPr algn="ctr"/>
              <a:r>
                <a:rPr lang="zh-CN" sz="900">
                  <a:solidFill>
                    <a:schemeClr val="tx1"/>
                  </a:solidFill>
                </a:rPr>
                <a:t>提交</a:t>
              </a:r>
            </a:p>
          </p:txBody>
        </p:sp>
        <p:cxnSp>
          <p:nvCxnSpPr>
            <p:cNvPr id="16" name="直接箭头连接符 15">
              <a:extLst>
                <a:ext uri="{FF2B5EF4-FFF2-40B4-BE49-F238E27FC236}">
                  <a16:creationId xmlns:a16="http://schemas.microsoft.com/office/drawing/2014/main" id="{A5EA86D3-FD33-56EA-0B70-C0BB58BBA43F}"/>
                </a:ext>
              </a:extLst>
            </p:cNvPr>
            <p:cNvCxnSpPr>
              <a:cxnSpLocks/>
              <a:stCxn id="12" idx="2"/>
            </p:cNvCxnSpPr>
            <p:nvPr/>
          </p:nvCxnSpPr>
          <p:spPr>
            <a:xfrm>
              <a:off x="10610631" y="1747190"/>
              <a:ext cx="0" cy="266328"/>
            </a:xfrm>
            <a:prstGeom prst="straightConnector1">
              <a:avLst/>
            </a:prstGeom>
            <a:ln w="19050">
              <a:solidFill>
                <a:schemeClr val="dk1"/>
              </a:solidFill>
              <a:prstDash val="solid"/>
              <a:miter/>
              <a:tailEnd type="triangle"/>
            </a:ln>
          </p:spPr>
        </p:cxnSp>
        <p:cxnSp>
          <p:nvCxnSpPr>
            <p:cNvPr id="17" name="直接箭头连接符 16">
              <a:extLst>
                <a:ext uri="{FF2B5EF4-FFF2-40B4-BE49-F238E27FC236}">
                  <a16:creationId xmlns:a16="http://schemas.microsoft.com/office/drawing/2014/main" id="{28065349-DE3C-039B-D8A8-3884F46E5B4D}"/>
                </a:ext>
              </a:extLst>
            </p:cNvPr>
            <p:cNvCxnSpPr>
              <a:cxnSpLocks/>
              <a:endCxn id="14" idx="0"/>
            </p:cNvCxnSpPr>
            <p:nvPr/>
          </p:nvCxnSpPr>
          <p:spPr>
            <a:xfrm>
              <a:off x="10621366" y="2469044"/>
              <a:ext cx="0" cy="263317"/>
            </a:xfrm>
            <a:prstGeom prst="straightConnector1">
              <a:avLst/>
            </a:prstGeom>
            <a:ln w="19050">
              <a:solidFill>
                <a:schemeClr val="dk1"/>
              </a:solidFill>
              <a:prstDash val="solid"/>
              <a:miter/>
              <a:tailEnd type="triangle"/>
            </a:ln>
          </p:spPr>
        </p:cxnSp>
        <p:cxnSp>
          <p:nvCxnSpPr>
            <p:cNvPr id="18" name="直接箭头连接符 17">
              <a:extLst>
                <a:ext uri="{FF2B5EF4-FFF2-40B4-BE49-F238E27FC236}">
                  <a16:creationId xmlns:a16="http://schemas.microsoft.com/office/drawing/2014/main" id="{16F6F7A0-27B1-A7A0-7A54-CE918220FB8E}"/>
                </a:ext>
              </a:extLst>
            </p:cNvPr>
            <p:cNvCxnSpPr>
              <a:cxnSpLocks/>
            </p:cNvCxnSpPr>
            <p:nvPr/>
          </p:nvCxnSpPr>
          <p:spPr>
            <a:xfrm>
              <a:off x="10621366" y="3176194"/>
              <a:ext cx="0" cy="252806"/>
            </a:xfrm>
            <a:prstGeom prst="straightConnector1">
              <a:avLst/>
            </a:prstGeom>
            <a:ln w="19050">
              <a:solidFill>
                <a:schemeClr val="dk1"/>
              </a:solidFill>
              <a:prstDash val="solid"/>
              <a:miter/>
              <a:tailEnd type="triangle"/>
            </a:ln>
          </p:spPr>
        </p:cxnSp>
        <p:sp>
          <p:nvSpPr>
            <p:cNvPr id="19" name="左大括号 18">
              <a:extLst>
                <a:ext uri="{FF2B5EF4-FFF2-40B4-BE49-F238E27FC236}">
                  <a16:creationId xmlns:a16="http://schemas.microsoft.com/office/drawing/2014/main" id="{1A3BD00D-B8DB-8F36-9EEE-7930798D736F}"/>
                </a:ext>
              </a:extLst>
            </p:cNvPr>
            <p:cNvSpPr/>
            <p:nvPr/>
          </p:nvSpPr>
          <p:spPr>
            <a:xfrm>
              <a:off x="9534333" y="2239775"/>
              <a:ext cx="396721" cy="1358589"/>
            </a:xfrm>
            <a:prstGeom prst="leftBrace">
              <a:avLst/>
            </a:prstGeom>
            <a:ln w="6350">
              <a:solidFill>
                <a:schemeClr val="accent1"/>
              </a:solidFill>
              <a:prstDash val="solid"/>
              <a:miter/>
              <a:tailEnd type="arrow"/>
            </a:ln>
          </p:spPr>
          <p:txBody>
            <a:bodyPr anchor="ctr"/>
            <a:lstStyle/>
            <a:p>
              <a:pPr algn="ctr"/>
              <a:endParaRPr lang="zh-CN" sz="1100">
                <a:solidFill>
                  <a:schemeClr val="tx1"/>
                </a:solidFill>
              </a:endParaRPr>
            </a:p>
          </p:txBody>
        </p:sp>
        <p:cxnSp>
          <p:nvCxnSpPr>
            <p:cNvPr id="22" name="直接箭头连接符 21">
              <a:extLst>
                <a:ext uri="{FF2B5EF4-FFF2-40B4-BE49-F238E27FC236}">
                  <a16:creationId xmlns:a16="http://schemas.microsoft.com/office/drawing/2014/main" id="{4C1FADDF-CBB1-B3C2-8EEB-4D3A089FBE8F}"/>
                </a:ext>
              </a:extLst>
            </p:cNvPr>
            <p:cNvCxnSpPr>
              <a:cxnSpLocks/>
            </p:cNvCxnSpPr>
            <p:nvPr/>
          </p:nvCxnSpPr>
          <p:spPr>
            <a:xfrm flipV="1">
              <a:off x="5583984" y="2401823"/>
              <a:ext cx="1401318" cy="1196542"/>
            </a:xfrm>
            <a:prstGeom prst="straightConnector1">
              <a:avLst/>
            </a:prstGeom>
            <a:ln w="6350">
              <a:solidFill>
                <a:schemeClr val="dk1"/>
              </a:solidFill>
              <a:prstDash val="solid"/>
              <a:miter/>
              <a:tailEnd type="triangle"/>
            </a:ln>
          </p:spPr>
        </p:cxnSp>
        <p:cxnSp>
          <p:nvCxnSpPr>
            <p:cNvPr id="30" name="直接箭头连接符 29">
              <a:extLst>
                <a:ext uri="{FF2B5EF4-FFF2-40B4-BE49-F238E27FC236}">
                  <a16:creationId xmlns:a16="http://schemas.microsoft.com/office/drawing/2014/main" id="{1F3FAF8B-9665-9D8D-9322-E97DCA342C3A}"/>
                </a:ext>
              </a:extLst>
            </p:cNvPr>
            <p:cNvCxnSpPr>
              <a:cxnSpLocks/>
            </p:cNvCxnSpPr>
            <p:nvPr/>
          </p:nvCxnSpPr>
          <p:spPr>
            <a:xfrm>
              <a:off x="5583984" y="4233408"/>
              <a:ext cx="1337497" cy="953582"/>
            </a:xfrm>
            <a:prstGeom prst="straightConnector1">
              <a:avLst/>
            </a:prstGeom>
            <a:ln w="6350">
              <a:solidFill>
                <a:schemeClr val="dk1"/>
              </a:solidFill>
              <a:prstDash val="solid"/>
              <a:miter/>
              <a:tailEnd type="triangle"/>
            </a:ln>
          </p:spPr>
        </p:cxnSp>
        <p:cxnSp>
          <p:nvCxnSpPr>
            <p:cNvPr id="45" name="直接连接符 44">
              <a:extLst>
                <a:ext uri="{FF2B5EF4-FFF2-40B4-BE49-F238E27FC236}">
                  <a16:creationId xmlns:a16="http://schemas.microsoft.com/office/drawing/2014/main" id="{8E9E6708-9235-B59C-E578-87B7543F73E4}"/>
                </a:ext>
              </a:extLst>
            </p:cNvPr>
            <p:cNvCxnSpPr>
              <a:cxnSpLocks/>
            </p:cNvCxnSpPr>
            <p:nvPr/>
          </p:nvCxnSpPr>
          <p:spPr>
            <a:xfrm>
              <a:off x="7393837" y="4586983"/>
              <a:ext cx="4648200" cy="0"/>
            </a:xfrm>
            <a:prstGeom prst="line">
              <a:avLst/>
            </a:prstGeom>
            <a:ln w="19050">
              <a:solidFill>
                <a:schemeClr val="tx1"/>
              </a:solidFill>
              <a:prstDash val="solid"/>
              <a:miter/>
              <a:headEnd type="none" w="med" len="med"/>
              <a:tailEnd type="none" w="med" len="med"/>
            </a:ln>
          </p:spPr>
        </p:cxnSp>
        <p:cxnSp>
          <p:nvCxnSpPr>
            <p:cNvPr id="46" name="直接连接符 45">
              <a:extLst>
                <a:ext uri="{FF2B5EF4-FFF2-40B4-BE49-F238E27FC236}">
                  <a16:creationId xmlns:a16="http://schemas.microsoft.com/office/drawing/2014/main" id="{FE21939E-41EB-FA8E-8209-9245E1092FAD}"/>
                </a:ext>
              </a:extLst>
            </p:cNvPr>
            <p:cNvCxnSpPr>
              <a:cxnSpLocks/>
            </p:cNvCxnSpPr>
            <p:nvPr/>
          </p:nvCxnSpPr>
          <p:spPr>
            <a:xfrm>
              <a:off x="7393837" y="5044183"/>
              <a:ext cx="4648200" cy="0"/>
            </a:xfrm>
            <a:prstGeom prst="line">
              <a:avLst/>
            </a:prstGeom>
            <a:ln w="19050">
              <a:solidFill>
                <a:schemeClr val="tx1"/>
              </a:solidFill>
              <a:prstDash val="solid"/>
              <a:miter/>
              <a:headEnd type="none" w="med" len="med"/>
              <a:tailEnd type="none" w="med" len="med"/>
            </a:ln>
          </p:spPr>
        </p:cxnSp>
        <p:cxnSp>
          <p:nvCxnSpPr>
            <p:cNvPr id="47" name="直接连接符 46">
              <a:extLst>
                <a:ext uri="{FF2B5EF4-FFF2-40B4-BE49-F238E27FC236}">
                  <a16:creationId xmlns:a16="http://schemas.microsoft.com/office/drawing/2014/main" id="{A932D537-B7A4-A5A5-F99D-D6A8632FC5A4}"/>
                </a:ext>
              </a:extLst>
            </p:cNvPr>
            <p:cNvCxnSpPr>
              <a:cxnSpLocks/>
            </p:cNvCxnSpPr>
            <p:nvPr/>
          </p:nvCxnSpPr>
          <p:spPr>
            <a:xfrm>
              <a:off x="7393837" y="5501383"/>
              <a:ext cx="4648200" cy="0"/>
            </a:xfrm>
            <a:prstGeom prst="line">
              <a:avLst/>
            </a:prstGeom>
            <a:ln w="19050">
              <a:solidFill>
                <a:schemeClr val="tx1"/>
              </a:solidFill>
              <a:prstDash val="solid"/>
              <a:miter/>
              <a:headEnd type="none" w="med" len="med"/>
              <a:tailEnd type="none" w="med" len="med"/>
            </a:ln>
          </p:spPr>
        </p:cxnSp>
        <p:cxnSp>
          <p:nvCxnSpPr>
            <p:cNvPr id="48" name="直接连接符 47">
              <a:extLst>
                <a:ext uri="{FF2B5EF4-FFF2-40B4-BE49-F238E27FC236}">
                  <a16:creationId xmlns:a16="http://schemas.microsoft.com/office/drawing/2014/main" id="{7085A31E-079E-705C-F458-727432676A28}"/>
                </a:ext>
              </a:extLst>
            </p:cNvPr>
            <p:cNvCxnSpPr>
              <a:cxnSpLocks/>
            </p:cNvCxnSpPr>
            <p:nvPr/>
          </p:nvCxnSpPr>
          <p:spPr>
            <a:xfrm>
              <a:off x="7393837" y="5958583"/>
              <a:ext cx="4648200" cy="0"/>
            </a:xfrm>
            <a:prstGeom prst="line">
              <a:avLst/>
            </a:prstGeom>
            <a:ln w="19050">
              <a:solidFill>
                <a:schemeClr val="tx1"/>
              </a:solidFill>
              <a:prstDash val="solid"/>
              <a:miter/>
              <a:headEnd type="none" w="med" len="med"/>
              <a:tailEnd type="none" w="med" len="med"/>
            </a:ln>
          </p:spPr>
        </p:cxnSp>
        <p:cxnSp>
          <p:nvCxnSpPr>
            <p:cNvPr id="49" name="直接连接符 48">
              <a:extLst>
                <a:ext uri="{FF2B5EF4-FFF2-40B4-BE49-F238E27FC236}">
                  <a16:creationId xmlns:a16="http://schemas.microsoft.com/office/drawing/2014/main" id="{5F29B710-805F-C0F6-8B8D-CE750A242D57}"/>
                </a:ext>
              </a:extLst>
            </p:cNvPr>
            <p:cNvCxnSpPr>
              <a:cxnSpLocks/>
            </p:cNvCxnSpPr>
            <p:nvPr/>
          </p:nvCxnSpPr>
          <p:spPr>
            <a:xfrm>
              <a:off x="7393837" y="6415783"/>
              <a:ext cx="4648200" cy="0"/>
            </a:xfrm>
            <a:prstGeom prst="line">
              <a:avLst/>
            </a:prstGeom>
            <a:ln w="19050">
              <a:solidFill>
                <a:schemeClr val="tx1"/>
              </a:solidFill>
              <a:prstDash val="solid"/>
              <a:miter/>
              <a:headEnd type="none" w="med" len="med"/>
              <a:tailEnd type="none" w="med" len="med"/>
            </a:ln>
          </p:spPr>
        </p:cxnSp>
        <p:cxnSp>
          <p:nvCxnSpPr>
            <p:cNvPr id="50" name="直接连接符 49">
              <a:extLst>
                <a:ext uri="{FF2B5EF4-FFF2-40B4-BE49-F238E27FC236}">
                  <a16:creationId xmlns:a16="http://schemas.microsoft.com/office/drawing/2014/main" id="{5876C3DF-AE3E-B9A4-2857-E1BBAE24D903}"/>
                </a:ext>
              </a:extLst>
            </p:cNvPr>
            <p:cNvCxnSpPr>
              <a:cxnSpLocks/>
            </p:cNvCxnSpPr>
            <p:nvPr/>
          </p:nvCxnSpPr>
          <p:spPr>
            <a:xfrm>
              <a:off x="8232037" y="4205983"/>
              <a:ext cx="0" cy="2199877"/>
            </a:xfrm>
            <a:prstGeom prst="line">
              <a:avLst/>
            </a:prstGeom>
            <a:ln w="6350">
              <a:solidFill>
                <a:schemeClr val="tx1"/>
              </a:solidFill>
              <a:prstDash val="dash"/>
              <a:miter/>
              <a:headEnd type="none" w="med" len="med"/>
              <a:tailEnd type="none" w="med" len="med"/>
            </a:ln>
          </p:spPr>
        </p:cxnSp>
        <p:cxnSp>
          <p:nvCxnSpPr>
            <p:cNvPr id="51" name="直接连接符 50">
              <a:extLst>
                <a:ext uri="{FF2B5EF4-FFF2-40B4-BE49-F238E27FC236}">
                  <a16:creationId xmlns:a16="http://schemas.microsoft.com/office/drawing/2014/main" id="{706C0A63-9B5D-55D7-EC65-0AC032AC3A62}"/>
                </a:ext>
              </a:extLst>
            </p:cNvPr>
            <p:cNvCxnSpPr>
              <a:cxnSpLocks/>
            </p:cNvCxnSpPr>
            <p:nvPr/>
          </p:nvCxnSpPr>
          <p:spPr>
            <a:xfrm flipH="1">
              <a:off x="9215558" y="4205983"/>
              <a:ext cx="7079" cy="2209798"/>
            </a:xfrm>
            <a:prstGeom prst="line">
              <a:avLst/>
            </a:prstGeom>
            <a:ln w="6350">
              <a:solidFill>
                <a:schemeClr val="tx1"/>
              </a:solidFill>
              <a:prstDash val="dash"/>
              <a:miter/>
              <a:headEnd type="none" w="med" len="med"/>
              <a:tailEnd type="none" w="med" len="med"/>
            </a:ln>
          </p:spPr>
        </p:cxnSp>
        <p:cxnSp>
          <p:nvCxnSpPr>
            <p:cNvPr id="52" name="直接连接符 51">
              <a:extLst>
                <a:ext uri="{FF2B5EF4-FFF2-40B4-BE49-F238E27FC236}">
                  <a16:creationId xmlns:a16="http://schemas.microsoft.com/office/drawing/2014/main" id="{A16DD8F5-99E0-42C8-10BC-754B65F63282}"/>
                </a:ext>
              </a:extLst>
            </p:cNvPr>
            <p:cNvCxnSpPr>
              <a:cxnSpLocks/>
            </p:cNvCxnSpPr>
            <p:nvPr/>
          </p:nvCxnSpPr>
          <p:spPr>
            <a:xfrm>
              <a:off x="10213237" y="4205983"/>
              <a:ext cx="0" cy="2209798"/>
            </a:xfrm>
            <a:prstGeom prst="line">
              <a:avLst/>
            </a:prstGeom>
            <a:ln w="6350">
              <a:solidFill>
                <a:schemeClr val="tx1"/>
              </a:solidFill>
              <a:prstDash val="dash"/>
              <a:miter/>
              <a:headEnd type="none" w="med" len="med"/>
              <a:tailEnd type="none" w="med" len="med"/>
            </a:ln>
          </p:spPr>
        </p:cxnSp>
        <p:cxnSp>
          <p:nvCxnSpPr>
            <p:cNvPr id="53" name="直接连接符 52">
              <a:extLst>
                <a:ext uri="{FF2B5EF4-FFF2-40B4-BE49-F238E27FC236}">
                  <a16:creationId xmlns:a16="http://schemas.microsoft.com/office/drawing/2014/main" id="{84331AA7-4B7F-8ED3-0BC8-4625A5BAA8D9}"/>
                </a:ext>
              </a:extLst>
            </p:cNvPr>
            <p:cNvCxnSpPr>
              <a:cxnSpLocks/>
            </p:cNvCxnSpPr>
            <p:nvPr/>
          </p:nvCxnSpPr>
          <p:spPr>
            <a:xfrm>
              <a:off x="11127637" y="4244083"/>
              <a:ext cx="0" cy="2171698"/>
            </a:xfrm>
            <a:prstGeom prst="line">
              <a:avLst/>
            </a:prstGeom>
            <a:ln w="6350">
              <a:solidFill>
                <a:schemeClr val="tx1"/>
              </a:solidFill>
              <a:prstDash val="dash"/>
              <a:miter/>
              <a:headEnd type="none" w="med" len="med"/>
              <a:tailEnd type="none" w="med" len="med"/>
            </a:ln>
          </p:spPr>
        </p:cxnSp>
        <p:sp>
          <p:nvSpPr>
            <p:cNvPr id="54" name="文本框 53">
              <a:extLst>
                <a:ext uri="{FF2B5EF4-FFF2-40B4-BE49-F238E27FC236}">
                  <a16:creationId xmlns:a16="http://schemas.microsoft.com/office/drawing/2014/main" id="{FFE1CD7D-F93D-2715-5B1B-F726A438445B}"/>
                </a:ext>
              </a:extLst>
            </p:cNvPr>
            <p:cNvSpPr txBox="1"/>
            <p:nvPr/>
          </p:nvSpPr>
          <p:spPr>
            <a:xfrm>
              <a:off x="7327975" y="4244657"/>
              <a:ext cx="795182" cy="292903"/>
            </a:xfrm>
            <a:prstGeom prst="rect">
              <a:avLst/>
            </a:prstGeom>
            <a:noFill/>
          </p:spPr>
          <p:txBody>
            <a:bodyPr wrap="square">
              <a:spAutoFit/>
            </a:bodyPr>
            <a:lstStyle/>
            <a:p>
              <a:r>
                <a:rPr lang="en-US" sz="1100"/>
                <a:t>request</a:t>
              </a:r>
              <a:endParaRPr lang="zh-CN" sz="1100"/>
            </a:p>
          </p:txBody>
        </p:sp>
        <p:sp>
          <p:nvSpPr>
            <p:cNvPr id="55" name="文本框 54">
              <a:extLst>
                <a:ext uri="{FF2B5EF4-FFF2-40B4-BE49-F238E27FC236}">
                  <a16:creationId xmlns:a16="http://schemas.microsoft.com/office/drawing/2014/main" id="{3081A32B-047F-0E0D-8C86-D13CE1C90CE1}"/>
                </a:ext>
              </a:extLst>
            </p:cNvPr>
            <p:cNvSpPr txBox="1"/>
            <p:nvPr/>
          </p:nvSpPr>
          <p:spPr>
            <a:xfrm>
              <a:off x="8286162" y="4244657"/>
              <a:ext cx="1074783" cy="292903"/>
            </a:xfrm>
            <a:prstGeom prst="rect">
              <a:avLst/>
            </a:prstGeom>
            <a:noFill/>
          </p:spPr>
          <p:txBody>
            <a:bodyPr wrap="square">
              <a:spAutoFit/>
            </a:bodyPr>
            <a:lstStyle/>
            <a:p>
              <a:r>
                <a:rPr lang="en-US" sz="1100"/>
                <a:t>Pre-prepare</a:t>
              </a:r>
              <a:endParaRPr lang="zh-CN" sz="1100"/>
            </a:p>
          </p:txBody>
        </p:sp>
        <p:sp>
          <p:nvSpPr>
            <p:cNvPr id="56" name="文本框 55">
              <a:extLst>
                <a:ext uri="{FF2B5EF4-FFF2-40B4-BE49-F238E27FC236}">
                  <a16:creationId xmlns:a16="http://schemas.microsoft.com/office/drawing/2014/main" id="{DD57A171-ED1F-EDE5-34B3-A23AB42A63F1}"/>
                </a:ext>
              </a:extLst>
            </p:cNvPr>
            <p:cNvSpPr txBox="1"/>
            <p:nvPr/>
          </p:nvSpPr>
          <p:spPr>
            <a:xfrm>
              <a:off x="9376008" y="4233408"/>
              <a:ext cx="823069" cy="292903"/>
            </a:xfrm>
            <a:prstGeom prst="rect">
              <a:avLst/>
            </a:prstGeom>
            <a:noFill/>
          </p:spPr>
          <p:txBody>
            <a:bodyPr wrap="square">
              <a:spAutoFit/>
            </a:bodyPr>
            <a:lstStyle/>
            <a:p>
              <a:r>
                <a:rPr lang="en-US" sz="1100"/>
                <a:t>prepare</a:t>
              </a:r>
              <a:endParaRPr lang="zh-CN" sz="1100"/>
            </a:p>
          </p:txBody>
        </p:sp>
        <p:sp>
          <p:nvSpPr>
            <p:cNvPr id="57" name="文本框 56">
              <a:extLst>
                <a:ext uri="{FF2B5EF4-FFF2-40B4-BE49-F238E27FC236}">
                  <a16:creationId xmlns:a16="http://schemas.microsoft.com/office/drawing/2014/main" id="{E89F704C-E29D-DCC1-86CA-8BF490BAA36A}"/>
                </a:ext>
              </a:extLst>
            </p:cNvPr>
            <p:cNvSpPr txBox="1"/>
            <p:nvPr/>
          </p:nvSpPr>
          <p:spPr>
            <a:xfrm>
              <a:off x="10351013" y="4244082"/>
              <a:ext cx="830749" cy="292903"/>
            </a:xfrm>
            <a:prstGeom prst="rect">
              <a:avLst/>
            </a:prstGeom>
            <a:noFill/>
          </p:spPr>
          <p:txBody>
            <a:bodyPr wrap="square">
              <a:spAutoFit/>
            </a:bodyPr>
            <a:lstStyle/>
            <a:p>
              <a:r>
                <a:rPr lang="en-US" sz="1100"/>
                <a:t>commit</a:t>
              </a:r>
              <a:endParaRPr lang="zh-CN" sz="1100"/>
            </a:p>
          </p:txBody>
        </p:sp>
        <p:sp>
          <p:nvSpPr>
            <p:cNvPr id="58" name="文本框 57">
              <a:extLst>
                <a:ext uri="{FF2B5EF4-FFF2-40B4-BE49-F238E27FC236}">
                  <a16:creationId xmlns:a16="http://schemas.microsoft.com/office/drawing/2014/main" id="{6866CC17-7826-0126-473B-7FBAC60D8A5E}"/>
                </a:ext>
              </a:extLst>
            </p:cNvPr>
            <p:cNvSpPr txBox="1"/>
            <p:nvPr/>
          </p:nvSpPr>
          <p:spPr>
            <a:xfrm>
              <a:off x="11319536" y="4241291"/>
              <a:ext cx="634860" cy="292903"/>
            </a:xfrm>
            <a:prstGeom prst="rect">
              <a:avLst/>
            </a:prstGeom>
            <a:noFill/>
          </p:spPr>
          <p:txBody>
            <a:bodyPr wrap="square">
              <a:spAutoFit/>
            </a:bodyPr>
            <a:lstStyle/>
            <a:p>
              <a:r>
                <a:rPr lang="en-US" sz="1100"/>
                <a:t>reply</a:t>
              </a:r>
              <a:endParaRPr lang="zh-CN" sz="1100"/>
            </a:p>
          </p:txBody>
        </p:sp>
        <p:sp>
          <p:nvSpPr>
            <p:cNvPr id="59" name="文本框 58">
              <a:extLst>
                <a:ext uri="{FF2B5EF4-FFF2-40B4-BE49-F238E27FC236}">
                  <a16:creationId xmlns:a16="http://schemas.microsoft.com/office/drawing/2014/main" id="{F1B8A3CF-E123-1CCD-5EDC-E2C13366F414}"/>
                </a:ext>
              </a:extLst>
            </p:cNvPr>
            <p:cNvSpPr txBox="1"/>
            <p:nvPr/>
          </p:nvSpPr>
          <p:spPr>
            <a:xfrm>
              <a:off x="6975791" y="4456178"/>
              <a:ext cx="287258" cy="261610"/>
            </a:xfrm>
            <a:prstGeom prst="rect">
              <a:avLst/>
            </a:prstGeom>
            <a:noFill/>
          </p:spPr>
          <p:txBody>
            <a:bodyPr wrap="square">
              <a:spAutoFit/>
            </a:bodyPr>
            <a:lstStyle/>
            <a:p>
              <a:r>
                <a:rPr lang="en-US" sz="1100"/>
                <a:t>C</a:t>
              </a:r>
              <a:endParaRPr lang="zh-CN" sz="1100"/>
            </a:p>
          </p:txBody>
        </p:sp>
        <p:sp>
          <p:nvSpPr>
            <p:cNvPr id="60" name="文本框 59">
              <a:extLst>
                <a:ext uri="{FF2B5EF4-FFF2-40B4-BE49-F238E27FC236}">
                  <a16:creationId xmlns:a16="http://schemas.microsoft.com/office/drawing/2014/main" id="{7ECC570E-7371-474D-BF93-BC79134A0C7E}"/>
                </a:ext>
              </a:extLst>
            </p:cNvPr>
            <p:cNvSpPr txBox="1"/>
            <p:nvPr/>
          </p:nvSpPr>
          <p:spPr>
            <a:xfrm>
              <a:off x="6975791" y="4913378"/>
              <a:ext cx="263214" cy="261610"/>
            </a:xfrm>
            <a:prstGeom prst="rect">
              <a:avLst/>
            </a:prstGeom>
            <a:noFill/>
          </p:spPr>
          <p:txBody>
            <a:bodyPr wrap="square">
              <a:spAutoFit/>
            </a:bodyPr>
            <a:lstStyle/>
            <a:p>
              <a:r>
                <a:rPr lang="en-US" sz="1100"/>
                <a:t>0</a:t>
              </a:r>
              <a:endParaRPr lang="zh-CN" sz="1100"/>
            </a:p>
          </p:txBody>
        </p:sp>
        <p:sp>
          <p:nvSpPr>
            <p:cNvPr id="61" name="文本框 60">
              <a:extLst>
                <a:ext uri="{FF2B5EF4-FFF2-40B4-BE49-F238E27FC236}">
                  <a16:creationId xmlns:a16="http://schemas.microsoft.com/office/drawing/2014/main" id="{E08498FB-2CA9-BB6F-BDC7-659CD971AC3A}"/>
                </a:ext>
              </a:extLst>
            </p:cNvPr>
            <p:cNvSpPr txBox="1"/>
            <p:nvPr/>
          </p:nvSpPr>
          <p:spPr>
            <a:xfrm>
              <a:off x="6976382" y="5370578"/>
              <a:ext cx="263214" cy="261610"/>
            </a:xfrm>
            <a:prstGeom prst="rect">
              <a:avLst/>
            </a:prstGeom>
            <a:noFill/>
          </p:spPr>
          <p:txBody>
            <a:bodyPr wrap="square">
              <a:spAutoFit/>
            </a:bodyPr>
            <a:lstStyle/>
            <a:p>
              <a:r>
                <a:rPr lang="en-US" sz="1100"/>
                <a:t>1</a:t>
              </a:r>
              <a:endParaRPr lang="zh-CN" sz="1100"/>
            </a:p>
          </p:txBody>
        </p:sp>
        <p:sp>
          <p:nvSpPr>
            <p:cNvPr id="62" name="文本框 149">
              <a:extLst>
                <a:ext uri="{FF2B5EF4-FFF2-40B4-BE49-F238E27FC236}">
                  <a16:creationId xmlns:a16="http://schemas.microsoft.com/office/drawing/2014/main" id="{714229B2-2F41-8001-A6A7-2E557AF1538F}"/>
                </a:ext>
              </a:extLst>
            </p:cNvPr>
            <p:cNvSpPr txBox="1"/>
            <p:nvPr/>
          </p:nvSpPr>
          <p:spPr>
            <a:xfrm>
              <a:off x="6985302" y="5827778"/>
              <a:ext cx="263214" cy="261610"/>
            </a:xfrm>
            <a:prstGeom prst="rect">
              <a:avLst/>
            </a:prstGeom>
            <a:noFill/>
          </p:spPr>
          <p:txBody>
            <a:bodyPr wrap="square">
              <a:spAutoFit/>
            </a:bodyPr>
            <a:lstStyle>
              <a:lvl1pPr lvl="0" algn="l">
                <a:spcBef>
                  <a:spcPct val="0"/>
                </a:spcBef>
                <a:spcAft>
                  <a:spcPct val="0"/>
                </a:spcAft>
                <a:defRPr kern="1200">
                  <a:solidFill>
                    <a:schemeClr val="tx1"/>
                  </a:solidFill>
                  <a:latin typeface="Arial"/>
                  <a:ea typeface="Microsoft JhengHei"/>
                </a:defRPr>
              </a:lvl1pPr>
              <a:lvl2pPr marL="457200" lvl="1" algn="l">
                <a:spcBef>
                  <a:spcPct val="0"/>
                </a:spcBef>
                <a:spcAft>
                  <a:spcPct val="0"/>
                </a:spcAft>
                <a:defRPr kern="1200">
                  <a:solidFill>
                    <a:schemeClr val="tx1"/>
                  </a:solidFill>
                  <a:latin typeface="Arial"/>
                  <a:ea typeface="Microsoft JhengHei"/>
                </a:defRPr>
              </a:lvl2pPr>
              <a:lvl3pPr marL="914400" lvl="2" algn="l">
                <a:spcBef>
                  <a:spcPct val="0"/>
                </a:spcBef>
                <a:spcAft>
                  <a:spcPct val="0"/>
                </a:spcAft>
                <a:defRPr kern="1200">
                  <a:solidFill>
                    <a:schemeClr val="tx1"/>
                  </a:solidFill>
                  <a:latin typeface="Arial"/>
                  <a:ea typeface="Microsoft JhengHei"/>
                </a:defRPr>
              </a:lvl3pPr>
              <a:lvl4pPr marL="1371600" lvl="3" algn="l">
                <a:spcBef>
                  <a:spcPct val="0"/>
                </a:spcBef>
                <a:spcAft>
                  <a:spcPct val="0"/>
                </a:spcAft>
                <a:defRPr kern="1200">
                  <a:solidFill>
                    <a:schemeClr val="tx1"/>
                  </a:solidFill>
                  <a:latin typeface="Arial"/>
                  <a:ea typeface="Microsoft JhengHei"/>
                </a:defRPr>
              </a:lvl4pPr>
              <a:lvl5pPr marL="1828800" lvl="4" algn="l">
                <a:spcBef>
                  <a:spcPct val="0"/>
                </a:spcBef>
                <a:spcAft>
                  <a:spcPct val="0"/>
                </a:spcAft>
                <a:defRPr kern="1200">
                  <a:solidFill>
                    <a:schemeClr val="tx1"/>
                  </a:solidFill>
                  <a:latin typeface="Arial"/>
                  <a:ea typeface="Microsoft JhengHei"/>
                </a:defRPr>
              </a:lvl5pPr>
              <a:lvl6pPr marL="2286000" lvl="5" algn="l" defTabSz="914400">
                <a:defRPr kern="1200">
                  <a:solidFill>
                    <a:schemeClr val="tx1"/>
                  </a:solidFill>
                  <a:latin typeface="Arial"/>
                  <a:ea typeface="Microsoft JhengHei"/>
                </a:defRPr>
              </a:lvl6pPr>
              <a:lvl7pPr marL="2743200" lvl="6" algn="l" defTabSz="914400">
                <a:defRPr kern="1200">
                  <a:solidFill>
                    <a:schemeClr val="tx1"/>
                  </a:solidFill>
                  <a:latin typeface="Arial"/>
                  <a:ea typeface="Microsoft JhengHei"/>
                </a:defRPr>
              </a:lvl7pPr>
              <a:lvl8pPr marL="3200400" lvl="7" algn="l" defTabSz="914400">
                <a:defRPr kern="1200">
                  <a:solidFill>
                    <a:schemeClr val="tx1"/>
                  </a:solidFill>
                  <a:latin typeface="Arial"/>
                  <a:ea typeface="Microsoft JhengHei"/>
                </a:defRPr>
              </a:lvl8pPr>
              <a:lvl9pPr marL="3657600" lvl="8" algn="l" defTabSz="914400">
                <a:defRPr kern="1200">
                  <a:solidFill>
                    <a:schemeClr val="tx1"/>
                  </a:solidFill>
                  <a:latin typeface="Arial"/>
                  <a:ea typeface="Microsoft JhengHei"/>
                </a:defRPr>
              </a:lvl9pPr>
            </a:lstStyle>
            <a:p>
              <a:r>
                <a:rPr lang="en-US" sz="1100"/>
                <a:t>2</a:t>
              </a:r>
              <a:endParaRPr lang="zh-CN" sz="1100"/>
            </a:p>
          </p:txBody>
        </p:sp>
        <p:sp>
          <p:nvSpPr>
            <p:cNvPr id="63" name="文本框 149">
              <a:extLst>
                <a:ext uri="{FF2B5EF4-FFF2-40B4-BE49-F238E27FC236}">
                  <a16:creationId xmlns:a16="http://schemas.microsoft.com/office/drawing/2014/main" id="{889E490F-4B72-26D1-4DA0-6926A356619D}"/>
                </a:ext>
              </a:extLst>
            </p:cNvPr>
            <p:cNvSpPr txBox="1"/>
            <p:nvPr/>
          </p:nvSpPr>
          <p:spPr>
            <a:xfrm>
              <a:off x="6991952" y="6284978"/>
              <a:ext cx="263214" cy="261610"/>
            </a:xfrm>
            <a:prstGeom prst="rect">
              <a:avLst/>
            </a:prstGeom>
            <a:noFill/>
          </p:spPr>
          <p:txBody>
            <a:bodyPr wrap="square">
              <a:spAutoFit/>
            </a:bodyPr>
            <a:lstStyle>
              <a:lvl1pPr lvl="0" algn="l">
                <a:spcBef>
                  <a:spcPct val="0"/>
                </a:spcBef>
                <a:spcAft>
                  <a:spcPct val="0"/>
                </a:spcAft>
                <a:defRPr kern="1200">
                  <a:solidFill>
                    <a:schemeClr val="tx1"/>
                  </a:solidFill>
                  <a:latin typeface="Arial"/>
                  <a:ea typeface="Microsoft JhengHei"/>
                </a:defRPr>
              </a:lvl1pPr>
              <a:lvl2pPr marL="457200" lvl="1" algn="l">
                <a:spcBef>
                  <a:spcPct val="0"/>
                </a:spcBef>
                <a:spcAft>
                  <a:spcPct val="0"/>
                </a:spcAft>
                <a:defRPr kern="1200">
                  <a:solidFill>
                    <a:schemeClr val="tx1"/>
                  </a:solidFill>
                  <a:latin typeface="Arial"/>
                  <a:ea typeface="Microsoft JhengHei"/>
                </a:defRPr>
              </a:lvl2pPr>
              <a:lvl3pPr marL="914400" lvl="2" algn="l">
                <a:spcBef>
                  <a:spcPct val="0"/>
                </a:spcBef>
                <a:spcAft>
                  <a:spcPct val="0"/>
                </a:spcAft>
                <a:defRPr kern="1200">
                  <a:solidFill>
                    <a:schemeClr val="tx1"/>
                  </a:solidFill>
                  <a:latin typeface="Arial"/>
                  <a:ea typeface="Microsoft JhengHei"/>
                </a:defRPr>
              </a:lvl3pPr>
              <a:lvl4pPr marL="1371600" lvl="3" algn="l">
                <a:spcBef>
                  <a:spcPct val="0"/>
                </a:spcBef>
                <a:spcAft>
                  <a:spcPct val="0"/>
                </a:spcAft>
                <a:defRPr kern="1200">
                  <a:solidFill>
                    <a:schemeClr val="tx1"/>
                  </a:solidFill>
                  <a:latin typeface="Arial"/>
                  <a:ea typeface="Microsoft JhengHei"/>
                </a:defRPr>
              </a:lvl4pPr>
              <a:lvl5pPr marL="1828800" lvl="4" algn="l">
                <a:spcBef>
                  <a:spcPct val="0"/>
                </a:spcBef>
                <a:spcAft>
                  <a:spcPct val="0"/>
                </a:spcAft>
                <a:defRPr kern="1200">
                  <a:solidFill>
                    <a:schemeClr val="tx1"/>
                  </a:solidFill>
                  <a:latin typeface="Arial"/>
                  <a:ea typeface="Microsoft JhengHei"/>
                </a:defRPr>
              </a:lvl5pPr>
              <a:lvl6pPr marL="2286000" lvl="5" algn="l" defTabSz="914400">
                <a:defRPr kern="1200">
                  <a:solidFill>
                    <a:schemeClr val="tx1"/>
                  </a:solidFill>
                  <a:latin typeface="Arial"/>
                  <a:ea typeface="Microsoft JhengHei"/>
                </a:defRPr>
              </a:lvl6pPr>
              <a:lvl7pPr marL="2743200" lvl="6" algn="l" defTabSz="914400">
                <a:defRPr kern="1200">
                  <a:solidFill>
                    <a:schemeClr val="tx1"/>
                  </a:solidFill>
                  <a:latin typeface="Arial"/>
                  <a:ea typeface="Microsoft JhengHei"/>
                </a:defRPr>
              </a:lvl7pPr>
              <a:lvl8pPr marL="3200400" lvl="7" algn="l" defTabSz="914400">
                <a:defRPr kern="1200">
                  <a:solidFill>
                    <a:schemeClr val="tx1"/>
                  </a:solidFill>
                  <a:latin typeface="Arial"/>
                  <a:ea typeface="Microsoft JhengHei"/>
                </a:defRPr>
              </a:lvl8pPr>
              <a:lvl9pPr marL="3657600" lvl="8" algn="l" defTabSz="914400">
                <a:defRPr kern="1200">
                  <a:solidFill>
                    <a:schemeClr val="tx1"/>
                  </a:solidFill>
                  <a:latin typeface="Arial"/>
                  <a:ea typeface="Microsoft JhengHei"/>
                </a:defRPr>
              </a:lvl9pPr>
            </a:lstStyle>
            <a:p>
              <a:r>
                <a:rPr lang="en-US" sz="1100"/>
                <a:t>3</a:t>
              </a:r>
              <a:endParaRPr lang="zh-CN" sz="1100"/>
            </a:p>
          </p:txBody>
        </p:sp>
        <p:sp>
          <p:nvSpPr>
            <p:cNvPr id="64" name="乘号 63">
              <a:extLst>
                <a:ext uri="{FF2B5EF4-FFF2-40B4-BE49-F238E27FC236}">
                  <a16:creationId xmlns:a16="http://schemas.microsoft.com/office/drawing/2014/main" id="{49A2CE69-B5A4-D274-ED47-42768552F874}"/>
                </a:ext>
              </a:extLst>
            </p:cNvPr>
            <p:cNvSpPr/>
            <p:nvPr/>
          </p:nvSpPr>
          <p:spPr>
            <a:xfrm>
              <a:off x="7712105" y="6317680"/>
              <a:ext cx="138924" cy="196206"/>
            </a:xfrm>
            <a:prstGeom prst="mathMultiply">
              <a:avLst/>
            </a:prstGeom>
            <a:solidFill>
              <a:schemeClr val="dk1"/>
            </a:solidFill>
            <a:ln w="12700" cap="flat" cmpd="sng">
              <a:solidFill>
                <a:schemeClr val="dk1">
                  <a:shade val="50000"/>
                </a:schemeClr>
              </a:solidFill>
              <a:prstDash val="solid"/>
              <a:miter/>
            </a:ln>
          </p:spPr>
          <p:txBody>
            <a:bodyPr anchor="ctr"/>
            <a:lstStyle/>
            <a:p>
              <a:pPr algn="ctr"/>
              <a:endParaRPr lang="zh-CN">
                <a:solidFill>
                  <a:schemeClr val="lt1"/>
                </a:solidFill>
              </a:endParaRPr>
            </a:p>
          </p:txBody>
        </p:sp>
        <p:cxnSp>
          <p:nvCxnSpPr>
            <p:cNvPr id="65" name="直接箭头连接符 64">
              <a:extLst>
                <a:ext uri="{FF2B5EF4-FFF2-40B4-BE49-F238E27FC236}">
                  <a16:creationId xmlns:a16="http://schemas.microsoft.com/office/drawing/2014/main" id="{5FBB8537-898F-69D2-8199-148BA9CBE13A}"/>
                </a:ext>
              </a:extLst>
            </p:cNvPr>
            <p:cNvCxnSpPr>
              <a:cxnSpLocks/>
            </p:cNvCxnSpPr>
            <p:nvPr/>
          </p:nvCxnSpPr>
          <p:spPr>
            <a:xfrm>
              <a:off x="7433740" y="4586983"/>
              <a:ext cx="798297" cy="457200"/>
            </a:xfrm>
            <a:prstGeom prst="straightConnector1">
              <a:avLst/>
            </a:prstGeom>
            <a:ln w="19050">
              <a:solidFill>
                <a:schemeClr val="dk1"/>
              </a:solidFill>
              <a:prstDash val="solid"/>
              <a:miter/>
              <a:tailEnd type="triangle"/>
            </a:ln>
          </p:spPr>
        </p:cxnSp>
        <p:cxnSp>
          <p:nvCxnSpPr>
            <p:cNvPr id="66" name="直接箭头连接符 65">
              <a:extLst>
                <a:ext uri="{FF2B5EF4-FFF2-40B4-BE49-F238E27FC236}">
                  <a16:creationId xmlns:a16="http://schemas.microsoft.com/office/drawing/2014/main" id="{FB4F2BA7-B4EE-841D-8D2E-F6FBDAE91E0F}"/>
                </a:ext>
              </a:extLst>
            </p:cNvPr>
            <p:cNvCxnSpPr>
              <a:cxnSpLocks/>
            </p:cNvCxnSpPr>
            <p:nvPr/>
          </p:nvCxnSpPr>
          <p:spPr>
            <a:xfrm>
              <a:off x="8340914" y="5024720"/>
              <a:ext cx="874644" cy="476663"/>
            </a:xfrm>
            <a:prstGeom prst="straightConnector1">
              <a:avLst/>
            </a:prstGeom>
            <a:ln w="19050">
              <a:solidFill>
                <a:schemeClr val="dk1"/>
              </a:solidFill>
              <a:prstDash val="solid"/>
              <a:miter/>
              <a:tailEnd type="triangle"/>
            </a:ln>
          </p:spPr>
        </p:cxnSp>
        <p:cxnSp>
          <p:nvCxnSpPr>
            <p:cNvPr id="67" name="直接箭头连接符 66">
              <a:extLst>
                <a:ext uri="{FF2B5EF4-FFF2-40B4-BE49-F238E27FC236}">
                  <a16:creationId xmlns:a16="http://schemas.microsoft.com/office/drawing/2014/main" id="{192F431A-5B7E-0777-DA30-DD0146BE6126}"/>
                </a:ext>
              </a:extLst>
            </p:cNvPr>
            <p:cNvCxnSpPr>
              <a:cxnSpLocks/>
            </p:cNvCxnSpPr>
            <p:nvPr/>
          </p:nvCxnSpPr>
          <p:spPr>
            <a:xfrm>
              <a:off x="8334264" y="5024720"/>
              <a:ext cx="834248" cy="933863"/>
            </a:xfrm>
            <a:prstGeom prst="straightConnector1">
              <a:avLst/>
            </a:prstGeom>
            <a:ln w="19050">
              <a:solidFill>
                <a:schemeClr val="dk1"/>
              </a:solidFill>
              <a:prstDash val="solid"/>
              <a:miter/>
              <a:tailEnd type="triangle"/>
            </a:ln>
          </p:spPr>
        </p:cxnSp>
        <p:cxnSp>
          <p:nvCxnSpPr>
            <p:cNvPr id="68" name="直接箭头连接符 67">
              <a:extLst>
                <a:ext uri="{FF2B5EF4-FFF2-40B4-BE49-F238E27FC236}">
                  <a16:creationId xmlns:a16="http://schemas.microsoft.com/office/drawing/2014/main" id="{E34BFBD8-9DA8-B952-CFB9-5D05272DE365}"/>
                </a:ext>
              </a:extLst>
            </p:cNvPr>
            <p:cNvCxnSpPr>
              <a:cxnSpLocks/>
            </p:cNvCxnSpPr>
            <p:nvPr/>
          </p:nvCxnSpPr>
          <p:spPr>
            <a:xfrm>
              <a:off x="8329242" y="5031031"/>
              <a:ext cx="836722" cy="1374829"/>
            </a:xfrm>
            <a:prstGeom prst="straightConnector1">
              <a:avLst/>
            </a:prstGeom>
            <a:ln w="19050">
              <a:solidFill>
                <a:schemeClr val="dk1"/>
              </a:solidFill>
              <a:prstDash val="solid"/>
              <a:miter/>
              <a:tailEnd type="triangle"/>
            </a:ln>
          </p:spPr>
        </p:cxnSp>
        <p:cxnSp>
          <p:nvCxnSpPr>
            <p:cNvPr id="69" name="直接箭头连接符 68">
              <a:extLst>
                <a:ext uri="{FF2B5EF4-FFF2-40B4-BE49-F238E27FC236}">
                  <a16:creationId xmlns:a16="http://schemas.microsoft.com/office/drawing/2014/main" id="{2E25E9FE-835E-0F21-9509-9CE909B3163C}"/>
                </a:ext>
              </a:extLst>
            </p:cNvPr>
            <p:cNvCxnSpPr>
              <a:cxnSpLocks/>
            </p:cNvCxnSpPr>
            <p:nvPr/>
          </p:nvCxnSpPr>
          <p:spPr>
            <a:xfrm flipV="1">
              <a:off x="9327207" y="5047414"/>
              <a:ext cx="784430" cy="453969"/>
            </a:xfrm>
            <a:prstGeom prst="straightConnector1">
              <a:avLst/>
            </a:prstGeom>
            <a:ln w="19050">
              <a:solidFill>
                <a:schemeClr val="dk1"/>
              </a:solidFill>
              <a:prstDash val="solid"/>
              <a:miter/>
              <a:tailEnd type="triangle"/>
            </a:ln>
          </p:spPr>
        </p:cxnSp>
        <p:cxnSp>
          <p:nvCxnSpPr>
            <p:cNvPr id="70" name="直接箭头连接符 69">
              <a:extLst>
                <a:ext uri="{FF2B5EF4-FFF2-40B4-BE49-F238E27FC236}">
                  <a16:creationId xmlns:a16="http://schemas.microsoft.com/office/drawing/2014/main" id="{AC4C48E1-9919-5126-888C-63253D8AA99F}"/>
                </a:ext>
              </a:extLst>
            </p:cNvPr>
            <p:cNvCxnSpPr>
              <a:cxnSpLocks/>
            </p:cNvCxnSpPr>
            <p:nvPr/>
          </p:nvCxnSpPr>
          <p:spPr>
            <a:xfrm>
              <a:off x="9360945" y="5501383"/>
              <a:ext cx="769012" cy="457199"/>
            </a:xfrm>
            <a:prstGeom prst="straightConnector1">
              <a:avLst/>
            </a:prstGeom>
            <a:ln w="19050">
              <a:solidFill>
                <a:schemeClr val="dk1"/>
              </a:solidFill>
              <a:prstDash val="solid"/>
              <a:miter/>
              <a:tailEnd type="triangle"/>
            </a:ln>
          </p:spPr>
        </p:cxnSp>
        <p:cxnSp>
          <p:nvCxnSpPr>
            <p:cNvPr id="71" name="直接箭头连接符 70">
              <a:extLst>
                <a:ext uri="{FF2B5EF4-FFF2-40B4-BE49-F238E27FC236}">
                  <a16:creationId xmlns:a16="http://schemas.microsoft.com/office/drawing/2014/main" id="{D413D900-3E99-B758-6392-173AA30933FA}"/>
                </a:ext>
              </a:extLst>
            </p:cNvPr>
            <p:cNvCxnSpPr>
              <a:cxnSpLocks/>
            </p:cNvCxnSpPr>
            <p:nvPr/>
          </p:nvCxnSpPr>
          <p:spPr>
            <a:xfrm>
              <a:off x="9360945" y="5491651"/>
              <a:ext cx="804816" cy="924130"/>
            </a:xfrm>
            <a:prstGeom prst="straightConnector1">
              <a:avLst/>
            </a:prstGeom>
            <a:ln w="19050">
              <a:solidFill>
                <a:schemeClr val="dk1"/>
              </a:solidFill>
              <a:prstDash val="solid"/>
              <a:miter/>
              <a:tailEnd type="triangle"/>
            </a:ln>
          </p:spPr>
        </p:cxnSp>
        <p:cxnSp>
          <p:nvCxnSpPr>
            <p:cNvPr id="72" name="直接箭头连接符 71">
              <a:extLst>
                <a:ext uri="{FF2B5EF4-FFF2-40B4-BE49-F238E27FC236}">
                  <a16:creationId xmlns:a16="http://schemas.microsoft.com/office/drawing/2014/main" id="{1E6D4443-4F55-1E60-B295-0F2DA2C40AB2}"/>
                </a:ext>
              </a:extLst>
            </p:cNvPr>
            <p:cNvCxnSpPr>
              <a:cxnSpLocks/>
            </p:cNvCxnSpPr>
            <p:nvPr/>
          </p:nvCxnSpPr>
          <p:spPr>
            <a:xfrm flipV="1">
              <a:off x="9313469" y="5040953"/>
              <a:ext cx="863964" cy="914400"/>
            </a:xfrm>
            <a:prstGeom prst="straightConnector1">
              <a:avLst/>
            </a:prstGeom>
            <a:ln w="19050">
              <a:solidFill>
                <a:schemeClr val="dk1"/>
              </a:solidFill>
              <a:prstDash val="solid"/>
              <a:miter/>
              <a:tailEnd type="triangle"/>
            </a:ln>
          </p:spPr>
        </p:cxnSp>
        <p:cxnSp>
          <p:nvCxnSpPr>
            <p:cNvPr id="73" name="直接箭头连接符 72">
              <a:extLst>
                <a:ext uri="{FF2B5EF4-FFF2-40B4-BE49-F238E27FC236}">
                  <a16:creationId xmlns:a16="http://schemas.microsoft.com/office/drawing/2014/main" id="{FDCC529D-9EB8-6E74-00CE-22831E3B7660}"/>
                </a:ext>
              </a:extLst>
            </p:cNvPr>
            <p:cNvCxnSpPr>
              <a:cxnSpLocks/>
            </p:cNvCxnSpPr>
            <p:nvPr/>
          </p:nvCxnSpPr>
          <p:spPr>
            <a:xfrm flipV="1">
              <a:off x="9347207" y="5498131"/>
              <a:ext cx="818554" cy="457222"/>
            </a:xfrm>
            <a:prstGeom prst="straightConnector1">
              <a:avLst/>
            </a:prstGeom>
            <a:ln w="19050">
              <a:solidFill>
                <a:schemeClr val="dk1"/>
              </a:solidFill>
              <a:prstDash val="solid"/>
              <a:miter/>
              <a:tailEnd type="triangle"/>
            </a:ln>
          </p:spPr>
        </p:cxnSp>
        <p:cxnSp>
          <p:nvCxnSpPr>
            <p:cNvPr id="74" name="直接箭头连接符 73">
              <a:extLst>
                <a:ext uri="{FF2B5EF4-FFF2-40B4-BE49-F238E27FC236}">
                  <a16:creationId xmlns:a16="http://schemas.microsoft.com/office/drawing/2014/main" id="{C2E50C3B-C3D5-EE7C-7770-BFE18F7D9592}"/>
                </a:ext>
              </a:extLst>
            </p:cNvPr>
            <p:cNvCxnSpPr>
              <a:cxnSpLocks/>
            </p:cNvCxnSpPr>
            <p:nvPr/>
          </p:nvCxnSpPr>
          <p:spPr>
            <a:xfrm>
              <a:off x="9347207" y="5945620"/>
              <a:ext cx="735704" cy="470161"/>
            </a:xfrm>
            <a:prstGeom prst="straightConnector1">
              <a:avLst/>
            </a:prstGeom>
            <a:ln w="19050">
              <a:solidFill>
                <a:schemeClr val="dk1"/>
              </a:solidFill>
              <a:prstDash val="solid"/>
              <a:miter/>
              <a:tailEnd type="triangle"/>
            </a:ln>
          </p:spPr>
        </p:cxnSp>
        <p:cxnSp>
          <p:nvCxnSpPr>
            <p:cNvPr id="75" name="直接箭头连接符 74">
              <a:extLst>
                <a:ext uri="{FF2B5EF4-FFF2-40B4-BE49-F238E27FC236}">
                  <a16:creationId xmlns:a16="http://schemas.microsoft.com/office/drawing/2014/main" id="{E5B7C7C0-C061-176E-AB32-CD927D0E3CC5}"/>
                </a:ext>
              </a:extLst>
            </p:cNvPr>
            <p:cNvCxnSpPr>
              <a:cxnSpLocks/>
            </p:cNvCxnSpPr>
            <p:nvPr/>
          </p:nvCxnSpPr>
          <p:spPr>
            <a:xfrm>
              <a:off x="10300467" y="5054859"/>
              <a:ext cx="773044" cy="424190"/>
            </a:xfrm>
            <a:prstGeom prst="straightConnector1">
              <a:avLst/>
            </a:prstGeom>
            <a:ln w="19050">
              <a:solidFill>
                <a:schemeClr val="dk1"/>
              </a:solidFill>
              <a:prstDash val="solid"/>
              <a:miter/>
              <a:tailEnd type="triangle"/>
            </a:ln>
          </p:spPr>
        </p:cxnSp>
        <p:cxnSp>
          <p:nvCxnSpPr>
            <p:cNvPr id="76" name="直接箭头连接符 75">
              <a:extLst>
                <a:ext uri="{FF2B5EF4-FFF2-40B4-BE49-F238E27FC236}">
                  <a16:creationId xmlns:a16="http://schemas.microsoft.com/office/drawing/2014/main" id="{40A39380-E4EB-BF74-DFD2-7DA22EFA1688}"/>
                </a:ext>
              </a:extLst>
            </p:cNvPr>
            <p:cNvCxnSpPr>
              <a:cxnSpLocks/>
            </p:cNvCxnSpPr>
            <p:nvPr/>
          </p:nvCxnSpPr>
          <p:spPr>
            <a:xfrm>
              <a:off x="10278489" y="5040953"/>
              <a:ext cx="795022" cy="912763"/>
            </a:xfrm>
            <a:prstGeom prst="straightConnector1">
              <a:avLst/>
            </a:prstGeom>
            <a:ln w="19050">
              <a:solidFill>
                <a:schemeClr val="dk1"/>
              </a:solidFill>
              <a:prstDash val="solid"/>
              <a:miter/>
              <a:tailEnd type="triangle"/>
            </a:ln>
          </p:spPr>
        </p:cxnSp>
        <p:cxnSp>
          <p:nvCxnSpPr>
            <p:cNvPr id="79" name="直接箭头连接符 78">
              <a:extLst>
                <a:ext uri="{FF2B5EF4-FFF2-40B4-BE49-F238E27FC236}">
                  <a16:creationId xmlns:a16="http://schemas.microsoft.com/office/drawing/2014/main" id="{F525E4A4-9C32-2637-B3B9-E0A54D2E636F}"/>
                </a:ext>
              </a:extLst>
            </p:cNvPr>
            <p:cNvCxnSpPr>
              <a:cxnSpLocks/>
            </p:cNvCxnSpPr>
            <p:nvPr/>
          </p:nvCxnSpPr>
          <p:spPr>
            <a:xfrm>
              <a:off x="10296087" y="5054858"/>
              <a:ext cx="777424" cy="1352827"/>
            </a:xfrm>
            <a:prstGeom prst="straightConnector1">
              <a:avLst/>
            </a:prstGeom>
            <a:ln w="19050">
              <a:solidFill>
                <a:schemeClr val="dk1"/>
              </a:solidFill>
              <a:prstDash val="solid"/>
              <a:miter/>
              <a:tailEnd type="triangle"/>
            </a:ln>
          </p:spPr>
        </p:cxnSp>
        <p:cxnSp>
          <p:nvCxnSpPr>
            <p:cNvPr id="80" name="直接箭头连接符 79">
              <a:extLst>
                <a:ext uri="{FF2B5EF4-FFF2-40B4-BE49-F238E27FC236}">
                  <a16:creationId xmlns:a16="http://schemas.microsoft.com/office/drawing/2014/main" id="{B468676F-C4E4-484E-830B-300BE135A587}"/>
                </a:ext>
              </a:extLst>
            </p:cNvPr>
            <p:cNvCxnSpPr>
              <a:cxnSpLocks/>
            </p:cNvCxnSpPr>
            <p:nvPr/>
          </p:nvCxnSpPr>
          <p:spPr>
            <a:xfrm flipV="1">
              <a:off x="10314934" y="5052589"/>
              <a:ext cx="674396" cy="442963"/>
            </a:xfrm>
            <a:prstGeom prst="straightConnector1">
              <a:avLst/>
            </a:prstGeom>
            <a:ln w="19050">
              <a:solidFill>
                <a:schemeClr val="dk1"/>
              </a:solidFill>
              <a:prstDash val="solid"/>
              <a:miter/>
              <a:tailEnd type="triangle"/>
            </a:ln>
          </p:spPr>
        </p:cxnSp>
        <p:cxnSp>
          <p:nvCxnSpPr>
            <p:cNvPr id="81" name="直接箭头连接符 80">
              <a:extLst>
                <a:ext uri="{FF2B5EF4-FFF2-40B4-BE49-F238E27FC236}">
                  <a16:creationId xmlns:a16="http://schemas.microsoft.com/office/drawing/2014/main" id="{94DBB8D1-EE19-CD50-A4E0-06E574A7CAAA}"/>
                </a:ext>
              </a:extLst>
            </p:cNvPr>
            <p:cNvCxnSpPr>
              <a:cxnSpLocks/>
            </p:cNvCxnSpPr>
            <p:nvPr/>
          </p:nvCxnSpPr>
          <p:spPr>
            <a:xfrm>
              <a:off x="10304068" y="5495552"/>
              <a:ext cx="685262" cy="475655"/>
            </a:xfrm>
            <a:prstGeom prst="straightConnector1">
              <a:avLst/>
            </a:prstGeom>
            <a:ln w="19050">
              <a:solidFill>
                <a:schemeClr val="dk1"/>
              </a:solidFill>
              <a:prstDash val="solid"/>
              <a:miter/>
              <a:tailEnd type="triangle"/>
            </a:ln>
          </p:spPr>
        </p:cxnSp>
        <p:cxnSp>
          <p:nvCxnSpPr>
            <p:cNvPr id="82" name="直接箭头连接符 81">
              <a:extLst>
                <a:ext uri="{FF2B5EF4-FFF2-40B4-BE49-F238E27FC236}">
                  <a16:creationId xmlns:a16="http://schemas.microsoft.com/office/drawing/2014/main" id="{CCB72D59-4D2B-DA4F-7CFD-873540038AA5}"/>
                </a:ext>
              </a:extLst>
            </p:cNvPr>
            <p:cNvCxnSpPr>
              <a:cxnSpLocks/>
            </p:cNvCxnSpPr>
            <p:nvPr/>
          </p:nvCxnSpPr>
          <p:spPr>
            <a:xfrm>
              <a:off x="10331674" y="5503650"/>
              <a:ext cx="657656" cy="913767"/>
            </a:xfrm>
            <a:prstGeom prst="straightConnector1">
              <a:avLst/>
            </a:prstGeom>
            <a:ln w="19050">
              <a:solidFill>
                <a:schemeClr val="dk1"/>
              </a:solidFill>
              <a:prstDash val="solid"/>
              <a:miter/>
              <a:tailEnd type="triangle"/>
            </a:ln>
          </p:spPr>
        </p:cxnSp>
        <p:cxnSp>
          <p:nvCxnSpPr>
            <p:cNvPr id="83" name="直接箭头连接符 82">
              <a:extLst>
                <a:ext uri="{FF2B5EF4-FFF2-40B4-BE49-F238E27FC236}">
                  <a16:creationId xmlns:a16="http://schemas.microsoft.com/office/drawing/2014/main" id="{9B7B6C91-CBA4-FA62-3995-F457077EDD51}"/>
                </a:ext>
              </a:extLst>
            </p:cNvPr>
            <p:cNvCxnSpPr>
              <a:cxnSpLocks/>
            </p:cNvCxnSpPr>
            <p:nvPr/>
          </p:nvCxnSpPr>
          <p:spPr>
            <a:xfrm flipV="1">
              <a:off x="10314934" y="5060687"/>
              <a:ext cx="758577" cy="895295"/>
            </a:xfrm>
            <a:prstGeom prst="straightConnector1">
              <a:avLst/>
            </a:prstGeom>
            <a:ln w="19050">
              <a:solidFill>
                <a:schemeClr val="dk1"/>
              </a:solidFill>
              <a:prstDash val="solid"/>
              <a:miter/>
              <a:tailEnd type="triangle"/>
            </a:ln>
          </p:spPr>
        </p:cxnSp>
        <p:cxnSp>
          <p:nvCxnSpPr>
            <p:cNvPr id="84" name="直接箭头连接符 83">
              <a:extLst>
                <a:ext uri="{FF2B5EF4-FFF2-40B4-BE49-F238E27FC236}">
                  <a16:creationId xmlns:a16="http://schemas.microsoft.com/office/drawing/2014/main" id="{D08A020E-2321-4CBF-DA89-3FFCF7ADDF95}"/>
                </a:ext>
              </a:extLst>
            </p:cNvPr>
            <p:cNvCxnSpPr>
              <a:cxnSpLocks/>
            </p:cNvCxnSpPr>
            <p:nvPr/>
          </p:nvCxnSpPr>
          <p:spPr>
            <a:xfrm flipV="1">
              <a:off x="10321716" y="5506227"/>
              <a:ext cx="751794" cy="434865"/>
            </a:xfrm>
            <a:prstGeom prst="straightConnector1">
              <a:avLst/>
            </a:prstGeom>
            <a:ln w="19050">
              <a:solidFill>
                <a:schemeClr val="dk1"/>
              </a:solidFill>
              <a:prstDash val="solid"/>
              <a:miter/>
              <a:tailEnd type="triangle"/>
            </a:ln>
          </p:spPr>
        </p:cxnSp>
        <p:cxnSp>
          <p:nvCxnSpPr>
            <p:cNvPr id="85" name="直接箭头连接符 84">
              <a:extLst>
                <a:ext uri="{FF2B5EF4-FFF2-40B4-BE49-F238E27FC236}">
                  <a16:creationId xmlns:a16="http://schemas.microsoft.com/office/drawing/2014/main" id="{2FE09746-F5DF-BD97-20E8-D43D89D7FAB3}"/>
                </a:ext>
              </a:extLst>
            </p:cNvPr>
            <p:cNvCxnSpPr>
              <a:cxnSpLocks/>
            </p:cNvCxnSpPr>
            <p:nvPr/>
          </p:nvCxnSpPr>
          <p:spPr>
            <a:xfrm>
              <a:off x="10331674" y="5933982"/>
              <a:ext cx="567364" cy="471878"/>
            </a:xfrm>
            <a:prstGeom prst="straightConnector1">
              <a:avLst/>
            </a:prstGeom>
            <a:ln w="19050">
              <a:solidFill>
                <a:schemeClr val="dk1"/>
              </a:solidFill>
              <a:prstDash val="solid"/>
              <a:miter/>
              <a:tailEnd type="triangle"/>
            </a:ln>
          </p:spPr>
        </p:cxnSp>
        <p:cxnSp>
          <p:nvCxnSpPr>
            <p:cNvPr id="86" name="直接箭头连接符 85">
              <a:extLst>
                <a:ext uri="{FF2B5EF4-FFF2-40B4-BE49-F238E27FC236}">
                  <a16:creationId xmlns:a16="http://schemas.microsoft.com/office/drawing/2014/main" id="{5BBFB00C-7815-F5AF-EB0E-4D2C26177C19}"/>
                </a:ext>
              </a:extLst>
            </p:cNvPr>
            <p:cNvCxnSpPr>
              <a:cxnSpLocks/>
            </p:cNvCxnSpPr>
            <p:nvPr/>
          </p:nvCxnSpPr>
          <p:spPr>
            <a:xfrm flipV="1">
              <a:off x="11223855" y="4582140"/>
              <a:ext cx="679874" cy="457200"/>
            </a:xfrm>
            <a:prstGeom prst="straightConnector1">
              <a:avLst/>
            </a:prstGeom>
            <a:ln w="19050">
              <a:solidFill>
                <a:schemeClr val="dk1"/>
              </a:solidFill>
              <a:prstDash val="solid"/>
              <a:miter/>
              <a:tailEnd type="triangle"/>
            </a:ln>
          </p:spPr>
        </p:cxnSp>
        <p:cxnSp>
          <p:nvCxnSpPr>
            <p:cNvPr id="87" name="直接箭头连接符 86">
              <a:extLst>
                <a:ext uri="{FF2B5EF4-FFF2-40B4-BE49-F238E27FC236}">
                  <a16:creationId xmlns:a16="http://schemas.microsoft.com/office/drawing/2014/main" id="{A5B74C3C-AE31-8231-50C7-9BFEC1A3FCF4}"/>
                </a:ext>
              </a:extLst>
            </p:cNvPr>
            <p:cNvCxnSpPr>
              <a:cxnSpLocks/>
            </p:cNvCxnSpPr>
            <p:nvPr/>
          </p:nvCxnSpPr>
          <p:spPr>
            <a:xfrm flipV="1">
              <a:off x="11181764" y="4569517"/>
              <a:ext cx="806145" cy="936710"/>
            </a:xfrm>
            <a:prstGeom prst="straightConnector1">
              <a:avLst/>
            </a:prstGeom>
            <a:ln w="19050">
              <a:solidFill>
                <a:schemeClr val="dk1"/>
              </a:solidFill>
              <a:prstDash val="solid"/>
              <a:miter/>
              <a:tailEnd type="triangle"/>
            </a:ln>
          </p:spPr>
        </p:cxnSp>
        <p:cxnSp>
          <p:nvCxnSpPr>
            <p:cNvPr id="88" name="直接箭头连接符 87">
              <a:extLst>
                <a:ext uri="{FF2B5EF4-FFF2-40B4-BE49-F238E27FC236}">
                  <a16:creationId xmlns:a16="http://schemas.microsoft.com/office/drawing/2014/main" id="{924B755D-6AA8-5AD6-008D-975588B3B389}"/>
                </a:ext>
              </a:extLst>
            </p:cNvPr>
            <p:cNvCxnSpPr>
              <a:cxnSpLocks/>
            </p:cNvCxnSpPr>
            <p:nvPr/>
          </p:nvCxnSpPr>
          <p:spPr>
            <a:xfrm flipV="1">
              <a:off x="11181764" y="4574360"/>
              <a:ext cx="866923" cy="1373550"/>
            </a:xfrm>
            <a:prstGeom prst="straightConnector1">
              <a:avLst/>
            </a:prstGeom>
            <a:ln w="19050">
              <a:solidFill>
                <a:schemeClr val="dk1"/>
              </a:solidFill>
              <a:prstDash val="solid"/>
              <a:miter/>
              <a:tailEnd type="triangle"/>
            </a:ln>
          </p:spPr>
        </p:cxnSp>
      </p:grpSp>
      <p:sp>
        <p:nvSpPr>
          <p:cNvPr id="2" name="灯片编号占位符 1">
            <a:extLst>
              <a:ext uri="{FF2B5EF4-FFF2-40B4-BE49-F238E27FC236}">
                <a16:creationId xmlns:a16="http://schemas.microsoft.com/office/drawing/2014/main" id="{0ED93203-B7FD-F440-8E5D-E7085F1E0562}"/>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18</a:t>
            </a:fld>
            <a:endParaRPr lang="zh-CN"/>
          </a:p>
        </p:txBody>
      </p:sp>
    </p:spTree>
    <p:extLst>
      <p:ext uri="{BB962C8B-B14F-4D97-AF65-F5344CB8AC3E}">
        <p14:creationId xmlns:p14="http://schemas.microsoft.com/office/powerpoint/2010/main" val="104446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5588000" cy="577850"/>
          </a:xfrm>
          <a:prstGeom prst="rect">
            <a:avLst/>
          </a:prstGeom>
          <a:noFill/>
        </p:spPr>
        <p:txBody>
          <a:bodyPr wrap="none">
            <a:spAutoFit/>
          </a:bodyPr>
          <a:lstStyle/>
          <a:p>
            <a:pPr lvl="0"/>
            <a:r>
              <a:rPr lang="zh-CN" sz="3200">
                <a:solidFill>
                  <a:srgbClr val="414A59"/>
                </a:solidFill>
                <a:latin typeface="Geometr706 BlkCn BT"/>
                <a:ea typeface="微软雅黑"/>
              </a:rPr>
              <a:t>共识机制</a:t>
            </a:r>
            <a:r>
              <a:rPr lang="en-US" sz="3200">
                <a:solidFill>
                  <a:srgbClr val="414A59"/>
                </a:solidFill>
                <a:latin typeface="Geometr706 BlkCn BT"/>
                <a:ea typeface="微软雅黑"/>
              </a:rPr>
              <a:t>-</a:t>
            </a:r>
            <a:r>
              <a:rPr lang="zh-CN" sz="3200">
                <a:solidFill>
                  <a:srgbClr val="414A59"/>
                </a:solidFill>
                <a:latin typeface="Geometr706 BlkCn BT"/>
                <a:ea typeface="微软雅黑"/>
              </a:rPr>
              <a:t>高性能共识技术研究</a:t>
            </a: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sp>
        <p:nvSpPr>
          <p:cNvPr id="77" name="矩形 76"/>
          <p:cNvSpPr/>
          <p:nvPr/>
        </p:nvSpPr>
        <p:spPr>
          <a:xfrm>
            <a:off x="450568" y="898083"/>
            <a:ext cx="11290863" cy="1508105"/>
          </a:xfrm>
          <a:prstGeom prst="rect">
            <a:avLst/>
          </a:prstGeom>
        </p:spPr>
        <p:txBody>
          <a:bodyPr wrap="square">
            <a:spAutoFit/>
          </a:bodyPr>
          <a:lstStyle/>
          <a:p>
            <a:pPr marL="285750" indent="-285750">
              <a:buClr>
                <a:schemeClr val="accent1"/>
              </a:buClr>
              <a:buFont typeface="Wingdings" charset="2"/>
              <a:buChar char="n"/>
            </a:pPr>
            <a:r>
              <a:rPr lang="zh-CN" sz="2800">
                <a:solidFill>
                  <a:schemeClr val="tx1"/>
                </a:solidFill>
                <a:latin typeface="微软雅黑"/>
                <a:ea typeface="微软雅黑"/>
              </a:rPr>
              <a:t>有向无环图（</a:t>
            </a:r>
            <a:r>
              <a:rPr lang="en-US" sz="2800">
                <a:solidFill>
                  <a:schemeClr val="tx1"/>
                </a:solidFill>
                <a:latin typeface="微软雅黑"/>
                <a:ea typeface="微软雅黑"/>
              </a:rPr>
              <a:t>DAG</a:t>
            </a:r>
            <a:r>
              <a:rPr lang="zh-CN" sz="2800">
                <a:solidFill>
                  <a:schemeClr val="tx1"/>
                </a:solidFill>
                <a:latin typeface="微软雅黑"/>
                <a:ea typeface="微软雅黑"/>
              </a:rPr>
              <a:t>）结构</a:t>
            </a:r>
            <a:endParaRPr lang="en-US" sz="2800">
              <a:solidFill>
                <a:schemeClr val="tx1"/>
              </a:solidFill>
              <a:latin typeface="微软雅黑"/>
              <a:ea typeface="微软雅黑"/>
            </a:endParaRPr>
          </a:p>
          <a:p>
            <a:pPr marL="742950" lvl="1" indent="-285750">
              <a:buClr>
                <a:schemeClr val="accent1"/>
              </a:buClr>
              <a:buFont typeface="Wingdings" charset="2"/>
              <a:buChar char="n"/>
            </a:pPr>
            <a:r>
              <a:rPr lang="zh-CN" sz="1600" b="1">
                <a:latin typeface="宋体"/>
                <a:ea typeface="宋体"/>
              </a:rPr>
              <a:t>技术背景</a:t>
            </a:r>
            <a:r>
              <a:rPr lang="zh-CN" sz="1600">
                <a:latin typeface="宋体"/>
                <a:ea typeface="宋体"/>
              </a:rPr>
              <a:t>：</a:t>
            </a:r>
            <a:r>
              <a:rPr lang="zh-CN" sz="1600" kern="100">
                <a:solidFill>
                  <a:srgbClr val="000000"/>
                </a:solidFill>
                <a:latin typeface="宋体"/>
                <a:ea typeface="宋体"/>
              </a:rPr>
              <a:t>有向无环图同传统链式结构的主要区别在于，每个区块中不仅包含一个父区块的</a:t>
            </a:r>
            <a:r>
              <a:rPr lang="en-US" sz="1600" kern="100">
                <a:solidFill>
                  <a:srgbClr val="000000"/>
                </a:solidFill>
                <a:latin typeface="宋体"/>
                <a:ea typeface="宋体"/>
              </a:rPr>
              <a:t>Hash</a:t>
            </a:r>
            <a:r>
              <a:rPr lang="zh-CN" sz="1600" kern="100">
                <a:solidFill>
                  <a:srgbClr val="000000"/>
                </a:solidFill>
                <a:latin typeface="宋体"/>
                <a:ea typeface="宋体"/>
              </a:rPr>
              <a:t>值。有向无环图应当包含多个区块的</a:t>
            </a:r>
            <a:r>
              <a:rPr lang="en-US" sz="1600" kern="100">
                <a:solidFill>
                  <a:srgbClr val="000000"/>
                </a:solidFill>
                <a:latin typeface="宋体"/>
                <a:ea typeface="宋体"/>
              </a:rPr>
              <a:t>Hash</a:t>
            </a:r>
            <a:r>
              <a:rPr lang="zh-CN" sz="1600" kern="100">
                <a:solidFill>
                  <a:srgbClr val="000000"/>
                </a:solidFill>
                <a:latin typeface="宋体"/>
                <a:ea typeface="宋体"/>
              </a:rPr>
              <a:t>值，从而构成一个有向无环图的结构，且其包含的区块的</a:t>
            </a:r>
            <a:r>
              <a:rPr lang="en-US" sz="1600" kern="100">
                <a:solidFill>
                  <a:srgbClr val="000000"/>
                </a:solidFill>
                <a:latin typeface="宋体"/>
                <a:ea typeface="宋体"/>
              </a:rPr>
              <a:t>Hash</a:t>
            </a:r>
            <a:r>
              <a:rPr lang="zh-CN" sz="1600" kern="100">
                <a:solidFill>
                  <a:srgbClr val="000000"/>
                </a:solidFill>
                <a:latin typeface="宋体"/>
                <a:ea typeface="宋体"/>
              </a:rPr>
              <a:t>值应为在其本地视图下最新的没有子区块的区块。</a:t>
            </a:r>
            <a:endParaRPr lang="en-US" sz="1600" kern="100">
              <a:solidFill>
                <a:srgbClr val="000000"/>
              </a:solidFill>
              <a:latin typeface="宋体"/>
              <a:ea typeface="宋体"/>
            </a:endParaRPr>
          </a:p>
          <a:p>
            <a:pPr marL="742950" lvl="1" indent="-285750">
              <a:buClr>
                <a:schemeClr val="accent1"/>
              </a:buClr>
              <a:buFont typeface="Wingdings" charset="2"/>
              <a:buChar char="n"/>
            </a:pPr>
            <a:r>
              <a:rPr lang="zh-CN" sz="1600" b="1" kern="100">
                <a:solidFill>
                  <a:srgbClr val="000000"/>
                </a:solidFill>
                <a:latin typeface="宋体"/>
                <a:ea typeface="宋体"/>
              </a:rPr>
              <a:t>技术应用</a:t>
            </a:r>
            <a:r>
              <a:rPr lang="zh-CN" sz="1600" kern="100">
                <a:solidFill>
                  <a:srgbClr val="000000"/>
                </a:solidFill>
                <a:latin typeface="宋体"/>
                <a:ea typeface="宋体"/>
              </a:rPr>
              <a:t>：以</a:t>
            </a:r>
            <a:r>
              <a:rPr lang="en-US" sz="1600" kern="100">
                <a:solidFill>
                  <a:srgbClr val="000000"/>
                </a:solidFill>
                <a:latin typeface="宋体"/>
                <a:ea typeface="宋体"/>
              </a:rPr>
              <a:t>Conflux</a:t>
            </a:r>
            <a:r>
              <a:rPr lang="zh-CN" sz="1600" kern="100">
                <a:solidFill>
                  <a:srgbClr val="000000"/>
                </a:solidFill>
                <a:latin typeface="宋体"/>
                <a:ea typeface="宋体"/>
              </a:rPr>
              <a:t>的共识为例，区块之间由多条连接组成，从而在多个区块之间形成</a:t>
            </a:r>
            <a:r>
              <a:rPr lang="en-US" sz="1600" kern="100">
                <a:solidFill>
                  <a:srgbClr val="000000"/>
                </a:solidFill>
                <a:latin typeface="宋体"/>
                <a:ea typeface="宋体"/>
              </a:rPr>
              <a:t>DAG</a:t>
            </a:r>
            <a:r>
              <a:rPr lang="zh-CN" sz="1600" kern="100">
                <a:solidFill>
                  <a:srgbClr val="000000"/>
                </a:solidFill>
                <a:latin typeface="宋体"/>
                <a:ea typeface="宋体"/>
              </a:rPr>
              <a:t>结构。</a:t>
            </a:r>
            <a:endParaRPr lang="zh-CN" sz="1600">
              <a:solidFill>
                <a:schemeClr val="tx1"/>
              </a:solidFill>
              <a:latin typeface="宋体"/>
              <a:ea typeface="宋体"/>
            </a:endParaRPr>
          </a:p>
        </p:txBody>
      </p:sp>
      <p:sp>
        <p:nvSpPr>
          <p:cNvPr id="78" name="矩形 77"/>
          <p:cNvSpPr/>
          <p:nvPr/>
        </p:nvSpPr>
        <p:spPr>
          <a:xfrm>
            <a:off x="450567" y="2467380"/>
            <a:ext cx="11440091" cy="1261884"/>
          </a:xfrm>
          <a:prstGeom prst="rect">
            <a:avLst/>
          </a:prstGeom>
        </p:spPr>
        <p:txBody>
          <a:bodyPr wrap="square">
            <a:spAutoFit/>
          </a:bodyPr>
          <a:lstStyle/>
          <a:p>
            <a:pPr marL="285750" indent="-285750">
              <a:buClr>
                <a:schemeClr val="accent3"/>
              </a:buClr>
              <a:buFont typeface="Wingdings" charset="2"/>
              <a:buChar char="n"/>
            </a:pPr>
            <a:r>
              <a:rPr lang="zh-CN" sz="2800">
                <a:latin typeface="微软雅黑"/>
                <a:ea typeface="微软雅黑"/>
              </a:rPr>
              <a:t>执行分片技术</a:t>
            </a:r>
            <a:endParaRPr lang="en-US" sz="2800">
              <a:latin typeface="微软雅黑"/>
              <a:ea typeface="微软雅黑"/>
            </a:endParaRPr>
          </a:p>
          <a:p>
            <a:pPr marL="742950" lvl="1" indent="-285750">
              <a:buClr>
                <a:schemeClr val="accent3"/>
              </a:buClr>
              <a:buFont typeface="Wingdings" charset="2"/>
              <a:buChar char="n"/>
            </a:pPr>
            <a:r>
              <a:rPr lang="zh-CN" sz="1600" b="1">
                <a:latin typeface="宋体"/>
                <a:ea typeface="宋体"/>
              </a:rPr>
              <a:t>技术背景</a:t>
            </a:r>
            <a:r>
              <a:rPr lang="zh-CN" sz="1600">
                <a:latin typeface="宋体"/>
                <a:ea typeface="宋体"/>
              </a:rPr>
              <a:t>：</a:t>
            </a:r>
            <a:r>
              <a:rPr lang="zh-CN" sz="1600" kern="100">
                <a:solidFill>
                  <a:srgbClr val="000000"/>
                </a:solidFill>
                <a:latin typeface="宋体"/>
                <a:ea typeface="宋体"/>
              </a:rPr>
              <a:t>在分片系统中的节点和相应的交易都会被划分到不同分片中从而提升了扩展性和处理性能，每个节点无需处理全部交易，只需要处理它分配到的一部分交易。包括网络分片，交易分片，状态分片。</a:t>
            </a:r>
            <a:endParaRPr lang="en-US" sz="1600">
              <a:latin typeface="宋体"/>
              <a:ea typeface="宋体"/>
            </a:endParaRPr>
          </a:p>
          <a:p>
            <a:pPr marL="742950" lvl="1" indent="-285750">
              <a:buClr>
                <a:schemeClr val="accent3"/>
              </a:buClr>
              <a:buFont typeface="Wingdings" charset="2"/>
              <a:buChar char="n"/>
            </a:pPr>
            <a:r>
              <a:rPr lang="zh-CN" sz="1600" b="1">
                <a:latin typeface="宋体"/>
                <a:ea typeface="宋体"/>
              </a:rPr>
              <a:t>技术应用</a:t>
            </a:r>
            <a:r>
              <a:rPr lang="zh-CN" sz="1600">
                <a:latin typeface="宋体"/>
                <a:ea typeface="宋体"/>
              </a:rPr>
              <a:t>：</a:t>
            </a:r>
            <a:r>
              <a:rPr lang="zh-CN" sz="1600" b="0" i="0" u="none" strike="noStrike" kern="100" spc="0" baseline="0">
                <a:ln>
                  <a:noFill/>
                </a:ln>
                <a:solidFill>
                  <a:srgbClr val="000000"/>
                </a:solidFill>
                <a:latin typeface="宋体"/>
                <a:ea typeface="宋体"/>
              </a:rPr>
              <a:t>基于执行分片技术的区块链系统有</a:t>
            </a:r>
            <a:r>
              <a:rPr lang="en-US" sz="1600" kern="100">
                <a:solidFill>
                  <a:srgbClr val="000000"/>
                </a:solidFill>
                <a:latin typeface="宋体"/>
                <a:ea typeface="宋体"/>
              </a:rPr>
              <a:t>Elastico</a:t>
            </a:r>
            <a:r>
              <a:rPr lang="zh-CN" sz="1600" kern="100">
                <a:solidFill>
                  <a:srgbClr val="000000"/>
                </a:solidFill>
                <a:latin typeface="宋体"/>
                <a:ea typeface="宋体"/>
              </a:rPr>
              <a:t>、</a:t>
            </a:r>
            <a:r>
              <a:rPr lang="en-US" sz="1600" kern="100">
                <a:solidFill>
                  <a:srgbClr val="000000"/>
                </a:solidFill>
                <a:latin typeface="宋体"/>
                <a:ea typeface="宋体"/>
              </a:rPr>
              <a:t>Rapid Chain</a:t>
            </a:r>
            <a:r>
              <a:rPr lang="zh-CN" sz="1600" kern="100">
                <a:solidFill>
                  <a:srgbClr val="000000"/>
                </a:solidFill>
                <a:latin typeface="宋体"/>
                <a:ea typeface="宋体"/>
              </a:rPr>
              <a:t>。</a:t>
            </a:r>
            <a:endParaRPr lang="zh-CN" sz="1600">
              <a:latin typeface="宋体"/>
              <a:ea typeface="宋体"/>
            </a:endParaRPr>
          </a:p>
        </p:txBody>
      </p:sp>
      <p:sp>
        <p:nvSpPr>
          <p:cNvPr id="6" name="矩形 5"/>
          <p:cNvSpPr/>
          <p:nvPr/>
        </p:nvSpPr>
        <p:spPr>
          <a:xfrm>
            <a:off x="450567" y="3795098"/>
            <a:ext cx="11290863" cy="1261884"/>
          </a:xfrm>
          <a:prstGeom prst="rect">
            <a:avLst/>
          </a:prstGeom>
        </p:spPr>
        <p:txBody>
          <a:bodyPr wrap="square">
            <a:spAutoFit/>
          </a:bodyPr>
          <a:lstStyle/>
          <a:p>
            <a:pPr marL="285750" indent="-285750">
              <a:buClr>
                <a:schemeClr val="accent1"/>
              </a:buClr>
              <a:buFont typeface="Wingdings" charset="2"/>
              <a:buChar char="n"/>
            </a:pPr>
            <a:r>
              <a:rPr lang="zh-CN" sz="2800">
                <a:latin typeface="微软雅黑"/>
                <a:ea typeface="微软雅黑"/>
              </a:rPr>
              <a:t>可验证随机函数（</a:t>
            </a:r>
            <a:r>
              <a:rPr lang="en-US" sz="2800">
                <a:latin typeface="微软雅黑"/>
                <a:ea typeface="微软雅黑"/>
              </a:rPr>
              <a:t>VRF</a:t>
            </a:r>
            <a:r>
              <a:rPr lang="zh-CN" sz="2800">
                <a:latin typeface="微软雅黑"/>
                <a:ea typeface="微软雅黑"/>
              </a:rPr>
              <a:t>）</a:t>
            </a:r>
            <a:endParaRPr lang="en-US" sz="2800">
              <a:latin typeface="微软雅黑"/>
              <a:ea typeface="微软雅黑"/>
            </a:endParaRPr>
          </a:p>
          <a:p>
            <a:pPr marL="742950" lvl="1" indent="-285750" algn="l" defTabSz="914400">
              <a:lnSpc>
                <a:spcPct val="100000"/>
              </a:lnSpc>
              <a:spcBef>
                <a:spcPts val="0"/>
              </a:spcBef>
              <a:spcAft>
                <a:spcPts val="0"/>
              </a:spcAft>
              <a:buClr>
                <a:srgbClr val="FB6362"/>
              </a:buClr>
              <a:buSzTx/>
              <a:buFont typeface="Wingdings" charset="2"/>
              <a:buChar char="n"/>
            </a:pPr>
            <a:r>
              <a:rPr lang="zh-CN" sz="1600" b="1" i="0" u="none" strike="noStrike" kern="1200" spc="0" baseline="0">
                <a:ln>
                  <a:noFill/>
                </a:ln>
                <a:solidFill>
                  <a:srgbClr val="000000"/>
                </a:solidFill>
                <a:latin typeface="宋体"/>
                <a:ea typeface="宋体"/>
              </a:rPr>
              <a:t>技术背景</a:t>
            </a:r>
            <a:r>
              <a:rPr lang="zh-CN" sz="1600" b="0" i="0" u="none" strike="noStrike" kern="1200" spc="0" baseline="0">
                <a:ln>
                  <a:noFill/>
                </a:ln>
                <a:solidFill>
                  <a:srgbClr val="000000"/>
                </a:solidFill>
                <a:latin typeface="宋体"/>
                <a:ea typeface="宋体"/>
              </a:rPr>
              <a:t>：</a:t>
            </a:r>
            <a:r>
              <a:rPr lang="zh-CN" sz="1600" b="0" i="0" u="none" strike="noStrike" kern="100" spc="0" baseline="0">
                <a:ln>
                  <a:noFill/>
                </a:ln>
                <a:solidFill>
                  <a:srgbClr val="000000"/>
                </a:solidFill>
                <a:latin typeface="宋体"/>
                <a:ea typeface="宋体"/>
              </a:rPr>
              <a:t>借助</a:t>
            </a:r>
            <a:r>
              <a:rPr lang="en-US" sz="1600" b="0" i="0" u="none" strike="noStrike" kern="100" spc="0" baseline="0">
                <a:ln>
                  <a:noFill/>
                </a:ln>
                <a:solidFill>
                  <a:srgbClr val="000000"/>
                </a:solidFill>
                <a:latin typeface="宋体"/>
                <a:ea typeface="宋体"/>
              </a:rPr>
              <a:t>VRF</a:t>
            </a:r>
            <a:r>
              <a:rPr lang="zh-CN" sz="1600" b="0" i="0" u="none" strike="noStrike" kern="100" spc="0" baseline="0">
                <a:ln>
                  <a:noFill/>
                </a:ln>
                <a:solidFill>
                  <a:srgbClr val="000000"/>
                </a:solidFill>
                <a:latin typeface="宋体"/>
                <a:ea typeface="宋体"/>
              </a:rPr>
              <a:t>机制，第一是可以不被预测的随机找到一个节点进行区块打包，第二区块链系统可以去中心化地在一个开放的网络中选出一批节点作为委员会来参与一段时期的共识。</a:t>
            </a:r>
            <a:endParaRPr lang="en-US" sz="1600" b="0" i="0" u="none" strike="noStrike" kern="100" spc="0" baseline="0">
              <a:ln>
                <a:noFill/>
              </a:ln>
              <a:solidFill>
                <a:srgbClr val="000000"/>
              </a:solidFill>
              <a:latin typeface="宋体"/>
              <a:ea typeface="宋体"/>
            </a:endParaRPr>
          </a:p>
          <a:p>
            <a:pPr marL="742950" lvl="1" indent="-285750" algn="l" defTabSz="914400">
              <a:lnSpc>
                <a:spcPct val="100000"/>
              </a:lnSpc>
              <a:spcBef>
                <a:spcPts val="0"/>
              </a:spcBef>
              <a:spcAft>
                <a:spcPts val="0"/>
              </a:spcAft>
              <a:buClr>
                <a:srgbClr val="FB6362"/>
              </a:buClr>
              <a:buSzTx/>
              <a:buFont typeface="Wingdings" charset="2"/>
              <a:buChar char="n"/>
            </a:pPr>
            <a:r>
              <a:rPr lang="zh-CN" sz="1600" b="1" i="0" u="none" strike="noStrike" kern="100" spc="0" baseline="0">
                <a:ln>
                  <a:noFill/>
                </a:ln>
                <a:solidFill>
                  <a:srgbClr val="000000"/>
                </a:solidFill>
                <a:latin typeface="宋体"/>
                <a:ea typeface="宋体"/>
              </a:rPr>
              <a:t>技术应用</a:t>
            </a:r>
            <a:r>
              <a:rPr lang="zh-CN" sz="1600" b="0" i="0" u="none" strike="noStrike" kern="100" spc="0" baseline="0">
                <a:ln>
                  <a:noFill/>
                </a:ln>
                <a:solidFill>
                  <a:srgbClr val="000000"/>
                </a:solidFill>
                <a:latin typeface="宋体"/>
                <a:ea typeface="宋体"/>
              </a:rPr>
              <a:t>：基于</a:t>
            </a:r>
            <a:r>
              <a:rPr lang="en-US" sz="1600" b="0" i="0" u="none" strike="noStrike" kern="100" spc="0" baseline="0">
                <a:ln>
                  <a:noFill/>
                </a:ln>
                <a:solidFill>
                  <a:srgbClr val="000000"/>
                </a:solidFill>
                <a:latin typeface="宋体"/>
                <a:ea typeface="宋体"/>
              </a:rPr>
              <a:t>VRF</a:t>
            </a:r>
            <a:r>
              <a:rPr lang="zh-CN" sz="1600" b="0" i="0" u="none" strike="noStrike" kern="100" spc="0" baseline="0">
                <a:ln>
                  <a:noFill/>
                </a:ln>
                <a:solidFill>
                  <a:srgbClr val="000000"/>
                </a:solidFill>
                <a:latin typeface="宋体"/>
                <a:ea typeface="宋体"/>
              </a:rPr>
              <a:t>的共识协议的区块链系统有</a:t>
            </a:r>
            <a:r>
              <a:rPr lang="en-US" sz="1600" b="0" i="0" u="none" strike="noStrike" kern="100" spc="0" baseline="0">
                <a:ln>
                  <a:noFill/>
                </a:ln>
                <a:solidFill>
                  <a:srgbClr val="000000"/>
                </a:solidFill>
                <a:latin typeface="宋体"/>
                <a:ea typeface="宋体"/>
              </a:rPr>
              <a:t>Algorand</a:t>
            </a:r>
            <a:r>
              <a:rPr lang="zh-CN" sz="1600" b="0" i="0" u="none" strike="noStrike" kern="100" spc="0" baseline="0">
                <a:ln>
                  <a:noFill/>
                </a:ln>
                <a:solidFill>
                  <a:srgbClr val="000000"/>
                </a:solidFill>
                <a:latin typeface="宋体"/>
                <a:ea typeface="宋体"/>
              </a:rPr>
              <a:t>、</a:t>
            </a:r>
            <a:r>
              <a:rPr lang="en-US" sz="1600" b="0" i="0" u="none" strike="noStrike" kern="100" spc="0" baseline="0">
                <a:ln>
                  <a:noFill/>
                </a:ln>
                <a:solidFill>
                  <a:srgbClr val="000000"/>
                </a:solidFill>
                <a:latin typeface="宋体"/>
                <a:ea typeface="宋体"/>
              </a:rPr>
              <a:t>Dfinity</a:t>
            </a:r>
            <a:r>
              <a:rPr lang="zh-CN" sz="1600" b="0" i="0" u="none" strike="noStrike" kern="100" spc="0" baseline="0">
                <a:ln>
                  <a:noFill/>
                </a:ln>
                <a:solidFill>
                  <a:srgbClr val="000000"/>
                </a:solidFill>
                <a:latin typeface="宋体"/>
                <a:ea typeface="宋体"/>
              </a:rPr>
              <a:t>、</a:t>
            </a:r>
            <a:r>
              <a:rPr lang="en-US" sz="1600" b="0" i="0" u="none" strike="noStrike" kern="100" spc="0" baseline="0">
                <a:ln>
                  <a:noFill/>
                </a:ln>
                <a:solidFill>
                  <a:srgbClr val="000000"/>
                </a:solidFill>
                <a:latin typeface="宋体"/>
                <a:ea typeface="宋体"/>
              </a:rPr>
              <a:t>VBFT</a:t>
            </a:r>
            <a:r>
              <a:rPr lang="zh-CN" sz="1600" b="0" i="0" u="none" strike="noStrike" kern="100" spc="0" baseline="0">
                <a:ln>
                  <a:noFill/>
                </a:ln>
                <a:solidFill>
                  <a:srgbClr val="000000"/>
                </a:solidFill>
                <a:latin typeface="宋体"/>
                <a:ea typeface="宋体"/>
              </a:rPr>
              <a:t>等。</a:t>
            </a:r>
            <a:endParaRPr lang="zh-CN" sz="1600">
              <a:latin typeface="宋体"/>
              <a:ea typeface="宋体"/>
            </a:endParaRPr>
          </a:p>
        </p:txBody>
      </p:sp>
      <p:sp>
        <p:nvSpPr>
          <p:cNvPr id="7" name="矩形 6">
            <a:extLst>
              <a:ext uri="{FF2B5EF4-FFF2-40B4-BE49-F238E27FC236}">
                <a16:creationId xmlns:a16="http://schemas.microsoft.com/office/drawing/2014/main" id="{D066126B-FE12-68BD-105D-8228A49ABEF9}"/>
              </a:ext>
            </a:extLst>
          </p:cNvPr>
          <p:cNvSpPr/>
          <p:nvPr/>
        </p:nvSpPr>
        <p:spPr>
          <a:xfrm>
            <a:off x="450567" y="5093837"/>
            <a:ext cx="11184273" cy="1261884"/>
          </a:xfrm>
          <a:prstGeom prst="rect">
            <a:avLst/>
          </a:prstGeom>
        </p:spPr>
        <p:txBody>
          <a:bodyPr wrap="square">
            <a:spAutoFit/>
          </a:bodyPr>
          <a:lstStyle/>
          <a:p>
            <a:pPr marL="285750" indent="-285750">
              <a:buClr>
                <a:schemeClr val="accent3"/>
              </a:buClr>
              <a:buFont typeface="Wingdings" charset="2"/>
              <a:buChar char="n"/>
            </a:pPr>
            <a:r>
              <a:rPr lang="zh-CN" sz="2800">
                <a:latin typeface="微软雅黑"/>
                <a:ea typeface="微软雅黑"/>
              </a:rPr>
              <a:t>门限签名技术</a:t>
            </a:r>
            <a:endParaRPr lang="en-US" sz="2800">
              <a:latin typeface="微软雅黑"/>
              <a:ea typeface="微软雅黑"/>
            </a:endParaRPr>
          </a:p>
          <a:p>
            <a:pPr marL="742950" lvl="1" indent="-285750">
              <a:buClr>
                <a:schemeClr val="accent3"/>
              </a:buClr>
              <a:buFont typeface="Wingdings" charset="2"/>
              <a:buChar char="n"/>
            </a:pPr>
            <a:r>
              <a:rPr lang="zh-CN" sz="1600" b="1">
                <a:latin typeface="宋体"/>
                <a:ea typeface="宋体"/>
              </a:rPr>
              <a:t>技术背景</a:t>
            </a:r>
            <a:r>
              <a:rPr lang="zh-CN" sz="1600">
                <a:latin typeface="宋体"/>
                <a:ea typeface="宋体"/>
              </a:rPr>
              <a:t>：</a:t>
            </a:r>
            <a:r>
              <a:rPr lang="en-US" sz="1600" kern="100">
                <a:solidFill>
                  <a:srgbClr val="000000"/>
                </a:solidFill>
                <a:latin typeface="宋体"/>
                <a:ea typeface="宋体"/>
              </a:rPr>
              <a:t> </a:t>
            </a:r>
            <a:r>
              <a:rPr lang="zh-CN" sz="1600" kern="100">
                <a:solidFill>
                  <a:srgbClr val="000000"/>
                </a:solidFill>
                <a:latin typeface="宋体"/>
                <a:ea typeface="宋体"/>
              </a:rPr>
              <a:t>门限签名方案是指由</a:t>
            </a:r>
            <a:r>
              <a:rPr lang="en-US" sz="1600" kern="100">
                <a:solidFill>
                  <a:srgbClr val="000000"/>
                </a:solidFill>
                <a:latin typeface="宋体"/>
                <a:ea typeface="宋体"/>
              </a:rPr>
              <a:t> n</a:t>
            </a:r>
            <a:r>
              <a:rPr lang="zh-CN" sz="1600" kern="100">
                <a:solidFill>
                  <a:srgbClr val="000000"/>
                </a:solidFill>
                <a:latin typeface="宋体"/>
                <a:ea typeface="宋体"/>
              </a:rPr>
              <a:t>个成员组成一个签名群体，该群体有一对公钥和私钥，群体内大于等于</a:t>
            </a:r>
            <a:r>
              <a:rPr lang="en-US" sz="1600" kern="100">
                <a:solidFill>
                  <a:srgbClr val="000000"/>
                </a:solidFill>
                <a:latin typeface="宋体"/>
                <a:ea typeface="宋体"/>
              </a:rPr>
              <a:t>t</a:t>
            </a:r>
            <a:r>
              <a:rPr lang="zh-CN" sz="1600" kern="100">
                <a:solidFill>
                  <a:srgbClr val="000000"/>
                </a:solidFill>
                <a:latin typeface="宋体"/>
                <a:ea typeface="宋体"/>
              </a:rPr>
              <a:t>个合法、诚实的成员组合可以代表群体用群私钥进行签名，任何人可利用该群体的公钥进行签名验证。</a:t>
            </a:r>
            <a:endParaRPr lang="en-US" sz="1600" kern="100">
              <a:solidFill>
                <a:srgbClr val="000000"/>
              </a:solidFill>
              <a:latin typeface="宋体"/>
              <a:ea typeface="宋体"/>
            </a:endParaRPr>
          </a:p>
          <a:p>
            <a:pPr marL="742950" lvl="1" indent="-285750">
              <a:buClr>
                <a:schemeClr val="accent3"/>
              </a:buClr>
              <a:buFont typeface="Wingdings" charset="2"/>
              <a:buChar char="n"/>
            </a:pPr>
            <a:r>
              <a:rPr lang="zh-CN" sz="1600" b="1">
                <a:latin typeface="宋体"/>
                <a:ea typeface="宋体"/>
              </a:rPr>
              <a:t>技术应用</a:t>
            </a:r>
            <a:r>
              <a:rPr lang="zh-CN" sz="1600">
                <a:latin typeface="宋体"/>
                <a:ea typeface="宋体"/>
              </a:rPr>
              <a:t>：</a:t>
            </a:r>
            <a:r>
              <a:rPr lang="en-US" sz="1600" kern="100">
                <a:solidFill>
                  <a:srgbClr val="000000"/>
                </a:solidFill>
                <a:latin typeface="宋体"/>
                <a:ea typeface="宋体"/>
              </a:rPr>
              <a:t>SBFT</a:t>
            </a:r>
            <a:r>
              <a:rPr lang="zh-CN" sz="1600" kern="100">
                <a:solidFill>
                  <a:srgbClr val="000000"/>
                </a:solidFill>
                <a:latin typeface="宋体"/>
                <a:ea typeface="宋体"/>
              </a:rPr>
              <a:t>提出在实用拜占庭容错算法的基础上引入门限签名技术减少消息通信量。</a:t>
            </a:r>
            <a:endParaRPr lang="zh-CN" sz="1600">
              <a:latin typeface="宋体"/>
              <a:ea typeface="宋体"/>
            </a:endParaRPr>
          </a:p>
        </p:txBody>
      </p:sp>
      <p:sp>
        <p:nvSpPr>
          <p:cNvPr id="2" name="灯片编号占位符 1">
            <a:extLst>
              <a:ext uri="{FF2B5EF4-FFF2-40B4-BE49-F238E27FC236}">
                <a16:creationId xmlns:a16="http://schemas.microsoft.com/office/drawing/2014/main" id="{BFF9E581-FC02-0B4E-9F2C-7DCA3DBED762}"/>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19</a:t>
            </a:fld>
            <a:endParaRPr lang="zh-CN"/>
          </a:p>
        </p:txBody>
      </p:sp>
    </p:spTree>
    <p:extLst>
      <p:ext uri="{BB962C8B-B14F-4D97-AF65-F5344CB8AC3E}">
        <p14:creationId xmlns:p14="http://schemas.microsoft.com/office/powerpoint/2010/main" val="26880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 name="标题 1">
            <a:extLst>
              <a:ext uri="{FF2B5EF4-FFF2-40B4-BE49-F238E27FC236}">
                <a16:creationId xmlns:a16="http://schemas.microsoft.com/office/drawing/2014/main" id="{A0FECA89-B158-6E41-9099-537B8A0C4647}"/>
              </a:ext>
            </a:extLst>
          </p:cNvPr>
          <p:cNvSpPr txBox="1">
            <a:spLocks/>
          </p:cNvSpPr>
          <p:nvPr/>
        </p:nvSpPr>
        <p:spPr>
          <a:xfrm>
            <a:off x="733020" y="663527"/>
            <a:ext cx="3337685" cy="1210529"/>
          </a:xfrm>
          <a:prstGeom prst="rect">
            <a:avLst/>
          </a:prstGeom>
        </p:spPr>
        <p:txBody>
          <a:bodyPr>
            <a:normAutofit/>
          </a:bodyPr>
          <a:lstStyle>
            <a:lvl1pPr lvl="0" algn="l" defTabSz="914400">
              <a:lnSpc>
                <a:spcPct val="90000"/>
              </a:lnSpc>
              <a:spcBef>
                <a:spcPct val="0"/>
              </a:spcBef>
              <a:buNone/>
              <a:defRPr sz="4400" kern="1200">
                <a:solidFill>
                  <a:schemeClr val="tx1"/>
                </a:solidFill>
                <a:latin typeface="Calibri Light"/>
                <a:ea typeface="微软雅黑"/>
              </a:defRPr>
            </a:lvl1pPr>
          </a:lstStyle>
          <a:p>
            <a:pPr>
              <a:lnSpc>
                <a:spcPct val="150000"/>
              </a:lnSpc>
            </a:pPr>
            <a:r>
              <a:rPr lang="zh-CN" sz="4000">
                <a:solidFill>
                  <a:srgbClr val="A51E36"/>
                </a:solidFill>
                <a:latin typeface="微软雅黑"/>
                <a:ea typeface="微软雅黑"/>
              </a:rPr>
              <a:t>内容概要</a:t>
            </a:r>
          </a:p>
        </p:txBody>
      </p:sp>
      <p:sp>
        <p:nvSpPr>
          <p:cNvPr id="2" name="矩形 1">
            <a:extLst>
              <a:ext uri="{FF2B5EF4-FFF2-40B4-BE49-F238E27FC236}">
                <a16:creationId xmlns:a16="http://schemas.microsoft.com/office/drawing/2014/main" id="{B4DE04A9-45E9-4628-94B1-48B31BBDAC6C}"/>
              </a:ext>
            </a:extLst>
          </p:cNvPr>
          <p:cNvSpPr/>
          <p:nvPr/>
        </p:nvSpPr>
        <p:spPr>
          <a:xfrm>
            <a:off x="1288725" y="1709588"/>
            <a:ext cx="3492147"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一、项目中期目标</a:t>
            </a:r>
          </a:p>
        </p:txBody>
      </p:sp>
      <p:sp>
        <p:nvSpPr>
          <p:cNvPr id="3" name="矩形 2">
            <a:extLst>
              <a:ext uri="{FF2B5EF4-FFF2-40B4-BE49-F238E27FC236}">
                <a16:creationId xmlns:a16="http://schemas.microsoft.com/office/drawing/2014/main" id="{560CEE8C-3E0D-43DF-890D-EE1CF0BB6604}"/>
              </a:ext>
            </a:extLst>
          </p:cNvPr>
          <p:cNvSpPr/>
          <p:nvPr/>
        </p:nvSpPr>
        <p:spPr>
          <a:xfrm>
            <a:off x="1288725" y="2424398"/>
            <a:ext cx="3380749"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二、完成情况介绍</a:t>
            </a:r>
          </a:p>
        </p:txBody>
      </p:sp>
      <p:sp>
        <p:nvSpPr>
          <p:cNvPr id="4" name="矩形 3">
            <a:extLst>
              <a:ext uri="{FF2B5EF4-FFF2-40B4-BE49-F238E27FC236}">
                <a16:creationId xmlns:a16="http://schemas.microsoft.com/office/drawing/2014/main" id="{53F06D4C-4AA9-46AF-9AD6-3E0BD82AE4D6}"/>
              </a:ext>
            </a:extLst>
          </p:cNvPr>
          <p:cNvSpPr/>
          <p:nvPr/>
        </p:nvSpPr>
        <p:spPr>
          <a:xfrm>
            <a:off x="1288725" y="3181276"/>
            <a:ext cx="305724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三、技术调研报告</a:t>
            </a:r>
          </a:p>
        </p:txBody>
      </p:sp>
      <p:sp>
        <p:nvSpPr>
          <p:cNvPr id="6" name="矩形 5">
            <a:extLst>
              <a:ext uri="{FF2B5EF4-FFF2-40B4-BE49-F238E27FC236}">
                <a16:creationId xmlns:a16="http://schemas.microsoft.com/office/drawing/2014/main" id="{7162B64A-F3ED-43BC-B692-8F124A7D8B16}"/>
              </a:ext>
            </a:extLst>
          </p:cNvPr>
          <p:cNvSpPr/>
          <p:nvPr/>
        </p:nvSpPr>
        <p:spPr>
          <a:xfrm>
            <a:off x="1288725" y="4033413"/>
            <a:ext cx="3057247" cy="523220"/>
          </a:xfrm>
          <a:prstGeom prst="rect">
            <a:avLst/>
          </a:prstGeom>
        </p:spPr>
        <p:txBody>
          <a:bodyPr wrap="none">
            <a:spAutoFit/>
          </a:bodyPr>
          <a:lstStyle/>
          <a:p>
            <a:r>
              <a:rPr lang="zh-CN" sz="2800">
                <a:solidFill>
                  <a:srgbClr val="A51E36"/>
                </a:solidFill>
                <a:latin typeface="微软雅黑"/>
                <a:ea typeface="微软雅黑"/>
              </a:rPr>
              <a:t>四、技术体系架构</a:t>
            </a:r>
          </a:p>
        </p:txBody>
      </p:sp>
      <p:sp>
        <p:nvSpPr>
          <p:cNvPr id="8" name="矩形 7">
            <a:extLst>
              <a:ext uri="{FF2B5EF4-FFF2-40B4-BE49-F238E27FC236}">
                <a16:creationId xmlns:a16="http://schemas.microsoft.com/office/drawing/2014/main" id="{BC8AE720-D015-4DE0-AF4B-B492193F2806}"/>
              </a:ext>
            </a:extLst>
          </p:cNvPr>
          <p:cNvSpPr/>
          <p:nvPr/>
        </p:nvSpPr>
        <p:spPr>
          <a:xfrm>
            <a:off x="5277158" y="1901178"/>
            <a:ext cx="3057247" cy="523220"/>
          </a:xfrm>
          <a:prstGeom prst="rect">
            <a:avLst/>
          </a:prstGeom>
        </p:spPr>
        <p:txBody>
          <a:bodyPr wrap="none">
            <a:spAutoFit/>
          </a:bodyPr>
          <a:lstStyle/>
          <a:p>
            <a:r>
              <a:rPr lang="zh-CN" sz="2800">
                <a:solidFill>
                  <a:srgbClr val="A51E36"/>
                </a:solidFill>
                <a:latin typeface="微软雅黑"/>
                <a:ea typeface="微软雅黑"/>
              </a:rPr>
              <a:t>五、应用框架研究</a:t>
            </a:r>
          </a:p>
        </p:txBody>
      </p:sp>
      <p:sp>
        <p:nvSpPr>
          <p:cNvPr id="9" name="矩形 8">
            <a:extLst>
              <a:ext uri="{FF2B5EF4-FFF2-40B4-BE49-F238E27FC236}">
                <a16:creationId xmlns:a16="http://schemas.microsoft.com/office/drawing/2014/main" id="{74D03010-9749-4D3A-BCDB-5734BC0DCF3C}"/>
              </a:ext>
            </a:extLst>
          </p:cNvPr>
          <p:cNvSpPr/>
          <p:nvPr/>
        </p:nvSpPr>
        <p:spPr>
          <a:xfrm>
            <a:off x="5277158" y="2424398"/>
            <a:ext cx="413446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六、加密算法与密钥生成</a:t>
            </a:r>
          </a:p>
        </p:txBody>
      </p:sp>
      <p:sp>
        <p:nvSpPr>
          <p:cNvPr id="10" name="矩形 9">
            <a:extLst>
              <a:ext uri="{FF2B5EF4-FFF2-40B4-BE49-F238E27FC236}">
                <a16:creationId xmlns:a16="http://schemas.microsoft.com/office/drawing/2014/main" id="{5FB0E51F-2DBA-4CE4-8436-99EA1FC2B26D}"/>
              </a:ext>
            </a:extLst>
          </p:cNvPr>
          <p:cNvSpPr/>
          <p:nvPr/>
        </p:nvSpPr>
        <p:spPr>
          <a:xfrm>
            <a:off x="5277158" y="3181276"/>
            <a:ext cx="269817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七、实现与部署</a:t>
            </a:r>
          </a:p>
        </p:txBody>
      </p:sp>
      <p:sp>
        <p:nvSpPr>
          <p:cNvPr id="11" name="矩形 10">
            <a:extLst>
              <a:ext uri="{FF2B5EF4-FFF2-40B4-BE49-F238E27FC236}">
                <a16:creationId xmlns:a16="http://schemas.microsoft.com/office/drawing/2014/main" id="{CF1BBE84-529B-4E6E-A7A4-1CEE191435EA}"/>
              </a:ext>
            </a:extLst>
          </p:cNvPr>
          <p:cNvSpPr/>
          <p:nvPr/>
        </p:nvSpPr>
        <p:spPr>
          <a:xfrm>
            <a:off x="5285521" y="3894079"/>
            <a:ext cx="162095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八、总结</a:t>
            </a:r>
          </a:p>
        </p:txBody>
      </p:sp>
      <p:sp>
        <p:nvSpPr>
          <p:cNvPr id="12" name="灯片编号占位符 11">
            <a:extLst>
              <a:ext uri="{FF2B5EF4-FFF2-40B4-BE49-F238E27FC236}">
                <a16:creationId xmlns:a16="http://schemas.microsoft.com/office/drawing/2014/main" id="{237E4D2F-C26F-6647-8FA2-1F41462C4EA5}"/>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2</a:t>
            </a:fld>
            <a:endParaRPr lang="zh-CN"/>
          </a:p>
        </p:txBody>
      </p:sp>
    </p:spTree>
    <p:extLst>
      <p:ext uri="{BB962C8B-B14F-4D97-AF65-F5344CB8AC3E}">
        <p14:creationId xmlns:p14="http://schemas.microsoft.com/office/powerpoint/2010/main" val="101000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3835400" cy="577850"/>
          </a:xfrm>
          <a:prstGeom prst="rect">
            <a:avLst/>
          </a:prstGeom>
          <a:noFill/>
        </p:spPr>
        <p:txBody>
          <a:bodyPr wrap="none">
            <a:spAutoFit/>
          </a:bodyPr>
          <a:lst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a:lstStyle>
          <a:p>
            <a:pPr lvl="0"/>
            <a:r>
              <a:rPr lang="zh-CN" sz="3200">
                <a:solidFill>
                  <a:srgbClr val="414A59"/>
                </a:solidFill>
                <a:latin typeface="Geometr706 BlkCn BT"/>
                <a:ea typeface="微软雅黑"/>
              </a:rPr>
              <a:t>区块链敏捷应用技术</a:t>
            </a:r>
          </a:p>
        </p:txBody>
      </p:sp>
      <p:pic>
        <p:nvPicPr>
          <p:cNvPr id="5" name="图片 4"/>
          <p:cNvPicPr>
            <a:picLocks noChangeAspect="1"/>
          </p:cNvPicPr>
          <p:nvPr/>
        </p:nvPicPr>
        <p:blipFill>
          <a:blip r:embed="rId2"/>
          <a:stretch/>
        </p:blipFill>
        <p:spPr>
          <a:xfrm>
            <a:off x="11097545" y="35083"/>
            <a:ext cx="1003280" cy="1003280"/>
          </a:xfrm>
          <a:prstGeom prst="rect">
            <a:avLst/>
          </a:prstGeom>
        </p:spPr>
      </p:pic>
      <p:sp>
        <p:nvSpPr>
          <p:cNvPr id="77" name="矩形 76"/>
          <p:cNvSpPr/>
          <p:nvPr/>
        </p:nvSpPr>
        <p:spPr>
          <a:xfrm>
            <a:off x="122485" y="712068"/>
            <a:ext cx="11296650" cy="1670050"/>
          </a:xfrm>
          <a:prstGeom prst="rect">
            <a:avLst/>
          </a:prstGeom>
        </p:spPr>
        <p:txBody>
          <a:bodyPr wrap="square">
            <a:spAutoFit/>
          </a:bodyPr>
          <a:lst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a:lstStyle>
          <a:p>
            <a:pPr marL="457200" lvl="1" indent="0">
              <a:lnSpc>
                <a:spcPct val="130000"/>
              </a:lnSpc>
              <a:buNone/>
            </a:pPr>
            <a:r>
              <a:rPr lang="zh-CN" sz="2000">
                <a:solidFill>
                  <a:srgbClr val="000000"/>
                </a:solidFill>
                <a:latin typeface="Microsoft YaHei"/>
                <a:ea typeface="Microsoft YaHei"/>
              </a:rPr>
              <a:t>区块链的诸多优势都基于大量的节点资源，但这些节点</a:t>
            </a:r>
            <a:r>
              <a:rPr lang="zh-CN" sz="2000" b="1">
                <a:solidFill>
                  <a:srgbClr val="FF0200"/>
                </a:solidFill>
                <a:latin typeface="Microsoft YaHei"/>
                <a:ea typeface="Microsoft YaHei"/>
              </a:rPr>
              <a:t>资源分散繁多</a:t>
            </a:r>
            <a:r>
              <a:rPr lang="zh-CN" sz="2000">
                <a:solidFill>
                  <a:srgbClr val="000000"/>
                </a:solidFill>
                <a:latin typeface="Microsoft YaHei"/>
                <a:ea typeface="Microsoft YaHei"/>
              </a:rPr>
              <a:t>，管理比较困难，因此，将</a:t>
            </a:r>
            <a:r>
              <a:rPr lang="zh-CN" sz="2000" b="1">
                <a:solidFill>
                  <a:srgbClr val="FF0200"/>
                </a:solidFill>
                <a:latin typeface="Microsoft YaHei"/>
                <a:ea typeface="Microsoft YaHei"/>
              </a:rPr>
              <a:t>云计算和区块链技术</a:t>
            </a:r>
            <a:r>
              <a:rPr lang="zh-CN" sz="2000">
                <a:solidFill>
                  <a:srgbClr val="000000"/>
                </a:solidFill>
                <a:latin typeface="Microsoft YaHei"/>
                <a:ea typeface="Microsoft YaHei"/>
              </a:rPr>
              <a:t>进行深度融合，实现节点资源</a:t>
            </a:r>
            <a:r>
              <a:rPr lang="zh-CN" sz="2000" b="1">
                <a:solidFill>
                  <a:srgbClr val="FF0200"/>
                </a:solidFill>
                <a:latin typeface="Microsoft YaHei"/>
                <a:ea typeface="Microsoft YaHei"/>
              </a:rPr>
              <a:t>动态扩容、远程运维</a:t>
            </a:r>
            <a:r>
              <a:rPr lang="zh-CN" sz="2000">
                <a:solidFill>
                  <a:srgbClr val="000000"/>
                </a:solidFill>
                <a:latin typeface="Microsoft YaHei"/>
                <a:ea typeface="Microsoft YaHei"/>
              </a:rPr>
              <a:t>，最终实现区块链系统的</a:t>
            </a:r>
            <a:r>
              <a:rPr lang="zh-CN" sz="2000" b="1">
                <a:solidFill>
                  <a:srgbClr val="FF0200"/>
                </a:solidFill>
                <a:latin typeface="Microsoft YaHei"/>
                <a:ea typeface="Microsoft YaHei"/>
              </a:rPr>
              <a:t>快速部署、快捷运维和敏捷开发</a:t>
            </a:r>
            <a:r>
              <a:rPr lang="zh-CN" sz="2000">
                <a:solidFill>
                  <a:srgbClr val="000000"/>
                </a:solidFill>
                <a:latin typeface="Microsoft YaHei"/>
                <a:ea typeface="Microsoft YaHei"/>
              </a:rPr>
              <a:t>的目标。</a:t>
            </a:r>
          </a:p>
          <a:p>
            <a:pPr marL="457200" lvl="1" indent="0">
              <a:lnSpc>
                <a:spcPct val="130000"/>
              </a:lnSpc>
              <a:buNone/>
            </a:pPr>
            <a:endParaRPr lang="zh-CN" sz="2000">
              <a:solidFill>
                <a:srgbClr val="000000"/>
              </a:solidFill>
              <a:latin typeface="宋体"/>
              <a:ea typeface="宋体"/>
            </a:endParaRPr>
          </a:p>
        </p:txBody>
      </p:sp>
      <p:sp>
        <p:nvSpPr>
          <p:cNvPr id="78" name="文本框 12"/>
          <p:cNvSpPr txBox="1"/>
          <p:nvPr/>
        </p:nvSpPr>
        <p:spPr>
          <a:xfrm>
            <a:off x="302401" y="2073597"/>
            <a:ext cx="11207750" cy="4445000"/>
          </a:xfrm>
          <a:prstGeom prst="rect">
            <a:avLst/>
          </a:prstGeom>
          <a:noFill/>
        </p:spPr>
        <p:txBody>
          <a:bodyPr wrap="square">
            <a:spAutoFit/>
          </a:bodyPr>
          <a:lstStyle/>
          <a:p>
            <a:pPr marL="457200" lvl="1" indent="0">
              <a:lnSpc>
                <a:spcPct val="130000"/>
              </a:lnSpc>
              <a:buNone/>
            </a:pPr>
            <a:r>
              <a:rPr lang="zh-CN" sz="2000">
                <a:solidFill>
                  <a:srgbClr val="000000"/>
                </a:solidFill>
                <a:latin typeface="Microsoft YaHei"/>
                <a:ea typeface="Microsoft YaHei"/>
              </a:rPr>
              <a:t>实现区块链快速应用的主要技术包括：</a:t>
            </a:r>
          </a:p>
          <a:p>
            <a:pPr marL="777240" lvl="1" indent="-388620">
              <a:lnSpc>
                <a:spcPct val="130000"/>
              </a:lnSpc>
              <a:buFont typeface="Wingdings" charset="0"/>
              <a:buChar char="n"/>
            </a:pPr>
            <a:r>
              <a:rPr lang="zh-CN" sz="2000">
                <a:solidFill>
                  <a:srgbClr val="000000"/>
                </a:solidFill>
                <a:latin typeface="Microsoft YaHei"/>
                <a:ea typeface="Microsoft YaHei"/>
              </a:rPr>
              <a:t>基于</a:t>
            </a:r>
            <a:r>
              <a:rPr lang="en-US" sz="2000" b="1">
                <a:solidFill>
                  <a:srgbClr val="FF0200"/>
                </a:solidFill>
                <a:latin typeface="Microsoft YaHei"/>
                <a:ea typeface="Microsoft YaHei"/>
              </a:rPr>
              <a:t>Docker</a:t>
            </a:r>
            <a:r>
              <a:rPr lang="zh-CN" sz="2000">
                <a:solidFill>
                  <a:srgbClr val="000000"/>
                </a:solidFill>
                <a:latin typeface="Microsoft YaHei"/>
                <a:ea typeface="Microsoft YaHei"/>
              </a:rPr>
              <a:t>的区块链实现：</a:t>
            </a:r>
            <a:r>
              <a:rPr lang="en-US" sz="2000">
                <a:solidFill>
                  <a:srgbClr val="000000"/>
                </a:solidFill>
                <a:latin typeface="Microsoft YaHei"/>
                <a:ea typeface="Microsoft YaHei"/>
              </a:rPr>
              <a:t>Docker</a:t>
            </a:r>
            <a:r>
              <a:rPr lang="zh-CN" sz="2000">
                <a:solidFill>
                  <a:srgbClr val="000000"/>
                </a:solidFill>
                <a:latin typeface="Microsoft YaHei"/>
                <a:ea typeface="Microsoft YaHei"/>
              </a:rPr>
              <a:t>是一个开源的应用容器引擎，可以轻松地为任何应用创建一个轻量级的、可移植的、自给自足的容器。</a:t>
            </a:r>
            <a:r>
              <a:rPr lang="en-US" sz="2000">
                <a:solidFill>
                  <a:srgbClr val="000000"/>
                </a:solidFill>
                <a:latin typeface="Microsoft YaHei"/>
                <a:ea typeface="Microsoft YaHei"/>
              </a:rPr>
              <a:t>Hyperledger</a:t>
            </a:r>
            <a:r>
              <a:rPr lang="zh-CN" sz="2000">
                <a:solidFill>
                  <a:srgbClr val="000000"/>
                </a:solidFill>
                <a:latin typeface="Microsoft YaHei"/>
                <a:ea typeface="Microsoft YaHei"/>
              </a:rPr>
              <a:t>可采用容器方式运行，</a:t>
            </a:r>
            <a:r>
              <a:rPr lang="en-US" sz="2000">
                <a:solidFill>
                  <a:srgbClr val="000000"/>
                </a:solidFill>
                <a:latin typeface="Microsoft YaHei"/>
                <a:ea typeface="Microsoft YaHei"/>
              </a:rPr>
              <a:t>Fabric</a:t>
            </a:r>
            <a:r>
              <a:rPr lang="zh-CN" sz="2000">
                <a:solidFill>
                  <a:srgbClr val="000000"/>
                </a:solidFill>
                <a:latin typeface="Microsoft YaHei"/>
                <a:ea typeface="Microsoft YaHei"/>
              </a:rPr>
              <a:t>中的智能合约也被称为链码（</a:t>
            </a:r>
            <a:r>
              <a:rPr lang="en-US" sz="2000">
                <a:solidFill>
                  <a:srgbClr val="000000"/>
                </a:solidFill>
                <a:latin typeface="Microsoft YaHei"/>
                <a:ea typeface="Microsoft YaHei"/>
              </a:rPr>
              <a:t>ChainCode</a:t>
            </a:r>
            <a:r>
              <a:rPr lang="zh-CN" sz="2000">
                <a:solidFill>
                  <a:srgbClr val="000000"/>
                </a:solidFill>
                <a:latin typeface="Microsoft YaHei"/>
                <a:ea typeface="Microsoft YaHei"/>
              </a:rPr>
              <a:t>），每个部署成功的链码也以容器的形式运行。</a:t>
            </a:r>
          </a:p>
          <a:p>
            <a:pPr marL="777240" lvl="1" indent="-388620">
              <a:lnSpc>
                <a:spcPct val="130000"/>
              </a:lnSpc>
              <a:buFont typeface="Wingdings" charset="0"/>
              <a:buChar char="n"/>
            </a:pPr>
            <a:r>
              <a:rPr lang="zh-CN" sz="2000">
                <a:solidFill>
                  <a:srgbClr val="000000"/>
                </a:solidFill>
                <a:latin typeface="Microsoft YaHei"/>
                <a:ea typeface="Microsoft YaHei"/>
              </a:rPr>
              <a:t>区块链环境的</a:t>
            </a:r>
            <a:r>
              <a:rPr lang="zh-CN" sz="2000" b="1">
                <a:solidFill>
                  <a:srgbClr val="FF0200"/>
                </a:solidFill>
                <a:latin typeface="Microsoft YaHei"/>
                <a:ea typeface="Microsoft YaHei"/>
              </a:rPr>
              <a:t>一键式快速部署与应用</a:t>
            </a:r>
            <a:r>
              <a:rPr lang="zh-CN" sz="2000">
                <a:solidFill>
                  <a:srgbClr val="000000"/>
                </a:solidFill>
                <a:latin typeface="Microsoft YaHei"/>
                <a:ea typeface="Microsoft YaHei"/>
              </a:rPr>
              <a:t>：</a:t>
            </a:r>
            <a:r>
              <a:rPr lang="en-US" sz="2000">
                <a:solidFill>
                  <a:srgbClr val="000000"/>
                </a:solidFill>
                <a:latin typeface="Microsoft YaHei"/>
                <a:ea typeface="Microsoft YaHei"/>
              </a:rPr>
              <a:t>Fabric</a:t>
            </a:r>
            <a:r>
              <a:rPr lang="zh-CN" sz="2000">
                <a:solidFill>
                  <a:srgbClr val="000000"/>
                </a:solidFill>
                <a:latin typeface="Microsoft YaHei"/>
                <a:ea typeface="Microsoft YaHei"/>
              </a:rPr>
              <a:t>网络支持一键启动，通过将区块链网络的各节点抽离成节点模板，之后将标准的节点模板镜像化容器化，放置于安全可控的仓库中，当需要部署网络时，只需要配置脚本需求，就可以安全高效的部署区块链网络。</a:t>
            </a:r>
          </a:p>
          <a:p>
            <a:pPr marL="777240" lvl="1" indent="-388620">
              <a:lnSpc>
                <a:spcPct val="130000"/>
              </a:lnSpc>
              <a:buFont typeface="Wingdings" charset="0"/>
              <a:buChar char="n"/>
            </a:pPr>
            <a:r>
              <a:rPr lang="zh-CN" sz="2000">
                <a:solidFill>
                  <a:srgbClr val="000000"/>
                </a:solidFill>
                <a:latin typeface="Microsoft YaHei"/>
                <a:ea typeface="Microsoft YaHei"/>
              </a:rPr>
              <a:t>支持</a:t>
            </a:r>
            <a:r>
              <a:rPr lang="zh-CN" sz="2000" b="1">
                <a:solidFill>
                  <a:srgbClr val="FF0200"/>
                </a:solidFill>
                <a:latin typeface="Microsoft YaHei"/>
                <a:ea typeface="Microsoft YaHei"/>
              </a:rPr>
              <a:t>区块链节点的追踪与可视化</a:t>
            </a:r>
            <a:r>
              <a:rPr lang="zh-CN" sz="2000">
                <a:solidFill>
                  <a:srgbClr val="000000"/>
                </a:solidFill>
                <a:latin typeface="Microsoft YaHei"/>
                <a:ea typeface="Microsoft YaHei"/>
              </a:rPr>
              <a:t>：该项技术可为网络货运平台的运维人员提供非常便利且高效的区块链网络和节点运维服务，它将各项监控指标和追踪内容抽离成标准的监管模块，之后将标准监管模块放置于每一个区块链节点中，标准监管模块每隔一短时间自动搜集指标数据，搜集完全后通过</a:t>
            </a:r>
            <a:r>
              <a:rPr lang="en-US" sz="2000">
                <a:solidFill>
                  <a:srgbClr val="000000"/>
                </a:solidFill>
                <a:latin typeface="Microsoft YaHei"/>
                <a:ea typeface="Microsoft YaHei"/>
              </a:rPr>
              <a:t>WebAPI</a:t>
            </a:r>
            <a:r>
              <a:rPr lang="zh-CN" sz="2000">
                <a:solidFill>
                  <a:srgbClr val="000000"/>
                </a:solidFill>
                <a:latin typeface="Microsoft YaHei"/>
                <a:ea typeface="Microsoft YaHei"/>
              </a:rPr>
              <a:t>服务提供给前端可视化界面进行展示。</a:t>
            </a:r>
          </a:p>
        </p:txBody>
      </p:sp>
      <p:sp>
        <p:nvSpPr>
          <p:cNvPr id="2" name="灯片编号占位符 1">
            <a:extLst>
              <a:ext uri="{FF2B5EF4-FFF2-40B4-BE49-F238E27FC236}">
                <a16:creationId xmlns:a16="http://schemas.microsoft.com/office/drawing/2014/main" id="{5669985C-C85C-554E-8407-54EF527E7557}"/>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20</a:t>
            </a:fld>
            <a:endParaRPr 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 name="标题 1">
            <a:extLst>
              <a:ext uri="{FF2B5EF4-FFF2-40B4-BE49-F238E27FC236}">
                <a16:creationId xmlns:a16="http://schemas.microsoft.com/office/drawing/2014/main" id="{A0FECA89-B158-6E41-9099-537B8A0C4647}"/>
              </a:ext>
            </a:extLst>
          </p:cNvPr>
          <p:cNvSpPr txBox="1">
            <a:spLocks/>
          </p:cNvSpPr>
          <p:nvPr/>
        </p:nvSpPr>
        <p:spPr>
          <a:xfrm>
            <a:off x="733020" y="663527"/>
            <a:ext cx="3337685" cy="1210529"/>
          </a:xfrm>
          <a:prstGeom prst="rect">
            <a:avLst/>
          </a:prstGeom>
        </p:spPr>
        <p:txBody>
          <a:bodyPr>
            <a:normAutofit/>
          </a:bodyPr>
          <a:lstStyle>
            <a:lvl1pPr lvl="0" algn="l" defTabSz="914400">
              <a:lnSpc>
                <a:spcPct val="90000"/>
              </a:lnSpc>
              <a:spcBef>
                <a:spcPct val="0"/>
              </a:spcBef>
              <a:buNone/>
              <a:defRPr sz="4400" kern="1200">
                <a:solidFill>
                  <a:schemeClr val="tx1"/>
                </a:solidFill>
                <a:latin typeface="Calibri Light"/>
                <a:ea typeface="微软雅黑"/>
              </a:defRPr>
            </a:lvl1pPr>
          </a:lstStyle>
          <a:p>
            <a:pPr>
              <a:lnSpc>
                <a:spcPct val="150000"/>
              </a:lnSpc>
            </a:pPr>
            <a:r>
              <a:rPr lang="zh-CN" sz="4000">
                <a:solidFill>
                  <a:srgbClr val="A51E36"/>
                </a:solidFill>
                <a:latin typeface="微软雅黑"/>
                <a:ea typeface="微软雅黑"/>
              </a:rPr>
              <a:t>内容概要</a:t>
            </a:r>
          </a:p>
        </p:txBody>
      </p:sp>
      <p:sp>
        <p:nvSpPr>
          <p:cNvPr id="2" name="矩形 1">
            <a:extLst>
              <a:ext uri="{FF2B5EF4-FFF2-40B4-BE49-F238E27FC236}">
                <a16:creationId xmlns:a16="http://schemas.microsoft.com/office/drawing/2014/main" id="{B4DE04A9-45E9-4628-94B1-48B31BBDAC6C}"/>
              </a:ext>
            </a:extLst>
          </p:cNvPr>
          <p:cNvSpPr/>
          <p:nvPr/>
        </p:nvSpPr>
        <p:spPr>
          <a:xfrm>
            <a:off x="1288725" y="1709588"/>
            <a:ext cx="3492147"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一、项目中期目标</a:t>
            </a:r>
          </a:p>
        </p:txBody>
      </p:sp>
      <p:sp>
        <p:nvSpPr>
          <p:cNvPr id="3" name="矩形 2">
            <a:extLst>
              <a:ext uri="{FF2B5EF4-FFF2-40B4-BE49-F238E27FC236}">
                <a16:creationId xmlns:a16="http://schemas.microsoft.com/office/drawing/2014/main" id="{560CEE8C-3E0D-43DF-890D-EE1CF0BB6604}"/>
              </a:ext>
            </a:extLst>
          </p:cNvPr>
          <p:cNvSpPr/>
          <p:nvPr/>
        </p:nvSpPr>
        <p:spPr>
          <a:xfrm>
            <a:off x="1288725" y="2424398"/>
            <a:ext cx="3380749"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二、完成情况介绍</a:t>
            </a:r>
          </a:p>
        </p:txBody>
      </p:sp>
      <p:sp>
        <p:nvSpPr>
          <p:cNvPr id="4" name="矩形 3">
            <a:extLst>
              <a:ext uri="{FF2B5EF4-FFF2-40B4-BE49-F238E27FC236}">
                <a16:creationId xmlns:a16="http://schemas.microsoft.com/office/drawing/2014/main" id="{53F06D4C-4AA9-46AF-9AD6-3E0BD82AE4D6}"/>
              </a:ext>
            </a:extLst>
          </p:cNvPr>
          <p:cNvSpPr/>
          <p:nvPr/>
        </p:nvSpPr>
        <p:spPr>
          <a:xfrm>
            <a:off x="1288725" y="3181276"/>
            <a:ext cx="305724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三、技术调研报告</a:t>
            </a:r>
          </a:p>
        </p:txBody>
      </p:sp>
      <p:sp>
        <p:nvSpPr>
          <p:cNvPr id="6" name="矩形 5">
            <a:extLst>
              <a:ext uri="{FF2B5EF4-FFF2-40B4-BE49-F238E27FC236}">
                <a16:creationId xmlns:a16="http://schemas.microsoft.com/office/drawing/2014/main" id="{7162B64A-F3ED-43BC-B692-8F124A7D8B16}"/>
              </a:ext>
            </a:extLst>
          </p:cNvPr>
          <p:cNvSpPr/>
          <p:nvPr/>
        </p:nvSpPr>
        <p:spPr>
          <a:xfrm>
            <a:off x="1288725" y="4033413"/>
            <a:ext cx="3057247" cy="523220"/>
          </a:xfrm>
          <a:prstGeom prst="rect">
            <a:avLst/>
          </a:prstGeom>
        </p:spPr>
        <p:txBody>
          <a:bodyPr wrap="none">
            <a:spAutoFit/>
          </a:bodyPr>
          <a:lstStyle/>
          <a:p>
            <a:r>
              <a:rPr lang="zh-CN" sz="2800" b="1">
                <a:solidFill>
                  <a:srgbClr val="FF0000"/>
                </a:solidFill>
                <a:latin typeface="微软雅黑"/>
                <a:ea typeface="微软雅黑"/>
              </a:rPr>
              <a:t>四、技术体系架构</a:t>
            </a:r>
          </a:p>
        </p:txBody>
      </p:sp>
      <p:sp>
        <p:nvSpPr>
          <p:cNvPr id="8" name="矩形 7">
            <a:extLst>
              <a:ext uri="{FF2B5EF4-FFF2-40B4-BE49-F238E27FC236}">
                <a16:creationId xmlns:a16="http://schemas.microsoft.com/office/drawing/2014/main" id="{BC8AE720-D015-4DE0-AF4B-B492193F2806}"/>
              </a:ext>
            </a:extLst>
          </p:cNvPr>
          <p:cNvSpPr/>
          <p:nvPr/>
        </p:nvSpPr>
        <p:spPr>
          <a:xfrm>
            <a:off x="5277158" y="1901178"/>
            <a:ext cx="3057247" cy="523220"/>
          </a:xfrm>
          <a:prstGeom prst="rect">
            <a:avLst/>
          </a:prstGeom>
        </p:spPr>
        <p:txBody>
          <a:bodyPr wrap="none">
            <a:spAutoFit/>
          </a:bodyPr>
          <a:lstStyle/>
          <a:p>
            <a:r>
              <a:rPr lang="zh-CN" sz="2800">
                <a:solidFill>
                  <a:srgbClr val="A51E36"/>
                </a:solidFill>
                <a:latin typeface="微软雅黑"/>
                <a:ea typeface="微软雅黑"/>
              </a:rPr>
              <a:t>五、应用框架研究</a:t>
            </a:r>
          </a:p>
        </p:txBody>
      </p:sp>
      <p:sp>
        <p:nvSpPr>
          <p:cNvPr id="9" name="矩形 8">
            <a:extLst>
              <a:ext uri="{FF2B5EF4-FFF2-40B4-BE49-F238E27FC236}">
                <a16:creationId xmlns:a16="http://schemas.microsoft.com/office/drawing/2014/main" id="{74D03010-9749-4D3A-BCDB-5734BC0DCF3C}"/>
              </a:ext>
            </a:extLst>
          </p:cNvPr>
          <p:cNvSpPr/>
          <p:nvPr/>
        </p:nvSpPr>
        <p:spPr>
          <a:xfrm>
            <a:off x="5277158" y="2424398"/>
            <a:ext cx="413446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六、加密算法与密钥生成</a:t>
            </a:r>
          </a:p>
        </p:txBody>
      </p:sp>
      <p:sp>
        <p:nvSpPr>
          <p:cNvPr id="10" name="矩形 9">
            <a:extLst>
              <a:ext uri="{FF2B5EF4-FFF2-40B4-BE49-F238E27FC236}">
                <a16:creationId xmlns:a16="http://schemas.microsoft.com/office/drawing/2014/main" id="{5FB0E51F-2DBA-4CE4-8436-99EA1FC2B26D}"/>
              </a:ext>
            </a:extLst>
          </p:cNvPr>
          <p:cNvSpPr/>
          <p:nvPr/>
        </p:nvSpPr>
        <p:spPr>
          <a:xfrm>
            <a:off x="5277158" y="3181276"/>
            <a:ext cx="269817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七、实现与部署</a:t>
            </a:r>
          </a:p>
        </p:txBody>
      </p:sp>
      <p:sp>
        <p:nvSpPr>
          <p:cNvPr id="11" name="矩形 10">
            <a:extLst>
              <a:ext uri="{FF2B5EF4-FFF2-40B4-BE49-F238E27FC236}">
                <a16:creationId xmlns:a16="http://schemas.microsoft.com/office/drawing/2014/main" id="{CF1BBE84-529B-4E6E-A7A4-1CEE191435EA}"/>
              </a:ext>
            </a:extLst>
          </p:cNvPr>
          <p:cNvSpPr/>
          <p:nvPr/>
        </p:nvSpPr>
        <p:spPr>
          <a:xfrm>
            <a:off x="5285521" y="3894079"/>
            <a:ext cx="162095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八、总结</a:t>
            </a:r>
          </a:p>
        </p:txBody>
      </p:sp>
      <p:sp>
        <p:nvSpPr>
          <p:cNvPr id="12" name="灯片编号占位符 11">
            <a:extLst>
              <a:ext uri="{FF2B5EF4-FFF2-40B4-BE49-F238E27FC236}">
                <a16:creationId xmlns:a16="http://schemas.microsoft.com/office/drawing/2014/main" id="{484D67BA-3090-874F-88DF-DCC4692F01C4}"/>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21</a:t>
            </a:fld>
            <a:endParaRPr lang="zh-CN"/>
          </a:p>
        </p:txBody>
      </p:sp>
    </p:spTree>
    <p:extLst>
      <p:ext uri="{BB962C8B-B14F-4D97-AF65-F5344CB8AC3E}">
        <p14:creationId xmlns:p14="http://schemas.microsoft.com/office/powerpoint/2010/main" val="319418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1826141" cy="584775"/>
          </a:xfrm>
          <a:prstGeom prst="rect">
            <a:avLst/>
          </a:prstGeom>
          <a:noFill/>
        </p:spPr>
        <p:txBody>
          <a:bodyPr wrap="none">
            <a:spAutoFit/>
          </a:bodyPr>
          <a:lstStyle/>
          <a:p>
            <a:r>
              <a:rPr lang="zh-CN" sz="3200">
                <a:solidFill>
                  <a:schemeClr val="accent3"/>
                </a:solidFill>
                <a:latin typeface="Geometr706 BlkCn BT"/>
              </a:rPr>
              <a:t>功能架构</a:t>
            </a: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pic>
        <p:nvPicPr>
          <p:cNvPr id="4" name="图片 3">
            <a:extLst>
              <a:ext uri="{FF2B5EF4-FFF2-40B4-BE49-F238E27FC236}">
                <a16:creationId xmlns:a16="http://schemas.microsoft.com/office/drawing/2014/main" id="{C8224F3D-306C-79A9-0327-C5B760D21619}"/>
              </a:ext>
            </a:extLst>
          </p:cNvPr>
          <p:cNvPicPr>
            <a:picLocks noChangeAspect="1"/>
          </p:cNvPicPr>
          <p:nvPr/>
        </p:nvPicPr>
        <p:blipFill>
          <a:blip r:embed="rId3"/>
          <a:stretch>
            <a:fillRect/>
          </a:stretch>
        </p:blipFill>
        <p:spPr>
          <a:xfrm>
            <a:off x="3470762" y="1777117"/>
            <a:ext cx="5321736" cy="2904066"/>
          </a:xfrm>
          <a:prstGeom prst="rect">
            <a:avLst/>
          </a:prstGeom>
        </p:spPr>
      </p:pic>
      <p:sp>
        <p:nvSpPr>
          <p:cNvPr id="10" name="文本框 9">
            <a:extLst>
              <a:ext uri="{FF2B5EF4-FFF2-40B4-BE49-F238E27FC236}">
                <a16:creationId xmlns:a16="http://schemas.microsoft.com/office/drawing/2014/main" id="{21EE2C82-470F-29BB-1004-7EE505D6AA91}"/>
              </a:ext>
            </a:extLst>
          </p:cNvPr>
          <p:cNvSpPr txBox="1"/>
          <p:nvPr/>
        </p:nvSpPr>
        <p:spPr>
          <a:xfrm>
            <a:off x="392480" y="834353"/>
            <a:ext cx="3068743" cy="2308324"/>
          </a:xfrm>
          <a:prstGeom prst="rect">
            <a:avLst/>
          </a:prstGeom>
          <a:noFill/>
        </p:spPr>
        <p:txBody>
          <a:bodyPr wrap="square">
            <a:spAutoFit/>
          </a:bodyPr>
          <a:lstStyle/>
          <a:p>
            <a:r>
              <a:rPr lang="zh-CN"/>
              <a:t>在</a:t>
            </a:r>
            <a:r>
              <a:rPr lang="zh-CN" b="1">
                <a:solidFill>
                  <a:srgbClr val="FF0000"/>
                </a:solidFill>
              </a:rPr>
              <a:t>流程优化</a:t>
            </a:r>
            <a:r>
              <a:rPr lang="zh-CN"/>
              <a:t>方面，通过区块链技术、电子合同和电子签名等技术，实现运输凭证签收无纸化，并将单据的流转及电子合同签署、货物签收等过程记录，写入区块链存证，实现承运过程中的信息流与单据流自动核验。</a:t>
            </a:r>
          </a:p>
        </p:txBody>
      </p:sp>
      <p:sp>
        <p:nvSpPr>
          <p:cNvPr id="12" name="文本框 11">
            <a:extLst>
              <a:ext uri="{FF2B5EF4-FFF2-40B4-BE49-F238E27FC236}">
                <a16:creationId xmlns:a16="http://schemas.microsoft.com/office/drawing/2014/main" id="{420865E2-5803-7A78-297A-6BD5109982D2}"/>
              </a:ext>
            </a:extLst>
          </p:cNvPr>
          <p:cNvSpPr txBox="1"/>
          <p:nvPr/>
        </p:nvSpPr>
        <p:spPr>
          <a:xfrm>
            <a:off x="9115314" y="4480421"/>
            <a:ext cx="2684206" cy="1754326"/>
          </a:xfrm>
          <a:prstGeom prst="rect">
            <a:avLst/>
          </a:prstGeom>
          <a:noFill/>
        </p:spPr>
        <p:txBody>
          <a:bodyPr wrap="square">
            <a:spAutoFit/>
          </a:bodyPr>
          <a:lstStyle/>
          <a:p>
            <a:r>
              <a:rPr lang="zh-CN"/>
              <a:t>在</a:t>
            </a:r>
            <a:r>
              <a:rPr lang="zh-CN" b="1">
                <a:solidFill>
                  <a:srgbClr val="FF0000"/>
                </a:solidFill>
              </a:rPr>
              <a:t>物流追踪</a:t>
            </a:r>
            <a:r>
              <a:rPr lang="zh-CN"/>
              <a:t>方面，区块链商品溯源平台通过物联网和区块链张把技术实现商品从生产、加公、运 输、销售等全流程的透明化。</a:t>
            </a:r>
          </a:p>
        </p:txBody>
      </p:sp>
      <p:sp>
        <p:nvSpPr>
          <p:cNvPr id="14" name="文本框 13">
            <a:extLst>
              <a:ext uri="{FF2B5EF4-FFF2-40B4-BE49-F238E27FC236}">
                <a16:creationId xmlns:a16="http://schemas.microsoft.com/office/drawing/2014/main" id="{54496537-42A8-A207-B9D2-396DC9806797}"/>
              </a:ext>
            </a:extLst>
          </p:cNvPr>
          <p:cNvSpPr txBox="1"/>
          <p:nvPr/>
        </p:nvSpPr>
        <p:spPr>
          <a:xfrm>
            <a:off x="520030" y="4189303"/>
            <a:ext cx="2753033" cy="2308324"/>
          </a:xfrm>
          <a:prstGeom prst="rect">
            <a:avLst/>
          </a:prstGeom>
          <a:noFill/>
        </p:spPr>
        <p:txBody>
          <a:bodyPr wrap="square">
            <a:spAutoFit/>
          </a:bodyPr>
          <a:lstStyle/>
          <a:p>
            <a:r>
              <a:rPr lang="zh-CN"/>
              <a:t>在</a:t>
            </a:r>
            <a:r>
              <a:rPr lang="zh-CN" b="1">
                <a:solidFill>
                  <a:srgbClr val="FF0000"/>
                </a:solidFill>
              </a:rPr>
              <a:t>物流征信</a:t>
            </a:r>
            <a:r>
              <a:rPr lang="zh-CN"/>
              <a:t>方面，可将区块链上可信的交易数据，如：服务评分、配送时效、权威机构背书等 信息作为输入，通过行业标准评级算法，利用智能合约自动计算物流企业、货运司机、仓储企业等征信评级</a:t>
            </a:r>
          </a:p>
        </p:txBody>
      </p:sp>
      <p:sp>
        <p:nvSpPr>
          <p:cNvPr id="16" name="文本框 15">
            <a:extLst>
              <a:ext uri="{FF2B5EF4-FFF2-40B4-BE49-F238E27FC236}">
                <a16:creationId xmlns:a16="http://schemas.microsoft.com/office/drawing/2014/main" id="{934486C4-A7B6-988A-9269-538223B8C055}"/>
              </a:ext>
            </a:extLst>
          </p:cNvPr>
          <p:cNvSpPr txBox="1"/>
          <p:nvPr/>
        </p:nvSpPr>
        <p:spPr>
          <a:xfrm>
            <a:off x="9115314" y="1038363"/>
            <a:ext cx="2684206" cy="2585323"/>
          </a:xfrm>
          <a:prstGeom prst="rect">
            <a:avLst/>
          </a:prstGeom>
          <a:noFill/>
        </p:spPr>
        <p:txBody>
          <a:bodyPr wrap="square">
            <a:spAutoFit/>
          </a:bodyPr>
          <a:lstStyle/>
          <a:p>
            <a:r>
              <a:rPr lang="zh-CN"/>
              <a:t>在</a:t>
            </a:r>
            <a:r>
              <a:rPr lang="zh-CN" b="1">
                <a:solidFill>
                  <a:srgbClr val="FF0000"/>
                </a:solidFill>
              </a:rPr>
              <a:t>物流供应链金融</a:t>
            </a:r>
            <a:r>
              <a:rPr lang="zh-CN"/>
              <a:t>方面，可依托于区块链上可信全流程的存证数据，向金融机构证明交易的真实性和票据的真实性，帮助金融机构完善中小型企业的 </a:t>
            </a:r>
            <a:r>
              <a:rPr lang="en-US"/>
              <a:t>KYC </a:t>
            </a:r>
            <a:r>
              <a:rPr lang="zh-CN"/>
              <a:t>画像，解决中小型企业融资难融资贵的问题。</a:t>
            </a:r>
          </a:p>
        </p:txBody>
      </p:sp>
      <p:sp>
        <p:nvSpPr>
          <p:cNvPr id="2" name="灯片编号占位符 1">
            <a:extLst>
              <a:ext uri="{FF2B5EF4-FFF2-40B4-BE49-F238E27FC236}">
                <a16:creationId xmlns:a16="http://schemas.microsoft.com/office/drawing/2014/main" id="{EE8ED106-DD67-B945-8237-19F199760FA6}"/>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22</a:t>
            </a:fld>
            <a:endParaRPr lang="zh-CN"/>
          </a:p>
        </p:txBody>
      </p:sp>
    </p:spTree>
    <p:extLst>
      <p:ext uri="{BB962C8B-B14F-4D97-AF65-F5344CB8AC3E}">
        <p14:creationId xmlns:p14="http://schemas.microsoft.com/office/powerpoint/2010/main" val="359753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1826141" cy="584775"/>
          </a:xfrm>
          <a:prstGeom prst="rect">
            <a:avLst/>
          </a:prstGeom>
          <a:noFill/>
        </p:spPr>
        <p:txBody>
          <a:bodyPr wrap="none">
            <a:spAutoFit/>
          </a:bodyPr>
          <a:lstStyle/>
          <a:p>
            <a:r>
              <a:rPr lang="zh-CN" sz="3200">
                <a:solidFill>
                  <a:schemeClr val="accent3"/>
                </a:solidFill>
                <a:latin typeface="Geometr706 BlkCn BT"/>
              </a:rPr>
              <a:t>数据架构</a:t>
            </a: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pic>
        <p:nvPicPr>
          <p:cNvPr id="6" name="图片 5">
            <a:extLst>
              <a:ext uri="{FF2B5EF4-FFF2-40B4-BE49-F238E27FC236}">
                <a16:creationId xmlns:a16="http://schemas.microsoft.com/office/drawing/2014/main" id="{CADD7EAA-184A-503A-D010-FC075C8525AC}"/>
              </a:ext>
            </a:extLst>
          </p:cNvPr>
          <p:cNvPicPr>
            <a:picLocks noChangeAspect="1"/>
          </p:cNvPicPr>
          <p:nvPr/>
        </p:nvPicPr>
        <p:blipFill>
          <a:blip r:embed="rId3"/>
          <a:stretch>
            <a:fillRect/>
          </a:stretch>
        </p:blipFill>
        <p:spPr>
          <a:xfrm>
            <a:off x="6035069" y="1038363"/>
            <a:ext cx="4796369" cy="4789231"/>
          </a:xfrm>
          <a:prstGeom prst="rect">
            <a:avLst/>
          </a:prstGeom>
        </p:spPr>
      </p:pic>
      <p:sp>
        <p:nvSpPr>
          <p:cNvPr id="13" name="文本框 12">
            <a:extLst>
              <a:ext uri="{FF2B5EF4-FFF2-40B4-BE49-F238E27FC236}">
                <a16:creationId xmlns:a16="http://schemas.microsoft.com/office/drawing/2014/main" id="{D708F74B-F82C-7FAB-D380-E3DA438A6751}"/>
              </a:ext>
            </a:extLst>
          </p:cNvPr>
          <p:cNvSpPr txBox="1"/>
          <p:nvPr/>
        </p:nvSpPr>
        <p:spPr>
          <a:xfrm>
            <a:off x="482645" y="1283362"/>
            <a:ext cx="5365750" cy="4210050"/>
          </a:xfrm>
          <a:prstGeom prst="rect">
            <a:avLst/>
          </a:prstGeom>
          <a:noFill/>
        </p:spPr>
        <p:txBody>
          <a:bodyPr wrap="square">
            <a:spAutoFit/>
          </a:bodyPr>
          <a:lstStyle/>
          <a:p>
            <a:pPr marL="285750" lvl="0" indent="-285750">
              <a:buFont typeface="Wingdings" charset="2"/>
              <a:buChar char="n"/>
            </a:pPr>
            <a:r>
              <a:rPr lang="zh-CN"/>
              <a:t>采用可扩展的“</a:t>
            </a:r>
            <a:r>
              <a:rPr lang="zh-CN" b="1">
                <a:solidFill>
                  <a:srgbClr val="FF0000"/>
                </a:solidFill>
              </a:rPr>
              <a:t>区块链</a:t>
            </a:r>
            <a:r>
              <a:rPr lang="en-US" b="1">
                <a:solidFill>
                  <a:srgbClr val="FF0000"/>
                </a:solidFill>
              </a:rPr>
              <a:t> + </a:t>
            </a:r>
            <a:r>
              <a:rPr lang="zh-CN" b="1">
                <a:solidFill>
                  <a:srgbClr val="FF0000"/>
                </a:solidFill>
              </a:rPr>
              <a:t>平行数据库</a:t>
            </a:r>
            <a:r>
              <a:rPr lang="zh-CN"/>
              <a:t>”的数据架构，即在区块链框架内，搭建若干个平行数据库。</a:t>
            </a:r>
            <a:endParaRPr lang="en-US"/>
          </a:p>
          <a:p>
            <a:pPr marL="285750" lvl="0" indent="-285750">
              <a:buFont typeface="Wingdings" charset="2"/>
              <a:buChar char="n"/>
            </a:pPr>
            <a:r>
              <a:rPr lang="zh-CN" b="1">
                <a:solidFill>
                  <a:srgbClr val="FF0000"/>
                </a:solidFill>
              </a:rPr>
              <a:t>区块链</a:t>
            </a:r>
            <a:r>
              <a:rPr lang="zh-CN"/>
              <a:t>作为数据资源的管理层，对数据进行分类管理，并且对重要的数据，可根据实际需要上链存储。</a:t>
            </a:r>
            <a:endParaRPr lang="en-US"/>
          </a:p>
          <a:p>
            <a:pPr marL="285750" lvl="0" indent="-285750">
              <a:buFont typeface="Wingdings" charset="2"/>
              <a:buChar char="n"/>
            </a:pPr>
            <a:r>
              <a:rPr lang="zh-CN" b="1">
                <a:solidFill>
                  <a:srgbClr val="FF0000"/>
                </a:solidFill>
              </a:rPr>
              <a:t>平行数据库</a:t>
            </a:r>
            <a:r>
              <a:rPr lang="zh-CN"/>
              <a:t>，作为区块链下的数据存储仓库，与区块链框架内的状态库、历史记录库等一样，作为区块链的存储资源，向外提供数据服务。</a:t>
            </a:r>
            <a:endParaRPr lang="en-US"/>
          </a:p>
          <a:p>
            <a:pPr marL="285750" lvl="0" indent="-285750">
              <a:buFont typeface="Wingdings" charset="2"/>
              <a:buChar char="n"/>
            </a:pPr>
            <a:r>
              <a:rPr lang="zh-CN"/>
              <a:t>该设计有利于数据的</a:t>
            </a:r>
            <a:r>
              <a:rPr lang="zh-CN" b="1">
                <a:solidFill>
                  <a:srgbClr val="FF0000"/>
                </a:solidFill>
              </a:rPr>
              <a:t>分类存储</a:t>
            </a:r>
            <a:r>
              <a:rPr lang="zh-CN"/>
              <a:t>，不同的数据类型，在区块链的统一管理下，存储在不同的平行</a:t>
            </a:r>
            <a:r>
              <a:rPr lang="en-US"/>
              <a:t> </a:t>
            </a:r>
            <a:r>
              <a:rPr lang="zh-CN"/>
              <a:t>数据库中。</a:t>
            </a:r>
            <a:endParaRPr lang="en-US"/>
          </a:p>
          <a:p>
            <a:pPr marL="285750" lvl="0" indent="-285750">
              <a:buFont typeface="Wingdings" charset="2"/>
              <a:buChar char="n"/>
            </a:pPr>
            <a:r>
              <a:rPr lang="zh-CN"/>
              <a:t>辅以</a:t>
            </a:r>
            <a:r>
              <a:rPr lang="zh-CN" b="1">
                <a:solidFill>
                  <a:srgbClr val="FF0000"/>
                </a:solidFill>
              </a:rPr>
              <a:t>数据归档</a:t>
            </a:r>
            <a:r>
              <a:rPr lang="zh-CN"/>
              <a:t>的架构技术，数据归档是指将不再经常使用的数据移到另一个单独的存储设备来进行长期存储备份的过程。</a:t>
            </a:r>
          </a:p>
        </p:txBody>
      </p:sp>
      <p:sp>
        <p:nvSpPr>
          <p:cNvPr id="2" name="灯片编号占位符 1">
            <a:extLst>
              <a:ext uri="{FF2B5EF4-FFF2-40B4-BE49-F238E27FC236}">
                <a16:creationId xmlns:a16="http://schemas.microsoft.com/office/drawing/2014/main" id="{1300C1E0-7B99-4449-832C-B66E0B565A47}"/>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23</a:t>
            </a:fld>
            <a:endParaRPr lang="zh-CN"/>
          </a:p>
        </p:txBody>
      </p:sp>
    </p:spTree>
    <p:extLst>
      <p:ext uri="{BB962C8B-B14F-4D97-AF65-F5344CB8AC3E}">
        <p14:creationId xmlns:p14="http://schemas.microsoft.com/office/powerpoint/2010/main" val="79526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1826141" cy="584775"/>
          </a:xfrm>
          <a:prstGeom prst="rect">
            <a:avLst/>
          </a:prstGeom>
          <a:noFill/>
        </p:spPr>
        <p:txBody>
          <a:bodyPr wrap="none">
            <a:spAutoFit/>
          </a:bodyPr>
          <a:lstStyle/>
          <a:p>
            <a:r>
              <a:rPr lang="zh-CN" sz="3200">
                <a:solidFill>
                  <a:schemeClr val="accent3"/>
                </a:solidFill>
                <a:latin typeface="Geometr706 BlkCn BT"/>
              </a:rPr>
              <a:t>技术架构</a:t>
            </a: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sp>
        <p:nvSpPr>
          <p:cNvPr id="12" name="文本框 11">
            <a:extLst>
              <a:ext uri="{FF2B5EF4-FFF2-40B4-BE49-F238E27FC236}">
                <a16:creationId xmlns:a16="http://schemas.microsoft.com/office/drawing/2014/main" id="{420865E2-5803-7A78-297A-6BD5109982D2}"/>
              </a:ext>
            </a:extLst>
          </p:cNvPr>
          <p:cNvSpPr txBox="1"/>
          <p:nvPr/>
        </p:nvSpPr>
        <p:spPr>
          <a:xfrm>
            <a:off x="197959" y="1038363"/>
            <a:ext cx="11287433" cy="646331"/>
          </a:xfrm>
          <a:prstGeom prst="rect">
            <a:avLst/>
          </a:prstGeom>
          <a:noFill/>
        </p:spPr>
        <p:txBody>
          <a:bodyPr wrap="square">
            <a:spAutoFit/>
          </a:bodyPr>
          <a:lstStyle/>
          <a:p>
            <a:r>
              <a:rPr lang="zh-CN"/>
              <a:t>技术架构：成员管理、节点管理、权限控制、</a:t>
            </a:r>
            <a:r>
              <a:rPr lang="en-US"/>
              <a:t>Gossip </a:t>
            </a:r>
            <a:r>
              <a:rPr lang="zh-CN"/>
              <a:t>协议 、共识机制、身份隐私保护、金额隐私保护、密钥生成 、分片技术、跨链技术、国密算法、</a:t>
            </a:r>
            <a:r>
              <a:rPr lang="zh-CN" b="1"/>
              <a:t>数据归档</a:t>
            </a:r>
            <a:r>
              <a:rPr lang="zh-CN"/>
              <a:t>。</a:t>
            </a:r>
          </a:p>
        </p:txBody>
      </p:sp>
      <p:sp>
        <p:nvSpPr>
          <p:cNvPr id="11" name="文本框 10">
            <a:extLst>
              <a:ext uri="{FF2B5EF4-FFF2-40B4-BE49-F238E27FC236}">
                <a16:creationId xmlns:a16="http://schemas.microsoft.com/office/drawing/2014/main" id="{E8950BBA-B9EB-FD76-B10E-0E246D2FB7B3}"/>
              </a:ext>
            </a:extLst>
          </p:cNvPr>
          <p:cNvSpPr txBox="1"/>
          <p:nvPr/>
        </p:nvSpPr>
        <p:spPr>
          <a:xfrm>
            <a:off x="1378424" y="4462787"/>
            <a:ext cx="8711772" cy="2031325"/>
          </a:xfrm>
          <a:prstGeom prst="rect">
            <a:avLst/>
          </a:prstGeom>
          <a:noFill/>
        </p:spPr>
        <p:txBody>
          <a:bodyPr wrap="square">
            <a:spAutoFit/>
          </a:bodyPr>
          <a:lstStyle/>
          <a:p>
            <a:pPr marL="342900" indent="-342900">
              <a:buAutoNum type="arabicPeriod"/>
            </a:pPr>
            <a:r>
              <a:rPr lang="zh-CN"/>
              <a:t>用户端向 </a:t>
            </a:r>
            <a:r>
              <a:rPr lang="en-US"/>
              <a:t>Fabric-SDK </a:t>
            </a:r>
            <a:r>
              <a:rPr lang="zh-CN"/>
              <a:t>发起归档请求，归档请求中包含用户签名及各种归档参数</a:t>
            </a:r>
            <a:endParaRPr lang="en-US"/>
          </a:p>
          <a:p>
            <a:pPr marL="342900" indent="-342900">
              <a:buAutoNum type="arabicPeriod"/>
            </a:pPr>
            <a:r>
              <a:rPr lang="en-US"/>
              <a:t>Fabric-SDK </a:t>
            </a:r>
            <a:r>
              <a:rPr lang="zh-CN"/>
              <a:t>通过联盟链节点 </a:t>
            </a:r>
            <a:r>
              <a:rPr lang="en-US"/>
              <a:t>RPC </a:t>
            </a:r>
            <a:r>
              <a:rPr lang="zh-CN"/>
              <a:t>获取可归档区</a:t>
            </a:r>
            <a:endParaRPr lang="en-US"/>
          </a:p>
          <a:p>
            <a:pPr marL="342900" indent="-342900">
              <a:buAutoNum type="arabicPeriod"/>
            </a:pPr>
            <a:r>
              <a:rPr lang="en-US"/>
              <a:t>RPC </a:t>
            </a:r>
            <a:r>
              <a:rPr lang="zh-CN"/>
              <a:t>解析归档请求，向链上存储数据库发起归档至零；</a:t>
            </a:r>
            <a:endParaRPr lang="en-US"/>
          </a:p>
          <a:p>
            <a:pPr marL="342900" indent="-342900">
              <a:buAutoNum type="arabicPeriod"/>
            </a:pPr>
            <a:r>
              <a:rPr lang="zh-CN"/>
              <a:t>节点向链外存储数据库转移待归档数据，链外归档数据库对待归档数据进行存储；</a:t>
            </a:r>
            <a:endParaRPr lang="en-US"/>
          </a:p>
          <a:p>
            <a:pPr marL="342900" indent="-342900">
              <a:buAutoNum type="arabicPeriod"/>
            </a:pPr>
            <a:r>
              <a:rPr lang="zh-CN"/>
              <a:t>链外存储数据库存储归档数据完成后，向联盟链节点 </a:t>
            </a:r>
            <a:r>
              <a:rPr lang="en-US"/>
              <a:t>RPC </a:t>
            </a:r>
            <a:r>
              <a:rPr lang="zh-CN"/>
              <a:t>发送链外归档请求信息；</a:t>
            </a:r>
            <a:endParaRPr lang="en-US"/>
          </a:p>
          <a:p>
            <a:pPr marL="342900" indent="-342900">
              <a:buAutoNum type="arabicPeriod"/>
            </a:pPr>
            <a:r>
              <a:rPr lang="zh-CN"/>
              <a:t>联盟节点 </a:t>
            </a:r>
            <a:r>
              <a:rPr lang="en-US"/>
              <a:t>RPC </a:t>
            </a:r>
            <a:r>
              <a:rPr lang="zh-CN"/>
              <a:t>收到链外归档成功后，移出链上数据，同时生成并链接虚拟创世块；</a:t>
            </a:r>
            <a:endParaRPr lang="en-US"/>
          </a:p>
          <a:p>
            <a:pPr marL="342900" indent="-342900">
              <a:buAutoNum type="arabicPeriod"/>
            </a:pPr>
            <a:r>
              <a:rPr lang="zh-CN"/>
              <a:t>归档完成后，联盟链节点通知用户链上归档成功。</a:t>
            </a:r>
          </a:p>
        </p:txBody>
      </p:sp>
      <p:pic>
        <p:nvPicPr>
          <p:cNvPr id="7" name="图片 6">
            <a:extLst>
              <a:ext uri="{FF2B5EF4-FFF2-40B4-BE49-F238E27FC236}">
                <a16:creationId xmlns:a16="http://schemas.microsoft.com/office/drawing/2014/main" id="{C16FCB39-48CC-372F-7544-8DA3C6AD330E}"/>
              </a:ext>
            </a:extLst>
          </p:cNvPr>
          <p:cNvPicPr>
            <a:picLocks noChangeAspect="1"/>
          </p:cNvPicPr>
          <p:nvPr/>
        </p:nvPicPr>
        <p:blipFill>
          <a:blip r:embed="rId4"/>
          <a:stretch>
            <a:fillRect/>
          </a:stretch>
        </p:blipFill>
        <p:spPr>
          <a:xfrm>
            <a:off x="2062077" y="1837640"/>
            <a:ext cx="6798555" cy="2472201"/>
          </a:xfrm>
          <a:prstGeom prst="rect">
            <a:avLst/>
          </a:prstGeom>
        </p:spPr>
      </p:pic>
      <p:sp>
        <p:nvSpPr>
          <p:cNvPr id="2" name="灯片编号占位符 1">
            <a:extLst>
              <a:ext uri="{FF2B5EF4-FFF2-40B4-BE49-F238E27FC236}">
                <a16:creationId xmlns:a16="http://schemas.microsoft.com/office/drawing/2014/main" id="{D6CBD725-D0CE-2244-BD9C-EEA15E3ADD8E}"/>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24</a:t>
            </a:fld>
            <a:endParaRPr lang="zh-CN"/>
          </a:p>
        </p:txBody>
      </p:sp>
    </p:spTree>
    <p:extLst>
      <p:ext uri="{BB962C8B-B14F-4D97-AF65-F5344CB8AC3E}">
        <p14:creationId xmlns:p14="http://schemas.microsoft.com/office/powerpoint/2010/main" val="268118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447551" y="291122"/>
            <a:ext cx="1826141" cy="584775"/>
          </a:xfrm>
          <a:prstGeom prst="rect">
            <a:avLst/>
          </a:prstGeom>
          <a:noFill/>
        </p:spPr>
        <p:txBody>
          <a:bodyPr wrap="none">
            <a:spAutoFit/>
          </a:bodyPr>
          <a:lstStyle/>
          <a:p>
            <a:r>
              <a:rPr lang="zh-CN" sz="3200">
                <a:solidFill>
                  <a:schemeClr val="accent3"/>
                </a:solidFill>
                <a:latin typeface="Geometr706 BlkCn BT"/>
              </a:rPr>
              <a:t>部署架构</a:t>
            </a: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13" name="文本框 12">
            <a:extLst>
              <a:ext uri="{FF2B5EF4-FFF2-40B4-BE49-F238E27FC236}">
                <a16:creationId xmlns:a16="http://schemas.microsoft.com/office/drawing/2014/main" id="{D708F74B-F82C-7FAB-D380-E3DA438A6751}"/>
              </a:ext>
            </a:extLst>
          </p:cNvPr>
          <p:cNvSpPr txBox="1"/>
          <p:nvPr/>
        </p:nvSpPr>
        <p:spPr>
          <a:xfrm>
            <a:off x="447551" y="1038363"/>
            <a:ext cx="6295471" cy="4566635"/>
          </a:xfrm>
          <a:prstGeom prst="rect">
            <a:avLst/>
          </a:prstGeom>
          <a:noFill/>
        </p:spPr>
        <p:txBody>
          <a:bodyPr wrap="square">
            <a:spAutoFit/>
          </a:bodyPr>
          <a:lstStyle/>
          <a:p>
            <a:pPr>
              <a:lnSpc>
                <a:spcPct val="125000"/>
              </a:lnSpc>
            </a:pPr>
            <a:r>
              <a:rPr lang="zh-CN">
                <a:latin typeface="微软雅黑"/>
              </a:rPr>
              <a:t>作为区块链基础设施建设项目，建议选用</a:t>
            </a:r>
            <a:r>
              <a:rPr lang="zh-CN" b="1">
                <a:solidFill>
                  <a:srgbClr val="FF0000"/>
                </a:solidFill>
                <a:latin typeface="微软雅黑"/>
              </a:rPr>
              <a:t>高性能服务器</a:t>
            </a:r>
            <a:r>
              <a:rPr lang="zh-CN">
                <a:latin typeface="微软雅黑"/>
              </a:rPr>
              <a:t>用于</a:t>
            </a:r>
            <a:r>
              <a:rPr lang="zh-CN" b="1">
                <a:solidFill>
                  <a:srgbClr val="FF0000"/>
                </a:solidFill>
                <a:latin typeface="微软雅黑"/>
              </a:rPr>
              <a:t>记账节点</a:t>
            </a:r>
            <a:r>
              <a:rPr lang="zh-CN">
                <a:latin typeface="微软雅黑"/>
              </a:rPr>
              <a:t>（全量节点）；配备 一定数量的 </a:t>
            </a:r>
            <a:r>
              <a:rPr lang="en-US" b="1">
                <a:solidFill>
                  <a:srgbClr val="FF0000"/>
                </a:solidFill>
                <a:latin typeface="微软雅黑"/>
              </a:rPr>
              <a:t>Kafka </a:t>
            </a:r>
            <a:r>
              <a:rPr lang="zh-CN" b="1">
                <a:solidFill>
                  <a:srgbClr val="FF0000"/>
                </a:solidFill>
                <a:latin typeface="微软雅黑"/>
              </a:rPr>
              <a:t>服务器</a:t>
            </a:r>
            <a:r>
              <a:rPr lang="zh-CN">
                <a:latin typeface="微软雅黑"/>
              </a:rPr>
              <a:t>和 </a:t>
            </a:r>
            <a:r>
              <a:rPr lang="en-US" b="1">
                <a:solidFill>
                  <a:srgbClr val="FF0000"/>
                </a:solidFill>
                <a:latin typeface="微软雅黑"/>
              </a:rPr>
              <a:t>ZooKeeper </a:t>
            </a:r>
            <a:r>
              <a:rPr lang="zh-CN" b="1">
                <a:solidFill>
                  <a:srgbClr val="FF0000"/>
                </a:solidFill>
                <a:latin typeface="微软雅黑"/>
              </a:rPr>
              <a:t>服务器</a:t>
            </a:r>
            <a:r>
              <a:rPr lang="zh-CN">
                <a:latin typeface="微软雅黑"/>
              </a:rPr>
              <a:t>用于提升节点的稳定性和吞吐量，同时配备多台</a:t>
            </a:r>
            <a:r>
              <a:rPr lang="zh-CN" b="1">
                <a:solidFill>
                  <a:srgbClr val="FF0000"/>
                </a:solidFill>
                <a:latin typeface="微软雅黑"/>
              </a:rPr>
              <a:t>客服端服务器</a:t>
            </a:r>
            <a:r>
              <a:rPr lang="zh-CN">
                <a:latin typeface="微软雅黑"/>
              </a:rPr>
              <a:t>用于提供对外的应用服务。根据参与联盟组织的单位数量，利用</a:t>
            </a:r>
            <a:r>
              <a:rPr lang="zh-CN" b="1">
                <a:solidFill>
                  <a:srgbClr val="FF0000"/>
                </a:solidFill>
                <a:latin typeface="微软雅黑"/>
              </a:rPr>
              <a:t>云计算平台</a:t>
            </a:r>
            <a:r>
              <a:rPr lang="zh-CN">
                <a:latin typeface="微软雅黑"/>
              </a:rPr>
              <a:t>部署相应数量的服务器用于参与单位使用。</a:t>
            </a:r>
            <a:endParaRPr lang="en-US">
              <a:latin typeface="微软雅黑"/>
            </a:endParaRPr>
          </a:p>
          <a:p>
            <a:pPr>
              <a:lnSpc>
                <a:spcPct val="125000"/>
              </a:lnSpc>
            </a:pPr>
            <a:endParaRPr lang="en-US">
              <a:latin typeface="微软雅黑"/>
            </a:endParaRPr>
          </a:p>
          <a:p>
            <a:pPr algn="just">
              <a:lnSpc>
                <a:spcPct val="125000"/>
              </a:lnSpc>
            </a:pPr>
            <a:r>
              <a:rPr lang="zh-CN">
                <a:latin typeface="微软雅黑"/>
              </a:rPr>
              <a:t>用户通过客户端向组织发起交易请求，组织内通过</a:t>
            </a:r>
            <a:r>
              <a:rPr lang="en-US" b="1">
                <a:solidFill>
                  <a:srgbClr val="FF0000"/>
                </a:solidFill>
                <a:latin typeface="微软雅黑"/>
              </a:rPr>
              <a:t>Nginx/ Tomcat</a:t>
            </a:r>
            <a:r>
              <a:rPr lang="zh-CN" b="1">
                <a:solidFill>
                  <a:srgbClr val="FF0000"/>
                </a:solidFill>
                <a:latin typeface="微软雅黑"/>
              </a:rPr>
              <a:t>集群</a:t>
            </a:r>
            <a:r>
              <a:rPr lang="zh-CN">
                <a:latin typeface="微软雅黑"/>
              </a:rPr>
              <a:t>实现服务接口功能完成</a:t>
            </a:r>
            <a:r>
              <a:rPr lang="zh-CN" b="1">
                <a:solidFill>
                  <a:srgbClr val="FF0000"/>
                </a:solidFill>
                <a:latin typeface="微软雅黑"/>
              </a:rPr>
              <a:t>负载均衡</a:t>
            </a:r>
            <a:r>
              <a:rPr lang="zh-CN">
                <a:latin typeface="微软雅黑"/>
              </a:rPr>
              <a:t>与</a:t>
            </a:r>
            <a:r>
              <a:rPr lang="zh-CN" b="1">
                <a:solidFill>
                  <a:srgbClr val="FF0000"/>
                </a:solidFill>
                <a:latin typeface="微软雅黑"/>
              </a:rPr>
              <a:t>请求转发</a:t>
            </a:r>
            <a:r>
              <a:rPr lang="zh-CN">
                <a:latin typeface="微软雅黑"/>
              </a:rPr>
              <a:t>，随后根据服务类型进行</a:t>
            </a:r>
            <a:r>
              <a:rPr lang="zh-CN" b="1">
                <a:solidFill>
                  <a:srgbClr val="FF0000"/>
                </a:solidFill>
                <a:latin typeface="微软雅黑"/>
              </a:rPr>
              <a:t>业务处理</a:t>
            </a:r>
            <a:r>
              <a:rPr lang="zh-CN">
                <a:latin typeface="微软雅黑"/>
              </a:rPr>
              <a:t>，由区块链服务模块进行</a:t>
            </a:r>
            <a:r>
              <a:rPr lang="zh-CN" b="1">
                <a:solidFill>
                  <a:srgbClr val="FF0000"/>
                </a:solidFill>
                <a:latin typeface="微软雅黑"/>
              </a:rPr>
              <a:t>区块链业务调用</a:t>
            </a:r>
            <a:r>
              <a:rPr lang="zh-CN">
                <a:latin typeface="微软雅黑"/>
              </a:rPr>
              <a:t>，实现信息上链与发起交易功能，由数据服务模块对数据进行持久化处理，便于更进一步的信息管理与备份。整体通过</a:t>
            </a:r>
            <a:r>
              <a:rPr lang="en-US" b="1">
                <a:solidFill>
                  <a:srgbClr val="FF0000"/>
                </a:solidFill>
                <a:latin typeface="微软雅黑"/>
              </a:rPr>
              <a:t>Zookeeper</a:t>
            </a:r>
            <a:r>
              <a:rPr lang="zh-CN" b="1">
                <a:solidFill>
                  <a:srgbClr val="FF0000"/>
                </a:solidFill>
                <a:latin typeface="微软雅黑"/>
              </a:rPr>
              <a:t>集群</a:t>
            </a:r>
            <a:r>
              <a:rPr lang="zh-CN">
                <a:latin typeface="微软雅黑"/>
              </a:rPr>
              <a:t>实现架构的高可用性</a:t>
            </a:r>
            <a:r>
              <a:rPr lang="zh-CN"/>
              <a:t>。</a:t>
            </a:r>
          </a:p>
        </p:txBody>
      </p:sp>
      <p:pic>
        <p:nvPicPr>
          <p:cNvPr id="4" name="图片 3">
            <a:extLst>
              <a:ext uri="{FF2B5EF4-FFF2-40B4-BE49-F238E27FC236}">
                <a16:creationId xmlns:a16="http://schemas.microsoft.com/office/drawing/2014/main" id="{2211C3AD-BB54-56F0-8B33-8487D602C8EB}"/>
              </a:ext>
            </a:extLst>
          </p:cNvPr>
          <p:cNvPicPr>
            <a:picLocks noChangeAspect="1"/>
          </p:cNvPicPr>
          <p:nvPr/>
        </p:nvPicPr>
        <p:blipFill>
          <a:blip r:embed="rId3"/>
          <a:stretch>
            <a:fillRect/>
          </a:stretch>
        </p:blipFill>
        <p:spPr>
          <a:xfrm>
            <a:off x="6635072" y="422389"/>
            <a:ext cx="4454144" cy="5101880"/>
          </a:xfrm>
          <a:prstGeom prst="rect">
            <a:avLst/>
          </a:prstGeom>
        </p:spPr>
      </p:pic>
      <p:sp>
        <p:nvSpPr>
          <p:cNvPr id="7" name="文本框 6">
            <a:extLst>
              <a:ext uri="{FF2B5EF4-FFF2-40B4-BE49-F238E27FC236}">
                <a16:creationId xmlns:a16="http://schemas.microsoft.com/office/drawing/2014/main" id="{087A3F48-F883-E781-0C09-D33380C06875}"/>
              </a:ext>
            </a:extLst>
          </p:cNvPr>
          <p:cNvSpPr txBox="1"/>
          <p:nvPr/>
        </p:nvSpPr>
        <p:spPr>
          <a:xfrm>
            <a:off x="8274611" y="5754190"/>
            <a:ext cx="1327463" cy="400110"/>
          </a:xfrm>
          <a:prstGeom prst="rect">
            <a:avLst/>
          </a:prstGeom>
          <a:noFill/>
        </p:spPr>
        <p:txBody>
          <a:bodyPr wrap="square">
            <a:spAutoFit/>
          </a:bodyPr>
          <a:lstStyle/>
          <a:p>
            <a:r>
              <a:rPr lang="zh-CN" sz="2000"/>
              <a:t>集群部署</a:t>
            </a:r>
          </a:p>
        </p:txBody>
      </p:sp>
      <p:sp>
        <p:nvSpPr>
          <p:cNvPr id="2" name="灯片编号占位符 1">
            <a:extLst>
              <a:ext uri="{FF2B5EF4-FFF2-40B4-BE49-F238E27FC236}">
                <a16:creationId xmlns:a16="http://schemas.microsoft.com/office/drawing/2014/main" id="{2F9D8EC0-C3EC-0447-9C3C-9647A6AD7CB6}"/>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25</a:t>
            </a:fld>
            <a:endParaRPr lang="zh-CN"/>
          </a:p>
        </p:txBody>
      </p:sp>
    </p:spTree>
    <p:extLst>
      <p:ext uri="{BB962C8B-B14F-4D97-AF65-F5344CB8AC3E}">
        <p14:creationId xmlns:p14="http://schemas.microsoft.com/office/powerpoint/2010/main" val="380130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263707" y="134218"/>
            <a:ext cx="1826141" cy="584775"/>
          </a:xfrm>
          <a:prstGeom prst="rect">
            <a:avLst/>
          </a:prstGeom>
          <a:noFill/>
        </p:spPr>
        <p:txBody>
          <a:bodyPr wrap="none">
            <a:spAutoFit/>
          </a:bodyPr>
          <a:lstStyle/>
          <a:p>
            <a:r>
              <a:rPr lang="zh-CN" sz="3200">
                <a:solidFill>
                  <a:schemeClr val="accent3"/>
                </a:solidFill>
                <a:latin typeface="Geometr706 BlkCn BT"/>
              </a:rPr>
              <a:t>融合架构</a:t>
            </a: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13" name="文本框 12">
            <a:extLst>
              <a:ext uri="{FF2B5EF4-FFF2-40B4-BE49-F238E27FC236}">
                <a16:creationId xmlns:a16="http://schemas.microsoft.com/office/drawing/2014/main" id="{D708F74B-F82C-7FAB-D380-E3DA438A6751}"/>
              </a:ext>
            </a:extLst>
          </p:cNvPr>
          <p:cNvSpPr txBox="1"/>
          <p:nvPr/>
        </p:nvSpPr>
        <p:spPr>
          <a:xfrm>
            <a:off x="545910" y="718993"/>
            <a:ext cx="5550089" cy="5355312"/>
          </a:xfrm>
          <a:prstGeom prst="rect">
            <a:avLst/>
          </a:prstGeom>
          <a:noFill/>
        </p:spPr>
        <p:txBody>
          <a:bodyPr wrap="square">
            <a:spAutoFit/>
          </a:bodyPr>
          <a:lstStyle/>
          <a:p>
            <a:endParaRPr lang="en-US"/>
          </a:p>
          <a:p>
            <a:pPr algn="just"/>
            <a:r>
              <a:rPr lang="en-US"/>
              <a:t>HyperledgerFabric</a:t>
            </a:r>
            <a:r>
              <a:rPr lang="zh-CN"/>
              <a:t>区块链系统采用</a:t>
            </a:r>
            <a:r>
              <a:rPr lang="zh-CN" b="1">
                <a:solidFill>
                  <a:srgbClr val="FF0000"/>
                </a:solidFill>
              </a:rPr>
              <a:t>容器式</a:t>
            </a:r>
            <a:r>
              <a:rPr lang="zh-CN"/>
              <a:t>运行的方式，其系统中的智能合约称为</a:t>
            </a:r>
            <a:r>
              <a:rPr lang="en-US" b="1">
                <a:solidFill>
                  <a:srgbClr val="FF0000"/>
                </a:solidFill>
              </a:rPr>
              <a:t>Chaincode</a:t>
            </a:r>
            <a:r>
              <a:rPr lang="zh-CN"/>
              <a:t>。</a:t>
            </a:r>
            <a:r>
              <a:rPr lang="en-US"/>
              <a:t>Chaincode</a:t>
            </a:r>
            <a:r>
              <a:rPr lang="zh-CN"/>
              <a:t>分为特殊的</a:t>
            </a:r>
            <a:r>
              <a:rPr lang="zh-CN" b="1">
                <a:solidFill>
                  <a:srgbClr val="FF0000"/>
                </a:solidFill>
              </a:rPr>
              <a:t>系统</a:t>
            </a:r>
            <a:r>
              <a:rPr lang="en-US" b="1">
                <a:solidFill>
                  <a:srgbClr val="FF0000"/>
                </a:solidFill>
              </a:rPr>
              <a:t>Chaincode</a:t>
            </a:r>
            <a:r>
              <a:rPr lang="zh-CN"/>
              <a:t>和</a:t>
            </a:r>
            <a:r>
              <a:rPr lang="zh-CN" b="1">
                <a:solidFill>
                  <a:srgbClr val="FF0000"/>
                </a:solidFill>
              </a:rPr>
              <a:t>交易</a:t>
            </a:r>
            <a:r>
              <a:rPr lang="en-US" b="1">
                <a:solidFill>
                  <a:srgbClr val="FF0000"/>
                </a:solidFill>
              </a:rPr>
              <a:t>Chaincode</a:t>
            </a:r>
            <a:r>
              <a:rPr lang="zh-CN"/>
              <a:t>，前者负责区块链的管理，后者负责保存状态和账本数据，并执行交易。</a:t>
            </a:r>
            <a:endParaRPr lang="en-US"/>
          </a:p>
          <a:p>
            <a:endParaRPr lang="en-US"/>
          </a:p>
          <a:p>
            <a:r>
              <a:rPr lang="en-US"/>
              <a:t>Chaincode</a:t>
            </a:r>
            <a:r>
              <a:rPr lang="zh-CN"/>
              <a:t>在超级账本上安装部署及运行流程如上图所示，具体过程如下：</a:t>
            </a:r>
            <a:endParaRPr lang="en-US"/>
          </a:p>
          <a:p>
            <a:r>
              <a:rPr lang="zh-CN"/>
              <a:t> </a:t>
            </a:r>
            <a:r>
              <a:rPr lang="en-US"/>
              <a:t>1. Chaincode</a:t>
            </a:r>
            <a:r>
              <a:rPr lang="zh-CN"/>
              <a:t>源码以</a:t>
            </a:r>
            <a:r>
              <a:rPr lang="en-US"/>
              <a:t>CDS</a:t>
            </a:r>
            <a:r>
              <a:rPr lang="zh-CN"/>
              <a:t>规范签名生成</a:t>
            </a:r>
            <a:r>
              <a:rPr lang="en-US" b="1">
                <a:solidFill>
                  <a:srgbClr val="FF0000"/>
                </a:solidFill>
              </a:rPr>
              <a:t>CDS</a:t>
            </a:r>
            <a:r>
              <a:rPr lang="zh-CN" b="1">
                <a:solidFill>
                  <a:srgbClr val="FF0000"/>
                </a:solidFill>
              </a:rPr>
              <a:t>包</a:t>
            </a:r>
            <a:r>
              <a:rPr lang="zh-CN"/>
              <a:t>；</a:t>
            </a:r>
            <a:endParaRPr lang="en-US"/>
          </a:p>
          <a:p>
            <a:r>
              <a:rPr lang="zh-CN"/>
              <a:t> </a:t>
            </a:r>
            <a:r>
              <a:rPr lang="en-US"/>
              <a:t>2. </a:t>
            </a:r>
            <a:r>
              <a:rPr lang="zh-CN"/>
              <a:t>通过生命周期系统</a:t>
            </a:r>
            <a:r>
              <a:rPr lang="en-US"/>
              <a:t>Chaincode</a:t>
            </a:r>
            <a:r>
              <a:rPr lang="zh-CN"/>
              <a:t>，将</a:t>
            </a:r>
            <a:r>
              <a:rPr lang="en-US"/>
              <a:t>CDS</a:t>
            </a:r>
            <a:r>
              <a:rPr lang="zh-CN"/>
              <a:t>包安装在同一通道内的</a:t>
            </a:r>
            <a:r>
              <a:rPr lang="zh-CN" b="1">
                <a:solidFill>
                  <a:srgbClr val="FF0000"/>
                </a:solidFill>
              </a:rPr>
              <a:t>背书节点</a:t>
            </a:r>
            <a:r>
              <a:rPr lang="zh-CN"/>
              <a:t>上，生成运行在节点上的</a:t>
            </a:r>
            <a:r>
              <a:rPr lang="en-US"/>
              <a:t>Chaincode</a:t>
            </a:r>
            <a:r>
              <a:rPr lang="zh-CN"/>
              <a:t>；</a:t>
            </a:r>
            <a:endParaRPr lang="en-US"/>
          </a:p>
          <a:p>
            <a:r>
              <a:rPr lang="en-US"/>
              <a:t>3. </a:t>
            </a:r>
            <a:r>
              <a:rPr lang="zh-CN"/>
              <a:t>应用程序</a:t>
            </a:r>
            <a:r>
              <a:rPr lang="zh-CN" b="1">
                <a:solidFill>
                  <a:srgbClr val="FF0000"/>
                </a:solidFill>
              </a:rPr>
              <a:t>通过</a:t>
            </a:r>
            <a:r>
              <a:rPr lang="en-US" b="1">
                <a:solidFill>
                  <a:srgbClr val="FF0000"/>
                </a:solidFill>
              </a:rPr>
              <a:t>SDK</a:t>
            </a:r>
            <a:r>
              <a:rPr lang="zh-CN" b="1">
                <a:solidFill>
                  <a:srgbClr val="FF0000"/>
                </a:solidFill>
              </a:rPr>
              <a:t>发送请求</a:t>
            </a:r>
            <a:r>
              <a:rPr lang="zh-CN"/>
              <a:t>到背书节点；</a:t>
            </a:r>
            <a:endParaRPr lang="en-US"/>
          </a:p>
          <a:p>
            <a:r>
              <a:rPr lang="en-US"/>
              <a:t>4. </a:t>
            </a:r>
            <a:r>
              <a:rPr lang="zh-CN"/>
              <a:t>节点通过</a:t>
            </a:r>
            <a:r>
              <a:rPr lang="en-US"/>
              <a:t>Chaincode </a:t>
            </a:r>
            <a:r>
              <a:rPr lang="zh-CN"/>
              <a:t>执行交易并将执行结果返回给应用程序； </a:t>
            </a:r>
            <a:endParaRPr lang="en-US"/>
          </a:p>
          <a:p>
            <a:r>
              <a:rPr lang="en-US"/>
              <a:t>5. </a:t>
            </a:r>
            <a:r>
              <a:rPr lang="zh-CN"/>
              <a:t>应用程序搜集结果，将结果发送给</a:t>
            </a:r>
            <a:r>
              <a:rPr lang="en-US" b="1">
                <a:solidFill>
                  <a:srgbClr val="FF0000"/>
                </a:solidFill>
              </a:rPr>
              <a:t>Order</a:t>
            </a:r>
            <a:r>
              <a:rPr lang="zh-CN" b="1">
                <a:solidFill>
                  <a:srgbClr val="FF0000"/>
                </a:solidFill>
              </a:rPr>
              <a:t>共识服务节点</a:t>
            </a:r>
            <a:r>
              <a:rPr lang="zh-CN"/>
              <a:t>； </a:t>
            </a:r>
            <a:endParaRPr lang="en-US"/>
          </a:p>
          <a:p>
            <a:r>
              <a:rPr lang="en-US"/>
              <a:t>6. </a:t>
            </a:r>
            <a:r>
              <a:rPr lang="zh-CN"/>
              <a:t>共识服务节点执行共识过程并生成区块验证结果； </a:t>
            </a:r>
            <a:endParaRPr lang="en-US"/>
          </a:p>
          <a:p>
            <a:r>
              <a:rPr lang="en-US"/>
              <a:t>7. </a:t>
            </a:r>
            <a:r>
              <a:rPr lang="zh-CN"/>
              <a:t>背书节点各自验证交易并提交到超级账本区块中。</a:t>
            </a:r>
          </a:p>
        </p:txBody>
      </p:sp>
      <p:pic>
        <p:nvPicPr>
          <p:cNvPr id="6" name="图片 5">
            <a:extLst>
              <a:ext uri="{FF2B5EF4-FFF2-40B4-BE49-F238E27FC236}">
                <a16:creationId xmlns:a16="http://schemas.microsoft.com/office/drawing/2014/main" id="{B02699F8-E270-EE4A-7CF9-D2AD80B5DADD}"/>
              </a:ext>
            </a:extLst>
          </p:cNvPr>
          <p:cNvPicPr>
            <a:picLocks noChangeAspect="1"/>
          </p:cNvPicPr>
          <p:nvPr/>
        </p:nvPicPr>
        <p:blipFill>
          <a:blip r:embed="rId3"/>
          <a:stretch>
            <a:fillRect/>
          </a:stretch>
        </p:blipFill>
        <p:spPr>
          <a:xfrm>
            <a:off x="6184672" y="1920334"/>
            <a:ext cx="5565875" cy="2860046"/>
          </a:xfrm>
          <a:prstGeom prst="rect">
            <a:avLst/>
          </a:prstGeom>
        </p:spPr>
      </p:pic>
      <p:sp>
        <p:nvSpPr>
          <p:cNvPr id="9" name="文本框 8">
            <a:extLst>
              <a:ext uri="{FF2B5EF4-FFF2-40B4-BE49-F238E27FC236}">
                <a16:creationId xmlns:a16="http://schemas.microsoft.com/office/drawing/2014/main" id="{218452A8-F37A-7D17-C4DD-FD56A1CCFF55}"/>
              </a:ext>
            </a:extLst>
          </p:cNvPr>
          <p:cNvSpPr txBox="1"/>
          <p:nvPr/>
        </p:nvSpPr>
        <p:spPr>
          <a:xfrm>
            <a:off x="7538268" y="5154249"/>
            <a:ext cx="4007738" cy="400110"/>
          </a:xfrm>
          <a:prstGeom prst="rect">
            <a:avLst/>
          </a:prstGeom>
          <a:noFill/>
        </p:spPr>
        <p:txBody>
          <a:bodyPr wrap="square">
            <a:spAutoFit/>
          </a:bodyPr>
          <a:lstStyle/>
          <a:p>
            <a:r>
              <a:rPr lang="en-US" sz="2000"/>
              <a:t>Chaincode </a:t>
            </a:r>
            <a:r>
              <a:rPr lang="zh-CN" sz="2000"/>
              <a:t>的部署和执行流程图</a:t>
            </a:r>
          </a:p>
        </p:txBody>
      </p:sp>
      <p:sp>
        <p:nvSpPr>
          <p:cNvPr id="2" name="灯片编号占位符 1">
            <a:extLst>
              <a:ext uri="{FF2B5EF4-FFF2-40B4-BE49-F238E27FC236}">
                <a16:creationId xmlns:a16="http://schemas.microsoft.com/office/drawing/2014/main" id="{4B1BB12D-B9B2-664D-8B4B-FD27AA9C65A5}"/>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26</a:t>
            </a:fld>
            <a:endParaRPr lang="zh-CN"/>
          </a:p>
        </p:txBody>
      </p:sp>
    </p:spTree>
    <p:extLst>
      <p:ext uri="{BB962C8B-B14F-4D97-AF65-F5344CB8AC3E}">
        <p14:creationId xmlns:p14="http://schemas.microsoft.com/office/powerpoint/2010/main" val="79541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 name="标题 1">
            <a:extLst>
              <a:ext uri="{FF2B5EF4-FFF2-40B4-BE49-F238E27FC236}">
                <a16:creationId xmlns:a16="http://schemas.microsoft.com/office/drawing/2014/main" id="{A0FECA89-B158-6E41-9099-537B8A0C4647}"/>
              </a:ext>
            </a:extLst>
          </p:cNvPr>
          <p:cNvSpPr txBox="1">
            <a:spLocks/>
          </p:cNvSpPr>
          <p:nvPr/>
        </p:nvSpPr>
        <p:spPr>
          <a:xfrm>
            <a:off x="733020" y="663527"/>
            <a:ext cx="3337685" cy="1210529"/>
          </a:xfrm>
          <a:prstGeom prst="rect">
            <a:avLst/>
          </a:prstGeom>
        </p:spPr>
        <p:txBody>
          <a:bodyPr>
            <a:normAutofit/>
          </a:bodyPr>
          <a:lstStyle>
            <a:lvl1pPr lvl="0" algn="l" defTabSz="914400">
              <a:lnSpc>
                <a:spcPct val="90000"/>
              </a:lnSpc>
              <a:spcBef>
                <a:spcPct val="0"/>
              </a:spcBef>
              <a:buNone/>
              <a:defRPr sz="4400" kern="1200">
                <a:solidFill>
                  <a:schemeClr val="tx1"/>
                </a:solidFill>
                <a:latin typeface="Calibri Light"/>
                <a:ea typeface="微软雅黑"/>
              </a:defRPr>
            </a:lvl1pPr>
          </a:lstStyle>
          <a:p>
            <a:pPr>
              <a:lnSpc>
                <a:spcPct val="150000"/>
              </a:lnSpc>
            </a:pPr>
            <a:r>
              <a:rPr lang="zh-CN" sz="4000">
                <a:solidFill>
                  <a:srgbClr val="A51E36"/>
                </a:solidFill>
                <a:latin typeface="微软雅黑"/>
                <a:ea typeface="微软雅黑"/>
              </a:rPr>
              <a:t>内容概要</a:t>
            </a:r>
          </a:p>
        </p:txBody>
      </p:sp>
      <p:sp>
        <p:nvSpPr>
          <p:cNvPr id="2" name="矩形 1">
            <a:extLst>
              <a:ext uri="{FF2B5EF4-FFF2-40B4-BE49-F238E27FC236}">
                <a16:creationId xmlns:a16="http://schemas.microsoft.com/office/drawing/2014/main" id="{B4DE04A9-45E9-4628-94B1-48B31BBDAC6C}"/>
              </a:ext>
            </a:extLst>
          </p:cNvPr>
          <p:cNvSpPr/>
          <p:nvPr/>
        </p:nvSpPr>
        <p:spPr>
          <a:xfrm>
            <a:off x="1288725" y="1709588"/>
            <a:ext cx="3492147"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一、项目中期目标</a:t>
            </a:r>
          </a:p>
        </p:txBody>
      </p:sp>
      <p:sp>
        <p:nvSpPr>
          <p:cNvPr id="3" name="矩形 2">
            <a:extLst>
              <a:ext uri="{FF2B5EF4-FFF2-40B4-BE49-F238E27FC236}">
                <a16:creationId xmlns:a16="http://schemas.microsoft.com/office/drawing/2014/main" id="{560CEE8C-3E0D-43DF-890D-EE1CF0BB6604}"/>
              </a:ext>
            </a:extLst>
          </p:cNvPr>
          <p:cNvSpPr/>
          <p:nvPr/>
        </p:nvSpPr>
        <p:spPr>
          <a:xfrm>
            <a:off x="1288725" y="2424398"/>
            <a:ext cx="3380749"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二、完成情况介绍</a:t>
            </a:r>
          </a:p>
        </p:txBody>
      </p:sp>
      <p:sp>
        <p:nvSpPr>
          <p:cNvPr id="4" name="矩形 3">
            <a:extLst>
              <a:ext uri="{FF2B5EF4-FFF2-40B4-BE49-F238E27FC236}">
                <a16:creationId xmlns:a16="http://schemas.microsoft.com/office/drawing/2014/main" id="{53F06D4C-4AA9-46AF-9AD6-3E0BD82AE4D6}"/>
              </a:ext>
            </a:extLst>
          </p:cNvPr>
          <p:cNvSpPr/>
          <p:nvPr/>
        </p:nvSpPr>
        <p:spPr>
          <a:xfrm>
            <a:off x="1288725" y="3181276"/>
            <a:ext cx="305724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三、技术调研报告</a:t>
            </a:r>
          </a:p>
        </p:txBody>
      </p:sp>
      <p:sp>
        <p:nvSpPr>
          <p:cNvPr id="6" name="矩形 5">
            <a:extLst>
              <a:ext uri="{FF2B5EF4-FFF2-40B4-BE49-F238E27FC236}">
                <a16:creationId xmlns:a16="http://schemas.microsoft.com/office/drawing/2014/main" id="{7162B64A-F3ED-43BC-B692-8F124A7D8B16}"/>
              </a:ext>
            </a:extLst>
          </p:cNvPr>
          <p:cNvSpPr/>
          <p:nvPr/>
        </p:nvSpPr>
        <p:spPr>
          <a:xfrm>
            <a:off x="1288725" y="4033413"/>
            <a:ext cx="3057247" cy="523220"/>
          </a:xfrm>
          <a:prstGeom prst="rect">
            <a:avLst/>
          </a:prstGeom>
        </p:spPr>
        <p:txBody>
          <a:bodyPr wrap="none">
            <a:spAutoFit/>
          </a:bodyPr>
          <a:lstStyle/>
          <a:p>
            <a:r>
              <a:rPr lang="zh-CN" sz="2800">
                <a:solidFill>
                  <a:srgbClr val="A51E36"/>
                </a:solidFill>
                <a:latin typeface="微软雅黑"/>
                <a:ea typeface="微软雅黑"/>
              </a:rPr>
              <a:t>四、技术体系架构</a:t>
            </a:r>
          </a:p>
        </p:txBody>
      </p:sp>
      <p:sp>
        <p:nvSpPr>
          <p:cNvPr id="8" name="矩形 7">
            <a:extLst>
              <a:ext uri="{FF2B5EF4-FFF2-40B4-BE49-F238E27FC236}">
                <a16:creationId xmlns:a16="http://schemas.microsoft.com/office/drawing/2014/main" id="{BC8AE720-D015-4DE0-AF4B-B492193F2806}"/>
              </a:ext>
            </a:extLst>
          </p:cNvPr>
          <p:cNvSpPr/>
          <p:nvPr/>
        </p:nvSpPr>
        <p:spPr>
          <a:xfrm>
            <a:off x="5277158" y="1901178"/>
            <a:ext cx="3057247" cy="523220"/>
          </a:xfrm>
          <a:prstGeom prst="rect">
            <a:avLst/>
          </a:prstGeom>
        </p:spPr>
        <p:txBody>
          <a:bodyPr wrap="none">
            <a:spAutoFit/>
          </a:bodyPr>
          <a:lstStyle/>
          <a:p>
            <a:r>
              <a:rPr lang="zh-CN" sz="2800" b="1">
                <a:solidFill>
                  <a:srgbClr val="FF0000"/>
                </a:solidFill>
                <a:latin typeface="微软雅黑"/>
                <a:ea typeface="微软雅黑"/>
              </a:rPr>
              <a:t>五、应用框架研究</a:t>
            </a:r>
          </a:p>
        </p:txBody>
      </p:sp>
      <p:sp>
        <p:nvSpPr>
          <p:cNvPr id="9" name="矩形 8">
            <a:extLst>
              <a:ext uri="{FF2B5EF4-FFF2-40B4-BE49-F238E27FC236}">
                <a16:creationId xmlns:a16="http://schemas.microsoft.com/office/drawing/2014/main" id="{74D03010-9749-4D3A-BCDB-5734BC0DCF3C}"/>
              </a:ext>
            </a:extLst>
          </p:cNvPr>
          <p:cNvSpPr/>
          <p:nvPr/>
        </p:nvSpPr>
        <p:spPr>
          <a:xfrm>
            <a:off x="5277158" y="2424398"/>
            <a:ext cx="413446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六、加密算法与密钥生成</a:t>
            </a:r>
          </a:p>
        </p:txBody>
      </p:sp>
      <p:sp>
        <p:nvSpPr>
          <p:cNvPr id="10" name="矩形 9">
            <a:extLst>
              <a:ext uri="{FF2B5EF4-FFF2-40B4-BE49-F238E27FC236}">
                <a16:creationId xmlns:a16="http://schemas.microsoft.com/office/drawing/2014/main" id="{5FB0E51F-2DBA-4CE4-8436-99EA1FC2B26D}"/>
              </a:ext>
            </a:extLst>
          </p:cNvPr>
          <p:cNvSpPr/>
          <p:nvPr/>
        </p:nvSpPr>
        <p:spPr>
          <a:xfrm>
            <a:off x="5277158" y="3181276"/>
            <a:ext cx="269817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七、实现与部署</a:t>
            </a:r>
          </a:p>
        </p:txBody>
      </p:sp>
      <p:sp>
        <p:nvSpPr>
          <p:cNvPr id="11" name="矩形 10">
            <a:extLst>
              <a:ext uri="{FF2B5EF4-FFF2-40B4-BE49-F238E27FC236}">
                <a16:creationId xmlns:a16="http://schemas.microsoft.com/office/drawing/2014/main" id="{CF1BBE84-529B-4E6E-A7A4-1CEE191435EA}"/>
              </a:ext>
            </a:extLst>
          </p:cNvPr>
          <p:cNvSpPr/>
          <p:nvPr/>
        </p:nvSpPr>
        <p:spPr>
          <a:xfrm>
            <a:off x="5285521" y="3894079"/>
            <a:ext cx="162095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八、总结</a:t>
            </a:r>
          </a:p>
        </p:txBody>
      </p:sp>
      <p:sp>
        <p:nvSpPr>
          <p:cNvPr id="12" name="灯片编号占位符 11">
            <a:extLst>
              <a:ext uri="{FF2B5EF4-FFF2-40B4-BE49-F238E27FC236}">
                <a16:creationId xmlns:a16="http://schemas.microsoft.com/office/drawing/2014/main" id="{37D5BF6E-37F0-0C41-99CE-97C3AA06DA95}"/>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27</a:t>
            </a:fld>
            <a:endParaRPr lang="zh-CN"/>
          </a:p>
        </p:txBody>
      </p:sp>
    </p:spTree>
    <p:extLst>
      <p:ext uri="{BB962C8B-B14F-4D97-AF65-F5344CB8AC3E}">
        <p14:creationId xmlns:p14="http://schemas.microsoft.com/office/powerpoint/2010/main" val="373557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3592650" cy="584775"/>
          </a:xfrm>
          <a:prstGeom prst="rect">
            <a:avLst/>
          </a:prstGeom>
          <a:noFill/>
        </p:spPr>
        <p:txBody>
          <a:bodyPr wrap="none">
            <a:spAutoFit/>
          </a:bodyPr>
          <a:lstStyle/>
          <a:p>
            <a:r>
              <a:rPr lang="zh-CN" sz="3200">
                <a:solidFill>
                  <a:schemeClr val="accent3"/>
                </a:solidFill>
                <a:latin typeface="Geometr706 BlkCn BT"/>
              </a:rPr>
              <a:t>网络货运</a:t>
            </a:r>
            <a:r>
              <a:rPr lang="en-US" sz="3200">
                <a:solidFill>
                  <a:schemeClr val="accent3"/>
                </a:solidFill>
                <a:latin typeface="Geometr706 BlkCn BT"/>
              </a:rPr>
              <a:t>-</a:t>
            </a:r>
            <a:r>
              <a:rPr lang="zh-CN" sz="3200">
                <a:solidFill>
                  <a:schemeClr val="accent3"/>
                </a:solidFill>
                <a:latin typeface="Geometr706 BlkCn BT"/>
              </a:rPr>
              <a:t>上链数据</a:t>
            </a: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6" name="矩形 5"/>
          <p:cNvSpPr/>
          <p:nvPr/>
        </p:nvSpPr>
        <p:spPr>
          <a:xfrm>
            <a:off x="346242" y="1001688"/>
            <a:ext cx="8515350" cy="393700"/>
          </a:xfrm>
          <a:prstGeom prst="rect">
            <a:avLst/>
          </a:prstGeom>
        </p:spPr>
        <p:txBody>
          <a:bodyPr wrap="square">
            <a:spAutoFit/>
          </a:bodyPr>
          <a:lstStyle/>
          <a:p>
            <a:pPr marL="285750" lvl="0" indent="-285750">
              <a:buClr>
                <a:srgbClr val="FB6362"/>
              </a:buClr>
              <a:buFont typeface="Wingdings" charset="2"/>
              <a:buChar char="n"/>
            </a:pPr>
            <a:r>
              <a:rPr lang="zh-CN" sz="2000">
                <a:latin typeface="微软雅黑"/>
                <a:ea typeface="微软雅黑"/>
              </a:rPr>
              <a:t>功能：数据存证；交易溯源；流程优化</a:t>
            </a:r>
          </a:p>
        </p:txBody>
      </p:sp>
      <p:pic>
        <p:nvPicPr>
          <p:cNvPr id="2" name="图片 1">
            <a:extLst>
              <a:ext uri="{FF2B5EF4-FFF2-40B4-BE49-F238E27FC236}">
                <a16:creationId xmlns:a16="http://schemas.microsoft.com/office/drawing/2014/main" id="{DDBE9213-84F1-3540-AA8E-E4ADCA04D09A}"/>
              </a:ext>
            </a:extLst>
          </p:cNvPr>
          <p:cNvPicPr>
            <a:picLocks noChangeAspect="1"/>
          </p:cNvPicPr>
          <p:nvPr/>
        </p:nvPicPr>
        <p:blipFill>
          <a:blip r:embed="rId3"/>
          <a:stretch>
            <a:fillRect/>
          </a:stretch>
        </p:blipFill>
        <p:spPr>
          <a:xfrm>
            <a:off x="751244" y="2525273"/>
            <a:ext cx="5344756" cy="2981681"/>
          </a:xfrm>
          <a:prstGeom prst="rect">
            <a:avLst/>
          </a:prstGeom>
        </p:spPr>
      </p:pic>
      <p:sp>
        <p:nvSpPr>
          <p:cNvPr id="7" name="矩形 6">
            <a:extLst>
              <a:ext uri="{FF2B5EF4-FFF2-40B4-BE49-F238E27FC236}">
                <a16:creationId xmlns:a16="http://schemas.microsoft.com/office/drawing/2014/main" id="{6DA1A84A-782A-894F-9081-B85AC5CA92F2}"/>
              </a:ext>
            </a:extLst>
          </p:cNvPr>
          <p:cNvSpPr/>
          <p:nvPr/>
        </p:nvSpPr>
        <p:spPr>
          <a:xfrm>
            <a:off x="346241" y="1581763"/>
            <a:ext cx="11145543" cy="400110"/>
          </a:xfrm>
          <a:prstGeom prst="rect">
            <a:avLst/>
          </a:prstGeom>
        </p:spPr>
        <p:txBody>
          <a:bodyPr wrap="square">
            <a:spAutoFit/>
          </a:bodyPr>
          <a:lstStyle/>
          <a:p>
            <a:pPr marL="285750" indent="-285750">
              <a:buClr>
                <a:schemeClr val="accent1"/>
              </a:buClr>
              <a:buFont typeface="Wingdings" charset="2"/>
              <a:buChar char="n"/>
            </a:pPr>
            <a:r>
              <a:rPr lang="zh-CN" sz="2000">
                <a:latin typeface="微软雅黑"/>
                <a:ea typeface="微软雅黑"/>
              </a:rPr>
              <a:t>上链数据：用户信息；货运物流信息；订单数据；交易清算数据；日志记录；其他数据需求。</a:t>
            </a:r>
          </a:p>
        </p:txBody>
      </p:sp>
      <p:sp>
        <p:nvSpPr>
          <p:cNvPr id="11" name="文本框 10">
            <a:extLst>
              <a:ext uri="{FF2B5EF4-FFF2-40B4-BE49-F238E27FC236}">
                <a16:creationId xmlns:a16="http://schemas.microsoft.com/office/drawing/2014/main" id="{52667871-4777-644D-8107-8B1A2964CD17}"/>
              </a:ext>
            </a:extLst>
          </p:cNvPr>
          <p:cNvSpPr txBox="1"/>
          <p:nvPr/>
        </p:nvSpPr>
        <p:spPr>
          <a:xfrm>
            <a:off x="2673362" y="5611705"/>
            <a:ext cx="2467157" cy="504818"/>
          </a:xfrm>
          <a:prstGeom prst="rect">
            <a:avLst/>
          </a:prstGeom>
          <a:noFill/>
        </p:spPr>
        <p:txBody>
          <a:bodyPr wrap="square">
            <a:spAutoFit/>
          </a:bodyPr>
          <a:lst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a:lstStyle>
          <a:p>
            <a:pPr>
              <a:lnSpc>
                <a:spcPct val="150000"/>
              </a:lnSpc>
            </a:pPr>
            <a:r>
              <a:rPr lang="zh-CN" sz="2000"/>
              <a:t>数据上链存证</a:t>
            </a:r>
          </a:p>
        </p:txBody>
      </p:sp>
      <p:pic>
        <p:nvPicPr>
          <p:cNvPr id="12" name="图片 11">
            <a:extLst>
              <a:ext uri="{FF2B5EF4-FFF2-40B4-BE49-F238E27FC236}">
                <a16:creationId xmlns:a16="http://schemas.microsoft.com/office/drawing/2014/main" id="{889675DF-313D-2741-BF85-67FC88DF35E8}"/>
              </a:ext>
            </a:extLst>
          </p:cNvPr>
          <p:cNvPicPr>
            <a:picLocks noChangeAspect="1"/>
          </p:cNvPicPr>
          <p:nvPr/>
        </p:nvPicPr>
        <p:blipFill>
          <a:blip r:embed="rId4"/>
          <a:stretch>
            <a:fillRect/>
          </a:stretch>
        </p:blipFill>
        <p:spPr>
          <a:xfrm>
            <a:off x="6096000" y="3561737"/>
            <a:ext cx="5295900" cy="1714500"/>
          </a:xfrm>
          <a:prstGeom prst="rect">
            <a:avLst/>
          </a:prstGeom>
        </p:spPr>
      </p:pic>
      <p:sp>
        <p:nvSpPr>
          <p:cNvPr id="13" name="文本框 10">
            <a:extLst>
              <a:ext uri="{FF2B5EF4-FFF2-40B4-BE49-F238E27FC236}">
                <a16:creationId xmlns:a16="http://schemas.microsoft.com/office/drawing/2014/main" id="{C13118D8-B60D-5841-B130-90B822143EE5}"/>
              </a:ext>
            </a:extLst>
          </p:cNvPr>
          <p:cNvSpPr txBox="1"/>
          <p:nvPr/>
        </p:nvSpPr>
        <p:spPr>
          <a:xfrm>
            <a:off x="7510371" y="5353741"/>
            <a:ext cx="2467157" cy="504818"/>
          </a:xfrm>
          <a:prstGeom prst="rect">
            <a:avLst/>
          </a:prstGeom>
          <a:noFill/>
        </p:spPr>
        <p:txBody>
          <a:bodyPr wrap="square">
            <a:spAutoFit/>
          </a:bodyPr>
          <a:lst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a:lstStyle>
          <a:p>
            <a:pPr>
              <a:lnSpc>
                <a:spcPct val="150000"/>
              </a:lnSpc>
            </a:pPr>
            <a:r>
              <a:rPr lang="zh-CN" sz="2000"/>
              <a:t>货物订单信息表</a:t>
            </a:r>
          </a:p>
        </p:txBody>
      </p:sp>
      <p:sp>
        <p:nvSpPr>
          <p:cNvPr id="4" name="灯片编号占位符 3">
            <a:extLst>
              <a:ext uri="{FF2B5EF4-FFF2-40B4-BE49-F238E27FC236}">
                <a16:creationId xmlns:a16="http://schemas.microsoft.com/office/drawing/2014/main" id="{5A14C1B4-EC2B-274A-85BD-6D0D0EC81BDD}"/>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28</a:t>
            </a:fld>
            <a:endParaRPr lang="zh-CN"/>
          </a:p>
        </p:txBody>
      </p:sp>
    </p:spTree>
    <p:extLst>
      <p:ext uri="{BB962C8B-B14F-4D97-AF65-F5344CB8AC3E}">
        <p14:creationId xmlns:p14="http://schemas.microsoft.com/office/powerpoint/2010/main" val="70170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3592650" cy="584775"/>
          </a:xfrm>
          <a:prstGeom prst="rect">
            <a:avLst/>
          </a:prstGeom>
          <a:noFill/>
        </p:spPr>
        <p:txBody>
          <a:bodyPr wrap="none">
            <a:spAutoFit/>
          </a:bodyPr>
          <a:lstStyle/>
          <a:p>
            <a:r>
              <a:rPr lang="zh-CN" sz="3200">
                <a:solidFill>
                  <a:schemeClr val="accent3"/>
                </a:solidFill>
                <a:latin typeface="Geometr706 BlkCn BT"/>
              </a:rPr>
              <a:t>网络货运</a:t>
            </a:r>
            <a:r>
              <a:rPr lang="en-US" sz="3200">
                <a:solidFill>
                  <a:schemeClr val="accent3"/>
                </a:solidFill>
                <a:latin typeface="Geometr706 BlkCn BT"/>
              </a:rPr>
              <a:t>-</a:t>
            </a:r>
            <a:r>
              <a:rPr lang="zh-CN" sz="3200">
                <a:solidFill>
                  <a:schemeClr val="accent3"/>
                </a:solidFill>
                <a:latin typeface="Geometr706 BlkCn BT"/>
              </a:rPr>
              <a:t>存储结构</a:t>
            </a: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6" name="矩形 5"/>
          <p:cNvSpPr/>
          <p:nvPr/>
        </p:nvSpPr>
        <p:spPr>
          <a:xfrm>
            <a:off x="691295" y="878678"/>
            <a:ext cx="10256399" cy="707886"/>
          </a:xfrm>
          <a:prstGeom prst="rect">
            <a:avLst/>
          </a:prstGeom>
        </p:spPr>
        <p:txBody>
          <a:bodyPr wrap="square">
            <a:spAutoFit/>
          </a:bodyPr>
          <a:lstStyle/>
          <a:p>
            <a:pPr marL="285750" indent="-285750">
              <a:buClr>
                <a:schemeClr val="accent1"/>
              </a:buClr>
              <a:buFont typeface="Wingdings" charset="2"/>
              <a:buChar char="n"/>
            </a:pPr>
            <a:r>
              <a:rPr lang="en-US" sz="2000">
                <a:solidFill>
                  <a:schemeClr val="tx1"/>
                </a:solidFill>
                <a:latin typeface="微软雅黑"/>
                <a:ea typeface="微软雅黑"/>
              </a:rPr>
              <a:t>Fabric</a:t>
            </a:r>
            <a:r>
              <a:rPr lang="zh-CN" sz="2000">
                <a:solidFill>
                  <a:schemeClr val="tx1"/>
                </a:solidFill>
                <a:latin typeface="微软雅黑"/>
                <a:ea typeface="微软雅黑"/>
              </a:rPr>
              <a:t>通过</a:t>
            </a:r>
            <a:r>
              <a:rPr lang="en-US" sz="2000" b="1">
                <a:solidFill>
                  <a:srgbClr val="FF0000"/>
                </a:solidFill>
                <a:latin typeface="微软雅黑"/>
                <a:ea typeface="微软雅黑"/>
              </a:rPr>
              <a:t>Merkle</a:t>
            </a:r>
            <a:r>
              <a:rPr lang="zh-CN" sz="2000" b="1">
                <a:solidFill>
                  <a:srgbClr val="FF0000"/>
                </a:solidFill>
                <a:latin typeface="微软雅黑"/>
                <a:ea typeface="微软雅黑"/>
              </a:rPr>
              <a:t> </a:t>
            </a:r>
            <a:r>
              <a:rPr lang="en-US" sz="2000" b="1">
                <a:solidFill>
                  <a:srgbClr val="FF0000"/>
                </a:solidFill>
                <a:latin typeface="微软雅黑"/>
                <a:ea typeface="微软雅黑"/>
              </a:rPr>
              <a:t>Tree</a:t>
            </a:r>
            <a:r>
              <a:rPr lang="zh-CN" sz="2000">
                <a:latin typeface="微软雅黑"/>
                <a:ea typeface="微软雅黑"/>
              </a:rPr>
              <a:t>对“三单”进行存储，</a:t>
            </a:r>
            <a:r>
              <a:rPr lang="en-US" sz="2000">
                <a:latin typeface="微软雅黑"/>
                <a:ea typeface="微软雅黑"/>
              </a:rPr>
              <a:t>Merkle</a:t>
            </a:r>
            <a:r>
              <a:rPr lang="zh-CN" sz="2000">
                <a:latin typeface="微软雅黑"/>
                <a:ea typeface="微软雅黑"/>
              </a:rPr>
              <a:t> </a:t>
            </a:r>
            <a:r>
              <a:rPr lang="en-US" sz="2000">
                <a:latin typeface="微软雅黑"/>
                <a:ea typeface="微软雅黑"/>
              </a:rPr>
              <a:t>Tree</a:t>
            </a:r>
            <a:r>
              <a:rPr lang="zh-CN" sz="2000">
                <a:latin typeface="微软雅黑"/>
                <a:ea typeface="微软雅黑"/>
              </a:rPr>
              <a:t>的叶子是数据块的哈希值。如果叶子数据发生变化，会传递到父节点导致树根值发生变化。</a:t>
            </a:r>
          </a:p>
        </p:txBody>
      </p:sp>
      <p:pic>
        <p:nvPicPr>
          <p:cNvPr id="7" name="图片 6">
            <a:extLst>
              <a:ext uri="{FF2B5EF4-FFF2-40B4-BE49-F238E27FC236}">
                <a16:creationId xmlns:a16="http://schemas.microsoft.com/office/drawing/2014/main" id="{0DE9E7E8-F7D1-EF48-AD57-CE769005463C}"/>
              </a:ext>
            </a:extLst>
          </p:cNvPr>
          <p:cNvPicPr>
            <a:picLocks noChangeAspect="1"/>
          </p:cNvPicPr>
          <p:nvPr/>
        </p:nvPicPr>
        <p:blipFill>
          <a:blip r:embed="rId3"/>
          <a:stretch>
            <a:fillRect/>
          </a:stretch>
        </p:blipFill>
        <p:spPr>
          <a:xfrm>
            <a:off x="922639" y="3134646"/>
            <a:ext cx="4979198" cy="2501072"/>
          </a:xfrm>
          <a:prstGeom prst="rect">
            <a:avLst/>
          </a:prstGeom>
        </p:spPr>
      </p:pic>
      <p:sp>
        <p:nvSpPr>
          <p:cNvPr id="8" name="文本框 10">
            <a:extLst>
              <a:ext uri="{FF2B5EF4-FFF2-40B4-BE49-F238E27FC236}">
                <a16:creationId xmlns:a16="http://schemas.microsoft.com/office/drawing/2014/main" id="{60F88594-6017-FB48-A0C1-01C50C7913C7}"/>
              </a:ext>
            </a:extLst>
          </p:cNvPr>
          <p:cNvSpPr txBox="1"/>
          <p:nvPr/>
        </p:nvSpPr>
        <p:spPr>
          <a:xfrm>
            <a:off x="2541801" y="5635718"/>
            <a:ext cx="2467157" cy="506292"/>
          </a:xfrm>
          <a:prstGeom prst="rect">
            <a:avLst/>
          </a:prstGeom>
          <a:noFill/>
        </p:spPr>
        <p:txBody>
          <a:bodyPr wrap="square">
            <a:spAutoFit/>
          </a:bodyPr>
          <a:lst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a:lstStyle>
          <a:p>
            <a:pPr>
              <a:lnSpc>
                <a:spcPct val="150000"/>
              </a:lnSpc>
            </a:pPr>
            <a:r>
              <a:rPr lang="zh-CN" sz="2000"/>
              <a:t>存储结构</a:t>
            </a:r>
          </a:p>
        </p:txBody>
      </p:sp>
      <p:pic>
        <p:nvPicPr>
          <p:cNvPr id="2" name="图片 1">
            <a:extLst>
              <a:ext uri="{FF2B5EF4-FFF2-40B4-BE49-F238E27FC236}">
                <a16:creationId xmlns:a16="http://schemas.microsoft.com/office/drawing/2014/main" id="{577F8D69-2C78-2D42-AE34-086A4D72FD2F}"/>
              </a:ext>
            </a:extLst>
          </p:cNvPr>
          <p:cNvPicPr>
            <a:picLocks noChangeAspect="1"/>
          </p:cNvPicPr>
          <p:nvPr/>
        </p:nvPicPr>
        <p:blipFill>
          <a:blip r:embed="rId4"/>
          <a:stretch>
            <a:fillRect/>
          </a:stretch>
        </p:blipFill>
        <p:spPr>
          <a:xfrm>
            <a:off x="6583235" y="2773504"/>
            <a:ext cx="4364459" cy="3046133"/>
          </a:xfrm>
          <a:prstGeom prst="rect">
            <a:avLst/>
          </a:prstGeom>
        </p:spPr>
      </p:pic>
      <p:sp>
        <p:nvSpPr>
          <p:cNvPr id="11" name="矩形 10">
            <a:extLst>
              <a:ext uri="{FF2B5EF4-FFF2-40B4-BE49-F238E27FC236}">
                <a16:creationId xmlns:a16="http://schemas.microsoft.com/office/drawing/2014/main" id="{3FFB884A-B97D-6742-876E-6AF03FEA2719}"/>
              </a:ext>
            </a:extLst>
          </p:cNvPr>
          <p:cNvSpPr/>
          <p:nvPr/>
        </p:nvSpPr>
        <p:spPr>
          <a:xfrm>
            <a:off x="353947" y="1651522"/>
            <a:ext cx="10763250" cy="1308100"/>
          </a:xfrm>
          <a:prstGeom prst="rect">
            <a:avLst/>
          </a:prstGeom>
        </p:spPr>
        <p:txBody>
          <a:bodyPr wrap="square">
            <a:spAutoFit/>
          </a:bodyPr>
          <a:lstStyle/>
          <a:p>
            <a:pPr marL="285750" lvl="0" indent="-285750" algn="just">
              <a:buClr>
                <a:srgbClr val="FB6362"/>
              </a:buClr>
              <a:buFont typeface="Wingdings" charset="2"/>
              <a:buChar char="n"/>
            </a:pPr>
            <a:r>
              <a:rPr lang="zh-CN" sz="2000">
                <a:latin typeface="微软雅黑"/>
                <a:ea typeface="微软雅黑"/>
              </a:rPr>
              <a:t>在交易验证时，以交易</a:t>
            </a:r>
            <a:r>
              <a:rPr lang="en-US" sz="2000">
                <a:latin typeface="微软雅黑"/>
                <a:ea typeface="微软雅黑"/>
              </a:rPr>
              <a:t>3</a:t>
            </a:r>
            <a:r>
              <a:rPr lang="zh-CN" sz="2000">
                <a:latin typeface="微软雅黑"/>
                <a:ea typeface="微软雅黑"/>
              </a:rPr>
              <a:t>为例，由</a:t>
            </a:r>
            <a:r>
              <a:rPr lang="zh-CN" sz="2000">
                <a:solidFill>
                  <a:srgbClr val="FF0200"/>
                </a:solidFill>
                <a:latin typeface="微软雅黑"/>
                <a:ea typeface="微软雅黑"/>
              </a:rPr>
              <a:t>查询方</a:t>
            </a:r>
            <a:r>
              <a:rPr lang="zh-CN" sz="2000">
                <a:latin typeface="微软雅黑"/>
                <a:ea typeface="微软雅黑"/>
              </a:rPr>
              <a:t>持有交易</a:t>
            </a:r>
            <a:r>
              <a:rPr lang="en-US" sz="2000">
                <a:latin typeface="微软雅黑"/>
                <a:ea typeface="微软雅黑"/>
              </a:rPr>
              <a:t>3hash</a:t>
            </a:r>
            <a:r>
              <a:rPr lang="zh-CN" sz="2000">
                <a:latin typeface="微软雅黑"/>
                <a:ea typeface="微软雅黑"/>
              </a:rPr>
              <a:t>向</a:t>
            </a:r>
            <a:r>
              <a:rPr lang="zh-CN" sz="2000">
                <a:solidFill>
                  <a:srgbClr val="FF0200"/>
                </a:solidFill>
                <a:latin typeface="微软雅黑"/>
                <a:ea typeface="微软雅黑"/>
              </a:rPr>
              <a:t>联盟链</a:t>
            </a:r>
            <a:r>
              <a:rPr lang="zh-CN" sz="2000">
                <a:latin typeface="微软雅黑"/>
                <a:ea typeface="微软雅黑"/>
              </a:rPr>
              <a:t>发起查询请求，</a:t>
            </a:r>
            <a:r>
              <a:rPr lang="zh-CN" sz="2000">
                <a:solidFill>
                  <a:srgbClr val="FF0200"/>
                </a:solidFill>
                <a:latin typeface="微软雅黑"/>
                <a:ea typeface="微软雅黑"/>
              </a:rPr>
              <a:t>联盟链</a:t>
            </a:r>
            <a:r>
              <a:rPr lang="zh-CN" sz="2000">
                <a:latin typeface="微软雅黑"/>
                <a:ea typeface="微软雅黑"/>
              </a:rPr>
              <a:t>提供由</a:t>
            </a:r>
            <a:r>
              <a:rPr lang="en-US" sz="2000">
                <a:latin typeface="微软雅黑"/>
                <a:ea typeface="微软雅黑"/>
              </a:rPr>
              <a:t>hash4</a:t>
            </a:r>
            <a:r>
              <a:rPr lang="zh-CN" sz="2000">
                <a:latin typeface="微软雅黑"/>
                <a:ea typeface="微软雅黑"/>
              </a:rPr>
              <a:t>、</a:t>
            </a:r>
            <a:r>
              <a:rPr lang="en-US" sz="2000">
                <a:latin typeface="微软雅黑"/>
                <a:ea typeface="微软雅黑"/>
              </a:rPr>
              <a:t>hash12</a:t>
            </a:r>
            <a:r>
              <a:rPr lang="zh-CN" sz="2000">
                <a:latin typeface="微软雅黑"/>
                <a:ea typeface="微软雅黑"/>
              </a:rPr>
              <a:t>组成的</a:t>
            </a:r>
            <a:r>
              <a:rPr lang="en-US" sz="2000">
                <a:latin typeface="微软雅黑"/>
                <a:ea typeface="微软雅黑"/>
              </a:rPr>
              <a:t>hash</a:t>
            </a:r>
            <a:r>
              <a:rPr lang="zh-CN" sz="2000">
                <a:latin typeface="微软雅黑"/>
                <a:ea typeface="微软雅黑"/>
              </a:rPr>
              <a:t>链，</a:t>
            </a:r>
            <a:r>
              <a:rPr lang="zh-CN" sz="2000">
                <a:solidFill>
                  <a:srgbClr val="FF0200"/>
                </a:solidFill>
                <a:latin typeface="微软雅黑"/>
                <a:ea typeface="微软雅黑"/>
              </a:rPr>
              <a:t>查询方</a:t>
            </a:r>
            <a:r>
              <a:rPr lang="zh-CN" sz="2000">
                <a:latin typeface="微软雅黑"/>
                <a:ea typeface="微软雅黑"/>
              </a:rPr>
              <a:t>按照</a:t>
            </a:r>
            <a:r>
              <a:rPr lang="en-US" sz="2000">
                <a:latin typeface="微软雅黑"/>
                <a:ea typeface="微软雅黑"/>
              </a:rPr>
              <a:t>Merkle</a:t>
            </a:r>
            <a:r>
              <a:rPr lang="zh-CN" sz="2000">
                <a:latin typeface="微软雅黑"/>
                <a:ea typeface="微软雅黑"/>
              </a:rPr>
              <a:t>树构造规则计算得出</a:t>
            </a:r>
            <a:r>
              <a:rPr lang="en-US" sz="2000">
                <a:latin typeface="微软雅黑"/>
                <a:ea typeface="微软雅黑"/>
              </a:rPr>
              <a:t>Merkle </a:t>
            </a:r>
            <a:r>
              <a:rPr lang="zh-CN" sz="2000">
                <a:latin typeface="微软雅黑"/>
                <a:ea typeface="微软雅黑"/>
              </a:rPr>
              <a:t>根并于本地验证是否正确。</a:t>
            </a:r>
          </a:p>
          <a:p>
            <a:pPr marL="285750" lvl="0" indent="-285750">
              <a:buClr>
                <a:srgbClr val="FB6362"/>
              </a:buClr>
              <a:buFont typeface="Wingdings" charset="2"/>
              <a:buChar char="n"/>
            </a:pPr>
            <a:endParaRPr lang="zh-CN" sz="2000">
              <a:latin typeface="微软雅黑"/>
              <a:ea typeface="微软雅黑"/>
            </a:endParaRPr>
          </a:p>
        </p:txBody>
      </p:sp>
      <p:sp>
        <p:nvSpPr>
          <p:cNvPr id="13" name="文本框 10">
            <a:extLst>
              <a:ext uri="{FF2B5EF4-FFF2-40B4-BE49-F238E27FC236}">
                <a16:creationId xmlns:a16="http://schemas.microsoft.com/office/drawing/2014/main" id="{261D9F6D-6A2B-DD43-8C2D-6C81563D39DF}"/>
              </a:ext>
            </a:extLst>
          </p:cNvPr>
          <p:cNvSpPr txBox="1"/>
          <p:nvPr/>
        </p:nvSpPr>
        <p:spPr>
          <a:xfrm>
            <a:off x="8199957" y="5819637"/>
            <a:ext cx="2467157" cy="504818"/>
          </a:xfrm>
          <a:prstGeom prst="rect">
            <a:avLst/>
          </a:prstGeom>
          <a:noFill/>
        </p:spPr>
        <p:txBody>
          <a:bodyPr wrap="square">
            <a:spAutoFit/>
          </a:bodyPr>
          <a:lst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a:lstStyle>
          <a:p>
            <a:pPr>
              <a:lnSpc>
                <a:spcPct val="150000"/>
              </a:lnSpc>
            </a:pPr>
            <a:r>
              <a:rPr lang="zh-CN" sz="2000"/>
              <a:t>交易验证路径</a:t>
            </a:r>
          </a:p>
        </p:txBody>
      </p:sp>
      <p:sp>
        <p:nvSpPr>
          <p:cNvPr id="4" name="灯片编号占位符 3">
            <a:extLst>
              <a:ext uri="{FF2B5EF4-FFF2-40B4-BE49-F238E27FC236}">
                <a16:creationId xmlns:a16="http://schemas.microsoft.com/office/drawing/2014/main" id="{BDDDF5A4-B88A-7048-9FB0-6DC80E7D0A2D}"/>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29</a:t>
            </a:fld>
            <a:endParaRPr lang="zh-CN"/>
          </a:p>
        </p:txBody>
      </p:sp>
    </p:spTree>
    <p:extLst>
      <p:ext uri="{BB962C8B-B14F-4D97-AF65-F5344CB8AC3E}">
        <p14:creationId xmlns:p14="http://schemas.microsoft.com/office/powerpoint/2010/main" val="34467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 name="标题 1">
            <a:extLst>
              <a:ext uri="{FF2B5EF4-FFF2-40B4-BE49-F238E27FC236}">
                <a16:creationId xmlns:a16="http://schemas.microsoft.com/office/drawing/2014/main" id="{A0FECA89-B158-6E41-9099-537B8A0C4647}"/>
              </a:ext>
            </a:extLst>
          </p:cNvPr>
          <p:cNvSpPr txBox="1">
            <a:spLocks/>
          </p:cNvSpPr>
          <p:nvPr/>
        </p:nvSpPr>
        <p:spPr>
          <a:xfrm>
            <a:off x="733020" y="663527"/>
            <a:ext cx="3337685" cy="1210529"/>
          </a:xfrm>
          <a:prstGeom prst="rect">
            <a:avLst/>
          </a:prstGeom>
        </p:spPr>
        <p:txBody>
          <a:bodyPr>
            <a:normAutofit/>
          </a:bodyPr>
          <a:lstStyle>
            <a:lvl1pPr lvl="0" algn="l" defTabSz="914400">
              <a:lnSpc>
                <a:spcPct val="90000"/>
              </a:lnSpc>
              <a:spcBef>
                <a:spcPct val="0"/>
              </a:spcBef>
              <a:buNone/>
              <a:defRPr sz="4400" kern="1200">
                <a:solidFill>
                  <a:schemeClr val="tx1"/>
                </a:solidFill>
                <a:latin typeface="Calibri Light"/>
                <a:ea typeface="微软雅黑"/>
              </a:defRPr>
            </a:lvl1pPr>
          </a:lstStyle>
          <a:p>
            <a:pPr>
              <a:lnSpc>
                <a:spcPct val="150000"/>
              </a:lnSpc>
            </a:pPr>
            <a:r>
              <a:rPr lang="zh-CN" sz="4000">
                <a:solidFill>
                  <a:srgbClr val="A51E36"/>
                </a:solidFill>
                <a:latin typeface="微软雅黑"/>
                <a:ea typeface="微软雅黑"/>
              </a:rPr>
              <a:t>内容概要</a:t>
            </a:r>
          </a:p>
        </p:txBody>
      </p:sp>
      <p:sp>
        <p:nvSpPr>
          <p:cNvPr id="2" name="矩形 1">
            <a:extLst>
              <a:ext uri="{FF2B5EF4-FFF2-40B4-BE49-F238E27FC236}">
                <a16:creationId xmlns:a16="http://schemas.microsoft.com/office/drawing/2014/main" id="{B4DE04A9-45E9-4628-94B1-48B31BBDAC6C}"/>
              </a:ext>
            </a:extLst>
          </p:cNvPr>
          <p:cNvSpPr/>
          <p:nvPr/>
        </p:nvSpPr>
        <p:spPr>
          <a:xfrm>
            <a:off x="1288725" y="1709588"/>
            <a:ext cx="3492147" cy="662554"/>
          </a:xfrm>
          <a:prstGeom prst="rect">
            <a:avLst/>
          </a:prstGeom>
        </p:spPr>
        <p:txBody>
          <a:bodyPr wrap="square">
            <a:spAutoFit/>
          </a:bodyPr>
          <a:lstStyle/>
          <a:p>
            <a:pPr>
              <a:lnSpc>
                <a:spcPct val="150000"/>
              </a:lnSpc>
            </a:pPr>
            <a:r>
              <a:rPr lang="zh-CN" sz="2800" b="1">
                <a:solidFill>
                  <a:srgbClr val="FF0000"/>
                </a:solidFill>
                <a:latin typeface="微软雅黑"/>
                <a:ea typeface="微软雅黑"/>
              </a:rPr>
              <a:t>一、项目中期目标</a:t>
            </a:r>
          </a:p>
        </p:txBody>
      </p:sp>
      <p:sp>
        <p:nvSpPr>
          <p:cNvPr id="3" name="矩形 2">
            <a:extLst>
              <a:ext uri="{FF2B5EF4-FFF2-40B4-BE49-F238E27FC236}">
                <a16:creationId xmlns:a16="http://schemas.microsoft.com/office/drawing/2014/main" id="{560CEE8C-3E0D-43DF-890D-EE1CF0BB6604}"/>
              </a:ext>
            </a:extLst>
          </p:cNvPr>
          <p:cNvSpPr/>
          <p:nvPr/>
        </p:nvSpPr>
        <p:spPr>
          <a:xfrm>
            <a:off x="1288725" y="2424398"/>
            <a:ext cx="3380749"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二、完成情况介绍</a:t>
            </a:r>
          </a:p>
        </p:txBody>
      </p:sp>
      <p:sp>
        <p:nvSpPr>
          <p:cNvPr id="4" name="矩形 3">
            <a:extLst>
              <a:ext uri="{FF2B5EF4-FFF2-40B4-BE49-F238E27FC236}">
                <a16:creationId xmlns:a16="http://schemas.microsoft.com/office/drawing/2014/main" id="{53F06D4C-4AA9-46AF-9AD6-3E0BD82AE4D6}"/>
              </a:ext>
            </a:extLst>
          </p:cNvPr>
          <p:cNvSpPr/>
          <p:nvPr/>
        </p:nvSpPr>
        <p:spPr>
          <a:xfrm>
            <a:off x="1288725" y="3181276"/>
            <a:ext cx="305724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三、技术调研报告</a:t>
            </a:r>
          </a:p>
        </p:txBody>
      </p:sp>
      <p:sp>
        <p:nvSpPr>
          <p:cNvPr id="6" name="矩形 5">
            <a:extLst>
              <a:ext uri="{FF2B5EF4-FFF2-40B4-BE49-F238E27FC236}">
                <a16:creationId xmlns:a16="http://schemas.microsoft.com/office/drawing/2014/main" id="{7162B64A-F3ED-43BC-B692-8F124A7D8B16}"/>
              </a:ext>
            </a:extLst>
          </p:cNvPr>
          <p:cNvSpPr/>
          <p:nvPr/>
        </p:nvSpPr>
        <p:spPr>
          <a:xfrm>
            <a:off x="1288725" y="4033413"/>
            <a:ext cx="3057247" cy="523220"/>
          </a:xfrm>
          <a:prstGeom prst="rect">
            <a:avLst/>
          </a:prstGeom>
        </p:spPr>
        <p:txBody>
          <a:bodyPr wrap="none">
            <a:spAutoFit/>
          </a:bodyPr>
          <a:lstStyle/>
          <a:p>
            <a:r>
              <a:rPr lang="zh-CN" sz="2800">
                <a:solidFill>
                  <a:srgbClr val="A51E36"/>
                </a:solidFill>
                <a:latin typeface="微软雅黑"/>
                <a:ea typeface="微软雅黑"/>
              </a:rPr>
              <a:t>四、技术体系架构</a:t>
            </a:r>
          </a:p>
        </p:txBody>
      </p:sp>
      <p:sp>
        <p:nvSpPr>
          <p:cNvPr id="8" name="矩形 7">
            <a:extLst>
              <a:ext uri="{FF2B5EF4-FFF2-40B4-BE49-F238E27FC236}">
                <a16:creationId xmlns:a16="http://schemas.microsoft.com/office/drawing/2014/main" id="{BC8AE720-D015-4DE0-AF4B-B492193F2806}"/>
              </a:ext>
            </a:extLst>
          </p:cNvPr>
          <p:cNvSpPr/>
          <p:nvPr/>
        </p:nvSpPr>
        <p:spPr>
          <a:xfrm>
            <a:off x="5277158" y="1901178"/>
            <a:ext cx="3057247" cy="523220"/>
          </a:xfrm>
          <a:prstGeom prst="rect">
            <a:avLst/>
          </a:prstGeom>
        </p:spPr>
        <p:txBody>
          <a:bodyPr wrap="none">
            <a:spAutoFit/>
          </a:bodyPr>
          <a:lstStyle/>
          <a:p>
            <a:r>
              <a:rPr lang="zh-CN" sz="2800">
                <a:solidFill>
                  <a:srgbClr val="A51E36"/>
                </a:solidFill>
                <a:latin typeface="微软雅黑"/>
                <a:ea typeface="微软雅黑"/>
              </a:rPr>
              <a:t>五、应用框架研究</a:t>
            </a:r>
          </a:p>
        </p:txBody>
      </p:sp>
      <p:sp>
        <p:nvSpPr>
          <p:cNvPr id="9" name="矩形 8">
            <a:extLst>
              <a:ext uri="{FF2B5EF4-FFF2-40B4-BE49-F238E27FC236}">
                <a16:creationId xmlns:a16="http://schemas.microsoft.com/office/drawing/2014/main" id="{74D03010-9749-4D3A-BCDB-5734BC0DCF3C}"/>
              </a:ext>
            </a:extLst>
          </p:cNvPr>
          <p:cNvSpPr/>
          <p:nvPr/>
        </p:nvSpPr>
        <p:spPr>
          <a:xfrm>
            <a:off x="5277158" y="2424398"/>
            <a:ext cx="413446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六、加密算法与密钥生成</a:t>
            </a:r>
          </a:p>
        </p:txBody>
      </p:sp>
      <p:sp>
        <p:nvSpPr>
          <p:cNvPr id="10" name="矩形 9">
            <a:extLst>
              <a:ext uri="{FF2B5EF4-FFF2-40B4-BE49-F238E27FC236}">
                <a16:creationId xmlns:a16="http://schemas.microsoft.com/office/drawing/2014/main" id="{5FB0E51F-2DBA-4CE4-8436-99EA1FC2B26D}"/>
              </a:ext>
            </a:extLst>
          </p:cNvPr>
          <p:cNvSpPr/>
          <p:nvPr/>
        </p:nvSpPr>
        <p:spPr>
          <a:xfrm>
            <a:off x="5277158" y="3181276"/>
            <a:ext cx="269817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七、实现与部署</a:t>
            </a:r>
          </a:p>
        </p:txBody>
      </p:sp>
      <p:sp>
        <p:nvSpPr>
          <p:cNvPr id="11" name="矩形 10">
            <a:extLst>
              <a:ext uri="{FF2B5EF4-FFF2-40B4-BE49-F238E27FC236}">
                <a16:creationId xmlns:a16="http://schemas.microsoft.com/office/drawing/2014/main" id="{CF1BBE84-529B-4E6E-A7A4-1CEE191435EA}"/>
              </a:ext>
            </a:extLst>
          </p:cNvPr>
          <p:cNvSpPr/>
          <p:nvPr/>
        </p:nvSpPr>
        <p:spPr>
          <a:xfrm>
            <a:off x="5285521" y="3894079"/>
            <a:ext cx="162095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八、总结</a:t>
            </a:r>
          </a:p>
        </p:txBody>
      </p:sp>
      <p:sp>
        <p:nvSpPr>
          <p:cNvPr id="12" name="灯片编号占位符 11">
            <a:extLst>
              <a:ext uri="{FF2B5EF4-FFF2-40B4-BE49-F238E27FC236}">
                <a16:creationId xmlns:a16="http://schemas.microsoft.com/office/drawing/2014/main" id="{DFDA1A7C-B0EE-BD46-8D0B-F3E4D52E4699}"/>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3</a:t>
            </a:fld>
            <a:endParaRPr lang="zh-CN"/>
          </a:p>
        </p:txBody>
      </p:sp>
    </p:spTree>
    <p:extLst>
      <p:ext uri="{BB962C8B-B14F-4D97-AF65-F5344CB8AC3E}">
        <p14:creationId xmlns:p14="http://schemas.microsoft.com/office/powerpoint/2010/main" val="164246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2236510" cy="584775"/>
          </a:xfrm>
          <a:prstGeom prst="rect">
            <a:avLst/>
          </a:prstGeom>
          <a:noFill/>
        </p:spPr>
        <p:txBody>
          <a:bodyPr wrap="none">
            <a:spAutoFit/>
          </a:bodyPr>
          <a:lstStyle/>
          <a:p>
            <a:r>
              <a:rPr lang="zh-CN" sz="3200">
                <a:solidFill>
                  <a:schemeClr val="accent3"/>
                </a:solidFill>
                <a:latin typeface="Geometr706 BlkCn BT"/>
              </a:rPr>
              <a:t>供应链金融</a:t>
            </a: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7" name="矩形 76"/>
          <p:cNvSpPr/>
          <p:nvPr/>
        </p:nvSpPr>
        <p:spPr>
          <a:xfrm>
            <a:off x="716401" y="838308"/>
            <a:ext cx="8509635" cy="707886"/>
          </a:xfrm>
          <a:prstGeom prst="rect">
            <a:avLst/>
          </a:prstGeom>
        </p:spPr>
        <p:txBody>
          <a:bodyPr wrap="square">
            <a:spAutoFit/>
          </a:bodyPr>
          <a:lstStyle/>
          <a:p>
            <a:pPr>
              <a:buClr>
                <a:schemeClr val="accent1"/>
              </a:buClr>
            </a:pPr>
            <a:r>
              <a:rPr lang="zh-CN" sz="2000">
                <a:latin typeface="微软雅黑"/>
                <a:ea typeface="微软雅黑"/>
              </a:rPr>
              <a:t>中交智运供应链金融管理平台，是一个面向我司、货主、多级运输商、交通税务部门、金融机构的数据服务提供平台。</a:t>
            </a:r>
            <a:endParaRPr lang="zh-CN" sz="2000">
              <a:solidFill>
                <a:schemeClr val="tx1"/>
              </a:solidFill>
              <a:latin typeface="微软雅黑"/>
              <a:ea typeface="微软雅黑"/>
            </a:endParaRPr>
          </a:p>
        </p:txBody>
      </p:sp>
      <p:pic>
        <p:nvPicPr>
          <p:cNvPr id="8" name="Picture 11">
            <a:extLst>
              <a:ext uri="{FF2B5EF4-FFF2-40B4-BE49-F238E27FC236}">
                <a16:creationId xmlns:a16="http://schemas.microsoft.com/office/drawing/2014/main" id="{E406DBD5-A040-9541-AA0E-3FB124102B65}"/>
              </a:ext>
            </a:extLst>
          </p:cNvPr>
          <p:cNvPicPr>
            <a:picLocks noChangeAspect="1"/>
          </p:cNvPicPr>
          <p:nvPr/>
        </p:nvPicPr>
        <p:blipFill>
          <a:blip r:embed="rId3">
            <a:grayscl/>
          </a:blip>
          <a:stretch>
            <a:fillRect/>
          </a:stretch>
        </p:blipFill>
        <p:spPr>
          <a:xfrm>
            <a:off x="6095682" y="2746185"/>
            <a:ext cx="5274310" cy="3070860"/>
          </a:xfrm>
          <a:prstGeom prst="rect">
            <a:avLst/>
          </a:prstGeom>
        </p:spPr>
      </p:pic>
      <p:sp>
        <p:nvSpPr>
          <p:cNvPr id="9" name="矩形 8">
            <a:extLst>
              <a:ext uri="{FF2B5EF4-FFF2-40B4-BE49-F238E27FC236}">
                <a16:creationId xmlns:a16="http://schemas.microsoft.com/office/drawing/2014/main" id="{C878CC86-0594-324E-97F2-AB3890EA6E36}"/>
              </a:ext>
            </a:extLst>
          </p:cNvPr>
          <p:cNvSpPr/>
          <p:nvPr/>
        </p:nvSpPr>
        <p:spPr>
          <a:xfrm>
            <a:off x="716401" y="1650353"/>
            <a:ext cx="8509635" cy="707886"/>
          </a:xfrm>
          <a:prstGeom prst="rect">
            <a:avLst/>
          </a:prstGeom>
        </p:spPr>
        <p:txBody>
          <a:bodyPr wrap="square">
            <a:spAutoFit/>
          </a:bodyPr>
          <a:lst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a:lstStyle>
          <a:p>
            <a:pPr marL="285750" indent="-285750">
              <a:buClr>
                <a:schemeClr val="accent1"/>
              </a:buClr>
              <a:buFont typeface="Wingdings" charset="2"/>
              <a:buChar char="n"/>
            </a:pPr>
            <a:r>
              <a:rPr lang="zh-CN" sz="2000">
                <a:latin typeface="微软雅黑"/>
                <a:ea typeface="微软雅黑"/>
              </a:rPr>
              <a:t>实现了基于应收账款的“</a:t>
            </a:r>
            <a:r>
              <a:rPr lang="zh-CN" sz="2000" b="1">
                <a:solidFill>
                  <a:srgbClr val="FF0000"/>
                </a:solidFill>
                <a:latin typeface="微软雅黑"/>
                <a:ea typeface="微软雅黑"/>
              </a:rPr>
              <a:t>智信</a:t>
            </a:r>
            <a:r>
              <a:rPr lang="zh-CN" sz="2000">
                <a:latin typeface="微软雅黑"/>
                <a:ea typeface="微软雅黑"/>
              </a:rPr>
              <a:t>”（电子票据）的链上</a:t>
            </a:r>
            <a:r>
              <a:rPr lang="zh-CN" sz="2000" b="1">
                <a:solidFill>
                  <a:srgbClr val="FF0000"/>
                </a:solidFill>
                <a:latin typeface="微软雅黑"/>
                <a:ea typeface="微软雅黑"/>
              </a:rPr>
              <a:t>流通全流程</a:t>
            </a:r>
            <a:r>
              <a:rPr lang="zh-CN" sz="2000">
                <a:latin typeface="微软雅黑"/>
                <a:ea typeface="微软雅黑"/>
              </a:rPr>
              <a:t>，</a:t>
            </a:r>
            <a:r>
              <a:rPr lang="zh-CN" sz="2000" b="1">
                <a:solidFill>
                  <a:srgbClr val="FF0000"/>
                </a:solidFill>
                <a:latin typeface="微软雅黑"/>
                <a:ea typeface="微软雅黑"/>
              </a:rPr>
              <a:t>降低企业融资门槛</a:t>
            </a:r>
            <a:r>
              <a:rPr lang="zh-CN" sz="2000">
                <a:latin typeface="微软雅黑"/>
                <a:ea typeface="微软雅黑"/>
              </a:rPr>
              <a:t>；</a:t>
            </a:r>
          </a:p>
        </p:txBody>
      </p:sp>
      <p:sp>
        <p:nvSpPr>
          <p:cNvPr id="10" name="矩形 9">
            <a:extLst>
              <a:ext uri="{FF2B5EF4-FFF2-40B4-BE49-F238E27FC236}">
                <a16:creationId xmlns:a16="http://schemas.microsoft.com/office/drawing/2014/main" id="{8CDE4772-F1A9-7345-8695-D4096B51ABDB}"/>
              </a:ext>
            </a:extLst>
          </p:cNvPr>
          <p:cNvSpPr/>
          <p:nvPr/>
        </p:nvSpPr>
        <p:spPr>
          <a:xfrm>
            <a:off x="716401" y="2426815"/>
            <a:ext cx="10653591" cy="400110"/>
          </a:xfrm>
          <a:prstGeom prst="rect">
            <a:avLst/>
          </a:prstGeom>
        </p:spPr>
        <p:txBody>
          <a:bodyPr wrap="square">
            <a:spAutoFit/>
          </a:bodyPr>
          <a:lst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a:lstStyle>
          <a:p>
            <a:pPr marL="285750" indent="-285750">
              <a:buClr>
                <a:schemeClr val="accent1"/>
              </a:buClr>
              <a:buFont typeface="Wingdings" charset="2"/>
              <a:buChar char="n"/>
            </a:pPr>
            <a:r>
              <a:rPr lang="zh-CN" sz="2000">
                <a:latin typeface="微软雅黑"/>
                <a:ea typeface="微软雅黑"/>
              </a:rPr>
              <a:t>提供基于“智信”的可信存储操作，操作流程由</a:t>
            </a:r>
            <a:r>
              <a:rPr lang="zh-CN" sz="2000" b="1">
                <a:solidFill>
                  <a:srgbClr val="FF0000"/>
                </a:solidFill>
                <a:latin typeface="微软雅黑"/>
                <a:ea typeface="微软雅黑"/>
              </a:rPr>
              <a:t>智能合约</a:t>
            </a:r>
            <a:r>
              <a:rPr lang="zh-CN" sz="2000">
                <a:latin typeface="微软雅黑"/>
                <a:ea typeface="微软雅黑"/>
              </a:rPr>
              <a:t>自动执行，并提供</a:t>
            </a:r>
            <a:r>
              <a:rPr lang="zh-CN" sz="2000" b="1">
                <a:solidFill>
                  <a:srgbClr val="FF0000"/>
                </a:solidFill>
                <a:latin typeface="微软雅黑"/>
                <a:ea typeface="微软雅黑"/>
              </a:rPr>
              <a:t>实时调阅和溯源</a:t>
            </a:r>
            <a:r>
              <a:rPr lang="zh-CN" sz="2000">
                <a:latin typeface="微软雅黑"/>
                <a:ea typeface="微软雅黑"/>
              </a:rPr>
              <a:t>。</a:t>
            </a:r>
          </a:p>
        </p:txBody>
      </p:sp>
      <p:sp>
        <p:nvSpPr>
          <p:cNvPr id="11" name="矩形 10">
            <a:extLst>
              <a:ext uri="{FF2B5EF4-FFF2-40B4-BE49-F238E27FC236}">
                <a16:creationId xmlns:a16="http://schemas.microsoft.com/office/drawing/2014/main" id="{6376E509-2F55-D54F-8BD2-3D8F638AA15B}"/>
              </a:ext>
            </a:extLst>
          </p:cNvPr>
          <p:cNvSpPr/>
          <p:nvPr/>
        </p:nvSpPr>
        <p:spPr>
          <a:xfrm>
            <a:off x="595795" y="5938545"/>
            <a:ext cx="5274310" cy="400110"/>
          </a:xfrm>
          <a:prstGeom prst="rect">
            <a:avLst/>
          </a:prstGeom>
        </p:spPr>
        <p:txBody>
          <a:bodyPr wrap="square">
            <a:spAutoFit/>
          </a:bodyPr>
          <a:lst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a:lstStyle>
          <a:p>
            <a:pPr>
              <a:buClr>
                <a:schemeClr val="accent1"/>
              </a:buClr>
            </a:pPr>
            <a:r>
              <a:rPr lang="zh-CN" sz="2000">
                <a:latin typeface="微软雅黑"/>
                <a:ea typeface="微软雅黑"/>
              </a:rPr>
              <a:t>基于区块链的供应链金融的智信流转逻辑</a:t>
            </a:r>
          </a:p>
        </p:txBody>
      </p:sp>
      <p:sp>
        <p:nvSpPr>
          <p:cNvPr id="12" name="矩形 11">
            <a:extLst>
              <a:ext uri="{FF2B5EF4-FFF2-40B4-BE49-F238E27FC236}">
                <a16:creationId xmlns:a16="http://schemas.microsoft.com/office/drawing/2014/main" id="{89C36E5B-8DA0-924D-BC02-AAFEE353C570}"/>
              </a:ext>
            </a:extLst>
          </p:cNvPr>
          <p:cNvSpPr/>
          <p:nvPr/>
        </p:nvSpPr>
        <p:spPr>
          <a:xfrm>
            <a:off x="8098654" y="5878188"/>
            <a:ext cx="2998891" cy="400110"/>
          </a:xfrm>
          <a:prstGeom prst="rect">
            <a:avLst/>
          </a:prstGeom>
        </p:spPr>
        <p:txBody>
          <a:bodyPr wrap="square">
            <a:spAutoFit/>
          </a:bodyPr>
          <a:lst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a:lstStyle>
          <a:p>
            <a:pPr>
              <a:buClr>
                <a:schemeClr val="accent1"/>
              </a:buClr>
            </a:pPr>
            <a:r>
              <a:rPr lang="zh-CN" sz="2000">
                <a:latin typeface="微软雅黑"/>
                <a:ea typeface="微软雅黑"/>
              </a:rPr>
              <a:t>系统架构</a:t>
            </a:r>
          </a:p>
        </p:txBody>
      </p:sp>
      <p:pic>
        <p:nvPicPr>
          <p:cNvPr id="78" name="图片 77"/>
          <p:cNvPicPr>
            <a:picLocks noChangeAspect="1"/>
          </p:cNvPicPr>
          <p:nvPr/>
        </p:nvPicPr>
        <p:blipFill>
          <a:blip r:embed="rId4"/>
          <a:stretch/>
        </p:blipFill>
        <p:spPr>
          <a:xfrm>
            <a:off x="960295" y="2785365"/>
            <a:ext cx="4081898" cy="3092823"/>
          </a:xfrm>
          <a:prstGeom prst="rect">
            <a:avLst/>
          </a:prstGeom>
        </p:spPr>
      </p:pic>
      <p:sp>
        <p:nvSpPr>
          <p:cNvPr id="2" name="灯片编号占位符 1">
            <a:extLst>
              <a:ext uri="{FF2B5EF4-FFF2-40B4-BE49-F238E27FC236}">
                <a16:creationId xmlns:a16="http://schemas.microsoft.com/office/drawing/2014/main" id="{F9ABD9DF-8A6D-7B42-9376-8548EC76347A}"/>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30</a:t>
            </a:fld>
            <a:endParaRPr lang="zh-CN"/>
          </a:p>
        </p:txBody>
      </p:sp>
    </p:spTree>
    <p:extLst>
      <p:ext uri="{BB962C8B-B14F-4D97-AF65-F5344CB8AC3E}">
        <p14:creationId xmlns:p14="http://schemas.microsoft.com/office/powerpoint/2010/main" val="279284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2236510" cy="584775"/>
          </a:xfrm>
          <a:prstGeom prst="rect">
            <a:avLst/>
          </a:prstGeom>
          <a:noFill/>
        </p:spPr>
        <p:txBody>
          <a:bodyPr wrap="none">
            <a:spAutoFit/>
          </a:bodyPr>
          <a:lstStyle/>
          <a:p>
            <a:r>
              <a:rPr lang="zh-CN" sz="3200">
                <a:solidFill>
                  <a:schemeClr val="accent3"/>
                </a:solidFill>
                <a:latin typeface="Geometr706 BlkCn BT"/>
              </a:rPr>
              <a:t>供应链金融</a:t>
            </a:r>
          </a:p>
        </p:txBody>
      </p:sp>
      <p:pic>
        <p:nvPicPr>
          <p:cNvPr id="5" name="图片 4"/>
          <p:cNvPicPr>
            <a:picLocks noChangeAspect="1"/>
          </p:cNvPicPr>
          <p:nvPr/>
        </p:nvPicPr>
        <p:blipFill>
          <a:blip r:embed="rId2"/>
          <a:stretch>
            <a:fillRect/>
          </a:stretch>
        </p:blipFill>
        <p:spPr>
          <a:xfrm>
            <a:off x="11188720" y="134218"/>
            <a:ext cx="1003280" cy="1003280"/>
          </a:xfrm>
          <a:prstGeom prst="rect">
            <a:avLst/>
          </a:prstGeom>
        </p:spPr>
      </p:pic>
      <p:sp>
        <p:nvSpPr>
          <p:cNvPr id="10" name="文本框 9">
            <a:extLst>
              <a:ext uri="{FF2B5EF4-FFF2-40B4-BE49-F238E27FC236}">
                <a16:creationId xmlns:a16="http://schemas.microsoft.com/office/drawing/2014/main" id="{BC667962-F1EA-6F4C-8EEA-35C431D313FF}"/>
              </a:ext>
            </a:extLst>
          </p:cNvPr>
          <p:cNvSpPr txBox="1"/>
          <p:nvPr/>
        </p:nvSpPr>
        <p:spPr>
          <a:xfrm>
            <a:off x="395418" y="1476632"/>
            <a:ext cx="5700582" cy="3731214"/>
          </a:xfrm>
          <a:prstGeom prst="rect">
            <a:avLst/>
          </a:prstGeom>
          <a:noFill/>
        </p:spPr>
        <p:txBody>
          <a:bodyPr wrap="square">
            <a:spAutoFit/>
          </a:bodyPr>
          <a:lstStyle/>
          <a:p>
            <a:pPr marL="342900" lvl="0" indent="-342900" algn="just">
              <a:lnSpc>
                <a:spcPct val="150000"/>
              </a:lnSpc>
              <a:buFont typeface="Calibri Light"/>
              <a:buAutoNum type="arabicPeriod"/>
            </a:pPr>
            <a:r>
              <a:rPr lang="zh-CN" sz="2000">
                <a:latin typeface="微软雅黑"/>
              </a:rPr>
              <a:t>银行向核心企业</a:t>
            </a:r>
            <a:r>
              <a:rPr lang="zh-CN" sz="2000" b="1">
                <a:solidFill>
                  <a:srgbClr val="FF0000"/>
                </a:solidFill>
                <a:latin typeface="微软雅黑"/>
              </a:rPr>
              <a:t>授信</a:t>
            </a:r>
            <a:r>
              <a:rPr lang="zh-CN" sz="2000">
                <a:latin typeface="微软雅黑"/>
              </a:rPr>
              <a:t>；</a:t>
            </a:r>
          </a:p>
          <a:p>
            <a:pPr marL="342900" lvl="0" indent="-342900" algn="just">
              <a:lnSpc>
                <a:spcPct val="150000"/>
              </a:lnSpc>
              <a:buFont typeface="Calibri Light"/>
              <a:buAutoNum type="arabicPeriod"/>
            </a:pPr>
            <a:r>
              <a:rPr lang="zh-CN" sz="2000">
                <a:latin typeface="微软雅黑"/>
              </a:rPr>
              <a:t>承运商依据收货凭证向平台提出</a:t>
            </a:r>
            <a:r>
              <a:rPr lang="zh-CN" sz="2000" b="1">
                <a:solidFill>
                  <a:srgbClr val="FF0000"/>
                </a:solidFill>
                <a:latin typeface="微软雅黑"/>
              </a:rPr>
              <a:t>智信开立申请</a:t>
            </a:r>
            <a:r>
              <a:rPr lang="zh-CN" sz="2000">
                <a:latin typeface="微软雅黑"/>
              </a:rPr>
              <a:t>；</a:t>
            </a:r>
          </a:p>
          <a:p>
            <a:pPr marL="342900" lvl="0" indent="-342900" algn="just">
              <a:lnSpc>
                <a:spcPct val="150000"/>
              </a:lnSpc>
              <a:buFont typeface="Calibri Light"/>
              <a:buAutoNum type="arabicPeriod"/>
            </a:pPr>
            <a:r>
              <a:rPr lang="zh-CN" sz="2000">
                <a:latin typeface="微软雅黑"/>
              </a:rPr>
              <a:t>多方背书，核心企业向承运商</a:t>
            </a:r>
            <a:r>
              <a:rPr lang="zh-CN" sz="2000" b="1">
                <a:solidFill>
                  <a:srgbClr val="FF0000"/>
                </a:solidFill>
                <a:latin typeface="微软雅黑"/>
              </a:rPr>
              <a:t>发放智信</a:t>
            </a:r>
            <a:r>
              <a:rPr lang="zh-CN" sz="2000">
                <a:latin typeface="微软雅黑"/>
              </a:rPr>
              <a:t>；</a:t>
            </a:r>
          </a:p>
          <a:p>
            <a:pPr marL="342900" lvl="0" indent="-342900" algn="just">
              <a:lnSpc>
                <a:spcPct val="150000"/>
              </a:lnSpc>
              <a:buFont typeface="Calibri Light"/>
              <a:buAutoNum type="arabicPeriod"/>
            </a:pPr>
            <a:r>
              <a:rPr lang="zh-CN" sz="2000">
                <a:latin typeface="微软雅黑"/>
              </a:rPr>
              <a:t>各级承运商向下级承运商</a:t>
            </a:r>
            <a:r>
              <a:rPr lang="zh-CN" sz="2000" b="1">
                <a:solidFill>
                  <a:srgbClr val="FF0000"/>
                </a:solidFill>
                <a:latin typeface="微软雅黑"/>
              </a:rPr>
              <a:t>拆分转让智信</a:t>
            </a:r>
            <a:r>
              <a:rPr lang="zh-CN" sz="2000">
                <a:latin typeface="微软雅黑"/>
              </a:rPr>
              <a:t>；</a:t>
            </a:r>
          </a:p>
          <a:p>
            <a:pPr marL="342900" lvl="0" indent="-342900" algn="just">
              <a:lnSpc>
                <a:spcPct val="150000"/>
              </a:lnSpc>
              <a:buFont typeface="Calibri Light"/>
              <a:buAutoNum type="arabicPeriod"/>
            </a:pPr>
            <a:r>
              <a:rPr lang="zh-CN" sz="2000">
                <a:latin typeface="微软雅黑"/>
              </a:rPr>
              <a:t>如需融资，持信企业向平台发起</a:t>
            </a:r>
            <a:r>
              <a:rPr lang="zh-CN" sz="2000" b="1">
                <a:solidFill>
                  <a:srgbClr val="FF0000"/>
                </a:solidFill>
                <a:latin typeface="微软雅黑"/>
              </a:rPr>
              <a:t>融资申请</a:t>
            </a:r>
            <a:r>
              <a:rPr lang="zh-CN" sz="2000">
                <a:latin typeface="微软雅黑"/>
              </a:rPr>
              <a:t>；</a:t>
            </a:r>
          </a:p>
          <a:p>
            <a:pPr marL="342900" lvl="0" indent="-342900" algn="just">
              <a:lnSpc>
                <a:spcPct val="150000"/>
              </a:lnSpc>
              <a:buFont typeface="Calibri Light"/>
              <a:buAutoNum type="arabicPeriod"/>
            </a:pPr>
            <a:r>
              <a:rPr lang="zh-CN" sz="2000">
                <a:latin typeface="微软雅黑"/>
              </a:rPr>
              <a:t>平台依据区块链存证数据进行初审，通过后可直接向银行发起</a:t>
            </a:r>
            <a:r>
              <a:rPr lang="zh-CN" sz="2000" b="1">
                <a:solidFill>
                  <a:srgbClr val="FF0000"/>
                </a:solidFill>
                <a:latin typeface="微软雅黑"/>
              </a:rPr>
              <a:t>保理</a:t>
            </a:r>
            <a:r>
              <a:rPr lang="zh-CN" sz="2000">
                <a:latin typeface="微软雅黑"/>
              </a:rPr>
              <a:t>，也可以由平台提供保理并向银行发起再保理（平台获取保理收益）；</a:t>
            </a:r>
          </a:p>
        </p:txBody>
      </p:sp>
      <p:grpSp>
        <p:nvGrpSpPr>
          <p:cNvPr id="4" name="组合 3">
            <a:extLst>
              <a:ext uri="{FF2B5EF4-FFF2-40B4-BE49-F238E27FC236}">
                <a16:creationId xmlns:a16="http://schemas.microsoft.com/office/drawing/2014/main" id="{1A6F6834-9553-6B4B-A386-A40069B0BBB2}"/>
              </a:ext>
            </a:extLst>
          </p:cNvPr>
          <p:cNvGrpSpPr/>
          <p:nvPr/>
        </p:nvGrpSpPr>
        <p:grpSpPr>
          <a:xfrm>
            <a:off x="6306066" y="1427486"/>
            <a:ext cx="5700582" cy="4422296"/>
            <a:chOff x="6248402" y="1740554"/>
            <a:chExt cx="5277382" cy="4158374"/>
          </a:xfrm>
        </p:grpSpPr>
        <p:pic>
          <p:nvPicPr>
            <p:cNvPr id="11" name="图片 10">
              <a:extLst>
                <a:ext uri="{FF2B5EF4-FFF2-40B4-BE49-F238E27FC236}">
                  <a16:creationId xmlns:a16="http://schemas.microsoft.com/office/drawing/2014/main" id="{CE1C9428-B084-C444-9DE1-DC9754492178}"/>
                </a:ext>
              </a:extLst>
            </p:cNvPr>
            <p:cNvPicPr>
              <a:picLocks noChangeAspect="1"/>
            </p:cNvPicPr>
            <p:nvPr/>
          </p:nvPicPr>
          <p:blipFill rotWithShape="1">
            <a:blip r:embed="rId3"/>
            <a:srcRect t="41212" r="-58"/>
            <a:stretch/>
          </p:blipFill>
          <p:spPr>
            <a:xfrm>
              <a:off x="6248402" y="2137884"/>
              <a:ext cx="5277382" cy="3761044"/>
            </a:xfrm>
            <a:prstGeom prst="rect">
              <a:avLst/>
            </a:prstGeom>
          </p:spPr>
        </p:pic>
        <p:pic>
          <p:nvPicPr>
            <p:cNvPr id="12" name="图片 11">
              <a:extLst>
                <a:ext uri="{FF2B5EF4-FFF2-40B4-BE49-F238E27FC236}">
                  <a16:creationId xmlns:a16="http://schemas.microsoft.com/office/drawing/2014/main" id="{9821D342-699E-E743-B4A6-2178F647EC05}"/>
                </a:ext>
              </a:extLst>
            </p:cNvPr>
            <p:cNvPicPr>
              <a:picLocks noChangeAspect="1"/>
            </p:cNvPicPr>
            <p:nvPr/>
          </p:nvPicPr>
          <p:blipFill rotWithShape="1">
            <a:blip r:embed="rId3"/>
            <a:srcRect r="-58" b="93789"/>
            <a:stretch/>
          </p:blipFill>
          <p:spPr>
            <a:xfrm>
              <a:off x="6248402" y="1740554"/>
              <a:ext cx="5277382" cy="397330"/>
            </a:xfrm>
            <a:prstGeom prst="rect">
              <a:avLst/>
            </a:prstGeom>
          </p:spPr>
        </p:pic>
      </p:grpSp>
      <p:sp>
        <p:nvSpPr>
          <p:cNvPr id="15" name="矩形 14">
            <a:extLst>
              <a:ext uri="{FF2B5EF4-FFF2-40B4-BE49-F238E27FC236}">
                <a16:creationId xmlns:a16="http://schemas.microsoft.com/office/drawing/2014/main" id="{3AA81BCC-2CB0-D94F-BEC1-28C560436C7D}"/>
              </a:ext>
            </a:extLst>
          </p:cNvPr>
          <p:cNvSpPr/>
          <p:nvPr/>
        </p:nvSpPr>
        <p:spPr>
          <a:xfrm>
            <a:off x="8666472" y="6117271"/>
            <a:ext cx="1915779" cy="400110"/>
          </a:xfrm>
          <a:prstGeom prst="rect">
            <a:avLst/>
          </a:prstGeom>
        </p:spPr>
        <p:txBody>
          <a:bodyPr wrap="square">
            <a:spAutoFit/>
          </a:bodyPr>
          <a:lstStyle/>
          <a:p>
            <a:pPr>
              <a:buClr>
                <a:schemeClr val="accent1"/>
              </a:buClr>
            </a:pPr>
            <a:r>
              <a:rPr lang="zh-CN" sz="2000">
                <a:solidFill>
                  <a:schemeClr val="tx1"/>
                </a:solidFill>
                <a:latin typeface="微软雅黑"/>
                <a:ea typeface="微软雅黑"/>
              </a:rPr>
              <a:t>运行流程</a:t>
            </a:r>
          </a:p>
        </p:txBody>
      </p:sp>
      <p:sp>
        <p:nvSpPr>
          <p:cNvPr id="2" name="灯片编号占位符 1">
            <a:extLst>
              <a:ext uri="{FF2B5EF4-FFF2-40B4-BE49-F238E27FC236}">
                <a16:creationId xmlns:a16="http://schemas.microsoft.com/office/drawing/2014/main" id="{7231A041-0FE6-6546-BE28-9AA11DB6C961}"/>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31</a:t>
            </a:fld>
            <a:endParaRPr lang="zh-CN"/>
          </a:p>
        </p:txBody>
      </p:sp>
    </p:spTree>
    <p:extLst>
      <p:ext uri="{BB962C8B-B14F-4D97-AF65-F5344CB8AC3E}">
        <p14:creationId xmlns:p14="http://schemas.microsoft.com/office/powerpoint/2010/main" val="109736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1005403" cy="584775"/>
          </a:xfrm>
          <a:prstGeom prst="rect">
            <a:avLst/>
          </a:prstGeom>
          <a:noFill/>
        </p:spPr>
        <p:txBody>
          <a:bodyPr wrap="none">
            <a:spAutoFit/>
          </a:bodyPr>
          <a:lstStyle/>
          <a:p>
            <a:r>
              <a:rPr lang="zh-CN" sz="3200">
                <a:solidFill>
                  <a:schemeClr val="accent3"/>
                </a:solidFill>
                <a:latin typeface="Geometr706 BlkCn BT"/>
              </a:rPr>
              <a:t>专利</a:t>
            </a: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pic>
        <p:nvPicPr>
          <p:cNvPr id="7" name="图片 6">
            <a:extLst>
              <a:ext uri="{FF2B5EF4-FFF2-40B4-BE49-F238E27FC236}">
                <a16:creationId xmlns:a16="http://schemas.microsoft.com/office/drawing/2014/main" id="{CDB22586-2F2A-624A-B433-E3DB67F73B6E}"/>
              </a:ext>
            </a:extLst>
          </p:cNvPr>
          <p:cNvPicPr>
            <a:picLocks noChangeAspect="1"/>
          </p:cNvPicPr>
          <p:nvPr/>
        </p:nvPicPr>
        <p:blipFill>
          <a:blip r:embed="rId3"/>
          <a:stretch>
            <a:fillRect/>
          </a:stretch>
        </p:blipFill>
        <p:spPr>
          <a:xfrm>
            <a:off x="358345" y="2428784"/>
            <a:ext cx="6017331" cy="3676614"/>
          </a:xfrm>
          <a:prstGeom prst="rect">
            <a:avLst/>
          </a:prstGeom>
        </p:spPr>
      </p:pic>
      <p:pic>
        <p:nvPicPr>
          <p:cNvPr id="8" name="图片 7">
            <a:extLst>
              <a:ext uri="{FF2B5EF4-FFF2-40B4-BE49-F238E27FC236}">
                <a16:creationId xmlns:a16="http://schemas.microsoft.com/office/drawing/2014/main" id="{EBCD0F82-F59A-4B4A-9E00-CD593C1410DE}"/>
              </a:ext>
            </a:extLst>
          </p:cNvPr>
          <p:cNvPicPr>
            <a:picLocks noChangeAspect="1"/>
          </p:cNvPicPr>
          <p:nvPr/>
        </p:nvPicPr>
        <p:blipFill>
          <a:blip r:embed="rId4"/>
          <a:stretch>
            <a:fillRect/>
          </a:stretch>
        </p:blipFill>
        <p:spPr>
          <a:xfrm>
            <a:off x="6467510" y="2241405"/>
            <a:ext cx="5228621" cy="4247861"/>
          </a:xfrm>
          <a:prstGeom prst="rect">
            <a:avLst/>
          </a:prstGeom>
        </p:spPr>
      </p:pic>
      <p:sp>
        <p:nvSpPr>
          <p:cNvPr id="10" name="文本框 9">
            <a:extLst>
              <a:ext uri="{FF2B5EF4-FFF2-40B4-BE49-F238E27FC236}">
                <a16:creationId xmlns:a16="http://schemas.microsoft.com/office/drawing/2014/main" id="{28097B0E-99B5-C046-A676-0E13300674B9}"/>
              </a:ext>
            </a:extLst>
          </p:cNvPr>
          <p:cNvSpPr txBox="1"/>
          <p:nvPr/>
        </p:nvSpPr>
        <p:spPr>
          <a:xfrm>
            <a:off x="197961" y="698143"/>
            <a:ext cx="7034083" cy="400110"/>
          </a:xfrm>
          <a:prstGeom prst="rect">
            <a:avLst/>
          </a:prstGeom>
          <a:noFill/>
        </p:spPr>
        <p:txBody>
          <a:bodyPr wrap="square">
            <a:spAutoFit/>
          </a:bodyPr>
          <a:lstStyle/>
          <a:p>
            <a:r>
              <a:rPr lang="en-US" sz="2000"/>
              <a:t>《</a:t>
            </a:r>
            <a:r>
              <a:rPr lang="zh-CN" sz="2000"/>
              <a:t>一种基于区块链的电子票据拆分、查询方法及装置</a:t>
            </a:r>
            <a:r>
              <a:rPr lang="en-US" sz="2000"/>
              <a:t>》</a:t>
            </a:r>
            <a:endParaRPr lang="zh-CN" sz="2000"/>
          </a:p>
        </p:txBody>
      </p:sp>
      <p:sp>
        <p:nvSpPr>
          <p:cNvPr id="11" name="文本框 10">
            <a:extLst>
              <a:ext uri="{FF2B5EF4-FFF2-40B4-BE49-F238E27FC236}">
                <a16:creationId xmlns:a16="http://schemas.microsoft.com/office/drawing/2014/main" id="{AD4D6AD4-942C-4A42-BA02-27D7E1DDEED1}"/>
              </a:ext>
            </a:extLst>
          </p:cNvPr>
          <p:cNvSpPr txBox="1"/>
          <p:nvPr/>
        </p:nvSpPr>
        <p:spPr>
          <a:xfrm>
            <a:off x="358345" y="1225742"/>
            <a:ext cx="10744200" cy="1003300"/>
          </a:xfrm>
          <a:prstGeom prst="rect">
            <a:avLst/>
          </a:prstGeom>
          <a:noFill/>
        </p:spPr>
        <p:txBody>
          <a:bodyPr wrap="square">
            <a:spAutoFit/>
          </a:bodyPr>
          <a:lstStyle/>
          <a:p>
            <a:pPr lvl="0"/>
            <a:r>
              <a:rPr lang="zh-CN" sz="2000"/>
              <a:t>我们提出了一种基于区块链的供应链系统中的</a:t>
            </a:r>
            <a:r>
              <a:rPr lang="zh-CN" sz="2000" b="1">
                <a:solidFill>
                  <a:srgbClr val="FF0000"/>
                </a:solidFill>
              </a:rPr>
              <a:t>电子票据</a:t>
            </a:r>
            <a:r>
              <a:rPr lang="zh-CN" sz="2000"/>
              <a:t>的</a:t>
            </a:r>
            <a:r>
              <a:rPr lang="zh-CN" sz="2000" b="1">
                <a:solidFill>
                  <a:srgbClr val="FF0000"/>
                </a:solidFill>
              </a:rPr>
              <a:t>拆分、查询</a:t>
            </a:r>
            <a:r>
              <a:rPr lang="zh-CN" sz="2000"/>
              <a:t>方法。具体来说，通过</a:t>
            </a:r>
            <a:r>
              <a:rPr lang="en-US" sz="2000" b="1">
                <a:solidFill>
                  <a:srgbClr val="FF0000"/>
                </a:solidFill>
              </a:rPr>
              <a:t>Hash TreeLink</a:t>
            </a:r>
            <a:r>
              <a:rPr lang="zh-CN" sz="2000"/>
              <a:t>的</a:t>
            </a:r>
            <a:r>
              <a:rPr lang="zh-CN" sz="2000" b="1">
                <a:solidFill>
                  <a:srgbClr val="FF0000"/>
                </a:solidFill>
              </a:rPr>
              <a:t>根节点存储原始开立票据</a:t>
            </a:r>
            <a:r>
              <a:rPr lang="zh-CN" sz="2000"/>
              <a:t>，通过</a:t>
            </a:r>
            <a:r>
              <a:rPr lang="en-US" sz="2000" b="1">
                <a:solidFill>
                  <a:srgbClr val="FF0000"/>
                </a:solidFill>
              </a:rPr>
              <a:t>hash</a:t>
            </a:r>
            <a:r>
              <a:rPr lang="zh-CN" sz="2000" b="1">
                <a:solidFill>
                  <a:srgbClr val="FF0000"/>
                </a:solidFill>
              </a:rPr>
              <a:t>路径记录子票据的拆分及流转全过程</a:t>
            </a:r>
            <a:r>
              <a:rPr lang="zh-CN" sz="2000"/>
              <a:t>，实现了电子票据可拆分的同时，确保了数据的安全性。</a:t>
            </a:r>
          </a:p>
        </p:txBody>
      </p:sp>
      <p:sp>
        <p:nvSpPr>
          <p:cNvPr id="12" name="矩形 11">
            <a:extLst>
              <a:ext uri="{FF2B5EF4-FFF2-40B4-BE49-F238E27FC236}">
                <a16:creationId xmlns:a16="http://schemas.microsoft.com/office/drawing/2014/main" id="{63529EC3-A22D-FD45-86EE-22EDB932A77B}"/>
              </a:ext>
            </a:extLst>
          </p:cNvPr>
          <p:cNvSpPr/>
          <p:nvPr/>
        </p:nvSpPr>
        <p:spPr>
          <a:xfrm>
            <a:off x="8285754" y="6442724"/>
            <a:ext cx="1915779" cy="400110"/>
          </a:xfrm>
          <a:prstGeom prst="rect">
            <a:avLst/>
          </a:prstGeom>
        </p:spPr>
        <p:txBody>
          <a:bodyPr wrap="square">
            <a:spAutoFit/>
          </a:bodyPr>
          <a:lstStyle/>
          <a:p>
            <a:pPr>
              <a:buClr>
                <a:schemeClr val="accent1"/>
              </a:buClr>
            </a:pPr>
            <a:r>
              <a:rPr lang="zh-CN" sz="2000">
                <a:solidFill>
                  <a:schemeClr val="tx1"/>
                </a:solidFill>
                <a:latin typeface="微软雅黑"/>
                <a:ea typeface="微软雅黑"/>
              </a:rPr>
              <a:t>拆分过程</a:t>
            </a:r>
          </a:p>
        </p:txBody>
      </p:sp>
      <p:sp>
        <p:nvSpPr>
          <p:cNvPr id="13" name="矩形 12">
            <a:extLst>
              <a:ext uri="{FF2B5EF4-FFF2-40B4-BE49-F238E27FC236}">
                <a16:creationId xmlns:a16="http://schemas.microsoft.com/office/drawing/2014/main" id="{28665FE0-8AEA-4A40-8759-70F26534BFFE}"/>
              </a:ext>
            </a:extLst>
          </p:cNvPr>
          <p:cNvSpPr/>
          <p:nvPr/>
        </p:nvSpPr>
        <p:spPr>
          <a:xfrm>
            <a:off x="2099138" y="6224120"/>
            <a:ext cx="1917700" cy="393700"/>
          </a:xfrm>
          <a:prstGeom prst="rect">
            <a:avLst/>
          </a:prstGeom>
        </p:spPr>
        <p:txBody>
          <a:bodyPr wrap="square">
            <a:spAutoFit/>
          </a:bodyPr>
          <a:lstStyle/>
          <a:p>
            <a:pPr lvl="0"/>
            <a:r>
              <a:rPr lang="en-US" sz="2000">
                <a:solidFill>
                  <a:srgbClr val="000000"/>
                </a:solidFill>
                <a:latin typeface="微软雅黑"/>
                <a:ea typeface="微软雅黑"/>
              </a:rPr>
              <a:t>Hash TreeLink</a:t>
            </a:r>
          </a:p>
        </p:txBody>
      </p:sp>
      <p:sp>
        <p:nvSpPr>
          <p:cNvPr id="2" name="灯片编号占位符 1">
            <a:extLst>
              <a:ext uri="{FF2B5EF4-FFF2-40B4-BE49-F238E27FC236}">
                <a16:creationId xmlns:a16="http://schemas.microsoft.com/office/drawing/2014/main" id="{8507B19F-E284-A847-B425-69A6FFC01DAE}"/>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32</a:t>
            </a:fld>
            <a:endParaRPr lang="zh-CN"/>
          </a:p>
        </p:txBody>
      </p:sp>
    </p:spTree>
    <p:extLst>
      <p:ext uri="{BB962C8B-B14F-4D97-AF65-F5344CB8AC3E}">
        <p14:creationId xmlns:p14="http://schemas.microsoft.com/office/powerpoint/2010/main" val="85694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 name="标题 1">
            <a:extLst>
              <a:ext uri="{FF2B5EF4-FFF2-40B4-BE49-F238E27FC236}">
                <a16:creationId xmlns:a16="http://schemas.microsoft.com/office/drawing/2014/main" id="{A0FECA89-B158-6E41-9099-537B8A0C4647}"/>
              </a:ext>
            </a:extLst>
          </p:cNvPr>
          <p:cNvSpPr txBox="1">
            <a:spLocks/>
          </p:cNvSpPr>
          <p:nvPr/>
        </p:nvSpPr>
        <p:spPr>
          <a:xfrm>
            <a:off x="733020" y="663527"/>
            <a:ext cx="3337685" cy="1210529"/>
          </a:xfrm>
          <a:prstGeom prst="rect">
            <a:avLst/>
          </a:prstGeom>
        </p:spPr>
        <p:txBody>
          <a:bodyPr>
            <a:normAutofit/>
          </a:bodyPr>
          <a:lstStyle>
            <a:lvl1pPr lvl="0" algn="l" defTabSz="914400">
              <a:lnSpc>
                <a:spcPct val="90000"/>
              </a:lnSpc>
              <a:spcBef>
                <a:spcPct val="0"/>
              </a:spcBef>
              <a:buNone/>
              <a:defRPr sz="4400" kern="1200">
                <a:solidFill>
                  <a:schemeClr val="tx1"/>
                </a:solidFill>
                <a:latin typeface="Calibri Light"/>
                <a:ea typeface="微软雅黑"/>
              </a:defRPr>
            </a:lvl1pPr>
          </a:lstStyle>
          <a:p>
            <a:pPr>
              <a:lnSpc>
                <a:spcPct val="150000"/>
              </a:lnSpc>
            </a:pPr>
            <a:r>
              <a:rPr lang="zh-CN" sz="4000">
                <a:solidFill>
                  <a:srgbClr val="A51E36"/>
                </a:solidFill>
                <a:latin typeface="微软雅黑"/>
                <a:ea typeface="微软雅黑"/>
              </a:rPr>
              <a:t>内容概要</a:t>
            </a:r>
          </a:p>
        </p:txBody>
      </p:sp>
      <p:sp>
        <p:nvSpPr>
          <p:cNvPr id="2" name="矩形 1">
            <a:extLst>
              <a:ext uri="{FF2B5EF4-FFF2-40B4-BE49-F238E27FC236}">
                <a16:creationId xmlns:a16="http://schemas.microsoft.com/office/drawing/2014/main" id="{B4DE04A9-45E9-4628-94B1-48B31BBDAC6C}"/>
              </a:ext>
            </a:extLst>
          </p:cNvPr>
          <p:cNvSpPr/>
          <p:nvPr/>
        </p:nvSpPr>
        <p:spPr>
          <a:xfrm>
            <a:off x="1288725" y="1709588"/>
            <a:ext cx="3492147"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一、项目中期目标</a:t>
            </a:r>
          </a:p>
        </p:txBody>
      </p:sp>
      <p:sp>
        <p:nvSpPr>
          <p:cNvPr id="3" name="矩形 2">
            <a:extLst>
              <a:ext uri="{FF2B5EF4-FFF2-40B4-BE49-F238E27FC236}">
                <a16:creationId xmlns:a16="http://schemas.microsoft.com/office/drawing/2014/main" id="{560CEE8C-3E0D-43DF-890D-EE1CF0BB6604}"/>
              </a:ext>
            </a:extLst>
          </p:cNvPr>
          <p:cNvSpPr/>
          <p:nvPr/>
        </p:nvSpPr>
        <p:spPr>
          <a:xfrm>
            <a:off x="1288725" y="2424398"/>
            <a:ext cx="3380749"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二、完成情况介绍</a:t>
            </a:r>
          </a:p>
        </p:txBody>
      </p:sp>
      <p:sp>
        <p:nvSpPr>
          <p:cNvPr id="4" name="矩形 3">
            <a:extLst>
              <a:ext uri="{FF2B5EF4-FFF2-40B4-BE49-F238E27FC236}">
                <a16:creationId xmlns:a16="http://schemas.microsoft.com/office/drawing/2014/main" id="{53F06D4C-4AA9-46AF-9AD6-3E0BD82AE4D6}"/>
              </a:ext>
            </a:extLst>
          </p:cNvPr>
          <p:cNvSpPr/>
          <p:nvPr/>
        </p:nvSpPr>
        <p:spPr>
          <a:xfrm>
            <a:off x="1288725" y="3181276"/>
            <a:ext cx="305724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三、技术调研报告</a:t>
            </a:r>
          </a:p>
        </p:txBody>
      </p:sp>
      <p:sp>
        <p:nvSpPr>
          <p:cNvPr id="6" name="矩形 5">
            <a:extLst>
              <a:ext uri="{FF2B5EF4-FFF2-40B4-BE49-F238E27FC236}">
                <a16:creationId xmlns:a16="http://schemas.microsoft.com/office/drawing/2014/main" id="{7162B64A-F3ED-43BC-B692-8F124A7D8B16}"/>
              </a:ext>
            </a:extLst>
          </p:cNvPr>
          <p:cNvSpPr/>
          <p:nvPr/>
        </p:nvSpPr>
        <p:spPr>
          <a:xfrm>
            <a:off x="1288725" y="4033413"/>
            <a:ext cx="3057247" cy="523220"/>
          </a:xfrm>
          <a:prstGeom prst="rect">
            <a:avLst/>
          </a:prstGeom>
        </p:spPr>
        <p:txBody>
          <a:bodyPr wrap="none">
            <a:spAutoFit/>
          </a:bodyPr>
          <a:lstStyle/>
          <a:p>
            <a:r>
              <a:rPr lang="zh-CN" sz="2800">
                <a:solidFill>
                  <a:srgbClr val="A51E36"/>
                </a:solidFill>
                <a:latin typeface="微软雅黑"/>
                <a:ea typeface="微软雅黑"/>
              </a:rPr>
              <a:t>四、技术体系架构</a:t>
            </a:r>
          </a:p>
        </p:txBody>
      </p:sp>
      <p:sp>
        <p:nvSpPr>
          <p:cNvPr id="8" name="矩形 7">
            <a:extLst>
              <a:ext uri="{FF2B5EF4-FFF2-40B4-BE49-F238E27FC236}">
                <a16:creationId xmlns:a16="http://schemas.microsoft.com/office/drawing/2014/main" id="{BC8AE720-D015-4DE0-AF4B-B492193F2806}"/>
              </a:ext>
            </a:extLst>
          </p:cNvPr>
          <p:cNvSpPr/>
          <p:nvPr/>
        </p:nvSpPr>
        <p:spPr>
          <a:xfrm>
            <a:off x="5277158" y="1901178"/>
            <a:ext cx="3057247" cy="523220"/>
          </a:xfrm>
          <a:prstGeom prst="rect">
            <a:avLst/>
          </a:prstGeom>
        </p:spPr>
        <p:txBody>
          <a:bodyPr wrap="none">
            <a:spAutoFit/>
          </a:bodyPr>
          <a:lstStyle/>
          <a:p>
            <a:r>
              <a:rPr lang="zh-CN" sz="2800">
                <a:solidFill>
                  <a:srgbClr val="A51E36"/>
                </a:solidFill>
                <a:latin typeface="微软雅黑"/>
                <a:ea typeface="微软雅黑"/>
              </a:rPr>
              <a:t>五、应用框架研究</a:t>
            </a:r>
          </a:p>
        </p:txBody>
      </p:sp>
      <p:sp>
        <p:nvSpPr>
          <p:cNvPr id="9" name="矩形 8">
            <a:extLst>
              <a:ext uri="{FF2B5EF4-FFF2-40B4-BE49-F238E27FC236}">
                <a16:creationId xmlns:a16="http://schemas.microsoft.com/office/drawing/2014/main" id="{74D03010-9749-4D3A-BCDB-5734BC0DCF3C}"/>
              </a:ext>
            </a:extLst>
          </p:cNvPr>
          <p:cNvSpPr/>
          <p:nvPr/>
        </p:nvSpPr>
        <p:spPr>
          <a:xfrm>
            <a:off x="5277158" y="2424398"/>
            <a:ext cx="4134465" cy="662554"/>
          </a:xfrm>
          <a:prstGeom prst="rect">
            <a:avLst/>
          </a:prstGeom>
        </p:spPr>
        <p:txBody>
          <a:bodyPr wrap="none">
            <a:spAutoFit/>
          </a:bodyPr>
          <a:lstStyle/>
          <a:p>
            <a:pPr>
              <a:lnSpc>
                <a:spcPct val="150000"/>
              </a:lnSpc>
            </a:pPr>
            <a:r>
              <a:rPr lang="zh-CN" sz="2800" b="1">
                <a:solidFill>
                  <a:srgbClr val="FF0000"/>
                </a:solidFill>
                <a:latin typeface="微软雅黑"/>
                <a:ea typeface="微软雅黑"/>
              </a:rPr>
              <a:t>六、加密算法与密钥生成</a:t>
            </a:r>
          </a:p>
        </p:txBody>
      </p:sp>
      <p:sp>
        <p:nvSpPr>
          <p:cNvPr id="10" name="矩形 9">
            <a:extLst>
              <a:ext uri="{FF2B5EF4-FFF2-40B4-BE49-F238E27FC236}">
                <a16:creationId xmlns:a16="http://schemas.microsoft.com/office/drawing/2014/main" id="{5FB0E51F-2DBA-4CE4-8436-99EA1FC2B26D}"/>
              </a:ext>
            </a:extLst>
          </p:cNvPr>
          <p:cNvSpPr/>
          <p:nvPr/>
        </p:nvSpPr>
        <p:spPr>
          <a:xfrm>
            <a:off x="5277158" y="3181276"/>
            <a:ext cx="269817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七、实现与部署</a:t>
            </a:r>
          </a:p>
        </p:txBody>
      </p:sp>
      <p:sp>
        <p:nvSpPr>
          <p:cNvPr id="11" name="矩形 10">
            <a:extLst>
              <a:ext uri="{FF2B5EF4-FFF2-40B4-BE49-F238E27FC236}">
                <a16:creationId xmlns:a16="http://schemas.microsoft.com/office/drawing/2014/main" id="{CF1BBE84-529B-4E6E-A7A4-1CEE191435EA}"/>
              </a:ext>
            </a:extLst>
          </p:cNvPr>
          <p:cNvSpPr/>
          <p:nvPr/>
        </p:nvSpPr>
        <p:spPr>
          <a:xfrm>
            <a:off x="5285521" y="3894079"/>
            <a:ext cx="162095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八、总结</a:t>
            </a:r>
          </a:p>
        </p:txBody>
      </p:sp>
      <p:sp>
        <p:nvSpPr>
          <p:cNvPr id="12" name="灯片编号占位符 11">
            <a:extLst>
              <a:ext uri="{FF2B5EF4-FFF2-40B4-BE49-F238E27FC236}">
                <a16:creationId xmlns:a16="http://schemas.microsoft.com/office/drawing/2014/main" id="{9D3DA929-421B-FD4E-A23C-6D0635B91B0F}"/>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33</a:t>
            </a:fld>
            <a:endParaRPr lang="zh-CN"/>
          </a:p>
        </p:txBody>
      </p:sp>
    </p:spTree>
    <p:extLst>
      <p:ext uri="{BB962C8B-B14F-4D97-AF65-F5344CB8AC3E}">
        <p14:creationId xmlns:p14="http://schemas.microsoft.com/office/powerpoint/2010/main" val="96781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2822183" cy="584775"/>
          </a:xfrm>
          <a:prstGeom prst="rect">
            <a:avLst/>
          </a:prstGeom>
          <a:noFill/>
        </p:spPr>
        <p:txBody>
          <a:bodyPr wrap="none">
            <a:spAutoFit/>
          </a:bodyPr>
          <a:lstStyle/>
          <a:p>
            <a:r>
              <a:rPr lang="en-US" sz="3200">
                <a:solidFill>
                  <a:schemeClr val="accent3"/>
                </a:solidFill>
                <a:latin typeface="Geometr706 BlkCn BT"/>
              </a:rPr>
              <a:t>Fabirc</a:t>
            </a:r>
            <a:r>
              <a:rPr lang="zh-CN" sz="3200">
                <a:solidFill>
                  <a:schemeClr val="accent3"/>
                </a:solidFill>
                <a:latin typeface="Geometr706 BlkCn BT"/>
              </a:rPr>
              <a:t>加密算法</a:t>
            </a:r>
            <a:endParaRPr lang="zh-CN" sz="3200">
              <a:solidFill>
                <a:srgbClr val="3C6CDE"/>
              </a:solidFill>
              <a:latin typeface="Geometr706 BlkCn BT"/>
            </a:endParaRP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6" name="矩形 5"/>
          <p:cNvSpPr/>
          <p:nvPr/>
        </p:nvSpPr>
        <p:spPr>
          <a:xfrm>
            <a:off x="741114" y="976073"/>
            <a:ext cx="9873340" cy="826573"/>
          </a:xfrm>
          <a:prstGeom prst="rect">
            <a:avLst/>
          </a:prstGeom>
        </p:spPr>
        <p:txBody>
          <a:bodyPr wrap="square">
            <a:spAutoFit/>
          </a:bodyPr>
          <a:lstStyle/>
          <a:p>
            <a:pPr marL="285750" indent="-285750">
              <a:lnSpc>
                <a:spcPct val="125000"/>
              </a:lnSpc>
              <a:buClr>
                <a:schemeClr val="accent1"/>
              </a:buClr>
              <a:buFont typeface="Wingdings" charset="2"/>
              <a:buChar char="n"/>
            </a:pPr>
            <a:r>
              <a:rPr lang="zh-CN" sz="2000">
                <a:latin typeface="微软雅黑"/>
                <a:ea typeface="微软雅黑"/>
              </a:rPr>
              <a:t>常用的加密算法包括对称加密、非对称加密和哈希算法。</a:t>
            </a:r>
            <a:r>
              <a:rPr lang="en-US" sz="2000">
                <a:latin typeface="微软雅黑"/>
                <a:ea typeface="微软雅黑"/>
              </a:rPr>
              <a:t>Fabric</a:t>
            </a:r>
            <a:r>
              <a:rPr lang="zh-CN" sz="2000">
                <a:latin typeface="微软雅黑"/>
                <a:ea typeface="微软雅黑"/>
              </a:rPr>
              <a:t>中的</a:t>
            </a:r>
            <a:r>
              <a:rPr lang="zh-CN" sz="2000" b="1">
                <a:solidFill>
                  <a:srgbClr val="FF0000"/>
                </a:solidFill>
                <a:latin typeface="微软雅黑"/>
                <a:ea typeface="微软雅黑"/>
              </a:rPr>
              <a:t>密码服务模块</a:t>
            </a:r>
            <a:r>
              <a:rPr lang="en-US" sz="2000" b="1">
                <a:solidFill>
                  <a:srgbClr val="FF0000"/>
                </a:solidFill>
                <a:latin typeface="微软雅黑"/>
                <a:ea typeface="微软雅黑"/>
              </a:rPr>
              <a:t>BCCSP</a:t>
            </a:r>
            <a:r>
              <a:rPr lang="zh-CN" sz="2000">
                <a:latin typeface="微软雅黑"/>
                <a:ea typeface="微软雅黑"/>
              </a:rPr>
              <a:t>，提供了</a:t>
            </a:r>
            <a:r>
              <a:rPr lang="en-US" sz="2000">
                <a:latin typeface="微软雅黑"/>
                <a:ea typeface="微软雅黑"/>
              </a:rPr>
              <a:t>AES</a:t>
            </a:r>
            <a:r>
              <a:rPr lang="zh-CN" sz="2000">
                <a:latin typeface="微软雅黑"/>
                <a:ea typeface="微软雅黑"/>
              </a:rPr>
              <a:t>、</a:t>
            </a:r>
            <a:r>
              <a:rPr lang="en-US" sz="2000">
                <a:latin typeface="微软雅黑"/>
                <a:ea typeface="微软雅黑"/>
              </a:rPr>
              <a:t>ECDSA</a:t>
            </a:r>
            <a:r>
              <a:rPr lang="zh-CN" sz="2000">
                <a:latin typeface="微软雅黑"/>
                <a:ea typeface="微软雅黑"/>
              </a:rPr>
              <a:t>和</a:t>
            </a:r>
            <a:r>
              <a:rPr lang="en-US" sz="2000">
                <a:latin typeface="微软雅黑"/>
                <a:ea typeface="微软雅黑"/>
              </a:rPr>
              <a:t>SHA</a:t>
            </a:r>
            <a:r>
              <a:rPr lang="zh-CN" sz="2000">
                <a:latin typeface="微软雅黑"/>
                <a:ea typeface="微软雅黑"/>
              </a:rPr>
              <a:t>作为原生加密算法。</a:t>
            </a:r>
          </a:p>
        </p:txBody>
      </p:sp>
      <p:pic>
        <p:nvPicPr>
          <p:cNvPr id="2" name="图片 1">
            <a:extLst>
              <a:ext uri="{FF2B5EF4-FFF2-40B4-BE49-F238E27FC236}">
                <a16:creationId xmlns:a16="http://schemas.microsoft.com/office/drawing/2014/main" id="{1E1FA6AA-4574-EB46-8534-7804BC2CF79E}"/>
              </a:ext>
            </a:extLst>
          </p:cNvPr>
          <p:cNvPicPr>
            <a:picLocks noChangeAspect="1"/>
          </p:cNvPicPr>
          <p:nvPr/>
        </p:nvPicPr>
        <p:blipFill>
          <a:blip r:embed="rId3"/>
          <a:stretch>
            <a:fillRect/>
          </a:stretch>
        </p:blipFill>
        <p:spPr>
          <a:xfrm>
            <a:off x="741114" y="1972808"/>
            <a:ext cx="10132541" cy="1728676"/>
          </a:xfrm>
          <a:prstGeom prst="rect">
            <a:avLst/>
          </a:prstGeom>
        </p:spPr>
      </p:pic>
      <p:sp>
        <p:nvSpPr>
          <p:cNvPr id="9" name="文本框 8">
            <a:extLst>
              <a:ext uri="{FF2B5EF4-FFF2-40B4-BE49-F238E27FC236}">
                <a16:creationId xmlns:a16="http://schemas.microsoft.com/office/drawing/2014/main" id="{F5C4D552-1DA2-5B48-A8B2-64BB7F9CF75C}"/>
              </a:ext>
            </a:extLst>
          </p:cNvPr>
          <p:cNvSpPr txBox="1"/>
          <p:nvPr/>
        </p:nvSpPr>
        <p:spPr>
          <a:xfrm>
            <a:off x="852325" y="3871646"/>
            <a:ext cx="9379070" cy="2365456"/>
          </a:xfrm>
          <a:prstGeom prst="rect">
            <a:avLst/>
          </a:prstGeom>
          <a:noFill/>
        </p:spPr>
        <p:txBody>
          <a:bodyPr wrap="square">
            <a:spAutoFit/>
          </a:bodyPr>
          <a:lstStyle/>
          <a:p>
            <a:pPr>
              <a:lnSpc>
                <a:spcPct val="125000"/>
              </a:lnSpc>
            </a:pPr>
            <a:r>
              <a:rPr lang="zh-CN" sz="2000">
                <a:latin typeface="微软雅黑"/>
              </a:rPr>
              <a:t>国家密码算法和国际密码算法的性能比较：</a:t>
            </a:r>
          </a:p>
          <a:p>
            <a:pPr marL="342900" indent="-342900">
              <a:lnSpc>
                <a:spcPct val="125000"/>
              </a:lnSpc>
              <a:buFont typeface="Calibri Light"/>
              <a:buAutoNum type="arabicPeriod"/>
            </a:pPr>
            <a:r>
              <a:rPr lang="zh-CN" sz="2000">
                <a:latin typeface="微软雅黑"/>
              </a:rPr>
              <a:t>SM3 算法与 SHA-256 算法性能相近 ；</a:t>
            </a:r>
          </a:p>
          <a:p>
            <a:pPr marL="342900" indent="-342900">
              <a:lnSpc>
                <a:spcPct val="125000"/>
              </a:lnSpc>
              <a:buFont typeface="Calibri Light"/>
              <a:buAutoNum type="arabicPeriod"/>
            </a:pPr>
            <a:r>
              <a:rPr lang="zh-CN" sz="2000">
                <a:latin typeface="微软雅黑"/>
              </a:rPr>
              <a:t>SM2 数字签名算法与 ECDSA 算法的性能受两者选用的杂凑函数影响,但总体上性能相近;当数据量较少时,SM2 公钥加密算法与ECDSA 算法性能取决于加密数据的规模,随着数据量增多,后者的性能显著优于前者;</a:t>
            </a:r>
          </a:p>
          <a:p>
            <a:pPr marL="342900" indent="-342900">
              <a:lnSpc>
                <a:spcPct val="125000"/>
              </a:lnSpc>
              <a:buFont typeface="Calibri Light"/>
              <a:buAutoNum type="arabicPeriod"/>
            </a:pPr>
            <a:r>
              <a:rPr lang="zh-CN" sz="2000">
                <a:latin typeface="微软雅黑"/>
              </a:rPr>
              <a:t>SM4算法性能介于AES 与 3DES 之间。</a:t>
            </a:r>
          </a:p>
        </p:txBody>
      </p:sp>
      <p:sp>
        <p:nvSpPr>
          <p:cNvPr id="4" name="灯片编号占位符 3">
            <a:extLst>
              <a:ext uri="{FF2B5EF4-FFF2-40B4-BE49-F238E27FC236}">
                <a16:creationId xmlns:a16="http://schemas.microsoft.com/office/drawing/2014/main" id="{7AEC93FD-E8B5-EB45-8AC3-F361485DF116}"/>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34</a:t>
            </a:fld>
            <a:endParaRPr lang="zh-CN"/>
          </a:p>
        </p:txBody>
      </p:sp>
    </p:spTree>
    <p:extLst>
      <p:ext uri="{BB962C8B-B14F-4D97-AF65-F5344CB8AC3E}">
        <p14:creationId xmlns:p14="http://schemas.microsoft.com/office/powerpoint/2010/main" val="94380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2417841" cy="584775"/>
          </a:xfrm>
          <a:prstGeom prst="rect">
            <a:avLst/>
          </a:prstGeom>
          <a:noFill/>
        </p:spPr>
        <p:txBody>
          <a:bodyPr wrap="none">
            <a:spAutoFit/>
          </a:bodyPr>
          <a:lstStyle/>
          <a:p>
            <a:r>
              <a:rPr lang="en-US" sz="3200">
                <a:solidFill>
                  <a:schemeClr val="accent3"/>
                </a:solidFill>
                <a:latin typeface="Geometr706 BlkCn BT"/>
              </a:rPr>
              <a:t>Fabric</a:t>
            </a:r>
            <a:r>
              <a:rPr lang="zh-CN" sz="3200">
                <a:solidFill>
                  <a:schemeClr val="accent3"/>
                </a:solidFill>
                <a:latin typeface="Geometr706 BlkCn BT"/>
              </a:rPr>
              <a:t>国密化</a:t>
            </a: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7" name="矩形 76"/>
          <p:cNvSpPr/>
          <p:nvPr/>
        </p:nvSpPr>
        <p:spPr>
          <a:xfrm>
            <a:off x="666338" y="820625"/>
            <a:ext cx="10627103" cy="961225"/>
          </a:xfrm>
          <a:prstGeom prst="rect">
            <a:avLst/>
          </a:prstGeom>
        </p:spPr>
        <p:txBody>
          <a:bodyPr wrap="square">
            <a:spAutoFit/>
          </a:bodyPr>
          <a:lstStyle/>
          <a:p>
            <a:pPr>
              <a:lnSpc>
                <a:spcPct val="150000"/>
              </a:lnSpc>
              <a:buClr>
                <a:schemeClr val="accent1"/>
              </a:buClr>
            </a:pPr>
            <a:r>
              <a:rPr lang="en-US" sz="2000"/>
              <a:t>Fabric</a:t>
            </a:r>
            <a:r>
              <a:rPr lang="zh-CN" sz="2000" b="1">
                <a:solidFill>
                  <a:srgbClr val="FF0000"/>
                </a:solidFill>
              </a:rPr>
              <a:t>国密改造</a:t>
            </a:r>
            <a:r>
              <a:rPr lang="zh-CN" sz="2000"/>
              <a:t>，就是从底层上将国密的</a:t>
            </a:r>
            <a:r>
              <a:rPr lang="en-US" sz="2000"/>
              <a:t>SM2</a:t>
            </a:r>
            <a:r>
              <a:rPr lang="zh-CN" sz="2000"/>
              <a:t>、</a:t>
            </a:r>
            <a:r>
              <a:rPr lang="en-US" sz="2000"/>
              <a:t>SM3</a:t>
            </a:r>
            <a:r>
              <a:rPr lang="zh-CN" sz="2000"/>
              <a:t>、</a:t>
            </a:r>
            <a:r>
              <a:rPr lang="en-US" sz="2000"/>
              <a:t>SM4</a:t>
            </a:r>
            <a:r>
              <a:rPr lang="zh-CN" sz="2000"/>
              <a:t>替换系统默认支持的以美国标准主导的国际算法，进一步提高链上数据安全性。</a:t>
            </a:r>
            <a:endParaRPr lang="zh-CN" sz="2000">
              <a:solidFill>
                <a:schemeClr val="tx1"/>
              </a:solidFill>
              <a:latin typeface="微软雅黑"/>
              <a:ea typeface="微软雅黑"/>
            </a:endParaRPr>
          </a:p>
        </p:txBody>
      </p:sp>
      <p:sp>
        <p:nvSpPr>
          <p:cNvPr id="78" name="矩形 77"/>
          <p:cNvSpPr/>
          <p:nvPr/>
        </p:nvSpPr>
        <p:spPr>
          <a:xfrm>
            <a:off x="666655" y="1883482"/>
            <a:ext cx="10858689" cy="4555093"/>
          </a:xfrm>
          <a:prstGeom prst="rect">
            <a:avLst/>
          </a:prstGeom>
        </p:spPr>
        <p:txBody>
          <a:bodyPr wrap="square">
            <a:spAutoFit/>
          </a:bodyPr>
          <a:lstStyle/>
          <a:p>
            <a:pPr>
              <a:lnSpc>
                <a:spcPct val="150000"/>
              </a:lnSpc>
              <a:buClr>
                <a:schemeClr val="accent3"/>
              </a:buClr>
            </a:pPr>
            <a:r>
              <a:rPr lang="en-US" sz="2000">
                <a:latin typeface="微软雅黑"/>
                <a:ea typeface="微软雅黑"/>
              </a:rPr>
              <a:t>Fabric</a:t>
            </a:r>
            <a:r>
              <a:rPr lang="zh-CN" sz="2000">
                <a:latin typeface="微软雅黑"/>
                <a:ea typeface="微软雅黑"/>
              </a:rPr>
              <a:t>国密改造可分为三部分内容</a:t>
            </a:r>
            <a:endParaRPr lang="en-US" sz="2000">
              <a:latin typeface="微软雅黑"/>
              <a:ea typeface="微软雅黑"/>
            </a:endParaRPr>
          </a:p>
          <a:p>
            <a:pPr marL="800100" lvl="1" indent="-342900">
              <a:lnSpc>
                <a:spcPct val="150000"/>
              </a:lnSpc>
              <a:buFont typeface="Calibri Light"/>
              <a:buAutoNum type="arabicPeriod"/>
            </a:pPr>
            <a:r>
              <a:rPr lang="zh-CN" sz="2000" b="1">
                <a:solidFill>
                  <a:srgbClr val="FF0000"/>
                </a:solidFill>
              </a:rPr>
              <a:t>国密算法基础库收集与改造</a:t>
            </a:r>
            <a:r>
              <a:rPr lang="zh-CN" sz="2000"/>
              <a:t>，调研现有成熟的国密库如下：</a:t>
            </a:r>
            <a:endParaRPr lang="en-US" sz="2000"/>
          </a:p>
          <a:p>
            <a:pPr marL="1371600" lvl="2" indent="-457200">
              <a:lnSpc>
                <a:spcPct val="150000"/>
              </a:lnSpc>
              <a:buFont typeface="Calibri Light"/>
              <a:buAutoNum type="alphaLcParenR"/>
            </a:pPr>
            <a:r>
              <a:rPr lang="zh-CN" sz="2000"/>
              <a:t>同济</a:t>
            </a:r>
            <a:r>
              <a:rPr lang="en-US" sz="2000"/>
              <a:t>go</a:t>
            </a:r>
            <a:r>
              <a:rPr lang="zh-CN" sz="2000"/>
              <a:t>语言版本</a:t>
            </a:r>
          </a:p>
          <a:p>
            <a:pPr marL="1371600" lvl="2" indent="-457200">
              <a:lnSpc>
                <a:spcPct val="150000"/>
              </a:lnSpc>
              <a:buFont typeface="Calibri Light"/>
              <a:buAutoNum type="alphaLcParenR"/>
            </a:pPr>
            <a:r>
              <a:rPr lang="zh-CN" sz="2000"/>
              <a:t>北大</a:t>
            </a:r>
            <a:r>
              <a:rPr lang="en-US" sz="2000"/>
              <a:t>GmSSL-Go</a:t>
            </a:r>
          </a:p>
          <a:p>
            <a:pPr marL="1371600" lvl="2" indent="-457200">
              <a:lnSpc>
                <a:spcPct val="150000"/>
              </a:lnSpc>
              <a:buFont typeface="Calibri Light"/>
              <a:buAutoNum type="alphaLcParenR"/>
            </a:pPr>
            <a:r>
              <a:rPr lang="zh-CN" sz="2000"/>
              <a:t>中国网安基于</a:t>
            </a:r>
            <a:r>
              <a:rPr lang="en-US" sz="2000"/>
              <a:t>GO</a:t>
            </a:r>
            <a:r>
              <a:rPr lang="zh-CN" sz="2000"/>
              <a:t>和基于</a:t>
            </a:r>
            <a:r>
              <a:rPr lang="en-US" sz="2000"/>
              <a:t>C</a:t>
            </a:r>
            <a:r>
              <a:rPr lang="zh-CN" sz="2000"/>
              <a:t>语言版本</a:t>
            </a:r>
          </a:p>
          <a:p>
            <a:pPr marL="800100" lvl="1" indent="-342900">
              <a:lnSpc>
                <a:spcPct val="150000"/>
              </a:lnSpc>
              <a:buFont typeface="Calibri Light"/>
              <a:buAutoNum type="arabicPeriod"/>
            </a:pPr>
            <a:r>
              <a:rPr lang="en-US" sz="2000" b="1">
                <a:solidFill>
                  <a:srgbClr val="FF0000"/>
                </a:solidFill>
              </a:rPr>
              <a:t>Fabric</a:t>
            </a:r>
            <a:r>
              <a:rPr lang="zh-CN" sz="2000" b="1">
                <a:solidFill>
                  <a:srgbClr val="FF0000"/>
                </a:solidFill>
              </a:rPr>
              <a:t>本体改造</a:t>
            </a:r>
            <a:r>
              <a:rPr lang="zh-CN" sz="2000"/>
              <a:t>：包括</a:t>
            </a:r>
            <a:r>
              <a:rPr lang="en-US" sz="2000"/>
              <a:t>Fabirc</a:t>
            </a:r>
            <a:r>
              <a:rPr lang="zh-CN" sz="2000"/>
              <a:t>改造和</a:t>
            </a:r>
            <a:r>
              <a:rPr lang="en-US" sz="2000"/>
              <a:t>Fabric-CA</a:t>
            </a:r>
            <a:r>
              <a:rPr lang="zh-CN" sz="2000"/>
              <a:t>改造，主要是重构</a:t>
            </a:r>
            <a:r>
              <a:rPr lang="en-US" sz="2000"/>
              <a:t>Fabric</a:t>
            </a:r>
            <a:r>
              <a:rPr lang="zh-CN" sz="2000"/>
              <a:t>密码套件接入方式，以便开发者灵活接入自定义的密码算法。（可以只是代码实现上的替换，而所有的包名、对外接口都保持不变，这样修改量相对小）</a:t>
            </a:r>
            <a:endParaRPr lang="en-US" sz="2000"/>
          </a:p>
          <a:p>
            <a:pPr marL="800100" lvl="1" indent="-342900">
              <a:lnSpc>
                <a:spcPct val="150000"/>
              </a:lnSpc>
              <a:buFont typeface="Calibri Light"/>
              <a:buAutoNum type="arabicPeriod"/>
            </a:pPr>
            <a:r>
              <a:rPr lang="en-US" sz="2000" b="1">
                <a:solidFill>
                  <a:srgbClr val="FF0000"/>
                </a:solidFill>
              </a:rPr>
              <a:t>Fabric SDK</a:t>
            </a:r>
            <a:r>
              <a:rPr lang="zh-CN" sz="2000" b="1">
                <a:solidFill>
                  <a:srgbClr val="FF0000"/>
                </a:solidFill>
              </a:rPr>
              <a:t>改造</a:t>
            </a:r>
            <a:r>
              <a:rPr lang="zh-CN" sz="2000"/>
              <a:t>。</a:t>
            </a:r>
          </a:p>
          <a:p>
            <a:pPr marL="742950" lvl="1" indent="-285750">
              <a:buClr>
                <a:schemeClr val="accent3"/>
              </a:buClr>
              <a:buFont typeface="Wingdings" charset="2"/>
              <a:buChar char="n"/>
            </a:pPr>
            <a:endParaRPr lang="zh-CN" sz="2000">
              <a:latin typeface="微软雅黑"/>
              <a:ea typeface="微软雅黑"/>
            </a:endParaRPr>
          </a:p>
        </p:txBody>
      </p:sp>
      <p:sp>
        <p:nvSpPr>
          <p:cNvPr id="2" name="灯片编号占位符 1">
            <a:extLst>
              <a:ext uri="{FF2B5EF4-FFF2-40B4-BE49-F238E27FC236}">
                <a16:creationId xmlns:a16="http://schemas.microsoft.com/office/drawing/2014/main" id="{79CE4D01-D794-D94A-95F3-1986129762AA}"/>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35</a:t>
            </a:fld>
            <a:endParaRPr lang="zh-CN"/>
          </a:p>
        </p:txBody>
      </p:sp>
    </p:spTree>
    <p:extLst>
      <p:ext uri="{BB962C8B-B14F-4D97-AF65-F5344CB8AC3E}">
        <p14:creationId xmlns:p14="http://schemas.microsoft.com/office/powerpoint/2010/main" val="16197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1826141" cy="584775"/>
          </a:xfrm>
          <a:prstGeom prst="rect">
            <a:avLst/>
          </a:prstGeom>
          <a:noFill/>
        </p:spPr>
        <p:txBody>
          <a:bodyPr wrap="none">
            <a:spAutoFit/>
          </a:bodyPr>
          <a:lstStyle/>
          <a:p>
            <a:r>
              <a:rPr lang="zh-CN" sz="3200">
                <a:solidFill>
                  <a:schemeClr val="accent3"/>
                </a:solidFill>
                <a:latin typeface="Geometr706 BlkCn BT"/>
              </a:rPr>
              <a:t>密钥生成</a:t>
            </a:r>
            <a:endParaRPr lang="zh-CN" sz="3200">
              <a:solidFill>
                <a:srgbClr val="3C6CDE"/>
              </a:solidFill>
              <a:latin typeface="Geometr706 BlkCn BT"/>
            </a:endParaRP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7" name="矩形 76"/>
          <p:cNvSpPr/>
          <p:nvPr/>
        </p:nvSpPr>
        <p:spPr>
          <a:xfrm>
            <a:off x="697866" y="718995"/>
            <a:ext cx="9839506" cy="5262979"/>
          </a:xfrm>
          <a:prstGeom prst="rect">
            <a:avLst/>
          </a:prstGeom>
        </p:spPr>
        <p:txBody>
          <a:bodyPr wrap="square">
            <a:spAutoFit/>
          </a:bodyPr>
          <a:lstStyle/>
          <a:p>
            <a:pPr marL="285750" indent="-285750">
              <a:lnSpc>
                <a:spcPct val="150000"/>
              </a:lnSpc>
              <a:buClr>
                <a:schemeClr val="accent1"/>
              </a:buClr>
              <a:buFont typeface="Wingdings" charset="2"/>
              <a:buChar char="n"/>
            </a:pPr>
            <a:r>
              <a:rPr lang="zh-CN" sz="2400">
                <a:latin typeface="微软雅黑"/>
                <a:ea typeface="微软雅黑"/>
              </a:rPr>
              <a:t>随机数生成</a:t>
            </a:r>
            <a:endParaRPr lang="en-US" sz="2400">
              <a:latin typeface="微软雅黑"/>
              <a:ea typeface="微软雅黑"/>
            </a:endParaRPr>
          </a:p>
          <a:p>
            <a:pPr marL="742950" lvl="1" indent="-285750">
              <a:lnSpc>
                <a:spcPct val="150000"/>
              </a:lnSpc>
              <a:buClr>
                <a:schemeClr val="accent1"/>
              </a:buClr>
              <a:buFont typeface="Wingdings" charset="2"/>
              <a:buChar char="n"/>
            </a:pPr>
            <a:r>
              <a:rPr lang="zh-CN">
                <a:latin typeface="微软雅黑"/>
                <a:ea typeface="微软雅黑"/>
              </a:rPr>
              <a:t>真随机数提取：光斑变化提取真随机数；</a:t>
            </a:r>
            <a:endParaRPr lang="en-US">
              <a:latin typeface="微软雅黑"/>
              <a:ea typeface="微软雅黑"/>
            </a:endParaRPr>
          </a:p>
          <a:p>
            <a:pPr marL="742950" lvl="1" indent="-285750">
              <a:lnSpc>
                <a:spcPct val="150000"/>
              </a:lnSpc>
              <a:buClr>
                <a:schemeClr val="accent1"/>
              </a:buClr>
              <a:buFont typeface="Wingdings" charset="2"/>
              <a:buChar char="n"/>
            </a:pPr>
            <a:r>
              <a:rPr lang="zh-CN">
                <a:latin typeface="微软雅黑"/>
                <a:ea typeface="微软雅黑"/>
              </a:rPr>
              <a:t>伪随机数生成：密码法伪随机数生成器生成伪随机序列；</a:t>
            </a:r>
            <a:endParaRPr lang="en-US">
              <a:latin typeface="微软雅黑"/>
              <a:ea typeface="微软雅黑"/>
            </a:endParaRPr>
          </a:p>
          <a:p>
            <a:pPr marL="285750" indent="-285750">
              <a:lnSpc>
                <a:spcPct val="150000"/>
              </a:lnSpc>
              <a:buClr>
                <a:schemeClr val="accent1"/>
              </a:buClr>
              <a:buFont typeface="Wingdings" charset="2"/>
              <a:buChar char="n"/>
            </a:pPr>
            <a:r>
              <a:rPr lang="zh-CN" sz="2400">
                <a:latin typeface="微软雅黑"/>
                <a:ea typeface="微软雅黑"/>
              </a:rPr>
              <a:t>素数生成</a:t>
            </a:r>
            <a:endParaRPr lang="en-US" sz="2400">
              <a:latin typeface="微软雅黑"/>
              <a:ea typeface="微软雅黑"/>
            </a:endParaRPr>
          </a:p>
          <a:p>
            <a:pPr marL="742950" lvl="1" indent="-285750">
              <a:lnSpc>
                <a:spcPct val="150000"/>
              </a:lnSpc>
              <a:buClr>
                <a:schemeClr val="accent1"/>
              </a:buClr>
              <a:buFont typeface="Wingdings" charset="2"/>
              <a:buChar char="n"/>
            </a:pPr>
            <a:r>
              <a:rPr lang="en-US">
                <a:latin typeface="微软雅黑"/>
                <a:ea typeface="微软雅黑"/>
              </a:rPr>
              <a:t>AKS</a:t>
            </a:r>
            <a:r>
              <a:rPr lang="zh-CN">
                <a:latin typeface="微软雅黑"/>
                <a:ea typeface="微软雅黑"/>
              </a:rPr>
              <a:t>素数判定算法；</a:t>
            </a:r>
            <a:endParaRPr lang="en-US">
              <a:latin typeface="微软雅黑"/>
              <a:ea typeface="微软雅黑"/>
            </a:endParaRPr>
          </a:p>
          <a:p>
            <a:pPr marL="742950" lvl="1" indent="-285750">
              <a:lnSpc>
                <a:spcPct val="150000"/>
              </a:lnSpc>
              <a:buClr>
                <a:schemeClr val="accent1"/>
              </a:buClr>
              <a:buFont typeface="Wingdings" charset="2"/>
              <a:buChar char="n"/>
            </a:pPr>
            <a:r>
              <a:rPr lang="en-US">
                <a:latin typeface="微软雅黑"/>
                <a:ea typeface="微软雅黑"/>
              </a:rPr>
              <a:t>Miller-Rabin</a:t>
            </a:r>
            <a:r>
              <a:rPr lang="zh-CN">
                <a:latin typeface="微软雅黑"/>
                <a:ea typeface="微软雅黑"/>
              </a:rPr>
              <a:t>素数测试算法；</a:t>
            </a:r>
            <a:endParaRPr lang="en-US">
              <a:latin typeface="微软雅黑"/>
              <a:ea typeface="微软雅黑"/>
            </a:endParaRPr>
          </a:p>
          <a:p>
            <a:pPr marL="285750" indent="-285750">
              <a:lnSpc>
                <a:spcPct val="150000"/>
              </a:lnSpc>
              <a:buClr>
                <a:schemeClr val="accent1"/>
              </a:buClr>
              <a:buFont typeface="Wingdings" charset="2"/>
              <a:buChar char="n"/>
            </a:pPr>
            <a:r>
              <a:rPr lang="zh-CN" sz="2400">
                <a:latin typeface="微软雅黑"/>
                <a:ea typeface="微软雅黑"/>
              </a:rPr>
              <a:t>密钥生成与组密钥生成</a:t>
            </a:r>
            <a:endParaRPr lang="en-US" sz="2400">
              <a:latin typeface="微软雅黑"/>
              <a:ea typeface="微软雅黑"/>
            </a:endParaRPr>
          </a:p>
          <a:p>
            <a:pPr marL="742950" lvl="1" indent="-285750">
              <a:lnSpc>
                <a:spcPct val="150000"/>
              </a:lnSpc>
              <a:buClr>
                <a:schemeClr val="accent1"/>
              </a:buClr>
              <a:buFont typeface="Wingdings" charset="2"/>
              <a:buChar char="n"/>
            </a:pPr>
            <a:r>
              <a:rPr lang="en-US">
                <a:latin typeface="微软雅黑"/>
                <a:ea typeface="微软雅黑"/>
              </a:rPr>
              <a:t>RSA</a:t>
            </a:r>
            <a:r>
              <a:rPr lang="zh-CN">
                <a:latin typeface="微软雅黑"/>
                <a:ea typeface="微软雅黑"/>
              </a:rPr>
              <a:t>密钥生成算法；</a:t>
            </a:r>
            <a:endParaRPr lang="en-US">
              <a:latin typeface="微软雅黑"/>
              <a:ea typeface="微软雅黑"/>
            </a:endParaRPr>
          </a:p>
          <a:p>
            <a:pPr marL="742950" lvl="1" indent="-285750">
              <a:lnSpc>
                <a:spcPct val="150000"/>
              </a:lnSpc>
              <a:buClr>
                <a:schemeClr val="accent1"/>
              </a:buClr>
              <a:buFont typeface="Wingdings" charset="2"/>
              <a:buChar char="n"/>
            </a:pPr>
            <a:r>
              <a:rPr lang="en-US">
                <a:latin typeface="微软雅黑"/>
                <a:ea typeface="微软雅黑"/>
              </a:rPr>
              <a:t>BD</a:t>
            </a:r>
            <a:r>
              <a:rPr lang="zh-CN">
                <a:latin typeface="微软雅黑"/>
                <a:ea typeface="微软雅黑"/>
              </a:rPr>
              <a:t>组密钥生成算法。</a:t>
            </a:r>
            <a:endParaRPr lang="en-US" sz="2400">
              <a:latin typeface="微软雅黑"/>
              <a:ea typeface="微软雅黑"/>
            </a:endParaRPr>
          </a:p>
          <a:p>
            <a:pPr marL="285750" indent="-285750">
              <a:buClr>
                <a:schemeClr val="accent1"/>
              </a:buClr>
              <a:buFont typeface="Wingdings" charset="2"/>
              <a:buChar char="n"/>
            </a:pPr>
            <a:endParaRPr lang="en-US" sz="2400">
              <a:latin typeface="微软雅黑"/>
              <a:ea typeface="微软雅黑"/>
            </a:endParaRPr>
          </a:p>
          <a:p>
            <a:pPr lvl="2">
              <a:buClr>
                <a:schemeClr val="accent1"/>
              </a:buClr>
            </a:pPr>
            <a:endParaRPr lang="en-US"/>
          </a:p>
          <a:p>
            <a:pPr marL="1200150" lvl="2" indent="-285750">
              <a:buClr>
                <a:schemeClr val="accent1"/>
              </a:buClr>
              <a:buFont typeface="Wingdings" charset="2"/>
              <a:buChar char="n"/>
            </a:pPr>
            <a:endParaRPr lang="zh-CN" sz="2400">
              <a:solidFill>
                <a:schemeClr val="tx1"/>
              </a:solidFill>
              <a:latin typeface="微软雅黑"/>
              <a:ea typeface="微软雅黑"/>
            </a:endParaRPr>
          </a:p>
        </p:txBody>
      </p:sp>
      <p:pic>
        <p:nvPicPr>
          <p:cNvPr id="6" name="图片 5">
            <a:extLst>
              <a:ext uri="{FF2B5EF4-FFF2-40B4-BE49-F238E27FC236}">
                <a16:creationId xmlns:a16="http://schemas.microsoft.com/office/drawing/2014/main" id="{97974327-0633-FE4D-AB63-FBD923810073}"/>
              </a:ext>
            </a:extLst>
          </p:cNvPr>
          <p:cNvPicPr>
            <a:picLocks/>
          </p:cNvPicPr>
          <p:nvPr/>
        </p:nvPicPr>
        <p:blipFill>
          <a:blip r:embed="rId3"/>
          <a:stretch>
            <a:fillRect/>
          </a:stretch>
        </p:blipFill>
        <p:spPr>
          <a:xfrm>
            <a:off x="7348854" y="1491338"/>
            <a:ext cx="4145280" cy="3718292"/>
          </a:xfrm>
          <a:prstGeom prst="rect">
            <a:avLst/>
          </a:prstGeom>
        </p:spPr>
      </p:pic>
      <p:sp>
        <p:nvSpPr>
          <p:cNvPr id="7" name="矩形 6">
            <a:extLst>
              <a:ext uri="{FF2B5EF4-FFF2-40B4-BE49-F238E27FC236}">
                <a16:creationId xmlns:a16="http://schemas.microsoft.com/office/drawing/2014/main" id="{69649C3D-3946-C34C-8523-BCC01718B03D}"/>
              </a:ext>
            </a:extLst>
          </p:cNvPr>
          <p:cNvSpPr/>
          <p:nvPr/>
        </p:nvSpPr>
        <p:spPr>
          <a:xfrm>
            <a:off x="7857987" y="5267242"/>
            <a:ext cx="2959471" cy="400110"/>
          </a:xfrm>
          <a:prstGeom prst="rect">
            <a:avLst/>
          </a:prstGeom>
        </p:spPr>
        <p:txBody>
          <a:bodyPr wrap="square">
            <a:spAutoFit/>
          </a:bodyPr>
          <a:lstStyle/>
          <a:p>
            <a:r>
              <a:rPr lang="zh-CN" sz="2000">
                <a:solidFill>
                  <a:schemeClr val="accent3"/>
                </a:solidFill>
                <a:latin typeface="Geometr706 BlkCn BT"/>
              </a:rPr>
              <a:t>密码法伪随机数生成器</a:t>
            </a:r>
          </a:p>
        </p:txBody>
      </p:sp>
      <p:sp>
        <p:nvSpPr>
          <p:cNvPr id="2" name="灯片编号占位符 1">
            <a:extLst>
              <a:ext uri="{FF2B5EF4-FFF2-40B4-BE49-F238E27FC236}">
                <a16:creationId xmlns:a16="http://schemas.microsoft.com/office/drawing/2014/main" id="{B67FEE16-BE64-BA4A-AEE6-4069101E7815}"/>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36</a:t>
            </a:fld>
            <a:endParaRPr lang="zh-CN"/>
          </a:p>
        </p:txBody>
      </p:sp>
    </p:spTree>
    <p:extLst>
      <p:ext uri="{BB962C8B-B14F-4D97-AF65-F5344CB8AC3E}">
        <p14:creationId xmlns:p14="http://schemas.microsoft.com/office/powerpoint/2010/main" val="407747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6843540" cy="584775"/>
          </a:xfrm>
          <a:prstGeom prst="rect">
            <a:avLst/>
          </a:prstGeom>
          <a:noFill/>
        </p:spPr>
        <p:txBody>
          <a:bodyPr wrap="none">
            <a:spAutoFit/>
          </a:bodyPr>
          <a:lstStyle/>
          <a:p>
            <a:r>
              <a:rPr lang="zh-CN" sz="3200">
                <a:solidFill>
                  <a:schemeClr val="accent3"/>
                </a:solidFill>
                <a:latin typeface="Geometr706 BlkCn BT"/>
              </a:rPr>
              <a:t>专利</a:t>
            </a:r>
            <a:r>
              <a:rPr lang="en-US" sz="3200">
                <a:solidFill>
                  <a:schemeClr val="accent3"/>
                </a:solidFill>
                <a:latin typeface="Geometr706 BlkCn BT"/>
              </a:rPr>
              <a:t>《</a:t>
            </a:r>
            <a:r>
              <a:rPr lang="zh-CN" sz="3200">
                <a:solidFill>
                  <a:schemeClr val="accent3"/>
                </a:solidFill>
                <a:latin typeface="Geometr706 BlkCn BT"/>
              </a:rPr>
              <a:t>基于联盟链的密钥管理设计</a:t>
            </a:r>
            <a:r>
              <a:rPr lang="en-US" sz="3200">
                <a:solidFill>
                  <a:schemeClr val="accent3"/>
                </a:solidFill>
                <a:latin typeface="Geometr706 BlkCn BT"/>
              </a:rPr>
              <a:t>》</a:t>
            </a:r>
            <a:r>
              <a:rPr lang="zh-CN" sz="3200">
                <a:solidFill>
                  <a:srgbClr val="3C6CDE"/>
                </a:solidFill>
                <a:latin typeface="Geometr706 BlkCn BT"/>
              </a:rPr>
              <a:t> </a:t>
            </a:r>
            <a:endParaRPr lang="zh-CN" sz="3200">
              <a:solidFill>
                <a:schemeClr val="accent3"/>
              </a:solidFill>
              <a:latin typeface="Geometr706 BlkCn BT"/>
            </a:endParaRP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pic>
        <p:nvPicPr>
          <p:cNvPr id="2" name="图片 1">
            <a:extLst>
              <a:ext uri="{FF2B5EF4-FFF2-40B4-BE49-F238E27FC236}">
                <a16:creationId xmlns:a16="http://schemas.microsoft.com/office/drawing/2014/main" id="{920F8B63-5802-4C43-9E41-DE5863763566}"/>
              </a:ext>
            </a:extLst>
          </p:cNvPr>
          <p:cNvPicPr>
            <a:picLocks noChangeAspect="1"/>
          </p:cNvPicPr>
          <p:nvPr/>
        </p:nvPicPr>
        <p:blipFill>
          <a:blip r:embed="rId4"/>
          <a:stretch>
            <a:fillRect/>
          </a:stretch>
        </p:blipFill>
        <p:spPr>
          <a:xfrm>
            <a:off x="2241928" y="2547008"/>
            <a:ext cx="5809377" cy="4170780"/>
          </a:xfrm>
          <a:prstGeom prst="rect">
            <a:avLst/>
          </a:prstGeom>
        </p:spPr>
      </p:pic>
      <p:sp>
        <p:nvSpPr>
          <p:cNvPr id="6" name="矩形 76"/>
          <p:cNvSpPr/>
          <p:nvPr/>
        </p:nvSpPr>
        <p:spPr>
          <a:xfrm>
            <a:off x="197961" y="1038363"/>
            <a:ext cx="10731500" cy="1308100"/>
          </a:xfrm>
          <a:prstGeom prst="rect">
            <a:avLst/>
          </a:prstGeom>
        </p:spPr>
        <p:txBody>
          <a:bodyPr wrap="square">
            <a:spAutoFit/>
          </a:bodyPr>
          <a:lstStyle/>
          <a:p>
            <a:pPr lvl="0"/>
            <a:r>
              <a:rPr lang="zh-CN" sz="2000">
                <a:latin typeface="Microsoft YaHei"/>
                <a:ea typeface="Microsoft YaHei"/>
              </a:rPr>
              <a:t>本申请公开了一种基于联盟链网络的密钥管理方法及系统。</a:t>
            </a:r>
          </a:p>
          <a:p>
            <a:pPr lvl="0"/>
            <a:endParaRPr lang="zh-CN" sz="2000">
              <a:latin typeface="Microsoft YaHei"/>
              <a:ea typeface="Microsoft YaHei"/>
            </a:endParaRPr>
          </a:p>
          <a:p>
            <a:pPr lvl="0"/>
            <a:r>
              <a:rPr lang="zh-CN" sz="2000">
                <a:latin typeface="Microsoft YaHei"/>
                <a:ea typeface="Microsoft YaHei"/>
              </a:rPr>
              <a:t>实现联盟链中的密钥生命周期管理，降低联盟链用户之间加密通信的复杂度，并且具有较高的安全性。</a:t>
            </a:r>
          </a:p>
        </p:txBody>
      </p:sp>
      <p:sp>
        <p:nvSpPr>
          <p:cNvPr id="4" name="灯片编号占位符 3">
            <a:extLst>
              <a:ext uri="{FF2B5EF4-FFF2-40B4-BE49-F238E27FC236}">
                <a16:creationId xmlns:a16="http://schemas.microsoft.com/office/drawing/2014/main" id="{0A33F50E-08AE-4F46-9914-56EDAF3A185F}"/>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37</a:t>
            </a:fld>
            <a:endParaRPr lang="zh-CN"/>
          </a:p>
        </p:txBody>
      </p:sp>
    </p:spTree>
    <p:extLst>
      <p:ext uri="{BB962C8B-B14F-4D97-AF65-F5344CB8AC3E}">
        <p14:creationId xmlns:p14="http://schemas.microsoft.com/office/powerpoint/2010/main" val="5219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 name="标题 1">
            <a:extLst>
              <a:ext uri="{FF2B5EF4-FFF2-40B4-BE49-F238E27FC236}">
                <a16:creationId xmlns:a16="http://schemas.microsoft.com/office/drawing/2014/main" id="{A0FECA89-B158-6E41-9099-537B8A0C4647}"/>
              </a:ext>
            </a:extLst>
          </p:cNvPr>
          <p:cNvSpPr txBox="1">
            <a:spLocks/>
          </p:cNvSpPr>
          <p:nvPr/>
        </p:nvSpPr>
        <p:spPr>
          <a:xfrm>
            <a:off x="733020" y="663527"/>
            <a:ext cx="3337685" cy="1210529"/>
          </a:xfrm>
          <a:prstGeom prst="rect">
            <a:avLst/>
          </a:prstGeom>
        </p:spPr>
        <p:txBody>
          <a:bodyPr>
            <a:normAutofit/>
          </a:bodyPr>
          <a:lstStyle>
            <a:lvl1pPr lvl="0" algn="l" defTabSz="914400">
              <a:lnSpc>
                <a:spcPct val="90000"/>
              </a:lnSpc>
              <a:spcBef>
                <a:spcPct val="0"/>
              </a:spcBef>
              <a:buNone/>
              <a:defRPr sz="4400" kern="1200">
                <a:solidFill>
                  <a:schemeClr val="tx1"/>
                </a:solidFill>
                <a:latin typeface="Calibri Light"/>
                <a:ea typeface="微软雅黑"/>
              </a:defRPr>
            </a:lvl1pPr>
          </a:lstStyle>
          <a:p>
            <a:pPr>
              <a:lnSpc>
                <a:spcPct val="150000"/>
              </a:lnSpc>
            </a:pPr>
            <a:r>
              <a:rPr lang="zh-CN" sz="4000">
                <a:solidFill>
                  <a:srgbClr val="A51E36"/>
                </a:solidFill>
                <a:latin typeface="微软雅黑"/>
                <a:ea typeface="微软雅黑"/>
              </a:rPr>
              <a:t>内容概要</a:t>
            </a:r>
          </a:p>
        </p:txBody>
      </p:sp>
      <p:sp>
        <p:nvSpPr>
          <p:cNvPr id="2" name="矩形 1">
            <a:extLst>
              <a:ext uri="{FF2B5EF4-FFF2-40B4-BE49-F238E27FC236}">
                <a16:creationId xmlns:a16="http://schemas.microsoft.com/office/drawing/2014/main" id="{B4DE04A9-45E9-4628-94B1-48B31BBDAC6C}"/>
              </a:ext>
            </a:extLst>
          </p:cNvPr>
          <p:cNvSpPr/>
          <p:nvPr/>
        </p:nvSpPr>
        <p:spPr>
          <a:xfrm>
            <a:off x="1288725" y="1709588"/>
            <a:ext cx="3492147"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一、项目中期目标</a:t>
            </a:r>
          </a:p>
        </p:txBody>
      </p:sp>
      <p:sp>
        <p:nvSpPr>
          <p:cNvPr id="3" name="矩形 2">
            <a:extLst>
              <a:ext uri="{FF2B5EF4-FFF2-40B4-BE49-F238E27FC236}">
                <a16:creationId xmlns:a16="http://schemas.microsoft.com/office/drawing/2014/main" id="{560CEE8C-3E0D-43DF-890D-EE1CF0BB6604}"/>
              </a:ext>
            </a:extLst>
          </p:cNvPr>
          <p:cNvSpPr/>
          <p:nvPr/>
        </p:nvSpPr>
        <p:spPr>
          <a:xfrm>
            <a:off x="1288725" y="2424398"/>
            <a:ext cx="3380749"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二、完成情况介绍</a:t>
            </a:r>
          </a:p>
        </p:txBody>
      </p:sp>
      <p:sp>
        <p:nvSpPr>
          <p:cNvPr id="4" name="矩形 3">
            <a:extLst>
              <a:ext uri="{FF2B5EF4-FFF2-40B4-BE49-F238E27FC236}">
                <a16:creationId xmlns:a16="http://schemas.microsoft.com/office/drawing/2014/main" id="{53F06D4C-4AA9-46AF-9AD6-3E0BD82AE4D6}"/>
              </a:ext>
            </a:extLst>
          </p:cNvPr>
          <p:cNvSpPr/>
          <p:nvPr/>
        </p:nvSpPr>
        <p:spPr>
          <a:xfrm>
            <a:off x="1288725" y="3181276"/>
            <a:ext cx="305724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三、技术调研报告</a:t>
            </a:r>
          </a:p>
        </p:txBody>
      </p:sp>
      <p:sp>
        <p:nvSpPr>
          <p:cNvPr id="6" name="矩形 5">
            <a:extLst>
              <a:ext uri="{FF2B5EF4-FFF2-40B4-BE49-F238E27FC236}">
                <a16:creationId xmlns:a16="http://schemas.microsoft.com/office/drawing/2014/main" id="{7162B64A-F3ED-43BC-B692-8F124A7D8B16}"/>
              </a:ext>
            </a:extLst>
          </p:cNvPr>
          <p:cNvSpPr/>
          <p:nvPr/>
        </p:nvSpPr>
        <p:spPr>
          <a:xfrm>
            <a:off x="1288725" y="4033413"/>
            <a:ext cx="3057247" cy="523220"/>
          </a:xfrm>
          <a:prstGeom prst="rect">
            <a:avLst/>
          </a:prstGeom>
        </p:spPr>
        <p:txBody>
          <a:bodyPr wrap="none">
            <a:spAutoFit/>
          </a:bodyPr>
          <a:lstStyle/>
          <a:p>
            <a:r>
              <a:rPr lang="zh-CN" sz="2800">
                <a:solidFill>
                  <a:srgbClr val="A51E36"/>
                </a:solidFill>
                <a:latin typeface="微软雅黑"/>
                <a:ea typeface="微软雅黑"/>
              </a:rPr>
              <a:t>四、技术体系架构</a:t>
            </a:r>
          </a:p>
        </p:txBody>
      </p:sp>
      <p:sp>
        <p:nvSpPr>
          <p:cNvPr id="8" name="矩形 7">
            <a:extLst>
              <a:ext uri="{FF2B5EF4-FFF2-40B4-BE49-F238E27FC236}">
                <a16:creationId xmlns:a16="http://schemas.microsoft.com/office/drawing/2014/main" id="{BC8AE720-D015-4DE0-AF4B-B492193F2806}"/>
              </a:ext>
            </a:extLst>
          </p:cNvPr>
          <p:cNvSpPr/>
          <p:nvPr/>
        </p:nvSpPr>
        <p:spPr>
          <a:xfrm>
            <a:off x="5277158" y="1901178"/>
            <a:ext cx="3057247" cy="523220"/>
          </a:xfrm>
          <a:prstGeom prst="rect">
            <a:avLst/>
          </a:prstGeom>
        </p:spPr>
        <p:txBody>
          <a:bodyPr wrap="none">
            <a:spAutoFit/>
          </a:bodyPr>
          <a:lstStyle/>
          <a:p>
            <a:r>
              <a:rPr lang="zh-CN" sz="2800">
                <a:solidFill>
                  <a:srgbClr val="A51E36"/>
                </a:solidFill>
                <a:latin typeface="微软雅黑"/>
                <a:ea typeface="微软雅黑"/>
              </a:rPr>
              <a:t>五、应用框架研究</a:t>
            </a:r>
          </a:p>
        </p:txBody>
      </p:sp>
      <p:sp>
        <p:nvSpPr>
          <p:cNvPr id="9" name="矩形 8">
            <a:extLst>
              <a:ext uri="{FF2B5EF4-FFF2-40B4-BE49-F238E27FC236}">
                <a16:creationId xmlns:a16="http://schemas.microsoft.com/office/drawing/2014/main" id="{74D03010-9749-4D3A-BCDB-5734BC0DCF3C}"/>
              </a:ext>
            </a:extLst>
          </p:cNvPr>
          <p:cNvSpPr/>
          <p:nvPr/>
        </p:nvSpPr>
        <p:spPr>
          <a:xfrm>
            <a:off x="5277158" y="2424398"/>
            <a:ext cx="413446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六、加密算法与密钥生成</a:t>
            </a:r>
          </a:p>
        </p:txBody>
      </p:sp>
      <p:sp>
        <p:nvSpPr>
          <p:cNvPr id="10" name="矩形 9">
            <a:extLst>
              <a:ext uri="{FF2B5EF4-FFF2-40B4-BE49-F238E27FC236}">
                <a16:creationId xmlns:a16="http://schemas.microsoft.com/office/drawing/2014/main" id="{5FB0E51F-2DBA-4CE4-8436-99EA1FC2B26D}"/>
              </a:ext>
            </a:extLst>
          </p:cNvPr>
          <p:cNvSpPr/>
          <p:nvPr/>
        </p:nvSpPr>
        <p:spPr>
          <a:xfrm>
            <a:off x="5277158" y="3181276"/>
            <a:ext cx="2698175" cy="662554"/>
          </a:xfrm>
          <a:prstGeom prst="rect">
            <a:avLst/>
          </a:prstGeom>
        </p:spPr>
        <p:txBody>
          <a:bodyPr wrap="none">
            <a:spAutoFit/>
          </a:bodyPr>
          <a:lstStyle/>
          <a:p>
            <a:pPr>
              <a:lnSpc>
                <a:spcPct val="150000"/>
              </a:lnSpc>
            </a:pPr>
            <a:r>
              <a:rPr lang="zh-CN" sz="2800" b="1">
                <a:solidFill>
                  <a:srgbClr val="FF0000"/>
                </a:solidFill>
                <a:latin typeface="微软雅黑"/>
                <a:ea typeface="微软雅黑"/>
              </a:rPr>
              <a:t>七、实现与部署</a:t>
            </a:r>
          </a:p>
        </p:txBody>
      </p:sp>
      <p:sp>
        <p:nvSpPr>
          <p:cNvPr id="11" name="矩形 10">
            <a:extLst>
              <a:ext uri="{FF2B5EF4-FFF2-40B4-BE49-F238E27FC236}">
                <a16:creationId xmlns:a16="http://schemas.microsoft.com/office/drawing/2014/main" id="{CF1BBE84-529B-4E6E-A7A4-1CEE191435EA}"/>
              </a:ext>
            </a:extLst>
          </p:cNvPr>
          <p:cNvSpPr/>
          <p:nvPr/>
        </p:nvSpPr>
        <p:spPr>
          <a:xfrm>
            <a:off x="5285521" y="3894079"/>
            <a:ext cx="162095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八、总结</a:t>
            </a:r>
          </a:p>
        </p:txBody>
      </p:sp>
      <p:sp>
        <p:nvSpPr>
          <p:cNvPr id="12" name="灯片编号占位符 11">
            <a:extLst>
              <a:ext uri="{FF2B5EF4-FFF2-40B4-BE49-F238E27FC236}">
                <a16:creationId xmlns:a16="http://schemas.microsoft.com/office/drawing/2014/main" id="{5D38D252-8042-BB48-9335-7F36F39F0FD8}"/>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38</a:t>
            </a:fld>
            <a:endParaRPr lang="zh-CN"/>
          </a:p>
        </p:txBody>
      </p:sp>
    </p:spTree>
    <p:extLst>
      <p:ext uri="{BB962C8B-B14F-4D97-AF65-F5344CB8AC3E}">
        <p14:creationId xmlns:p14="http://schemas.microsoft.com/office/powerpoint/2010/main" val="23416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1826141" cy="584775"/>
          </a:xfrm>
          <a:prstGeom prst="rect">
            <a:avLst/>
          </a:prstGeom>
          <a:noFill/>
        </p:spPr>
        <p:txBody>
          <a:bodyPr wrap="none">
            <a:spAutoFit/>
          </a:bodyPr>
          <a:lstStyle/>
          <a:p>
            <a:r>
              <a:rPr lang="zh-CN" sz="3200">
                <a:solidFill>
                  <a:schemeClr val="accent3"/>
                </a:solidFill>
                <a:latin typeface="Geometr706 BlkCn BT"/>
              </a:rPr>
              <a:t>开发环境</a:t>
            </a:r>
          </a:p>
        </p:txBody>
      </p:sp>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7" name="矩形 76"/>
          <p:cNvSpPr/>
          <p:nvPr/>
        </p:nvSpPr>
        <p:spPr>
          <a:xfrm>
            <a:off x="919442" y="951398"/>
            <a:ext cx="8811895" cy="4955203"/>
          </a:xfrm>
          <a:prstGeom prst="rect">
            <a:avLst/>
          </a:prstGeom>
        </p:spPr>
        <p:txBody>
          <a:bodyPr wrap="square">
            <a:spAutoFit/>
          </a:bodyPr>
          <a:lstStyle/>
          <a:p>
            <a:pPr marL="285750" indent="-285750">
              <a:lnSpc>
                <a:spcPct val="150000"/>
              </a:lnSpc>
              <a:buClr>
                <a:schemeClr val="accent1"/>
              </a:buClr>
              <a:buFont typeface="Wingdings" charset="2"/>
              <a:buChar char="n"/>
            </a:pPr>
            <a:r>
              <a:rPr lang="zh-CN" sz="2400">
                <a:solidFill>
                  <a:schemeClr val="tx1"/>
                </a:solidFill>
                <a:latin typeface="微软雅黑"/>
                <a:ea typeface="微软雅黑"/>
              </a:rPr>
              <a:t>运行环境安装</a:t>
            </a:r>
            <a:endParaRPr lang="en-US" sz="2400">
              <a:solidFill>
                <a:schemeClr val="tx1"/>
              </a:solidFill>
              <a:latin typeface="微软雅黑"/>
              <a:ea typeface="微软雅黑"/>
            </a:endParaRPr>
          </a:p>
          <a:p>
            <a:pPr marL="742950" lvl="1" indent="-285750">
              <a:lnSpc>
                <a:spcPct val="150000"/>
              </a:lnSpc>
              <a:buClr>
                <a:schemeClr val="accent1"/>
              </a:buClr>
              <a:buFont typeface="Wingdings" charset="2"/>
              <a:buChar char="n"/>
            </a:pPr>
            <a:r>
              <a:rPr lang="en-US" sz="2400">
                <a:latin typeface="微软雅黑"/>
                <a:ea typeface="微软雅黑"/>
              </a:rPr>
              <a:t>Docker</a:t>
            </a:r>
            <a:r>
              <a:rPr lang="zh-CN" sz="2400">
                <a:latin typeface="微软雅黑"/>
                <a:ea typeface="微软雅黑"/>
              </a:rPr>
              <a:t>、</a:t>
            </a:r>
            <a:r>
              <a:rPr lang="en-US" sz="2400">
                <a:latin typeface="微软雅黑"/>
                <a:ea typeface="微软雅黑"/>
              </a:rPr>
              <a:t>Docker-compose</a:t>
            </a:r>
            <a:r>
              <a:rPr lang="zh-CN" sz="2400">
                <a:latin typeface="微软雅黑"/>
                <a:ea typeface="微软雅黑"/>
              </a:rPr>
              <a:t>、</a:t>
            </a:r>
            <a:r>
              <a:rPr lang="en-US" sz="2400">
                <a:latin typeface="微软雅黑"/>
                <a:ea typeface="微软雅黑"/>
              </a:rPr>
              <a:t>Fabric</a:t>
            </a:r>
            <a:r>
              <a:rPr lang="zh-CN" sz="2400">
                <a:latin typeface="微软雅黑"/>
                <a:ea typeface="微软雅黑"/>
              </a:rPr>
              <a:t>镜像、网络配置</a:t>
            </a:r>
            <a:endParaRPr lang="en-US" sz="2400">
              <a:solidFill>
                <a:schemeClr val="tx1"/>
              </a:solidFill>
              <a:latin typeface="微软雅黑"/>
              <a:ea typeface="微软雅黑"/>
            </a:endParaRPr>
          </a:p>
          <a:p>
            <a:pPr marL="285750" indent="-285750">
              <a:lnSpc>
                <a:spcPct val="150000"/>
              </a:lnSpc>
              <a:buClr>
                <a:schemeClr val="accent1"/>
              </a:buClr>
              <a:buFont typeface="Wingdings" charset="2"/>
              <a:buChar char="n"/>
            </a:pPr>
            <a:r>
              <a:rPr lang="en-US" sz="2400">
                <a:solidFill>
                  <a:schemeClr val="tx1"/>
                </a:solidFill>
                <a:latin typeface="微软雅黑"/>
                <a:ea typeface="微软雅黑"/>
              </a:rPr>
              <a:t>Fabric</a:t>
            </a:r>
            <a:r>
              <a:rPr lang="zh-CN" sz="2400">
                <a:solidFill>
                  <a:schemeClr val="tx1"/>
                </a:solidFill>
                <a:latin typeface="微软雅黑"/>
                <a:ea typeface="微软雅黑"/>
              </a:rPr>
              <a:t>配置工具编译</a:t>
            </a:r>
            <a:endParaRPr lang="en-US" sz="2400">
              <a:solidFill>
                <a:schemeClr val="tx1"/>
              </a:solidFill>
              <a:latin typeface="微软雅黑"/>
              <a:ea typeface="微软雅黑"/>
            </a:endParaRPr>
          </a:p>
          <a:p>
            <a:pPr marL="742950" lvl="1" indent="-285750">
              <a:lnSpc>
                <a:spcPct val="150000"/>
              </a:lnSpc>
              <a:buClr>
                <a:schemeClr val="accent1"/>
              </a:buClr>
              <a:buFont typeface="Wingdings" charset="2"/>
              <a:buChar char="n"/>
            </a:pPr>
            <a:r>
              <a:rPr lang="zh-CN" sz="2400">
                <a:latin typeface="微软雅黑"/>
                <a:ea typeface="微软雅黑"/>
              </a:rPr>
              <a:t>下载源码编译获得生成工具</a:t>
            </a:r>
            <a:endParaRPr lang="en-US" sz="2400">
              <a:solidFill>
                <a:schemeClr val="tx1"/>
              </a:solidFill>
              <a:latin typeface="微软雅黑"/>
              <a:ea typeface="微软雅黑"/>
            </a:endParaRPr>
          </a:p>
          <a:p>
            <a:pPr marL="285750" indent="-285750">
              <a:lnSpc>
                <a:spcPct val="150000"/>
              </a:lnSpc>
              <a:buClr>
                <a:schemeClr val="accent1"/>
              </a:buClr>
              <a:buFont typeface="Wingdings" charset="2"/>
              <a:buChar char="n"/>
            </a:pPr>
            <a:r>
              <a:rPr lang="en-US" sz="2400">
                <a:latin typeface="微软雅黑"/>
                <a:ea typeface="微软雅黑"/>
              </a:rPr>
              <a:t>Fabric</a:t>
            </a:r>
            <a:r>
              <a:rPr lang="zh-CN" sz="2400">
                <a:latin typeface="微软雅黑"/>
                <a:ea typeface="微软雅黑"/>
              </a:rPr>
              <a:t>配置文件编写</a:t>
            </a:r>
            <a:endParaRPr lang="en-US" sz="2400">
              <a:latin typeface="微软雅黑"/>
              <a:ea typeface="微软雅黑"/>
            </a:endParaRPr>
          </a:p>
          <a:p>
            <a:pPr marL="742950" lvl="1" indent="-285750">
              <a:lnSpc>
                <a:spcPct val="150000"/>
              </a:lnSpc>
              <a:buClr>
                <a:schemeClr val="accent1"/>
              </a:buClr>
              <a:buFont typeface="Wingdings" charset="2"/>
              <a:buChar char="n"/>
            </a:pPr>
            <a:r>
              <a:rPr lang="zh-CN" sz="2400">
                <a:latin typeface="微软雅黑"/>
                <a:ea typeface="微软雅黑"/>
              </a:rPr>
              <a:t>定义组织与节点、创世块配置信息</a:t>
            </a:r>
            <a:endParaRPr lang="en-US" sz="2400">
              <a:latin typeface="微软雅黑"/>
              <a:ea typeface="微软雅黑"/>
            </a:endParaRPr>
          </a:p>
          <a:p>
            <a:pPr marL="285750" indent="-285750">
              <a:lnSpc>
                <a:spcPct val="150000"/>
              </a:lnSpc>
              <a:buClr>
                <a:schemeClr val="accent1"/>
              </a:buClr>
              <a:buFont typeface="Wingdings" charset="2"/>
              <a:buChar char="n"/>
            </a:pPr>
            <a:r>
              <a:rPr lang="zh-CN" sz="2400">
                <a:latin typeface="微软雅黑"/>
                <a:ea typeface="微软雅黑"/>
              </a:rPr>
              <a:t>启动</a:t>
            </a:r>
            <a:endParaRPr lang="en-US" sz="2400">
              <a:latin typeface="微软雅黑"/>
              <a:ea typeface="微软雅黑"/>
            </a:endParaRPr>
          </a:p>
          <a:p>
            <a:pPr marL="742950" lvl="1" indent="-285750">
              <a:lnSpc>
                <a:spcPct val="150000"/>
              </a:lnSpc>
              <a:buClr>
                <a:schemeClr val="accent1"/>
              </a:buClr>
              <a:buFont typeface="Wingdings" charset="2"/>
              <a:buChar char="n"/>
            </a:pPr>
            <a:r>
              <a:rPr lang="zh-CN" sz="2400">
                <a:latin typeface="微软雅黑"/>
                <a:ea typeface="微软雅黑"/>
              </a:rPr>
              <a:t>创建通道、链码安装</a:t>
            </a:r>
            <a:endParaRPr lang="en-US" sz="2400">
              <a:latin typeface="微软雅黑"/>
              <a:ea typeface="微软雅黑"/>
            </a:endParaRPr>
          </a:p>
          <a:p>
            <a:pPr marL="285750" indent="-285750">
              <a:buClr>
                <a:schemeClr val="accent1"/>
              </a:buClr>
              <a:buFont typeface="Wingdings" charset="2"/>
              <a:buChar char="n"/>
            </a:pPr>
            <a:endParaRPr lang="zh-CN" sz="2800">
              <a:solidFill>
                <a:schemeClr val="tx1"/>
              </a:solidFill>
              <a:latin typeface="微软雅黑"/>
              <a:ea typeface="微软雅黑"/>
            </a:endParaRPr>
          </a:p>
        </p:txBody>
      </p:sp>
      <p:sp>
        <p:nvSpPr>
          <p:cNvPr id="2" name="灯片编号占位符 1">
            <a:extLst>
              <a:ext uri="{FF2B5EF4-FFF2-40B4-BE49-F238E27FC236}">
                <a16:creationId xmlns:a16="http://schemas.microsoft.com/office/drawing/2014/main" id="{3B743925-7391-734E-9502-38D45E2831A6}"/>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39</a:t>
            </a:fld>
            <a:endParaRPr lang="zh-CN"/>
          </a:p>
        </p:txBody>
      </p:sp>
    </p:spTree>
    <p:extLst>
      <p:ext uri="{BB962C8B-B14F-4D97-AF65-F5344CB8AC3E}">
        <p14:creationId xmlns:p14="http://schemas.microsoft.com/office/powerpoint/2010/main" val="299154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1826141" cy="584775"/>
          </a:xfrm>
          <a:prstGeom prst="rect">
            <a:avLst/>
          </a:prstGeom>
          <a:noFill/>
        </p:spPr>
        <p:txBody>
          <a:bodyPr wrap="none">
            <a:spAutoFit/>
          </a:bodyPr>
          <a:lstStyle/>
          <a:p>
            <a:r>
              <a:rPr lang="zh-CN" sz="3200">
                <a:solidFill>
                  <a:schemeClr val="accent3"/>
                </a:solidFill>
                <a:latin typeface="Geometr706 BlkCn BT"/>
              </a:rPr>
              <a:t>项目背景</a:t>
            </a:r>
            <a:endParaRPr lang="zh-CN" sz="3200">
              <a:solidFill>
                <a:srgbClr val="3C6CDE"/>
              </a:solidFill>
              <a:latin typeface="Geometr706 BlkCn BT"/>
            </a:endParaRP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sp>
        <p:nvSpPr>
          <p:cNvPr id="77" name="矩形 76"/>
          <p:cNvSpPr/>
          <p:nvPr/>
        </p:nvSpPr>
        <p:spPr>
          <a:xfrm>
            <a:off x="963142" y="1038363"/>
            <a:ext cx="8515350" cy="5213350"/>
          </a:xfrm>
          <a:prstGeom prst="rect">
            <a:avLst/>
          </a:prstGeom>
        </p:spPr>
        <p:txBody>
          <a:bodyPr wrap="square">
            <a:spAutoFit/>
          </a:bodyPr>
          <a:lstStyle/>
          <a:p>
            <a:pPr marL="285750" lvl="0" indent="-285750">
              <a:lnSpc>
                <a:spcPct val="150000"/>
              </a:lnSpc>
              <a:buClr>
                <a:srgbClr val="FB6362"/>
              </a:buClr>
              <a:buFont typeface="Wingdings" charset="2"/>
              <a:buChar char="n"/>
            </a:pPr>
            <a:r>
              <a:rPr lang="zh-CN" sz="2800">
                <a:latin typeface="微软雅黑"/>
                <a:ea typeface="微软雅黑"/>
              </a:rPr>
              <a:t>项目目标</a:t>
            </a:r>
            <a:endParaRPr lang="en-US" sz="2800">
              <a:latin typeface="微软雅黑"/>
              <a:ea typeface="微软雅黑"/>
            </a:endParaRPr>
          </a:p>
          <a:p>
            <a:pPr marL="742950" lvl="1" indent="-285750">
              <a:lnSpc>
                <a:spcPct val="150000"/>
              </a:lnSpc>
              <a:buClr>
                <a:srgbClr val="FB6362"/>
              </a:buClr>
              <a:buFont typeface="Wingdings" charset="2"/>
              <a:buChar char="n"/>
            </a:pPr>
            <a:r>
              <a:rPr lang="zh-CN">
                <a:latin typeface="微软雅黑"/>
                <a:ea typeface="微软雅黑"/>
              </a:rPr>
              <a:t>拟将区块链技术</a:t>
            </a:r>
            <a:r>
              <a:rPr lang="zh-CN" b="1">
                <a:solidFill>
                  <a:srgbClr val="FF0000"/>
                </a:solidFill>
                <a:latin typeface="微软雅黑"/>
                <a:ea typeface="微软雅黑"/>
              </a:rPr>
              <a:t>应用</a:t>
            </a:r>
            <a:r>
              <a:rPr lang="zh-CN">
                <a:latin typeface="微软雅黑"/>
                <a:ea typeface="微软雅黑"/>
              </a:rPr>
              <a:t>于网络货运平台</a:t>
            </a:r>
            <a:endParaRPr lang="en-US">
              <a:latin typeface="微软雅黑"/>
              <a:ea typeface="微软雅黑"/>
            </a:endParaRPr>
          </a:p>
          <a:p>
            <a:pPr marL="742950" lvl="1" indent="-285750">
              <a:lnSpc>
                <a:spcPct val="150000"/>
              </a:lnSpc>
              <a:buClr>
                <a:srgbClr val="FB6362"/>
              </a:buClr>
              <a:buFont typeface="Wingdings" charset="2"/>
              <a:buChar char="n"/>
            </a:pPr>
            <a:r>
              <a:rPr lang="zh-CN">
                <a:latin typeface="微软雅黑"/>
                <a:ea typeface="微软雅黑"/>
              </a:rPr>
              <a:t>拟利用区块链可信、透明、防篡改等</a:t>
            </a:r>
            <a:r>
              <a:rPr lang="zh-CN" b="1">
                <a:solidFill>
                  <a:srgbClr val="FF0000"/>
                </a:solidFill>
                <a:latin typeface="微软雅黑"/>
                <a:ea typeface="微软雅黑"/>
              </a:rPr>
              <a:t>技术特点</a:t>
            </a:r>
            <a:r>
              <a:rPr lang="zh-CN">
                <a:latin typeface="微软雅黑"/>
                <a:ea typeface="微软雅黑"/>
              </a:rPr>
              <a:t>解决网络货运协同效率低、物流企业融资难等</a:t>
            </a:r>
            <a:r>
              <a:rPr lang="zh-CN" b="1">
                <a:solidFill>
                  <a:srgbClr val="FF0000"/>
                </a:solidFill>
                <a:latin typeface="微软雅黑"/>
                <a:ea typeface="微软雅黑"/>
              </a:rPr>
              <a:t>痛点问题</a:t>
            </a:r>
            <a:endParaRPr lang="en-US" b="1">
              <a:solidFill>
                <a:srgbClr val="FF0000"/>
              </a:solidFill>
              <a:latin typeface="微软雅黑"/>
              <a:ea typeface="微软雅黑"/>
            </a:endParaRPr>
          </a:p>
          <a:p>
            <a:pPr marL="285750" lvl="0" indent="-285750">
              <a:lnSpc>
                <a:spcPct val="150000"/>
              </a:lnSpc>
              <a:buClr>
                <a:srgbClr val="FB6362"/>
              </a:buClr>
              <a:buFont typeface="Wingdings" charset="2"/>
              <a:buChar char="n"/>
            </a:pPr>
            <a:r>
              <a:rPr lang="zh-CN" sz="2400">
                <a:latin typeface="微软雅黑"/>
                <a:ea typeface="微软雅黑"/>
              </a:rPr>
              <a:t>项目内容</a:t>
            </a:r>
            <a:endParaRPr lang="en-US" sz="2400">
              <a:latin typeface="微软雅黑"/>
              <a:ea typeface="微软雅黑"/>
            </a:endParaRPr>
          </a:p>
          <a:p>
            <a:pPr marL="742950" lvl="1" indent="-285750">
              <a:lnSpc>
                <a:spcPct val="150000"/>
              </a:lnSpc>
              <a:buClr>
                <a:srgbClr val="FB6362"/>
              </a:buClr>
              <a:buFont typeface="Wingdings" charset="2"/>
              <a:buChar char="n"/>
            </a:pPr>
            <a:r>
              <a:rPr lang="zh-CN">
                <a:latin typeface="微软雅黑"/>
                <a:ea typeface="微软雅黑"/>
              </a:rPr>
              <a:t>“区块链</a:t>
            </a:r>
            <a:r>
              <a:rPr lang="en-US">
                <a:latin typeface="微软雅黑"/>
                <a:ea typeface="微软雅黑"/>
              </a:rPr>
              <a:t>+</a:t>
            </a:r>
            <a:r>
              <a:rPr lang="zh-CN">
                <a:latin typeface="微软雅黑"/>
                <a:ea typeface="微软雅黑"/>
              </a:rPr>
              <a:t>网络货运”的</a:t>
            </a:r>
            <a:r>
              <a:rPr lang="zh-CN" b="1">
                <a:solidFill>
                  <a:srgbClr val="FF0000"/>
                </a:solidFill>
                <a:latin typeface="微软雅黑"/>
                <a:ea typeface="微软雅黑"/>
              </a:rPr>
              <a:t>关键技术</a:t>
            </a:r>
            <a:r>
              <a:rPr lang="zh-CN">
                <a:latin typeface="微软雅黑"/>
                <a:ea typeface="微软雅黑"/>
              </a:rPr>
              <a:t>调研</a:t>
            </a:r>
          </a:p>
          <a:p>
            <a:pPr marL="742950" lvl="1" indent="-285750">
              <a:lnSpc>
                <a:spcPct val="150000"/>
              </a:lnSpc>
              <a:buClr>
                <a:srgbClr val="FB6362"/>
              </a:buClr>
              <a:buFont typeface="Wingdings" charset="2"/>
              <a:buChar char="n"/>
            </a:pPr>
            <a:r>
              <a:rPr lang="zh-CN">
                <a:latin typeface="微软雅黑"/>
                <a:ea typeface="微软雅黑"/>
              </a:rPr>
              <a:t>“区块链</a:t>
            </a:r>
            <a:r>
              <a:rPr lang="en-US">
                <a:latin typeface="微软雅黑"/>
                <a:ea typeface="微软雅黑"/>
              </a:rPr>
              <a:t>+</a:t>
            </a:r>
            <a:r>
              <a:rPr lang="zh-CN">
                <a:latin typeface="微软雅黑"/>
                <a:ea typeface="微软雅黑"/>
              </a:rPr>
              <a:t>网络货运”的</a:t>
            </a:r>
            <a:r>
              <a:rPr lang="zh-CN" b="1">
                <a:solidFill>
                  <a:srgbClr val="FF0000"/>
                </a:solidFill>
                <a:latin typeface="微软雅黑"/>
                <a:ea typeface="微软雅黑"/>
              </a:rPr>
              <a:t>技术体系架构</a:t>
            </a:r>
            <a:r>
              <a:rPr lang="zh-CN">
                <a:latin typeface="微软雅黑"/>
                <a:ea typeface="微软雅黑"/>
              </a:rPr>
              <a:t>研究</a:t>
            </a:r>
            <a:endParaRPr lang="en-US">
              <a:latin typeface="微软雅黑"/>
              <a:ea typeface="微软雅黑"/>
            </a:endParaRPr>
          </a:p>
          <a:p>
            <a:pPr marL="742950" lvl="1" indent="-285750">
              <a:lnSpc>
                <a:spcPct val="150000"/>
              </a:lnSpc>
              <a:buClr>
                <a:srgbClr val="FB6362"/>
              </a:buClr>
              <a:buFont typeface="Wingdings" charset="2"/>
              <a:buChar char="n"/>
            </a:pPr>
            <a:r>
              <a:rPr lang="zh-CN">
                <a:latin typeface="微软雅黑"/>
                <a:ea typeface="微软雅黑"/>
              </a:rPr>
              <a:t>“区块链</a:t>
            </a:r>
            <a:r>
              <a:rPr lang="en-US">
                <a:latin typeface="微软雅黑"/>
                <a:ea typeface="微软雅黑"/>
              </a:rPr>
              <a:t>+</a:t>
            </a:r>
            <a:r>
              <a:rPr lang="zh-CN">
                <a:latin typeface="微软雅黑"/>
                <a:ea typeface="微软雅黑"/>
              </a:rPr>
              <a:t>网络货运”的</a:t>
            </a:r>
            <a:r>
              <a:rPr lang="zh-CN" b="1">
                <a:solidFill>
                  <a:srgbClr val="FF0000"/>
                </a:solidFill>
                <a:latin typeface="微软雅黑"/>
                <a:ea typeface="微软雅黑"/>
              </a:rPr>
              <a:t>应用框架</a:t>
            </a:r>
            <a:r>
              <a:rPr lang="zh-CN" sz="1800" b="0" i="0" strike="noStrike" spc="0">
                <a:solidFill>
                  <a:srgbClr val="000000"/>
                </a:solidFill>
                <a:latin typeface="微软雅黑"/>
                <a:ea typeface="微软雅黑"/>
              </a:rPr>
              <a:t>研究</a:t>
            </a:r>
          </a:p>
          <a:p>
            <a:pPr marL="742950" lvl="1" indent="-285750">
              <a:lnSpc>
                <a:spcPct val="150000"/>
              </a:lnSpc>
              <a:buClr>
                <a:srgbClr val="FB6362"/>
              </a:buClr>
              <a:buFont typeface="Wingdings" charset="2"/>
              <a:buChar char="n"/>
            </a:pPr>
            <a:r>
              <a:rPr lang="zh-CN">
                <a:latin typeface="微软雅黑"/>
                <a:ea typeface="微软雅黑"/>
              </a:rPr>
              <a:t>“区块链</a:t>
            </a:r>
            <a:r>
              <a:rPr lang="en-US">
                <a:latin typeface="微软雅黑"/>
                <a:ea typeface="微软雅黑"/>
              </a:rPr>
              <a:t>+</a:t>
            </a:r>
            <a:r>
              <a:rPr lang="zh-CN">
                <a:latin typeface="微软雅黑"/>
                <a:ea typeface="微软雅黑"/>
              </a:rPr>
              <a:t>网络货运”的</a:t>
            </a:r>
            <a:r>
              <a:rPr lang="zh-CN" b="1">
                <a:solidFill>
                  <a:srgbClr val="FF0000"/>
                </a:solidFill>
                <a:latin typeface="微软雅黑"/>
                <a:ea typeface="微软雅黑"/>
              </a:rPr>
              <a:t>加密算法</a:t>
            </a:r>
            <a:r>
              <a:rPr lang="zh-CN">
                <a:latin typeface="微软雅黑"/>
                <a:ea typeface="微软雅黑"/>
              </a:rPr>
              <a:t>和</a:t>
            </a:r>
            <a:r>
              <a:rPr lang="zh-CN" b="1">
                <a:solidFill>
                  <a:srgbClr val="FF0000"/>
                </a:solidFill>
                <a:latin typeface="微软雅黑"/>
                <a:ea typeface="微软雅黑"/>
              </a:rPr>
              <a:t>密钥生成算法</a:t>
            </a:r>
            <a:r>
              <a:rPr lang="zh-CN">
                <a:latin typeface="微软雅黑"/>
                <a:ea typeface="微软雅黑"/>
              </a:rPr>
              <a:t>研究</a:t>
            </a:r>
            <a:endParaRPr lang="en-US">
              <a:latin typeface="微软雅黑"/>
              <a:ea typeface="微软雅黑"/>
            </a:endParaRPr>
          </a:p>
          <a:p>
            <a:pPr marL="742950" lvl="1" indent="-285750">
              <a:lnSpc>
                <a:spcPct val="150000"/>
              </a:lnSpc>
              <a:buClr>
                <a:srgbClr val="FB6362"/>
              </a:buClr>
              <a:buFont typeface="Wingdings" charset="2"/>
              <a:buChar char="n"/>
            </a:pPr>
            <a:r>
              <a:rPr lang="zh-CN">
                <a:latin typeface="微软雅黑"/>
                <a:ea typeface="微软雅黑"/>
              </a:rPr>
              <a:t>基于区块链技术的网络货运及供应链金融</a:t>
            </a:r>
            <a:r>
              <a:rPr lang="zh-CN" b="1">
                <a:solidFill>
                  <a:srgbClr val="FF0000"/>
                </a:solidFill>
                <a:latin typeface="微软雅黑"/>
                <a:ea typeface="微软雅黑"/>
              </a:rPr>
              <a:t>原型系统开发</a:t>
            </a:r>
            <a:endParaRPr lang="en-US" b="1">
              <a:solidFill>
                <a:srgbClr val="FF0000"/>
              </a:solidFill>
              <a:latin typeface="微软雅黑"/>
              <a:ea typeface="微软雅黑"/>
            </a:endParaRPr>
          </a:p>
          <a:p>
            <a:pPr lvl="0">
              <a:lnSpc>
                <a:spcPct val="150000"/>
              </a:lnSpc>
            </a:pPr>
            <a:endParaRPr lang="zh-CN" sz="2800">
              <a:solidFill>
                <a:srgbClr val="000000"/>
              </a:solidFill>
              <a:latin typeface="微软雅黑"/>
              <a:ea typeface="微软雅黑"/>
            </a:endParaRPr>
          </a:p>
        </p:txBody>
      </p:sp>
      <p:sp>
        <p:nvSpPr>
          <p:cNvPr id="2" name="灯片编号占位符 1">
            <a:extLst>
              <a:ext uri="{FF2B5EF4-FFF2-40B4-BE49-F238E27FC236}">
                <a16:creationId xmlns:a16="http://schemas.microsoft.com/office/drawing/2014/main" id="{905332D1-1C5E-7F42-988C-6FD32301CB2E}"/>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4</a:t>
            </a:fld>
            <a:endParaRPr lang="zh-CN"/>
          </a:p>
        </p:txBody>
      </p:sp>
    </p:spTree>
    <p:extLst>
      <p:ext uri="{BB962C8B-B14F-4D97-AF65-F5344CB8AC3E}">
        <p14:creationId xmlns:p14="http://schemas.microsoft.com/office/powerpoint/2010/main" val="30852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1826141" cy="584775"/>
          </a:xfrm>
          <a:prstGeom prst="rect">
            <a:avLst/>
          </a:prstGeom>
          <a:noFill/>
        </p:spPr>
        <p:txBody>
          <a:bodyPr wrap="none">
            <a:spAutoFit/>
          </a:bodyPr>
          <a:lstStyle/>
          <a:p>
            <a:r>
              <a:rPr lang="zh-CN" sz="3200">
                <a:solidFill>
                  <a:schemeClr val="accent3"/>
                </a:solidFill>
                <a:latin typeface="Geometr706 BlkCn BT"/>
              </a:rPr>
              <a:t>开发环境</a:t>
            </a: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sp>
        <p:nvSpPr>
          <p:cNvPr id="8" name="矩形 7">
            <a:extLst>
              <a:ext uri="{FF2B5EF4-FFF2-40B4-BE49-F238E27FC236}">
                <a16:creationId xmlns:a16="http://schemas.microsoft.com/office/drawing/2014/main" id="{3AA81BCC-2CB0-D94F-BEC1-28C560436C7D}"/>
              </a:ext>
            </a:extLst>
          </p:cNvPr>
          <p:cNvSpPr/>
          <p:nvPr/>
        </p:nvSpPr>
        <p:spPr>
          <a:xfrm>
            <a:off x="3770865" y="6003746"/>
            <a:ext cx="5407969" cy="400110"/>
          </a:xfrm>
          <a:prstGeom prst="rect">
            <a:avLst/>
          </a:prstGeom>
        </p:spPr>
        <p:txBody>
          <a:bodyPr wrap="square">
            <a:spAutoFit/>
          </a:bodyPr>
          <a:lstStyle>
            <a:lvl1pPr marL="0" lvl="0" algn="l" defTabSz="914400">
              <a:defRPr sz="1800" kern="1200">
                <a:solidFill>
                  <a:schemeClr val="tx1"/>
                </a:solidFill>
                <a:latin typeface="Calibri"/>
                <a:ea typeface="微软雅黑"/>
              </a:defRPr>
            </a:lvl1pPr>
            <a:lvl2pPr marL="457200" lvl="1" algn="l" defTabSz="914400">
              <a:defRPr sz="1800" kern="1200">
                <a:solidFill>
                  <a:schemeClr val="tx1"/>
                </a:solidFill>
                <a:latin typeface="Calibri"/>
                <a:ea typeface="微软雅黑"/>
              </a:defRPr>
            </a:lvl2pPr>
            <a:lvl3pPr marL="914400" lvl="2" algn="l" defTabSz="914400">
              <a:defRPr sz="1800" kern="1200">
                <a:solidFill>
                  <a:schemeClr val="tx1"/>
                </a:solidFill>
                <a:latin typeface="Calibri"/>
                <a:ea typeface="微软雅黑"/>
              </a:defRPr>
            </a:lvl3pPr>
            <a:lvl4pPr marL="1371600" lvl="3" algn="l" defTabSz="914400">
              <a:defRPr sz="1800" kern="1200">
                <a:solidFill>
                  <a:schemeClr val="tx1"/>
                </a:solidFill>
                <a:latin typeface="Calibri"/>
                <a:ea typeface="微软雅黑"/>
              </a:defRPr>
            </a:lvl4pPr>
            <a:lvl5pPr marL="1828800" lvl="4" algn="l" defTabSz="914400">
              <a:defRPr sz="1800" kern="1200">
                <a:solidFill>
                  <a:schemeClr val="tx1"/>
                </a:solidFill>
                <a:latin typeface="Calibri"/>
                <a:ea typeface="微软雅黑"/>
              </a:defRPr>
            </a:lvl5pPr>
            <a:lvl6pPr marL="2286000" lvl="5" algn="l" defTabSz="914400">
              <a:defRPr sz="1800" kern="1200">
                <a:solidFill>
                  <a:schemeClr val="tx1"/>
                </a:solidFill>
                <a:latin typeface="Calibri"/>
                <a:ea typeface="微软雅黑"/>
              </a:defRPr>
            </a:lvl6pPr>
            <a:lvl7pPr marL="2743200" lvl="6" algn="l" defTabSz="914400">
              <a:defRPr sz="1800" kern="1200">
                <a:solidFill>
                  <a:schemeClr val="tx1"/>
                </a:solidFill>
                <a:latin typeface="Calibri"/>
                <a:ea typeface="微软雅黑"/>
              </a:defRPr>
            </a:lvl7pPr>
            <a:lvl8pPr marL="3200400" lvl="7" algn="l" defTabSz="914400">
              <a:defRPr sz="1800" kern="1200">
                <a:solidFill>
                  <a:schemeClr val="tx1"/>
                </a:solidFill>
                <a:latin typeface="Calibri"/>
                <a:ea typeface="微软雅黑"/>
              </a:defRPr>
            </a:lvl8pPr>
            <a:lvl9pPr marL="3657600" lvl="8" algn="l" defTabSz="914400">
              <a:defRPr sz="1800" kern="1200">
                <a:solidFill>
                  <a:schemeClr val="tx1"/>
                </a:solidFill>
                <a:latin typeface="Calibri"/>
                <a:ea typeface="微软雅黑"/>
              </a:defRPr>
            </a:lvl9pPr>
          </a:lstStyle>
          <a:p>
            <a:pPr>
              <a:buClr>
                <a:schemeClr val="accent1"/>
              </a:buClr>
            </a:pPr>
            <a:r>
              <a:rPr lang="zh-CN" sz="2000">
                <a:solidFill>
                  <a:schemeClr val="tx1"/>
                </a:solidFill>
                <a:latin typeface="微软雅黑"/>
                <a:ea typeface="微软雅黑"/>
              </a:rPr>
              <a:t>基于区块链的网络货运交易提交验证流程</a:t>
            </a:r>
          </a:p>
        </p:txBody>
      </p:sp>
      <p:pic>
        <p:nvPicPr>
          <p:cNvPr id="9" name="图片 8"/>
          <p:cNvPicPr>
            <a:picLocks noChangeAspect="1"/>
          </p:cNvPicPr>
          <p:nvPr/>
        </p:nvPicPr>
        <p:blipFill>
          <a:blip r:embed="rId4"/>
          <a:stretch/>
        </p:blipFill>
        <p:spPr>
          <a:xfrm>
            <a:off x="1289538" y="978190"/>
            <a:ext cx="9162453" cy="4815304"/>
          </a:xfrm>
          <a:prstGeom prst="rect">
            <a:avLst/>
          </a:prstGeom>
        </p:spPr>
      </p:pic>
      <p:sp>
        <p:nvSpPr>
          <p:cNvPr id="2" name="灯片编号占位符 1">
            <a:extLst>
              <a:ext uri="{FF2B5EF4-FFF2-40B4-BE49-F238E27FC236}">
                <a16:creationId xmlns:a16="http://schemas.microsoft.com/office/drawing/2014/main" id="{B14CA614-77DE-7E4F-99A9-C215E30B6288}"/>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40</a:t>
            </a:fld>
            <a:endParaRPr lang="zh-CN"/>
          </a:p>
        </p:txBody>
      </p:sp>
    </p:spTree>
    <p:extLst>
      <p:ext uri="{BB962C8B-B14F-4D97-AF65-F5344CB8AC3E}">
        <p14:creationId xmlns:p14="http://schemas.microsoft.com/office/powerpoint/2010/main" val="47235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97961" y="134218"/>
            <a:ext cx="1826141" cy="584775"/>
          </a:xfrm>
          <a:prstGeom prst="rect">
            <a:avLst/>
          </a:prstGeom>
          <a:noFill/>
        </p:spPr>
        <p:txBody>
          <a:bodyPr wrap="none">
            <a:spAutoFit/>
          </a:bodyPr>
          <a:lstStyle/>
          <a:p>
            <a:r>
              <a:rPr lang="zh-CN" sz="3200">
                <a:solidFill>
                  <a:schemeClr val="accent3"/>
                </a:solidFill>
                <a:latin typeface="Geometr706 BlkCn BT"/>
              </a:rPr>
              <a:t>开发环境</a:t>
            </a: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pic>
        <p:nvPicPr>
          <p:cNvPr id="6" name="图片 5"/>
          <p:cNvPicPr>
            <a:picLocks noChangeAspect="1"/>
          </p:cNvPicPr>
          <p:nvPr/>
        </p:nvPicPr>
        <p:blipFill>
          <a:blip r:embed="rId4"/>
          <a:stretch/>
        </p:blipFill>
        <p:spPr>
          <a:xfrm>
            <a:off x="0" y="1373188"/>
            <a:ext cx="12192000" cy="4111625"/>
          </a:xfrm>
          <a:prstGeom prst="rect">
            <a:avLst/>
          </a:prstGeom>
        </p:spPr>
      </p:pic>
      <p:sp>
        <p:nvSpPr>
          <p:cNvPr id="2" name="灯片编号占位符 1">
            <a:extLst>
              <a:ext uri="{FF2B5EF4-FFF2-40B4-BE49-F238E27FC236}">
                <a16:creationId xmlns:a16="http://schemas.microsoft.com/office/drawing/2014/main" id="{91CE39BB-1AF0-8F4A-817A-459233A9795E}"/>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41</a:t>
            </a:fld>
            <a:endParaRPr lang="zh-CN"/>
          </a:p>
        </p:txBody>
      </p:sp>
    </p:spTree>
    <p:extLst>
      <p:ext uri="{BB962C8B-B14F-4D97-AF65-F5344CB8AC3E}">
        <p14:creationId xmlns:p14="http://schemas.microsoft.com/office/powerpoint/2010/main" val="41550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 name="标题 1">
            <a:extLst>
              <a:ext uri="{FF2B5EF4-FFF2-40B4-BE49-F238E27FC236}">
                <a16:creationId xmlns:a16="http://schemas.microsoft.com/office/drawing/2014/main" id="{A0FECA89-B158-6E41-9099-537B8A0C4647}"/>
              </a:ext>
            </a:extLst>
          </p:cNvPr>
          <p:cNvSpPr txBox="1">
            <a:spLocks/>
          </p:cNvSpPr>
          <p:nvPr/>
        </p:nvSpPr>
        <p:spPr>
          <a:xfrm>
            <a:off x="733020" y="663527"/>
            <a:ext cx="3337685" cy="1210529"/>
          </a:xfrm>
          <a:prstGeom prst="rect">
            <a:avLst/>
          </a:prstGeom>
        </p:spPr>
        <p:txBody>
          <a:bodyPr>
            <a:normAutofit/>
          </a:bodyPr>
          <a:lstStyle>
            <a:lvl1pPr lvl="0" algn="l" defTabSz="914400">
              <a:lnSpc>
                <a:spcPct val="90000"/>
              </a:lnSpc>
              <a:spcBef>
                <a:spcPct val="0"/>
              </a:spcBef>
              <a:buNone/>
              <a:defRPr sz="4400" kern="1200">
                <a:solidFill>
                  <a:schemeClr val="tx1"/>
                </a:solidFill>
                <a:latin typeface="Calibri Light"/>
                <a:ea typeface="微软雅黑"/>
              </a:defRPr>
            </a:lvl1pPr>
          </a:lstStyle>
          <a:p>
            <a:pPr>
              <a:lnSpc>
                <a:spcPct val="150000"/>
              </a:lnSpc>
            </a:pPr>
            <a:r>
              <a:rPr lang="zh-CN" sz="4000">
                <a:solidFill>
                  <a:srgbClr val="A51E36"/>
                </a:solidFill>
                <a:latin typeface="微软雅黑"/>
                <a:ea typeface="微软雅黑"/>
              </a:rPr>
              <a:t>内容概要</a:t>
            </a:r>
          </a:p>
        </p:txBody>
      </p:sp>
      <p:sp>
        <p:nvSpPr>
          <p:cNvPr id="2" name="矩形 1">
            <a:extLst>
              <a:ext uri="{FF2B5EF4-FFF2-40B4-BE49-F238E27FC236}">
                <a16:creationId xmlns:a16="http://schemas.microsoft.com/office/drawing/2014/main" id="{B4DE04A9-45E9-4628-94B1-48B31BBDAC6C}"/>
              </a:ext>
            </a:extLst>
          </p:cNvPr>
          <p:cNvSpPr/>
          <p:nvPr/>
        </p:nvSpPr>
        <p:spPr>
          <a:xfrm>
            <a:off x="1288725" y="1709588"/>
            <a:ext cx="3492147"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一、项目中期目标</a:t>
            </a:r>
          </a:p>
        </p:txBody>
      </p:sp>
      <p:sp>
        <p:nvSpPr>
          <p:cNvPr id="3" name="矩形 2">
            <a:extLst>
              <a:ext uri="{FF2B5EF4-FFF2-40B4-BE49-F238E27FC236}">
                <a16:creationId xmlns:a16="http://schemas.microsoft.com/office/drawing/2014/main" id="{560CEE8C-3E0D-43DF-890D-EE1CF0BB6604}"/>
              </a:ext>
            </a:extLst>
          </p:cNvPr>
          <p:cNvSpPr/>
          <p:nvPr/>
        </p:nvSpPr>
        <p:spPr>
          <a:xfrm>
            <a:off x="1288725" y="2424398"/>
            <a:ext cx="3380749"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二、完成情况介绍</a:t>
            </a:r>
          </a:p>
        </p:txBody>
      </p:sp>
      <p:sp>
        <p:nvSpPr>
          <p:cNvPr id="4" name="矩形 3">
            <a:extLst>
              <a:ext uri="{FF2B5EF4-FFF2-40B4-BE49-F238E27FC236}">
                <a16:creationId xmlns:a16="http://schemas.microsoft.com/office/drawing/2014/main" id="{53F06D4C-4AA9-46AF-9AD6-3E0BD82AE4D6}"/>
              </a:ext>
            </a:extLst>
          </p:cNvPr>
          <p:cNvSpPr/>
          <p:nvPr/>
        </p:nvSpPr>
        <p:spPr>
          <a:xfrm>
            <a:off x="1288725" y="3181276"/>
            <a:ext cx="305724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三、技术调研报告</a:t>
            </a:r>
          </a:p>
        </p:txBody>
      </p:sp>
      <p:sp>
        <p:nvSpPr>
          <p:cNvPr id="6" name="矩形 5">
            <a:extLst>
              <a:ext uri="{FF2B5EF4-FFF2-40B4-BE49-F238E27FC236}">
                <a16:creationId xmlns:a16="http://schemas.microsoft.com/office/drawing/2014/main" id="{7162B64A-F3ED-43BC-B692-8F124A7D8B16}"/>
              </a:ext>
            </a:extLst>
          </p:cNvPr>
          <p:cNvSpPr/>
          <p:nvPr/>
        </p:nvSpPr>
        <p:spPr>
          <a:xfrm>
            <a:off x="1288725" y="4033413"/>
            <a:ext cx="3057247" cy="523220"/>
          </a:xfrm>
          <a:prstGeom prst="rect">
            <a:avLst/>
          </a:prstGeom>
        </p:spPr>
        <p:txBody>
          <a:bodyPr wrap="none">
            <a:spAutoFit/>
          </a:bodyPr>
          <a:lstStyle/>
          <a:p>
            <a:r>
              <a:rPr lang="zh-CN" sz="2800">
                <a:solidFill>
                  <a:srgbClr val="A51E36"/>
                </a:solidFill>
                <a:latin typeface="微软雅黑"/>
                <a:ea typeface="微软雅黑"/>
              </a:rPr>
              <a:t>四、技术体系架构</a:t>
            </a:r>
          </a:p>
        </p:txBody>
      </p:sp>
      <p:sp>
        <p:nvSpPr>
          <p:cNvPr id="8" name="矩形 7">
            <a:extLst>
              <a:ext uri="{FF2B5EF4-FFF2-40B4-BE49-F238E27FC236}">
                <a16:creationId xmlns:a16="http://schemas.microsoft.com/office/drawing/2014/main" id="{BC8AE720-D015-4DE0-AF4B-B492193F2806}"/>
              </a:ext>
            </a:extLst>
          </p:cNvPr>
          <p:cNvSpPr/>
          <p:nvPr/>
        </p:nvSpPr>
        <p:spPr>
          <a:xfrm>
            <a:off x="5277158" y="1901178"/>
            <a:ext cx="3057247" cy="523220"/>
          </a:xfrm>
          <a:prstGeom prst="rect">
            <a:avLst/>
          </a:prstGeom>
        </p:spPr>
        <p:txBody>
          <a:bodyPr wrap="none">
            <a:spAutoFit/>
          </a:bodyPr>
          <a:lstStyle/>
          <a:p>
            <a:r>
              <a:rPr lang="zh-CN" sz="2800">
                <a:solidFill>
                  <a:srgbClr val="A51E36"/>
                </a:solidFill>
                <a:latin typeface="微软雅黑"/>
                <a:ea typeface="微软雅黑"/>
              </a:rPr>
              <a:t>五、应用框架研究</a:t>
            </a:r>
          </a:p>
        </p:txBody>
      </p:sp>
      <p:sp>
        <p:nvSpPr>
          <p:cNvPr id="9" name="矩形 8">
            <a:extLst>
              <a:ext uri="{FF2B5EF4-FFF2-40B4-BE49-F238E27FC236}">
                <a16:creationId xmlns:a16="http://schemas.microsoft.com/office/drawing/2014/main" id="{74D03010-9749-4D3A-BCDB-5734BC0DCF3C}"/>
              </a:ext>
            </a:extLst>
          </p:cNvPr>
          <p:cNvSpPr/>
          <p:nvPr/>
        </p:nvSpPr>
        <p:spPr>
          <a:xfrm>
            <a:off x="5277158" y="2424398"/>
            <a:ext cx="413446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六、加密算法与密钥生成</a:t>
            </a:r>
          </a:p>
        </p:txBody>
      </p:sp>
      <p:sp>
        <p:nvSpPr>
          <p:cNvPr id="10" name="矩形 9">
            <a:extLst>
              <a:ext uri="{FF2B5EF4-FFF2-40B4-BE49-F238E27FC236}">
                <a16:creationId xmlns:a16="http://schemas.microsoft.com/office/drawing/2014/main" id="{5FB0E51F-2DBA-4CE4-8436-99EA1FC2B26D}"/>
              </a:ext>
            </a:extLst>
          </p:cNvPr>
          <p:cNvSpPr/>
          <p:nvPr/>
        </p:nvSpPr>
        <p:spPr>
          <a:xfrm>
            <a:off x="5277158" y="3181276"/>
            <a:ext cx="269817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七、实现与部署</a:t>
            </a:r>
          </a:p>
        </p:txBody>
      </p:sp>
      <p:sp>
        <p:nvSpPr>
          <p:cNvPr id="11" name="矩形 10">
            <a:extLst>
              <a:ext uri="{FF2B5EF4-FFF2-40B4-BE49-F238E27FC236}">
                <a16:creationId xmlns:a16="http://schemas.microsoft.com/office/drawing/2014/main" id="{CF1BBE84-529B-4E6E-A7A4-1CEE191435EA}"/>
              </a:ext>
            </a:extLst>
          </p:cNvPr>
          <p:cNvSpPr/>
          <p:nvPr/>
        </p:nvSpPr>
        <p:spPr>
          <a:xfrm>
            <a:off x="5285521" y="3894079"/>
            <a:ext cx="1620957" cy="662554"/>
          </a:xfrm>
          <a:prstGeom prst="rect">
            <a:avLst/>
          </a:prstGeom>
        </p:spPr>
        <p:txBody>
          <a:bodyPr wrap="none">
            <a:spAutoFit/>
          </a:bodyPr>
          <a:lstStyle/>
          <a:p>
            <a:pPr>
              <a:lnSpc>
                <a:spcPct val="150000"/>
              </a:lnSpc>
            </a:pPr>
            <a:r>
              <a:rPr lang="zh-CN" sz="2800" b="1">
                <a:solidFill>
                  <a:srgbClr val="FF0000"/>
                </a:solidFill>
                <a:latin typeface="微软雅黑"/>
                <a:ea typeface="微软雅黑"/>
              </a:rPr>
              <a:t>八、总结</a:t>
            </a:r>
          </a:p>
        </p:txBody>
      </p:sp>
      <p:sp>
        <p:nvSpPr>
          <p:cNvPr id="12" name="灯片编号占位符 11">
            <a:extLst>
              <a:ext uri="{FF2B5EF4-FFF2-40B4-BE49-F238E27FC236}">
                <a16:creationId xmlns:a16="http://schemas.microsoft.com/office/drawing/2014/main" id="{54847953-00E1-564F-8EFD-C191BF3D12BF}"/>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42</a:t>
            </a:fld>
            <a:endParaRPr lang="zh-CN"/>
          </a:p>
        </p:txBody>
      </p:sp>
    </p:spTree>
    <p:extLst>
      <p:ext uri="{BB962C8B-B14F-4D97-AF65-F5344CB8AC3E}">
        <p14:creationId xmlns:p14="http://schemas.microsoft.com/office/powerpoint/2010/main" val="114535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560008" y="398792"/>
            <a:ext cx="1992885" cy="584775"/>
          </a:xfrm>
          <a:prstGeom prst="rect">
            <a:avLst/>
          </a:prstGeom>
          <a:noFill/>
        </p:spPr>
        <p:txBody>
          <a:bodyPr wrap="square">
            <a:spAutoFit/>
          </a:bodyPr>
          <a:lstStyle/>
          <a:p>
            <a:r>
              <a:rPr lang="zh-CN" sz="3200">
                <a:solidFill>
                  <a:schemeClr val="accent3"/>
                </a:solidFill>
                <a:latin typeface="Geometr706 BlkCn BT"/>
              </a:rPr>
              <a:t>中期总结</a:t>
            </a:r>
            <a:endParaRPr lang="zh-CN" sz="3200">
              <a:solidFill>
                <a:srgbClr val="3C6CDE"/>
              </a:solidFill>
              <a:latin typeface="Geometr706 BlkCn BT"/>
            </a:endParaRP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sp>
        <p:nvSpPr>
          <p:cNvPr id="77" name="矩形 76"/>
          <p:cNvSpPr/>
          <p:nvPr/>
        </p:nvSpPr>
        <p:spPr>
          <a:xfrm>
            <a:off x="963142" y="1038363"/>
            <a:ext cx="9137033" cy="3247877"/>
          </a:xfrm>
          <a:prstGeom prst="rect">
            <a:avLst/>
          </a:prstGeom>
        </p:spPr>
        <p:txBody>
          <a:bodyPr wrap="square">
            <a:spAutoFit/>
          </a:bodyPr>
          <a:lstStyle/>
          <a:p>
            <a:pPr marL="285750" indent="-285750">
              <a:lnSpc>
                <a:spcPct val="150000"/>
              </a:lnSpc>
              <a:buClr>
                <a:schemeClr val="accent1"/>
              </a:buClr>
              <a:buFont typeface="Wingdings" charset="2"/>
              <a:buChar char="n"/>
            </a:pPr>
            <a:r>
              <a:rPr lang="zh-CN" sz="2800">
                <a:latin typeface="微软雅黑"/>
                <a:ea typeface="微软雅黑"/>
              </a:rPr>
              <a:t>已对区块链关键技术进行比较充分的调研</a:t>
            </a:r>
            <a:endParaRPr lang="en-US" sz="2800">
              <a:latin typeface="微软雅黑"/>
              <a:ea typeface="微软雅黑"/>
            </a:endParaRPr>
          </a:p>
          <a:p>
            <a:pPr marL="285750" indent="-285750">
              <a:lnSpc>
                <a:spcPct val="150000"/>
              </a:lnSpc>
              <a:buClr>
                <a:schemeClr val="accent1"/>
              </a:buClr>
              <a:buFont typeface="Wingdings" charset="2"/>
              <a:buChar char="n"/>
            </a:pPr>
            <a:r>
              <a:rPr lang="zh-CN" sz="2800">
                <a:latin typeface="微软雅黑"/>
                <a:ea typeface="微软雅黑"/>
              </a:rPr>
              <a:t>已设计项目的技术体系架构</a:t>
            </a:r>
            <a:endParaRPr lang="en-US" sz="2800">
              <a:latin typeface="微软雅黑"/>
              <a:ea typeface="微软雅黑"/>
            </a:endParaRPr>
          </a:p>
          <a:p>
            <a:pPr marL="285750" indent="-285750">
              <a:lnSpc>
                <a:spcPct val="150000"/>
              </a:lnSpc>
              <a:buClr>
                <a:schemeClr val="accent1"/>
              </a:buClr>
              <a:buFont typeface="Wingdings" charset="2"/>
              <a:buChar char="n"/>
            </a:pPr>
            <a:r>
              <a:rPr lang="zh-CN" sz="2800">
                <a:latin typeface="微软雅黑"/>
                <a:ea typeface="微软雅黑"/>
              </a:rPr>
              <a:t>已进行项目的应用框架研究</a:t>
            </a:r>
            <a:endParaRPr lang="en-US" sz="2800">
              <a:latin typeface="微软雅黑"/>
              <a:ea typeface="微软雅黑"/>
            </a:endParaRPr>
          </a:p>
          <a:p>
            <a:pPr marL="285750" indent="-285750">
              <a:lnSpc>
                <a:spcPct val="150000"/>
              </a:lnSpc>
              <a:buClr>
                <a:schemeClr val="accent1"/>
              </a:buClr>
              <a:buFont typeface="Wingdings" charset="2"/>
              <a:buChar char="n"/>
            </a:pPr>
            <a:r>
              <a:rPr lang="zh-CN" sz="2800">
                <a:latin typeface="微软雅黑"/>
                <a:ea typeface="微软雅黑"/>
              </a:rPr>
              <a:t>已特别对加密算法和密钥生成进行调研和研究</a:t>
            </a:r>
            <a:endParaRPr lang="en-US" sz="2800">
              <a:latin typeface="微软雅黑"/>
              <a:ea typeface="微软雅黑"/>
            </a:endParaRPr>
          </a:p>
          <a:p>
            <a:pPr marL="285750" indent="-285750">
              <a:lnSpc>
                <a:spcPct val="150000"/>
              </a:lnSpc>
              <a:buClr>
                <a:schemeClr val="accent1"/>
              </a:buClr>
              <a:buFont typeface="Wingdings" charset="2"/>
              <a:buChar char="n"/>
            </a:pPr>
            <a:r>
              <a:rPr lang="zh-CN" sz="2800">
                <a:latin typeface="微软雅黑"/>
                <a:ea typeface="微软雅黑"/>
              </a:rPr>
              <a:t>已取得中期考核相关成果</a:t>
            </a:r>
          </a:p>
        </p:txBody>
      </p:sp>
      <p:sp>
        <p:nvSpPr>
          <p:cNvPr id="2" name="灯片编号占位符 1">
            <a:extLst>
              <a:ext uri="{FF2B5EF4-FFF2-40B4-BE49-F238E27FC236}">
                <a16:creationId xmlns:a16="http://schemas.microsoft.com/office/drawing/2014/main" id="{2D5427C2-ACF0-8F4A-9CAF-7390FD000B52}"/>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43</a:t>
            </a:fld>
            <a:endParaRPr lang="zh-CN"/>
          </a:p>
        </p:txBody>
      </p:sp>
    </p:spTree>
    <p:extLst>
      <p:ext uri="{BB962C8B-B14F-4D97-AF65-F5344CB8AC3E}">
        <p14:creationId xmlns:p14="http://schemas.microsoft.com/office/powerpoint/2010/main" val="316622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07275F-605F-4EBE-93A7-AF171BF07690}"/>
              </a:ext>
            </a:extLst>
          </p:cNvPr>
          <p:cNvSpPr txBox="1"/>
          <p:nvPr/>
        </p:nvSpPr>
        <p:spPr>
          <a:xfrm>
            <a:off x="560008" y="398792"/>
            <a:ext cx="1992885" cy="584775"/>
          </a:xfrm>
          <a:prstGeom prst="rect">
            <a:avLst/>
          </a:prstGeom>
          <a:noFill/>
        </p:spPr>
        <p:txBody>
          <a:bodyPr wrap="square">
            <a:spAutoFit/>
          </a:bodyPr>
          <a:lstStyle/>
          <a:p>
            <a:r>
              <a:rPr lang="zh-CN" sz="3200">
                <a:solidFill>
                  <a:schemeClr val="accent3"/>
                </a:solidFill>
                <a:latin typeface="Geometr706 BlkCn BT"/>
              </a:rPr>
              <a:t>结束</a:t>
            </a:r>
            <a:endParaRPr lang="zh-CN" sz="3200">
              <a:solidFill>
                <a:srgbClr val="3C6CDE"/>
              </a:solidFill>
              <a:latin typeface="Geometr706 BlkCn BT"/>
            </a:endParaRPr>
          </a:p>
        </p:txBody>
      </p:sp>
      <p:sp>
        <p:nvSpPr>
          <p:cNvPr id="3" name="文本框 2">
            <a:extLst>
              <a:ext uri="{FF2B5EF4-FFF2-40B4-BE49-F238E27FC236}">
                <a16:creationId xmlns:a16="http://schemas.microsoft.com/office/drawing/2014/main" id="{DC71F297-E5EE-4774-8A7F-B1616B697C42}"/>
              </a:ext>
            </a:extLst>
          </p:cNvPr>
          <p:cNvSpPr txBox="1"/>
          <p:nvPr/>
        </p:nvSpPr>
        <p:spPr>
          <a:xfrm>
            <a:off x="2074807" y="2672415"/>
            <a:ext cx="8839286" cy="1003300"/>
          </a:xfrm>
          <a:prstGeom prst="rect">
            <a:avLst/>
          </a:prstGeom>
          <a:noFill/>
        </p:spPr>
        <p:txBody>
          <a:bodyPr wrap="square">
            <a:spAutoFit/>
          </a:bodyPr>
          <a:lstStyle/>
          <a:p>
            <a:r>
              <a:rPr lang="zh-CN" sz="6000">
                <a:solidFill>
                  <a:schemeClr val="accent3"/>
                </a:solidFill>
                <a:latin typeface="Geometr706 BlkCn BT"/>
              </a:rPr>
              <a:t>非常感谢各位专家指导！</a:t>
            </a:r>
            <a:endParaRPr lang="zh-CN" sz="6000">
              <a:solidFill>
                <a:srgbClr val="3C6CDE"/>
              </a:solidFill>
              <a:latin typeface="Geometr706 BlkCn BT"/>
            </a:endParaRPr>
          </a:p>
        </p:txBody>
      </p:sp>
      <p:sp>
        <p:nvSpPr>
          <p:cNvPr id="4" name="灯片编号占位符 3">
            <a:extLst>
              <a:ext uri="{FF2B5EF4-FFF2-40B4-BE49-F238E27FC236}">
                <a16:creationId xmlns:a16="http://schemas.microsoft.com/office/drawing/2014/main" id="{CF478CF4-57C6-AB46-8A0A-554CB55EB49F}"/>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44</a:t>
            </a:fld>
            <a:endParaRPr lang="zh-CN"/>
          </a:p>
        </p:txBody>
      </p:sp>
    </p:spTree>
    <p:extLst>
      <p:ext uri="{BB962C8B-B14F-4D97-AF65-F5344CB8AC3E}">
        <p14:creationId xmlns:p14="http://schemas.microsoft.com/office/powerpoint/2010/main" val="47090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31207A93-683C-45B8-958C-2873C8A49834}"/>
              </a:ext>
            </a:extLst>
          </p:cNvPr>
          <p:cNvGraphicFramePr>
            <a:graphicFrameLocks noGrp="1"/>
          </p:cNvGraphicFramePr>
          <p:nvPr>
            <p:extLst>
              <p:ext uri="{D42A27DB-BD31-4B8C-83A1-F6EECF244321}">
                <p14:modId xmlns:p14="http://schemas.microsoft.com/office/powerpoint/2010/main" val="3066259263"/>
              </p:ext>
            </p:extLst>
          </p:nvPr>
        </p:nvGraphicFramePr>
        <p:xfrm>
          <a:off x="867984" y="1104473"/>
          <a:ext cx="10327614" cy="5052060"/>
        </p:xfrm>
        <a:graphic>
          <a:graphicData uri="http://schemas.openxmlformats.org/drawingml/2006/table">
            <a:tbl>
              <a:tblPr firstRow="1" firstCol="1" bandRow="1"/>
              <a:tblGrid>
                <a:gridCol w="1916990">
                  <a:extLst>
                    <a:ext uri="{9D8B030D-6E8A-4147-A177-3AD203B41FA5}">
                      <a16:colId xmlns:a16="http://schemas.microsoft.com/office/drawing/2014/main" val="20000"/>
                    </a:ext>
                  </a:extLst>
                </a:gridCol>
                <a:gridCol w="8410624">
                  <a:extLst>
                    <a:ext uri="{9D8B030D-6E8A-4147-A177-3AD203B41FA5}">
                      <a16:colId xmlns:a16="http://schemas.microsoft.com/office/drawing/2014/main" val="20001"/>
                    </a:ext>
                  </a:extLst>
                </a:gridCol>
              </a:tblGrid>
              <a:tr h="428065">
                <a:tc>
                  <a:txBody>
                    <a:bodyPr/>
                    <a:lstStyle/>
                    <a:p>
                      <a:pPr algn="ctr">
                        <a:spcAft>
                          <a:spcPts val="0"/>
                        </a:spcAft>
                      </a:pPr>
                      <a:r>
                        <a:rPr lang="zh-CN" sz="1800" b="1" kern="100">
                          <a:latin typeface="Calibri"/>
                          <a:ea typeface="仿宋_GB2312"/>
                        </a:rPr>
                        <a:t>年度、季度</a:t>
                      </a:r>
                      <a:endParaRPr lang="zh-CN" sz="1800" b="1" kern="100">
                        <a:latin typeface="Calibri"/>
                        <a:ea typeface="宋体"/>
                      </a:endParaRPr>
                    </a:p>
                    <a:p>
                      <a:pPr algn="ctr">
                        <a:spcAft>
                          <a:spcPts val="0"/>
                        </a:spcAft>
                      </a:pPr>
                      <a:r>
                        <a:rPr lang="zh-CN" sz="1800" b="1" kern="100">
                          <a:latin typeface="Calibri"/>
                          <a:ea typeface="仿宋_GB2312"/>
                        </a:rPr>
                        <a:t>（可写具体时间）</a:t>
                      </a:r>
                      <a:endParaRPr lang="zh-CN" sz="1800" b="1" kern="100">
                        <a:latin typeface="Calibri"/>
                        <a:ea typeface="宋体"/>
                      </a:endParaRP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algn="ctr">
                        <a:spcAft>
                          <a:spcPts val="0"/>
                        </a:spcAft>
                      </a:pPr>
                      <a:r>
                        <a:rPr lang="zh-CN" sz="1800" b="1" kern="100">
                          <a:latin typeface="Calibri"/>
                          <a:ea typeface="仿宋_GB2312"/>
                        </a:rPr>
                        <a:t>计划内容及考核目标（每栏限</a:t>
                      </a:r>
                      <a:r>
                        <a:rPr lang="en-US" sz="1800" b="1" kern="100">
                          <a:latin typeface="Calibri"/>
                          <a:ea typeface="仿宋_GB2312"/>
                        </a:rPr>
                        <a:t>125</a:t>
                      </a:r>
                      <a:r>
                        <a:rPr lang="zh-CN" sz="1800" b="1" kern="100">
                          <a:latin typeface="Calibri"/>
                          <a:ea typeface="仿宋_GB2312"/>
                        </a:rPr>
                        <a:t>字）</a:t>
                      </a:r>
                      <a:endParaRPr lang="zh-CN" sz="1800" b="1" kern="100">
                        <a:latin typeface="Calibri"/>
                        <a:ea typeface="宋体"/>
                      </a:endParaRP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75452">
                <a:tc>
                  <a:txBody>
                    <a:bodyPr/>
                    <a:lstStyle/>
                    <a:p>
                      <a:pPr algn="ctr">
                        <a:spcAft>
                          <a:spcPts val="0"/>
                        </a:spcAft>
                      </a:pPr>
                      <a:r>
                        <a:rPr lang="en-US" sz="1800" kern="100">
                          <a:latin typeface="仿宋_GB2312"/>
                          <a:ea typeface="宋体"/>
                        </a:rPr>
                        <a:t>2021.11.01-</a:t>
                      </a:r>
                    </a:p>
                    <a:p>
                      <a:pPr algn="ctr">
                        <a:spcAft>
                          <a:spcPts val="0"/>
                        </a:spcAft>
                      </a:pPr>
                      <a:r>
                        <a:rPr lang="en-US" sz="1800" kern="100">
                          <a:latin typeface="仿宋_GB2312"/>
                          <a:ea typeface="宋体"/>
                        </a:rPr>
                        <a:t>2022.01.31</a:t>
                      </a:r>
                      <a:endParaRPr lang="zh-CN" sz="1800" kern="100">
                        <a:latin typeface="Calibri"/>
                        <a:ea typeface="宋体"/>
                      </a:endParaRP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algn="just">
                        <a:lnSpc>
                          <a:spcPts val="2800"/>
                        </a:lnSpc>
                        <a:spcAft>
                          <a:spcPts val="0"/>
                        </a:spcAft>
                      </a:pPr>
                      <a:r>
                        <a:rPr lang="zh-CN" sz="1800" b="1" kern="100">
                          <a:latin typeface="Calibri"/>
                          <a:ea typeface="仿宋_GB2312"/>
                        </a:rPr>
                        <a:t>计划内容</a:t>
                      </a:r>
                      <a:r>
                        <a:rPr lang="zh-CN" sz="1800" kern="100">
                          <a:latin typeface="Calibri"/>
                          <a:ea typeface="仿宋_GB2312"/>
                        </a:rPr>
                        <a:t>：关键技术调研，联盟链基础平台搭建，需求分析。需求分析阶段由甲方提供需求文档，乙方提供技术咨询支持。</a:t>
                      </a:r>
                      <a:endParaRPr lang="zh-CN" sz="1800" kern="100">
                        <a:latin typeface="Calibri"/>
                        <a:ea typeface="宋体"/>
                      </a:endParaRPr>
                    </a:p>
                    <a:p>
                      <a:pPr algn="just">
                        <a:lnSpc>
                          <a:spcPts val="2800"/>
                        </a:lnSpc>
                        <a:spcAft>
                          <a:spcPts val="0"/>
                        </a:spcAft>
                      </a:pPr>
                      <a:r>
                        <a:rPr lang="zh-CN" sz="1800" b="1" kern="100">
                          <a:latin typeface="Calibri"/>
                          <a:ea typeface="仿宋_GB2312"/>
                        </a:rPr>
                        <a:t>考核目标</a:t>
                      </a:r>
                      <a:r>
                        <a:rPr lang="zh-CN" sz="1800" kern="100">
                          <a:latin typeface="Calibri"/>
                          <a:ea typeface="仿宋_GB2312"/>
                        </a:rPr>
                        <a:t>：</a:t>
                      </a:r>
                      <a:r>
                        <a:rPr lang="zh-CN" sz="1800" b="1" kern="100">
                          <a:solidFill>
                            <a:srgbClr val="FF0000"/>
                          </a:solidFill>
                          <a:latin typeface="Calibri"/>
                          <a:ea typeface="仿宋_GB2312"/>
                        </a:rPr>
                        <a:t>关键技术调研报告</a:t>
                      </a:r>
                      <a:r>
                        <a:rPr lang="zh-CN" sz="1800" kern="100">
                          <a:latin typeface="Calibri"/>
                          <a:ea typeface="仿宋_GB2312"/>
                        </a:rPr>
                        <a:t>，</a:t>
                      </a:r>
                      <a:r>
                        <a:rPr lang="zh-CN" sz="1800" b="1" kern="100">
                          <a:solidFill>
                            <a:srgbClr val="FF0000"/>
                          </a:solidFill>
                          <a:latin typeface="Calibri"/>
                          <a:ea typeface="仿宋_GB2312"/>
                        </a:rPr>
                        <a:t>联盟链基础平台</a:t>
                      </a:r>
                      <a:r>
                        <a:rPr lang="en-US" sz="1800" b="1" kern="100">
                          <a:solidFill>
                            <a:srgbClr val="FF0000"/>
                          </a:solidFill>
                          <a:latin typeface="Calibri"/>
                          <a:ea typeface="仿宋_GB2312"/>
                        </a:rPr>
                        <a:t>1</a:t>
                      </a:r>
                      <a:r>
                        <a:rPr lang="zh-CN" sz="1800" b="1" kern="100">
                          <a:solidFill>
                            <a:srgbClr val="FF0000"/>
                          </a:solidFill>
                          <a:latin typeface="Calibri"/>
                          <a:ea typeface="仿宋_GB2312"/>
                        </a:rPr>
                        <a:t>套</a:t>
                      </a:r>
                      <a:r>
                        <a:rPr lang="zh-CN" sz="1800" kern="100">
                          <a:latin typeface="Calibri"/>
                          <a:ea typeface="仿宋_GB2312"/>
                        </a:rPr>
                        <a:t>。</a:t>
                      </a:r>
                      <a:endParaRPr lang="zh-CN" sz="1800" kern="100">
                        <a:latin typeface="Calibri"/>
                        <a:ea typeface="宋体"/>
                      </a:endParaRPr>
                    </a:p>
                  </a:txBody>
                  <a:tcPr marL="21403" marR="21403"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30351">
                <a:tc>
                  <a:txBody>
                    <a:bodyPr/>
                    <a:lstStyle/>
                    <a:p>
                      <a:pPr marL="0" algn="ctr" defTabSz="914400">
                        <a:lnSpc>
                          <a:spcPct val="100000"/>
                        </a:lnSpc>
                        <a:spcAft>
                          <a:spcPts val="0"/>
                        </a:spcAft>
                      </a:pPr>
                      <a:r>
                        <a:rPr lang="en-US" sz="1800" kern="100">
                          <a:solidFill>
                            <a:schemeClr val="tx1"/>
                          </a:solidFill>
                          <a:latin typeface="仿宋_GB2312"/>
                          <a:ea typeface="宋体"/>
                        </a:rPr>
                        <a:t>2022.02.01-</a:t>
                      </a:r>
                      <a:endParaRPr lang="zh-CN" sz="1800" kern="100">
                        <a:solidFill>
                          <a:schemeClr val="tx1"/>
                        </a:solidFill>
                        <a:latin typeface="仿宋_GB2312"/>
                        <a:ea typeface="宋体"/>
                      </a:endParaRPr>
                    </a:p>
                    <a:p>
                      <a:pPr marL="0" algn="ctr" defTabSz="914400">
                        <a:lnSpc>
                          <a:spcPct val="100000"/>
                        </a:lnSpc>
                        <a:spcAft>
                          <a:spcPts val="0"/>
                        </a:spcAft>
                      </a:pPr>
                      <a:r>
                        <a:rPr lang="en-US" sz="1800" kern="100">
                          <a:solidFill>
                            <a:schemeClr val="tx1"/>
                          </a:solidFill>
                          <a:latin typeface="仿宋_GB2312"/>
                          <a:ea typeface="宋体"/>
                        </a:rPr>
                        <a:t>2022.4.30</a:t>
                      </a:r>
                      <a:endParaRPr lang="zh-CN" sz="1800" kern="100">
                        <a:solidFill>
                          <a:schemeClr val="tx1"/>
                        </a:solidFill>
                        <a:latin typeface="仿宋_GB2312"/>
                        <a:ea typeface="宋体"/>
                      </a:endParaRP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algn="just">
                        <a:lnSpc>
                          <a:spcPts val="2800"/>
                        </a:lnSpc>
                        <a:spcAft>
                          <a:spcPts val="0"/>
                        </a:spcAft>
                      </a:pPr>
                      <a:r>
                        <a:rPr lang="zh-CN" sz="1800" b="1" kern="100">
                          <a:latin typeface="Calibri"/>
                          <a:ea typeface="仿宋_GB2312"/>
                        </a:rPr>
                        <a:t>计划内容</a:t>
                      </a:r>
                      <a:r>
                        <a:rPr lang="zh-CN" sz="1800" kern="100">
                          <a:latin typeface="Calibri"/>
                          <a:ea typeface="仿宋_GB2312"/>
                        </a:rPr>
                        <a:t>：区块链</a:t>
                      </a:r>
                      <a:r>
                        <a:rPr lang="en-US" sz="1800" kern="100">
                          <a:latin typeface="Calibri"/>
                          <a:ea typeface="仿宋_GB2312"/>
                        </a:rPr>
                        <a:t>+</a:t>
                      </a:r>
                      <a:r>
                        <a:rPr lang="zh-CN" sz="1800" kern="100">
                          <a:latin typeface="Calibri"/>
                          <a:ea typeface="仿宋_GB2312"/>
                        </a:rPr>
                        <a:t>网络货运”的技术体系架构研究，加密算法与密钥生成算法研究及应用框架研究。</a:t>
                      </a:r>
                      <a:endParaRPr lang="zh-CN" sz="1800" kern="100">
                        <a:latin typeface="Calibri"/>
                        <a:ea typeface="宋体"/>
                      </a:endParaRPr>
                    </a:p>
                    <a:p>
                      <a:pPr algn="just">
                        <a:lnSpc>
                          <a:spcPts val="2800"/>
                        </a:lnSpc>
                        <a:spcAft>
                          <a:spcPts val="0"/>
                        </a:spcAft>
                      </a:pPr>
                      <a:r>
                        <a:rPr lang="zh-CN" sz="1800" b="1" kern="100">
                          <a:latin typeface="Calibri"/>
                          <a:ea typeface="仿宋_GB2312"/>
                        </a:rPr>
                        <a:t>考核目标</a:t>
                      </a:r>
                      <a:r>
                        <a:rPr lang="zh-CN" sz="1800" kern="100">
                          <a:latin typeface="Calibri"/>
                          <a:ea typeface="仿宋_GB2312"/>
                        </a:rPr>
                        <a:t>：</a:t>
                      </a:r>
                      <a:r>
                        <a:rPr lang="zh-CN" sz="1800" b="1" kern="100">
                          <a:solidFill>
                            <a:srgbClr val="FF0000"/>
                          </a:solidFill>
                          <a:latin typeface="Calibri"/>
                          <a:ea typeface="仿宋_GB2312"/>
                        </a:rPr>
                        <a:t>“区块链</a:t>
                      </a:r>
                      <a:r>
                        <a:rPr lang="en-US" sz="1800" b="1" kern="100">
                          <a:solidFill>
                            <a:srgbClr val="FF0000"/>
                          </a:solidFill>
                          <a:latin typeface="Calibri"/>
                          <a:ea typeface="仿宋_GB2312"/>
                        </a:rPr>
                        <a:t>+</a:t>
                      </a:r>
                      <a:r>
                        <a:rPr lang="zh-CN" sz="1800" b="1" kern="100">
                          <a:solidFill>
                            <a:srgbClr val="FF0000"/>
                          </a:solidFill>
                          <a:latin typeface="Calibri"/>
                          <a:ea typeface="仿宋_GB2312"/>
                        </a:rPr>
                        <a:t>网络货运”的技术体系架构研究报告，“区块链</a:t>
                      </a:r>
                      <a:r>
                        <a:rPr lang="en-US" sz="1800" b="1" kern="100">
                          <a:solidFill>
                            <a:srgbClr val="FF0000"/>
                          </a:solidFill>
                          <a:latin typeface="Calibri"/>
                          <a:ea typeface="仿宋_GB2312"/>
                        </a:rPr>
                        <a:t>+</a:t>
                      </a:r>
                      <a:r>
                        <a:rPr lang="zh-CN" sz="1800" b="1" kern="100">
                          <a:solidFill>
                            <a:srgbClr val="FF0000"/>
                          </a:solidFill>
                          <a:latin typeface="Calibri"/>
                          <a:ea typeface="仿宋_GB2312"/>
                        </a:rPr>
                        <a:t>网络货运”加密算法与密钥生成算法研究报告，“区块链</a:t>
                      </a:r>
                      <a:r>
                        <a:rPr lang="en-US" sz="1800" b="1" kern="100">
                          <a:solidFill>
                            <a:srgbClr val="FF0000"/>
                          </a:solidFill>
                          <a:latin typeface="Calibri"/>
                          <a:ea typeface="仿宋_GB2312"/>
                        </a:rPr>
                        <a:t>+</a:t>
                      </a:r>
                      <a:r>
                        <a:rPr lang="zh-CN" sz="1800" b="1" kern="100">
                          <a:solidFill>
                            <a:srgbClr val="FF0000"/>
                          </a:solidFill>
                          <a:latin typeface="Calibri"/>
                          <a:ea typeface="仿宋_GB2312"/>
                        </a:rPr>
                        <a:t>网络货运”应用框架研究报告，申请发明专利</a:t>
                      </a:r>
                      <a:r>
                        <a:rPr lang="en-US" sz="1800" b="1" kern="100">
                          <a:solidFill>
                            <a:srgbClr val="FF0000"/>
                          </a:solidFill>
                          <a:latin typeface="Calibri"/>
                          <a:ea typeface="仿宋_GB2312"/>
                        </a:rPr>
                        <a:t>1</a:t>
                      </a:r>
                      <a:r>
                        <a:rPr lang="zh-CN" sz="1800" b="1" kern="100">
                          <a:solidFill>
                            <a:srgbClr val="FF0000"/>
                          </a:solidFill>
                          <a:latin typeface="Calibri"/>
                          <a:ea typeface="仿宋_GB2312"/>
                        </a:rPr>
                        <a:t>项</a:t>
                      </a:r>
                      <a:r>
                        <a:rPr lang="zh-CN" sz="1800" kern="100">
                          <a:latin typeface="Calibri"/>
                          <a:ea typeface="仿宋_GB2312"/>
                        </a:rPr>
                        <a:t>，乙方按照甲方指定的形式完成中期汇报。</a:t>
                      </a:r>
                      <a:endParaRPr lang="zh-CN" sz="1800" kern="100">
                        <a:latin typeface="Calibri"/>
                        <a:ea typeface="宋体"/>
                      </a:endParaRPr>
                    </a:p>
                  </a:txBody>
                  <a:tcPr marL="21403" marR="21403"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86432">
                <a:tc>
                  <a:txBody>
                    <a:bodyPr/>
                    <a:lstStyle/>
                    <a:p>
                      <a:pPr algn="ctr">
                        <a:lnSpc>
                          <a:spcPct val="100000"/>
                        </a:lnSpc>
                        <a:spcAft>
                          <a:spcPts val="0"/>
                        </a:spcAft>
                      </a:pPr>
                      <a:r>
                        <a:rPr lang="en-US" sz="1800" kern="100">
                          <a:solidFill>
                            <a:srgbClr val="000000"/>
                          </a:solidFill>
                          <a:latin typeface="仿宋_GB2312"/>
                          <a:ea typeface="宋体"/>
                        </a:rPr>
                        <a:t>2022.05.01-</a:t>
                      </a:r>
                      <a:endParaRPr lang="zh-CN" sz="1800" kern="100">
                        <a:latin typeface="Calibri"/>
                        <a:ea typeface="宋体"/>
                      </a:endParaRPr>
                    </a:p>
                    <a:p>
                      <a:pPr algn="ctr">
                        <a:lnSpc>
                          <a:spcPct val="100000"/>
                        </a:lnSpc>
                        <a:spcAft>
                          <a:spcPts val="0"/>
                        </a:spcAft>
                      </a:pPr>
                      <a:r>
                        <a:rPr lang="en-US" sz="1800" kern="100">
                          <a:solidFill>
                            <a:srgbClr val="000000"/>
                          </a:solidFill>
                          <a:latin typeface="仿宋_GB2312"/>
                          <a:ea typeface="宋体"/>
                        </a:rPr>
                        <a:t>2022.7.31</a:t>
                      </a:r>
                      <a:endParaRPr lang="zh-CN" sz="1800" kern="100">
                        <a:latin typeface="Calibri"/>
                        <a:ea typeface="宋体"/>
                      </a:endParaRP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algn="just">
                        <a:lnSpc>
                          <a:spcPts val="2800"/>
                        </a:lnSpc>
                        <a:spcAft>
                          <a:spcPts val="0"/>
                        </a:spcAft>
                      </a:pPr>
                      <a:r>
                        <a:rPr lang="zh-CN" sz="1800" b="1" kern="100">
                          <a:latin typeface="Calibri"/>
                          <a:ea typeface="仿宋_GB2312"/>
                        </a:rPr>
                        <a:t>计划内容</a:t>
                      </a:r>
                      <a:r>
                        <a:rPr lang="zh-CN" sz="1800" kern="100">
                          <a:latin typeface="Calibri"/>
                          <a:ea typeface="仿宋_GB2312"/>
                        </a:rPr>
                        <a:t>：基于区块链的网络货运服务原型系统和基于区块链的供应链金融服务原型系统的设计与实现。</a:t>
                      </a:r>
                      <a:endParaRPr lang="zh-CN" sz="1800" kern="100">
                        <a:latin typeface="Calibri"/>
                        <a:ea typeface="宋体"/>
                      </a:endParaRPr>
                    </a:p>
                    <a:p>
                      <a:pPr algn="just">
                        <a:lnSpc>
                          <a:spcPts val="2800"/>
                        </a:lnSpc>
                        <a:spcAft>
                          <a:spcPts val="0"/>
                        </a:spcAft>
                      </a:pPr>
                      <a:r>
                        <a:rPr lang="zh-CN" sz="1800" b="1" kern="100">
                          <a:latin typeface="Calibri"/>
                          <a:ea typeface="仿宋_GB2312"/>
                        </a:rPr>
                        <a:t>考核目标</a:t>
                      </a:r>
                      <a:r>
                        <a:rPr lang="zh-CN" sz="1800" kern="100">
                          <a:latin typeface="Calibri"/>
                          <a:ea typeface="仿宋_GB2312"/>
                        </a:rPr>
                        <a:t>：原型系统设计报告</a:t>
                      </a:r>
                      <a:r>
                        <a:rPr lang="en-US" sz="1800" kern="100">
                          <a:latin typeface="Calibri"/>
                          <a:ea typeface="仿宋_GB2312"/>
                        </a:rPr>
                        <a:t>2</a:t>
                      </a:r>
                      <a:r>
                        <a:rPr lang="zh-CN" sz="1800" kern="100">
                          <a:latin typeface="Calibri"/>
                          <a:ea typeface="仿宋_GB2312"/>
                        </a:rPr>
                        <a:t>套，原型系统</a:t>
                      </a:r>
                      <a:r>
                        <a:rPr lang="en-US" sz="1800" kern="100">
                          <a:latin typeface="Calibri"/>
                          <a:ea typeface="仿宋_GB2312"/>
                        </a:rPr>
                        <a:t>2</a:t>
                      </a:r>
                      <a:r>
                        <a:rPr lang="zh-CN" sz="1800" kern="100">
                          <a:latin typeface="Calibri"/>
                          <a:ea typeface="仿宋_GB2312"/>
                        </a:rPr>
                        <a:t>套，发明专利</a:t>
                      </a:r>
                      <a:r>
                        <a:rPr lang="en-US" sz="1800" kern="100">
                          <a:latin typeface="Calibri"/>
                          <a:ea typeface="仿宋_GB2312"/>
                        </a:rPr>
                        <a:t>1</a:t>
                      </a:r>
                      <a:r>
                        <a:rPr lang="zh-CN" sz="1800" kern="100">
                          <a:latin typeface="Calibri"/>
                          <a:ea typeface="仿宋_GB2312"/>
                        </a:rPr>
                        <a:t>项，发表论文</a:t>
                      </a:r>
                      <a:r>
                        <a:rPr lang="en-US" sz="1800" kern="100">
                          <a:latin typeface="Calibri"/>
                          <a:ea typeface="仿宋_GB2312"/>
                        </a:rPr>
                        <a:t>1</a:t>
                      </a:r>
                      <a:r>
                        <a:rPr lang="zh-CN" sz="1800" kern="100">
                          <a:latin typeface="Calibri"/>
                          <a:ea typeface="仿宋_GB2312"/>
                        </a:rPr>
                        <a:t>篇。</a:t>
                      </a:r>
                      <a:endParaRPr lang="zh-CN" sz="1800" kern="100">
                        <a:latin typeface="Calibri"/>
                        <a:ea typeface="宋体"/>
                      </a:endParaRPr>
                    </a:p>
                  </a:txBody>
                  <a:tcPr marL="21403" marR="21403"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31039">
                <a:tc>
                  <a:txBody>
                    <a:bodyPr/>
                    <a:lstStyle/>
                    <a:p>
                      <a:pPr algn="ctr">
                        <a:lnSpc>
                          <a:spcPct val="100000"/>
                        </a:lnSpc>
                        <a:spcAft>
                          <a:spcPts val="0"/>
                        </a:spcAft>
                      </a:pPr>
                      <a:r>
                        <a:rPr lang="en-US" sz="1800" kern="100">
                          <a:latin typeface="仿宋_GB2312"/>
                          <a:ea typeface="宋体"/>
                        </a:rPr>
                        <a:t>2022.08.01-</a:t>
                      </a:r>
                      <a:endParaRPr lang="zh-CN" sz="1800" kern="100">
                        <a:latin typeface="Calibri"/>
                        <a:ea typeface="宋体"/>
                      </a:endParaRPr>
                    </a:p>
                    <a:p>
                      <a:pPr algn="ctr">
                        <a:lnSpc>
                          <a:spcPct val="100000"/>
                        </a:lnSpc>
                        <a:spcAft>
                          <a:spcPts val="0"/>
                        </a:spcAft>
                      </a:pPr>
                      <a:r>
                        <a:rPr lang="en-US" sz="1800" kern="100">
                          <a:latin typeface="仿宋_GB2312"/>
                          <a:ea typeface="宋体"/>
                        </a:rPr>
                        <a:t>2022.10.31</a:t>
                      </a:r>
                      <a:endParaRPr lang="zh-CN" sz="1800" kern="100">
                        <a:latin typeface="Calibri"/>
                        <a:ea typeface="宋体"/>
                      </a:endParaRP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algn="just">
                        <a:lnSpc>
                          <a:spcPts val="2800"/>
                        </a:lnSpc>
                        <a:spcAft>
                          <a:spcPts val="0"/>
                        </a:spcAft>
                      </a:pPr>
                      <a:r>
                        <a:rPr lang="zh-CN" sz="1800" b="1" kern="100">
                          <a:latin typeface="Calibri"/>
                          <a:ea typeface="仿宋_GB2312"/>
                        </a:rPr>
                        <a:t>计划内容</a:t>
                      </a:r>
                      <a:r>
                        <a:rPr lang="zh-CN" sz="1800" kern="100">
                          <a:latin typeface="Calibri"/>
                          <a:ea typeface="仿宋_GB2312"/>
                        </a:rPr>
                        <a:t>：原型系统改进，软件系统测试，整理项目文档。</a:t>
                      </a:r>
                      <a:endParaRPr lang="zh-CN" sz="1800" kern="100">
                        <a:latin typeface="Calibri"/>
                        <a:ea typeface="宋体"/>
                      </a:endParaRPr>
                    </a:p>
                    <a:p>
                      <a:pPr algn="just">
                        <a:lnSpc>
                          <a:spcPts val="2800"/>
                        </a:lnSpc>
                        <a:spcAft>
                          <a:spcPts val="0"/>
                        </a:spcAft>
                      </a:pPr>
                      <a:r>
                        <a:rPr lang="zh-CN" sz="1800" b="1" kern="100">
                          <a:latin typeface="Calibri"/>
                          <a:ea typeface="仿宋_GB2312"/>
                        </a:rPr>
                        <a:t>考核目标</a:t>
                      </a:r>
                      <a:r>
                        <a:rPr lang="zh-CN" sz="1800" kern="100">
                          <a:latin typeface="Calibri"/>
                          <a:ea typeface="仿宋_GB2312"/>
                        </a:rPr>
                        <a:t>：软件系统测试报告</a:t>
                      </a:r>
                      <a:r>
                        <a:rPr lang="en-US" sz="1800" kern="100">
                          <a:latin typeface="Calibri"/>
                          <a:ea typeface="仿宋_GB2312"/>
                        </a:rPr>
                        <a:t>1</a:t>
                      </a:r>
                      <a:r>
                        <a:rPr lang="zh-CN" sz="1800" kern="100">
                          <a:latin typeface="Calibri"/>
                          <a:ea typeface="仿宋_GB2312"/>
                        </a:rPr>
                        <a:t>套，发表论文</a:t>
                      </a:r>
                      <a:r>
                        <a:rPr lang="en-US" sz="1800" kern="100">
                          <a:latin typeface="Calibri"/>
                          <a:ea typeface="仿宋_GB2312"/>
                        </a:rPr>
                        <a:t>2</a:t>
                      </a:r>
                      <a:r>
                        <a:rPr lang="zh-CN" sz="1800" kern="100">
                          <a:latin typeface="Calibri"/>
                          <a:ea typeface="仿宋_GB2312"/>
                        </a:rPr>
                        <a:t>篇。</a:t>
                      </a:r>
                      <a:endParaRPr lang="zh-CN" sz="1800" kern="100">
                        <a:latin typeface="Calibri"/>
                        <a:ea typeface="宋体"/>
                      </a:endParaRPr>
                    </a:p>
                  </a:txBody>
                  <a:tcPr marL="21403" marR="21403"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灯片编号占位符 1">
            <a:extLst>
              <a:ext uri="{FF2B5EF4-FFF2-40B4-BE49-F238E27FC236}">
                <a16:creationId xmlns:a16="http://schemas.microsoft.com/office/drawing/2014/main" id="{5A323A7C-6EAE-F640-BDBB-D1AD06FBC7DE}"/>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5</a:t>
            </a:fld>
            <a:endParaRPr lang="zh-CN"/>
          </a:p>
        </p:txBody>
      </p:sp>
    </p:spTree>
    <p:extLst>
      <p:ext uri="{BB962C8B-B14F-4D97-AF65-F5344CB8AC3E}">
        <p14:creationId xmlns:p14="http://schemas.microsoft.com/office/powerpoint/2010/main" val="370141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 name="标题 1">
            <a:extLst>
              <a:ext uri="{FF2B5EF4-FFF2-40B4-BE49-F238E27FC236}">
                <a16:creationId xmlns:a16="http://schemas.microsoft.com/office/drawing/2014/main" id="{A0FECA89-B158-6E41-9099-537B8A0C4647}"/>
              </a:ext>
            </a:extLst>
          </p:cNvPr>
          <p:cNvSpPr txBox="1">
            <a:spLocks/>
          </p:cNvSpPr>
          <p:nvPr/>
        </p:nvSpPr>
        <p:spPr>
          <a:xfrm>
            <a:off x="733020" y="663527"/>
            <a:ext cx="3337685" cy="1210529"/>
          </a:xfrm>
          <a:prstGeom prst="rect">
            <a:avLst/>
          </a:prstGeom>
        </p:spPr>
        <p:txBody>
          <a:bodyPr>
            <a:normAutofit/>
          </a:bodyPr>
          <a:lstStyle>
            <a:lvl1pPr lvl="0" algn="l" defTabSz="914400">
              <a:lnSpc>
                <a:spcPct val="90000"/>
              </a:lnSpc>
              <a:spcBef>
                <a:spcPct val="0"/>
              </a:spcBef>
              <a:buNone/>
              <a:defRPr sz="4400" kern="1200">
                <a:solidFill>
                  <a:schemeClr val="tx1"/>
                </a:solidFill>
                <a:latin typeface="Calibri Light"/>
                <a:ea typeface="微软雅黑"/>
              </a:defRPr>
            </a:lvl1pPr>
          </a:lstStyle>
          <a:p>
            <a:pPr>
              <a:lnSpc>
                <a:spcPct val="150000"/>
              </a:lnSpc>
            </a:pPr>
            <a:r>
              <a:rPr lang="zh-CN" sz="4000">
                <a:solidFill>
                  <a:srgbClr val="A51E36"/>
                </a:solidFill>
                <a:latin typeface="微软雅黑"/>
                <a:ea typeface="微软雅黑"/>
              </a:rPr>
              <a:t>内容概要</a:t>
            </a:r>
          </a:p>
        </p:txBody>
      </p:sp>
      <p:sp>
        <p:nvSpPr>
          <p:cNvPr id="2" name="矩形 1">
            <a:extLst>
              <a:ext uri="{FF2B5EF4-FFF2-40B4-BE49-F238E27FC236}">
                <a16:creationId xmlns:a16="http://schemas.microsoft.com/office/drawing/2014/main" id="{B4DE04A9-45E9-4628-94B1-48B31BBDAC6C}"/>
              </a:ext>
            </a:extLst>
          </p:cNvPr>
          <p:cNvSpPr/>
          <p:nvPr/>
        </p:nvSpPr>
        <p:spPr>
          <a:xfrm>
            <a:off x="1288725" y="1709588"/>
            <a:ext cx="3492147"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一、项目中期目标</a:t>
            </a:r>
          </a:p>
        </p:txBody>
      </p:sp>
      <p:sp>
        <p:nvSpPr>
          <p:cNvPr id="3" name="矩形 2">
            <a:extLst>
              <a:ext uri="{FF2B5EF4-FFF2-40B4-BE49-F238E27FC236}">
                <a16:creationId xmlns:a16="http://schemas.microsoft.com/office/drawing/2014/main" id="{560CEE8C-3E0D-43DF-890D-EE1CF0BB6604}"/>
              </a:ext>
            </a:extLst>
          </p:cNvPr>
          <p:cNvSpPr/>
          <p:nvPr/>
        </p:nvSpPr>
        <p:spPr>
          <a:xfrm>
            <a:off x="1288725" y="2424398"/>
            <a:ext cx="3380749" cy="662554"/>
          </a:xfrm>
          <a:prstGeom prst="rect">
            <a:avLst/>
          </a:prstGeom>
        </p:spPr>
        <p:txBody>
          <a:bodyPr wrap="square">
            <a:spAutoFit/>
          </a:bodyPr>
          <a:lstStyle/>
          <a:p>
            <a:pPr>
              <a:lnSpc>
                <a:spcPct val="150000"/>
              </a:lnSpc>
            </a:pPr>
            <a:r>
              <a:rPr lang="zh-CN" sz="2800" b="1">
                <a:solidFill>
                  <a:srgbClr val="FF0000"/>
                </a:solidFill>
                <a:latin typeface="微软雅黑"/>
                <a:ea typeface="微软雅黑"/>
              </a:rPr>
              <a:t>二、完成情况介绍</a:t>
            </a:r>
          </a:p>
        </p:txBody>
      </p:sp>
      <p:sp>
        <p:nvSpPr>
          <p:cNvPr id="4" name="矩形 3">
            <a:extLst>
              <a:ext uri="{FF2B5EF4-FFF2-40B4-BE49-F238E27FC236}">
                <a16:creationId xmlns:a16="http://schemas.microsoft.com/office/drawing/2014/main" id="{53F06D4C-4AA9-46AF-9AD6-3E0BD82AE4D6}"/>
              </a:ext>
            </a:extLst>
          </p:cNvPr>
          <p:cNvSpPr/>
          <p:nvPr/>
        </p:nvSpPr>
        <p:spPr>
          <a:xfrm>
            <a:off x="1288725" y="3181276"/>
            <a:ext cx="305724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三、技术调研报告</a:t>
            </a:r>
          </a:p>
        </p:txBody>
      </p:sp>
      <p:sp>
        <p:nvSpPr>
          <p:cNvPr id="6" name="矩形 5">
            <a:extLst>
              <a:ext uri="{FF2B5EF4-FFF2-40B4-BE49-F238E27FC236}">
                <a16:creationId xmlns:a16="http://schemas.microsoft.com/office/drawing/2014/main" id="{7162B64A-F3ED-43BC-B692-8F124A7D8B16}"/>
              </a:ext>
            </a:extLst>
          </p:cNvPr>
          <p:cNvSpPr/>
          <p:nvPr/>
        </p:nvSpPr>
        <p:spPr>
          <a:xfrm>
            <a:off x="1288725" y="4033413"/>
            <a:ext cx="3057247" cy="523220"/>
          </a:xfrm>
          <a:prstGeom prst="rect">
            <a:avLst/>
          </a:prstGeom>
        </p:spPr>
        <p:txBody>
          <a:bodyPr wrap="none">
            <a:spAutoFit/>
          </a:bodyPr>
          <a:lstStyle/>
          <a:p>
            <a:r>
              <a:rPr lang="zh-CN" sz="2800">
                <a:solidFill>
                  <a:srgbClr val="A51E36"/>
                </a:solidFill>
                <a:latin typeface="微软雅黑"/>
                <a:ea typeface="微软雅黑"/>
              </a:rPr>
              <a:t>四、技术体系架构</a:t>
            </a:r>
          </a:p>
        </p:txBody>
      </p:sp>
      <p:sp>
        <p:nvSpPr>
          <p:cNvPr id="8" name="矩形 7">
            <a:extLst>
              <a:ext uri="{FF2B5EF4-FFF2-40B4-BE49-F238E27FC236}">
                <a16:creationId xmlns:a16="http://schemas.microsoft.com/office/drawing/2014/main" id="{BC8AE720-D015-4DE0-AF4B-B492193F2806}"/>
              </a:ext>
            </a:extLst>
          </p:cNvPr>
          <p:cNvSpPr/>
          <p:nvPr/>
        </p:nvSpPr>
        <p:spPr>
          <a:xfrm>
            <a:off x="5277158" y="1901178"/>
            <a:ext cx="3057247" cy="523220"/>
          </a:xfrm>
          <a:prstGeom prst="rect">
            <a:avLst/>
          </a:prstGeom>
        </p:spPr>
        <p:txBody>
          <a:bodyPr wrap="none">
            <a:spAutoFit/>
          </a:bodyPr>
          <a:lstStyle/>
          <a:p>
            <a:r>
              <a:rPr lang="zh-CN" sz="2800">
                <a:solidFill>
                  <a:srgbClr val="A51E36"/>
                </a:solidFill>
                <a:latin typeface="微软雅黑"/>
                <a:ea typeface="微软雅黑"/>
              </a:rPr>
              <a:t>五、应用框架研究</a:t>
            </a:r>
          </a:p>
        </p:txBody>
      </p:sp>
      <p:sp>
        <p:nvSpPr>
          <p:cNvPr id="9" name="矩形 8">
            <a:extLst>
              <a:ext uri="{FF2B5EF4-FFF2-40B4-BE49-F238E27FC236}">
                <a16:creationId xmlns:a16="http://schemas.microsoft.com/office/drawing/2014/main" id="{74D03010-9749-4D3A-BCDB-5734BC0DCF3C}"/>
              </a:ext>
            </a:extLst>
          </p:cNvPr>
          <p:cNvSpPr/>
          <p:nvPr/>
        </p:nvSpPr>
        <p:spPr>
          <a:xfrm>
            <a:off x="5277158" y="2424398"/>
            <a:ext cx="413446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六、加密算法与密钥生成</a:t>
            </a:r>
          </a:p>
        </p:txBody>
      </p:sp>
      <p:sp>
        <p:nvSpPr>
          <p:cNvPr id="10" name="矩形 9">
            <a:extLst>
              <a:ext uri="{FF2B5EF4-FFF2-40B4-BE49-F238E27FC236}">
                <a16:creationId xmlns:a16="http://schemas.microsoft.com/office/drawing/2014/main" id="{5FB0E51F-2DBA-4CE4-8436-99EA1FC2B26D}"/>
              </a:ext>
            </a:extLst>
          </p:cNvPr>
          <p:cNvSpPr/>
          <p:nvPr/>
        </p:nvSpPr>
        <p:spPr>
          <a:xfrm>
            <a:off x="5277158" y="3181276"/>
            <a:ext cx="269817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七、实现与部署</a:t>
            </a:r>
          </a:p>
        </p:txBody>
      </p:sp>
      <p:sp>
        <p:nvSpPr>
          <p:cNvPr id="11" name="矩形 10">
            <a:extLst>
              <a:ext uri="{FF2B5EF4-FFF2-40B4-BE49-F238E27FC236}">
                <a16:creationId xmlns:a16="http://schemas.microsoft.com/office/drawing/2014/main" id="{CF1BBE84-529B-4E6E-A7A4-1CEE191435EA}"/>
              </a:ext>
            </a:extLst>
          </p:cNvPr>
          <p:cNvSpPr/>
          <p:nvPr/>
        </p:nvSpPr>
        <p:spPr>
          <a:xfrm>
            <a:off x="5285521" y="3894079"/>
            <a:ext cx="162095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八、总结</a:t>
            </a:r>
          </a:p>
        </p:txBody>
      </p:sp>
      <p:sp>
        <p:nvSpPr>
          <p:cNvPr id="12" name="灯片编号占位符 11">
            <a:extLst>
              <a:ext uri="{FF2B5EF4-FFF2-40B4-BE49-F238E27FC236}">
                <a16:creationId xmlns:a16="http://schemas.microsoft.com/office/drawing/2014/main" id="{C7BDF8BA-F7CD-6142-88BF-2F0060E088C0}"/>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6</a:t>
            </a:fld>
            <a:endParaRPr lang="zh-CN"/>
          </a:p>
        </p:txBody>
      </p:sp>
    </p:spTree>
    <p:extLst>
      <p:ext uri="{BB962C8B-B14F-4D97-AF65-F5344CB8AC3E}">
        <p14:creationId xmlns:p14="http://schemas.microsoft.com/office/powerpoint/2010/main" val="207449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9A8B027-4924-44BF-9E27-2355FA826ECA}"/>
              </a:ext>
            </a:extLst>
          </p:cNvPr>
          <p:cNvGraphicFramePr>
            <a:graphicFrameLocks noGrp="1"/>
          </p:cNvGraphicFramePr>
          <p:nvPr>
            <p:extLst>
              <p:ext uri="{D42A27DB-BD31-4B8C-83A1-F6EECF244321}">
                <p14:modId xmlns:p14="http://schemas.microsoft.com/office/powerpoint/2010/main" val="1451602113"/>
              </p:ext>
            </p:extLst>
          </p:nvPr>
        </p:nvGraphicFramePr>
        <p:xfrm>
          <a:off x="881501" y="1652127"/>
          <a:ext cx="9671050" cy="5020631"/>
        </p:xfrm>
        <a:graphic>
          <a:graphicData uri="http://schemas.openxmlformats.org/drawingml/2006/table">
            <a:tbl>
              <a:tblPr firstRow="1" firstCol="1" bandRow="1"/>
              <a:tblGrid>
                <a:gridCol w="1797050">
                  <a:extLst>
                    <a:ext uri="{9D8B030D-6E8A-4147-A177-3AD203B41FA5}">
                      <a16:colId xmlns:a16="http://schemas.microsoft.com/office/drawing/2014/main" val="20000"/>
                    </a:ext>
                  </a:extLst>
                </a:gridCol>
                <a:gridCol w="7874000">
                  <a:extLst>
                    <a:ext uri="{9D8B030D-6E8A-4147-A177-3AD203B41FA5}">
                      <a16:colId xmlns:a16="http://schemas.microsoft.com/office/drawing/2014/main" val="20001"/>
                    </a:ext>
                  </a:extLst>
                </a:gridCol>
              </a:tblGrid>
              <a:tr h="428065">
                <a:tc>
                  <a:txBody>
                    <a:bodyPr/>
                    <a:lstStyle/>
                    <a:p>
                      <a:pPr algn="ctr">
                        <a:spcAft>
                          <a:spcPts val="0"/>
                        </a:spcAft>
                      </a:pPr>
                      <a:r>
                        <a:rPr lang="zh-CN" sz="1800" b="1" kern="100">
                          <a:latin typeface="Calibri"/>
                          <a:ea typeface="仿宋_GB2312"/>
                        </a:rPr>
                        <a:t>成果类型</a:t>
                      </a:r>
                      <a:endParaRPr lang="zh-CN" sz="1800" b="1" kern="100">
                        <a:latin typeface="Calibri"/>
                        <a:ea typeface="宋体"/>
                      </a:endParaRP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algn="ctr">
                        <a:spcAft>
                          <a:spcPts val="0"/>
                        </a:spcAft>
                      </a:pPr>
                      <a:r>
                        <a:rPr lang="zh-CN" sz="1800" b="1" kern="100">
                          <a:latin typeface="Calibri"/>
                          <a:ea typeface="仿宋_GB2312"/>
                        </a:rPr>
                        <a:t>成果列表</a:t>
                      </a:r>
                      <a:endParaRPr lang="zh-CN" sz="1800" b="1" kern="100">
                        <a:latin typeface="Calibri"/>
                        <a:ea typeface="宋体"/>
                      </a:endParaRP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75174">
                <a:tc>
                  <a:txBody>
                    <a:bodyPr/>
                    <a:lstStyle/>
                    <a:p>
                      <a:pPr algn="ctr">
                        <a:spcAft>
                          <a:spcPts val="0"/>
                        </a:spcAft>
                      </a:pPr>
                      <a:r>
                        <a:rPr lang="zh-CN" sz="1800" kern="100">
                          <a:solidFill>
                            <a:schemeClr val="tx1"/>
                          </a:solidFill>
                          <a:latin typeface="微软雅黑"/>
                          <a:ea typeface="微软雅黑"/>
                        </a:rPr>
                        <a:t>技术文档</a:t>
                      </a: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just">
                        <a:lnSpc>
                          <a:spcPts val="2800"/>
                        </a:lnSpc>
                        <a:spcAft>
                          <a:spcPts val="0"/>
                        </a:spcAft>
                      </a:pPr>
                      <a:r>
                        <a:rPr lang="zh-CN" sz="1800" b="1">
                          <a:solidFill>
                            <a:srgbClr val="FF0000"/>
                          </a:solidFill>
                          <a:latin typeface="微软雅黑"/>
                          <a:ea typeface="微软雅黑"/>
                        </a:rPr>
                        <a:t>（</a:t>
                      </a:r>
                      <a:r>
                        <a:rPr lang="en-US" sz="1800" b="1">
                          <a:solidFill>
                            <a:srgbClr val="FF0000"/>
                          </a:solidFill>
                          <a:latin typeface="微软雅黑"/>
                          <a:ea typeface="微软雅黑"/>
                        </a:rPr>
                        <a:t>1</a:t>
                      </a:r>
                      <a:r>
                        <a:rPr lang="zh-CN" sz="1800" b="1">
                          <a:solidFill>
                            <a:srgbClr val="FF0000"/>
                          </a:solidFill>
                          <a:latin typeface="微软雅黑"/>
                          <a:ea typeface="微软雅黑"/>
                        </a:rPr>
                        <a:t>）“区块链</a:t>
                      </a:r>
                      <a:r>
                        <a:rPr lang="en-US" sz="1800" b="1">
                          <a:solidFill>
                            <a:srgbClr val="FF0000"/>
                          </a:solidFill>
                          <a:latin typeface="微软雅黑"/>
                          <a:ea typeface="微软雅黑"/>
                        </a:rPr>
                        <a:t>+</a:t>
                      </a:r>
                      <a:r>
                        <a:rPr lang="zh-CN" sz="1800" b="1">
                          <a:solidFill>
                            <a:srgbClr val="FF0000"/>
                          </a:solidFill>
                          <a:latin typeface="微软雅黑"/>
                          <a:ea typeface="微软雅黑"/>
                        </a:rPr>
                        <a:t>网络货运”关键技术调研报告</a:t>
                      </a:r>
                      <a:endParaRPr lang="en-US" sz="1800" b="1">
                        <a:solidFill>
                          <a:srgbClr val="FF0000"/>
                        </a:solidFill>
                        <a:latin typeface="微软雅黑"/>
                        <a:ea typeface="微软雅黑"/>
                      </a:endParaRPr>
                    </a:p>
                    <a:p>
                      <a:pPr lvl="0" algn="just">
                        <a:lnSpc>
                          <a:spcPts val="2800"/>
                        </a:lnSpc>
                        <a:spcAft>
                          <a:spcPts val="0"/>
                        </a:spcAft>
                      </a:pPr>
                      <a:r>
                        <a:rPr lang="zh-CN" sz="1800" b="1">
                          <a:solidFill>
                            <a:srgbClr val="FF0000"/>
                          </a:solidFill>
                          <a:latin typeface="微软雅黑"/>
                          <a:ea typeface="微软雅黑"/>
                        </a:rPr>
                        <a:t>（</a:t>
                      </a:r>
                      <a:r>
                        <a:rPr lang="en-US" sz="1800" b="1">
                          <a:solidFill>
                            <a:srgbClr val="FF0000"/>
                          </a:solidFill>
                          <a:latin typeface="微软雅黑"/>
                          <a:ea typeface="微软雅黑"/>
                        </a:rPr>
                        <a:t>2</a:t>
                      </a:r>
                      <a:r>
                        <a:rPr lang="zh-CN" sz="1800" b="1">
                          <a:solidFill>
                            <a:srgbClr val="FF0000"/>
                          </a:solidFill>
                          <a:latin typeface="微软雅黑"/>
                          <a:ea typeface="微软雅黑"/>
                        </a:rPr>
                        <a:t>）“区块链</a:t>
                      </a:r>
                      <a:r>
                        <a:rPr lang="en-US" sz="1800" b="1">
                          <a:solidFill>
                            <a:srgbClr val="FF0000"/>
                          </a:solidFill>
                          <a:latin typeface="微软雅黑"/>
                          <a:ea typeface="微软雅黑"/>
                        </a:rPr>
                        <a:t>+</a:t>
                      </a:r>
                      <a:r>
                        <a:rPr lang="zh-CN" sz="1800" b="1">
                          <a:solidFill>
                            <a:srgbClr val="FF0000"/>
                          </a:solidFill>
                          <a:latin typeface="微软雅黑"/>
                          <a:ea typeface="微软雅黑"/>
                        </a:rPr>
                        <a:t>网络货运”的技术体系架构研究报告</a:t>
                      </a:r>
                      <a:endParaRPr lang="en-US" sz="1800" b="1">
                        <a:solidFill>
                          <a:srgbClr val="FF0000"/>
                        </a:solidFill>
                        <a:latin typeface="微软雅黑"/>
                        <a:ea typeface="微软雅黑"/>
                      </a:endParaRPr>
                    </a:p>
                    <a:p>
                      <a:pPr lvl="0" algn="just">
                        <a:lnSpc>
                          <a:spcPts val="2800"/>
                        </a:lnSpc>
                        <a:spcAft>
                          <a:spcPts val="0"/>
                        </a:spcAft>
                      </a:pPr>
                      <a:r>
                        <a:rPr lang="zh-CN" sz="1800" b="1">
                          <a:solidFill>
                            <a:srgbClr val="FF0000"/>
                          </a:solidFill>
                          <a:latin typeface="微软雅黑"/>
                          <a:ea typeface="微软雅黑"/>
                        </a:rPr>
                        <a:t>（</a:t>
                      </a:r>
                      <a:r>
                        <a:rPr lang="en-US" sz="1800" b="1">
                          <a:solidFill>
                            <a:srgbClr val="FF0000"/>
                          </a:solidFill>
                          <a:latin typeface="微软雅黑"/>
                          <a:ea typeface="微软雅黑"/>
                        </a:rPr>
                        <a:t>3</a:t>
                      </a:r>
                      <a:r>
                        <a:rPr lang="zh-CN" sz="1800" b="1">
                          <a:solidFill>
                            <a:srgbClr val="FF0000"/>
                          </a:solidFill>
                          <a:latin typeface="微软雅黑"/>
                          <a:ea typeface="微软雅黑"/>
                        </a:rPr>
                        <a:t>）“区块链</a:t>
                      </a:r>
                      <a:r>
                        <a:rPr lang="en-US" sz="1800" b="1">
                          <a:solidFill>
                            <a:srgbClr val="FF0000"/>
                          </a:solidFill>
                          <a:latin typeface="微软雅黑"/>
                          <a:ea typeface="微软雅黑"/>
                        </a:rPr>
                        <a:t>+</a:t>
                      </a:r>
                      <a:r>
                        <a:rPr lang="zh-CN" sz="1800" b="1">
                          <a:solidFill>
                            <a:srgbClr val="FF0000"/>
                          </a:solidFill>
                          <a:latin typeface="微软雅黑"/>
                          <a:ea typeface="微软雅黑"/>
                        </a:rPr>
                        <a:t>网络货运”加密算法与密钥生成算法研究报告</a:t>
                      </a:r>
                      <a:endParaRPr lang="en-US" sz="1800" b="1">
                        <a:solidFill>
                          <a:srgbClr val="FF0000"/>
                        </a:solidFill>
                        <a:latin typeface="微软雅黑"/>
                        <a:ea typeface="微软雅黑"/>
                      </a:endParaRPr>
                    </a:p>
                    <a:p>
                      <a:pPr lvl="0" algn="just">
                        <a:lnSpc>
                          <a:spcPts val="2800"/>
                        </a:lnSpc>
                        <a:spcAft>
                          <a:spcPts val="0"/>
                        </a:spcAft>
                      </a:pPr>
                      <a:r>
                        <a:rPr lang="zh-CN" sz="1800" b="1">
                          <a:solidFill>
                            <a:srgbClr val="FF0000"/>
                          </a:solidFill>
                          <a:latin typeface="微软雅黑"/>
                          <a:ea typeface="微软雅黑"/>
                        </a:rPr>
                        <a:t>（</a:t>
                      </a:r>
                      <a:r>
                        <a:rPr lang="en-US" sz="1800" b="1">
                          <a:solidFill>
                            <a:srgbClr val="FF0000"/>
                          </a:solidFill>
                          <a:latin typeface="微软雅黑"/>
                          <a:ea typeface="微软雅黑"/>
                        </a:rPr>
                        <a:t>4</a:t>
                      </a:r>
                      <a:r>
                        <a:rPr lang="zh-CN" sz="1800" b="1">
                          <a:solidFill>
                            <a:srgbClr val="FF0000"/>
                          </a:solidFill>
                          <a:latin typeface="微软雅黑"/>
                          <a:ea typeface="微软雅黑"/>
                        </a:rPr>
                        <a:t>）“区块链</a:t>
                      </a:r>
                      <a:r>
                        <a:rPr lang="en-US" sz="1800" b="1">
                          <a:solidFill>
                            <a:srgbClr val="FF0000"/>
                          </a:solidFill>
                          <a:latin typeface="微软雅黑"/>
                          <a:ea typeface="微软雅黑"/>
                        </a:rPr>
                        <a:t>+</a:t>
                      </a:r>
                      <a:r>
                        <a:rPr lang="zh-CN" sz="1800" b="1">
                          <a:solidFill>
                            <a:srgbClr val="FF0000"/>
                          </a:solidFill>
                          <a:latin typeface="微软雅黑"/>
                          <a:ea typeface="微软雅黑"/>
                        </a:rPr>
                        <a:t>网络货运”应用框架研究报告</a:t>
                      </a:r>
                      <a:endParaRPr lang="en-US" sz="1800" b="1">
                        <a:solidFill>
                          <a:srgbClr val="FF0000"/>
                        </a:solidFill>
                        <a:latin typeface="微软雅黑"/>
                        <a:ea typeface="微软雅黑"/>
                      </a:endParaRP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2129">
                <a:tc>
                  <a:txBody>
                    <a:bodyPr/>
                    <a:lstStyle/>
                    <a:p>
                      <a:pPr marL="0" algn="ctr" defTabSz="914400">
                        <a:lnSpc>
                          <a:spcPts val="2800"/>
                        </a:lnSpc>
                        <a:spcAft>
                          <a:spcPts val="0"/>
                        </a:spcAft>
                      </a:pPr>
                      <a:r>
                        <a:rPr lang="zh-CN" sz="1800" kern="100">
                          <a:solidFill>
                            <a:schemeClr val="tx1"/>
                          </a:solidFill>
                          <a:latin typeface="微软雅黑"/>
                          <a:ea typeface="微软雅黑"/>
                        </a:rPr>
                        <a:t>发明专利</a:t>
                      </a: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algn="just" defTabSz="914400">
                        <a:lnSpc>
                          <a:spcPts val="2800"/>
                        </a:lnSpc>
                        <a:spcAft>
                          <a:spcPts val="0"/>
                        </a:spcAft>
                      </a:pPr>
                      <a:r>
                        <a:rPr lang="zh-CN" sz="1800" kern="100">
                          <a:solidFill>
                            <a:schemeClr val="tx1"/>
                          </a:solidFill>
                          <a:latin typeface="微软雅黑"/>
                          <a:ea typeface="微软雅黑"/>
                        </a:rPr>
                        <a:t>已申请发明专利</a:t>
                      </a:r>
                      <a:r>
                        <a:rPr lang="en-US" sz="1800" kern="100">
                          <a:solidFill>
                            <a:schemeClr val="tx1"/>
                          </a:solidFill>
                          <a:latin typeface="微软雅黑"/>
                          <a:ea typeface="微软雅黑"/>
                        </a:rPr>
                        <a:t>2</a:t>
                      </a:r>
                      <a:r>
                        <a:rPr lang="zh-CN" sz="1800" kern="100">
                          <a:solidFill>
                            <a:schemeClr val="tx1"/>
                          </a:solidFill>
                          <a:latin typeface="微软雅黑"/>
                          <a:ea typeface="微软雅黑"/>
                        </a:rPr>
                        <a:t>项（</a:t>
                      </a:r>
                      <a:r>
                        <a:rPr lang="zh-CN" sz="1800" b="1" kern="100">
                          <a:solidFill>
                            <a:srgbClr val="FF0000"/>
                          </a:solidFill>
                          <a:latin typeface="微软雅黑"/>
                          <a:ea typeface="微软雅黑"/>
                        </a:rPr>
                        <a:t>申请发明专利</a:t>
                      </a:r>
                      <a:r>
                        <a:rPr lang="en-US" sz="1800" b="1" kern="100">
                          <a:solidFill>
                            <a:srgbClr val="FF0000"/>
                          </a:solidFill>
                          <a:latin typeface="微软雅黑"/>
                          <a:ea typeface="微软雅黑"/>
                        </a:rPr>
                        <a:t>1</a:t>
                      </a:r>
                      <a:r>
                        <a:rPr lang="zh-CN" sz="1800" b="1" kern="100">
                          <a:solidFill>
                            <a:srgbClr val="FF0000"/>
                          </a:solidFill>
                          <a:latin typeface="微软雅黑"/>
                          <a:ea typeface="微软雅黑"/>
                        </a:rPr>
                        <a:t>项</a:t>
                      </a:r>
                      <a:r>
                        <a:rPr lang="zh-CN" sz="1800" kern="100">
                          <a:solidFill>
                            <a:schemeClr val="tx1"/>
                          </a:solidFill>
                          <a:latin typeface="微软雅黑"/>
                          <a:ea typeface="微软雅黑"/>
                        </a:rPr>
                        <a:t>）</a:t>
                      </a: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73185">
                <a:tc>
                  <a:txBody>
                    <a:bodyPr/>
                    <a:lstStyle/>
                    <a:p>
                      <a:pPr marL="0" algn="ctr" defTabSz="914400">
                        <a:lnSpc>
                          <a:spcPts val="2800"/>
                        </a:lnSpc>
                        <a:spcAft>
                          <a:spcPts val="0"/>
                        </a:spcAft>
                      </a:pPr>
                      <a:r>
                        <a:rPr lang="zh-CN" sz="1800" kern="100">
                          <a:solidFill>
                            <a:schemeClr val="tx1"/>
                          </a:solidFill>
                          <a:latin typeface="微软雅黑"/>
                          <a:ea typeface="微软雅黑"/>
                        </a:rPr>
                        <a:t>联盟链平台</a:t>
                      </a: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algn="l" defTabSz="914400">
                        <a:lnSpc>
                          <a:spcPts val="2800"/>
                        </a:lnSpc>
                        <a:spcAft>
                          <a:spcPts val="0"/>
                        </a:spcAft>
                      </a:pPr>
                      <a:r>
                        <a:rPr lang="zh-CN" sz="1800" kern="100">
                          <a:solidFill>
                            <a:schemeClr val="tx1"/>
                          </a:solidFill>
                          <a:latin typeface="微软雅黑"/>
                          <a:ea typeface="微软雅黑"/>
                        </a:rPr>
                        <a:t>（</a:t>
                      </a:r>
                      <a:r>
                        <a:rPr lang="en-US" sz="1800" kern="100">
                          <a:solidFill>
                            <a:schemeClr val="tx1"/>
                          </a:solidFill>
                          <a:latin typeface="微软雅黑"/>
                          <a:ea typeface="微软雅黑"/>
                        </a:rPr>
                        <a:t>1</a:t>
                      </a:r>
                      <a:r>
                        <a:rPr lang="zh-CN" sz="1800" kern="100">
                          <a:solidFill>
                            <a:schemeClr val="tx1"/>
                          </a:solidFill>
                          <a:latin typeface="微软雅黑"/>
                          <a:ea typeface="微软雅黑"/>
                        </a:rPr>
                        <a:t>）</a:t>
                      </a:r>
                      <a:r>
                        <a:rPr lang="zh-CN" sz="1800" b="1" kern="100">
                          <a:solidFill>
                            <a:srgbClr val="FF0000"/>
                          </a:solidFill>
                          <a:latin typeface="微软雅黑"/>
                          <a:ea typeface="微软雅黑"/>
                        </a:rPr>
                        <a:t>联盟链基础平台</a:t>
                      </a:r>
                      <a:r>
                        <a:rPr lang="en-US" sz="1800" b="1" kern="100">
                          <a:solidFill>
                            <a:srgbClr val="FF0000"/>
                          </a:solidFill>
                          <a:latin typeface="微软雅黑"/>
                          <a:ea typeface="微软雅黑"/>
                        </a:rPr>
                        <a:t>1</a:t>
                      </a:r>
                      <a:r>
                        <a:rPr lang="zh-CN" sz="1800" b="1" kern="100">
                          <a:solidFill>
                            <a:srgbClr val="FF0000"/>
                          </a:solidFill>
                          <a:latin typeface="微软雅黑"/>
                          <a:ea typeface="微软雅黑"/>
                        </a:rPr>
                        <a:t>套</a:t>
                      </a:r>
                      <a:endParaRPr lang="en-US" sz="1800" b="1" kern="100">
                        <a:solidFill>
                          <a:srgbClr val="FF0000"/>
                        </a:solidFill>
                        <a:latin typeface="微软雅黑"/>
                        <a:ea typeface="微软雅黑"/>
                      </a:endParaRPr>
                    </a:p>
                    <a:p>
                      <a:pPr marL="0" algn="l" defTabSz="914400">
                        <a:lnSpc>
                          <a:spcPts val="2800"/>
                        </a:lnSpc>
                        <a:spcAft>
                          <a:spcPts val="0"/>
                        </a:spcAft>
                      </a:pPr>
                      <a:r>
                        <a:rPr lang="zh-CN" sz="1800" kern="100">
                          <a:solidFill>
                            <a:schemeClr val="tx1"/>
                          </a:solidFill>
                          <a:latin typeface="微软雅黑"/>
                          <a:ea typeface="微软雅黑"/>
                        </a:rPr>
                        <a:t>（</a:t>
                      </a:r>
                      <a:r>
                        <a:rPr lang="en-US" sz="1800" kern="100">
                          <a:solidFill>
                            <a:schemeClr val="tx1"/>
                          </a:solidFill>
                          <a:latin typeface="微软雅黑"/>
                          <a:ea typeface="微软雅黑"/>
                        </a:rPr>
                        <a:t>2</a:t>
                      </a:r>
                      <a:r>
                        <a:rPr lang="zh-CN" sz="1800" kern="100">
                          <a:solidFill>
                            <a:schemeClr val="tx1"/>
                          </a:solidFill>
                          <a:latin typeface="微软雅黑"/>
                          <a:ea typeface="微软雅黑"/>
                        </a:rPr>
                        <a:t>）联盟链配置与部署说明文档</a:t>
                      </a:r>
                      <a:endParaRPr lang="en-US" sz="1800" kern="100">
                        <a:solidFill>
                          <a:schemeClr val="tx1"/>
                        </a:solidFill>
                        <a:latin typeface="微软雅黑"/>
                        <a:ea typeface="微软雅黑"/>
                      </a:endParaRPr>
                    </a:p>
                  </a:txBody>
                  <a:tcPr marL="21403" marR="21403"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31039">
                <a:tc>
                  <a:txBody>
                    <a:bodyPr/>
                    <a:lstStyle/>
                    <a:p>
                      <a:pPr marL="0" algn="ctr" defTabSz="914400">
                        <a:lnSpc>
                          <a:spcPts val="2800"/>
                        </a:lnSpc>
                        <a:spcAft>
                          <a:spcPts val="0"/>
                        </a:spcAft>
                      </a:pPr>
                      <a:r>
                        <a:rPr lang="zh-CN" sz="1800" kern="100">
                          <a:solidFill>
                            <a:schemeClr val="tx1"/>
                          </a:solidFill>
                          <a:latin typeface="微软雅黑"/>
                          <a:ea typeface="微软雅黑"/>
                        </a:rPr>
                        <a:t>代码实现</a:t>
                      </a: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algn="just" defTabSz="914400">
                        <a:lnSpc>
                          <a:spcPts val="2800"/>
                        </a:lnSpc>
                        <a:spcAft>
                          <a:spcPts val="0"/>
                        </a:spcAft>
                      </a:pPr>
                      <a:r>
                        <a:rPr lang="zh-CN" sz="1800" kern="100">
                          <a:solidFill>
                            <a:schemeClr val="tx1"/>
                          </a:solidFill>
                          <a:latin typeface="微软雅黑"/>
                          <a:ea typeface="微软雅黑"/>
                        </a:rPr>
                        <a:t>网络货运演示系统的初级版本即将完成；正在开发供应链金融演示系统。</a:t>
                      </a: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31039">
                <a:tc>
                  <a:txBody>
                    <a:bodyPr/>
                    <a:lstStyle/>
                    <a:p>
                      <a:pPr marL="0" lvl="0" indent="0" algn="ctr" defTabSz="914400">
                        <a:lnSpc>
                          <a:spcPts val="2800"/>
                        </a:lnSpc>
                        <a:spcBef>
                          <a:spcPts val="0"/>
                        </a:spcBef>
                        <a:spcAft>
                          <a:spcPts val="0"/>
                        </a:spcAft>
                        <a:buClrTx/>
                        <a:buSzTx/>
                        <a:buFontTx/>
                        <a:buNone/>
                      </a:pPr>
                      <a:r>
                        <a:rPr lang="zh-CN" sz="1800" kern="100">
                          <a:solidFill>
                            <a:schemeClr val="tx1"/>
                          </a:solidFill>
                          <a:latin typeface="微软雅黑"/>
                          <a:ea typeface="微软雅黑"/>
                        </a:rPr>
                        <a:t>学术论文</a:t>
                      </a: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algn="just" defTabSz="914400">
                        <a:lnSpc>
                          <a:spcPts val="2800"/>
                        </a:lnSpc>
                        <a:spcBef>
                          <a:spcPts val="0"/>
                        </a:spcBef>
                        <a:spcAft>
                          <a:spcPts val="0"/>
                        </a:spcAft>
                        <a:buClrTx/>
                        <a:buSzTx/>
                        <a:buFontTx/>
                        <a:buNone/>
                      </a:pPr>
                      <a:r>
                        <a:rPr lang="zh-CN" sz="1800" kern="100" dirty="0">
                          <a:solidFill>
                            <a:schemeClr val="tx1"/>
                          </a:solidFill>
                          <a:latin typeface="微软雅黑"/>
                          <a:ea typeface="微软雅黑"/>
                        </a:rPr>
                        <a:t>有一篇已完成初稿，另外两篇论文在撰写中。</a:t>
                      </a:r>
                    </a:p>
                  </a:txBody>
                  <a:tcPr marL="21403" marR="21403"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灯片编号占位符 2">
            <a:extLst>
              <a:ext uri="{FF2B5EF4-FFF2-40B4-BE49-F238E27FC236}">
                <a16:creationId xmlns:a16="http://schemas.microsoft.com/office/drawing/2014/main" id="{7E429B59-9198-0F41-B108-4B733537C98D}"/>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7</a:t>
            </a:fld>
            <a:endParaRPr lang="zh-CN"/>
          </a:p>
        </p:txBody>
      </p:sp>
    </p:spTree>
    <p:extLst>
      <p:ext uri="{BB962C8B-B14F-4D97-AF65-F5344CB8AC3E}">
        <p14:creationId xmlns:p14="http://schemas.microsoft.com/office/powerpoint/2010/main" val="381448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097545" y="35083"/>
            <a:ext cx="1003280" cy="1003280"/>
          </a:xfrm>
          <a:prstGeom prst="rect">
            <a:avLst/>
          </a:prstGeom>
        </p:spPr>
      </p:pic>
      <p:sp>
        <p:nvSpPr>
          <p:cNvPr id="7" name="标题 1">
            <a:extLst>
              <a:ext uri="{FF2B5EF4-FFF2-40B4-BE49-F238E27FC236}">
                <a16:creationId xmlns:a16="http://schemas.microsoft.com/office/drawing/2014/main" id="{A0FECA89-B158-6E41-9099-537B8A0C4647}"/>
              </a:ext>
            </a:extLst>
          </p:cNvPr>
          <p:cNvSpPr txBox="1">
            <a:spLocks/>
          </p:cNvSpPr>
          <p:nvPr/>
        </p:nvSpPr>
        <p:spPr>
          <a:xfrm>
            <a:off x="733020" y="663527"/>
            <a:ext cx="3337685" cy="1210529"/>
          </a:xfrm>
          <a:prstGeom prst="rect">
            <a:avLst/>
          </a:prstGeom>
        </p:spPr>
        <p:txBody>
          <a:bodyPr>
            <a:normAutofit/>
          </a:bodyPr>
          <a:lstStyle>
            <a:lvl1pPr lvl="0" algn="l" defTabSz="914400">
              <a:lnSpc>
                <a:spcPct val="90000"/>
              </a:lnSpc>
              <a:spcBef>
                <a:spcPct val="0"/>
              </a:spcBef>
              <a:buNone/>
              <a:defRPr sz="4400" kern="1200">
                <a:solidFill>
                  <a:schemeClr val="tx1"/>
                </a:solidFill>
                <a:latin typeface="Calibri Light"/>
                <a:ea typeface="微软雅黑"/>
              </a:defRPr>
            </a:lvl1pPr>
          </a:lstStyle>
          <a:p>
            <a:pPr>
              <a:lnSpc>
                <a:spcPct val="150000"/>
              </a:lnSpc>
            </a:pPr>
            <a:r>
              <a:rPr lang="zh-CN" sz="4000">
                <a:solidFill>
                  <a:srgbClr val="A51E36"/>
                </a:solidFill>
                <a:latin typeface="微软雅黑"/>
                <a:ea typeface="微软雅黑"/>
              </a:rPr>
              <a:t>内容概要</a:t>
            </a:r>
          </a:p>
        </p:txBody>
      </p:sp>
      <p:sp>
        <p:nvSpPr>
          <p:cNvPr id="2" name="矩形 1">
            <a:extLst>
              <a:ext uri="{FF2B5EF4-FFF2-40B4-BE49-F238E27FC236}">
                <a16:creationId xmlns:a16="http://schemas.microsoft.com/office/drawing/2014/main" id="{B4DE04A9-45E9-4628-94B1-48B31BBDAC6C}"/>
              </a:ext>
            </a:extLst>
          </p:cNvPr>
          <p:cNvSpPr/>
          <p:nvPr/>
        </p:nvSpPr>
        <p:spPr>
          <a:xfrm>
            <a:off x="1288725" y="1709588"/>
            <a:ext cx="3492147"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一、项目中期目标</a:t>
            </a:r>
          </a:p>
        </p:txBody>
      </p:sp>
      <p:sp>
        <p:nvSpPr>
          <p:cNvPr id="3" name="矩形 2">
            <a:extLst>
              <a:ext uri="{FF2B5EF4-FFF2-40B4-BE49-F238E27FC236}">
                <a16:creationId xmlns:a16="http://schemas.microsoft.com/office/drawing/2014/main" id="{560CEE8C-3E0D-43DF-890D-EE1CF0BB6604}"/>
              </a:ext>
            </a:extLst>
          </p:cNvPr>
          <p:cNvSpPr/>
          <p:nvPr/>
        </p:nvSpPr>
        <p:spPr>
          <a:xfrm>
            <a:off x="1288725" y="2424398"/>
            <a:ext cx="3380749" cy="662554"/>
          </a:xfrm>
          <a:prstGeom prst="rect">
            <a:avLst/>
          </a:prstGeom>
        </p:spPr>
        <p:txBody>
          <a:bodyPr wrap="square">
            <a:spAutoFit/>
          </a:bodyPr>
          <a:lstStyle/>
          <a:p>
            <a:pPr>
              <a:lnSpc>
                <a:spcPct val="150000"/>
              </a:lnSpc>
            </a:pPr>
            <a:r>
              <a:rPr lang="zh-CN" sz="2800">
                <a:solidFill>
                  <a:srgbClr val="A51E36"/>
                </a:solidFill>
                <a:latin typeface="微软雅黑"/>
                <a:ea typeface="微软雅黑"/>
              </a:rPr>
              <a:t>二、完成情况介绍</a:t>
            </a:r>
          </a:p>
        </p:txBody>
      </p:sp>
      <p:sp>
        <p:nvSpPr>
          <p:cNvPr id="4" name="矩形 3">
            <a:extLst>
              <a:ext uri="{FF2B5EF4-FFF2-40B4-BE49-F238E27FC236}">
                <a16:creationId xmlns:a16="http://schemas.microsoft.com/office/drawing/2014/main" id="{53F06D4C-4AA9-46AF-9AD6-3E0BD82AE4D6}"/>
              </a:ext>
            </a:extLst>
          </p:cNvPr>
          <p:cNvSpPr/>
          <p:nvPr/>
        </p:nvSpPr>
        <p:spPr>
          <a:xfrm>
            <a:off x="1288725" y="3181276"/>
            <a:ext cx="3057247" cy="662554"/>
          </a:xfrm>
          <a:prstGeom prst="rect">
            <a:avLst/>
          </a:prstGeom>
        </p:spPr>
        <p:txBody>
          <a:bodyPr wrap="none">
            <a:spAutoFit/>
          </a:bodyPr>
          <a:lstStyle/>
          <a:p>
            <a:pPr>
              <a:lnSpc>
                <a:spcPct val="150000"/>
              </a:lnSpc>
            </a:pPr>
            <a:r>
              <a:rPr lang="zh-CN" sz="2800" b="1">
                <a:solidFill>
                  <a:srgbClr val="FF0000"/>
                </a:solidFill>
                <a:latin typeface="微软雅黑"/>
                <a:ea typeface="微软雅黑"/>
              </a:rPr>
              <a:t>三、技术调研报告</a:t>
            </a:r>
          </a:p>
        </p:txBody>
      </p:sp>
      <p:sp>
        <p:nvSpPr>
          <p:cNvPr id="6" name="矩形 5">
            <a:extLst>
              <a:ext uri="{FF2B5EF4-FFF2-40B4-BE49-F238E27FC236}">
                <a16:creationId xmlns:a16="http://schemas.microsoft.com/office/drawing/2014/main" id="{7162B64A-F3ED-43BC-B692-8F124A7D8B16}"/>
              </a:ext>
            </a:extLst>
          </p:cNvPr>
          <p:cNvSpPr/>
          <p:nvPr/>
        </p:nvSpPr>
        <p:spPr>
          <a:xfrm>
            <a:off x="1288725" y="4033413"/>
            <a:ext cx="3057247" cy="523220"/>
          </a:xfrm>
          <a:prstGeom prst="rect">
            <a:avLst/>
          </a:prstGeom>
        </p:spPr>
        <p:txBody>
          <a:bodyPr wrap="none">
            <a:spAutoFit/>
          </a:bodyPr>
          <a:lstStyle/>
          <a:p>
            <a:r>
              <a:rPr lang="zh-CN" sz="2800">
                <a:solidFill>
                  <a:srgbClr val="A51E36"/>
                </a:solidFill>
                <a:latin typeface="微软雅黑"/>
                <a:ea typeface="微软雅黑"/>
              </a:rPr>
              <a:t>四、技术体系架构</a:t>
            </a:r>
          </a:p>
        </p:txBody>
      </p:sp>
      <p:sp>
        <p:nvSpPr>
          <p:cNvPr id="8" name="矩形 7">
            <a:extLst>
              <a:ext uri="{FF2B5EF4-FFF2-40B4-BE49-F238E27FC236}">
                <a16:creationId xmlns:a16="http://schemas.microsoft.com/office/drawing/2014/main" id="{BC8AE720-D015-4DE0-AF4B-B492193F2806}"/>
              </a:ext>
            </a:extLst>
          </p:cNvPr>
          <p:cNvSpPr/>
          <p:nvPr/>
        </p:nvSpPr>
        <p:spPr>
          <a:xfrm>
            <a:off x="5277158" y="1901178"/>
            <a:ext cx="3057247" cy="523220"/>
          </a:xfrm>
          <a:prstGeom prst="rect">
            <a:avLst/>
          </a:prstGeom>
        </p:spPr>
        <p:txBody>
          <a:bodyPr wrap="none">
            <a:spAutoFit/>
          </a:bodyPr>
          <a:lstStyle/>
          <a:p>
            <a:r>
              <a:rPr lang="zh-CN" sz="2800">
                <a:solidFill>
                  <a:srgbClr val="A51E36"/>
                </a:solidFill>
                <a:latin typeface="微软雅黑"/>
                <a:ea typeface="微软雅黑"/>
              </a:rPr>
              <a:t>五、应用框架研究</a:t>
            </a:r>
          </a:p>
        </p:txBody>
      </p:sp>
      <p:sp>
        <p:nvSpPr>
          <p:cNvPr id="9" name="矩形 8">
            <a:extLst>
              <a:ext uri="{FF2B5EF4-FFF2-40B4-BE49-F238E27FC236}">
                <a16:creationId xmlns:a16="http://schemas.microsoft.com/office/drawing/2014/main" id="{74D03010-9749-4D3A-BCDB-5734BC0DCF3C}"/>
              </a:ext>
            </a:extLst>
          </p:cNvPr>
          <p:cNvSpPr/>
          <p:nvPr/>
        </p:nvSpPr>
        <p:spPr>
          <a:xfrm>
            <a:off x="5277158" y="2424398"/>
            <a:ext cx="413446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六、加密算法与密钥生成</a:t>
            </a:r>
          </a:p>
        </p:txBody>
      </p:sp>
      <p:sp>
        <p:nvSpPr>
          <p:cNvPr id="10" name="矩形 9">
            <a:extLst>
              <a:ext uri="{FF2B5EF4-FFF2-40B4-BE49-F238E27FC236}">
                <a16:creationId xmlns:a16="http://schemas.microsoft.com/office/drawing/2014/main" id="{5FB0E51F-2DBA-4CE4-8436-99EA1FC2B26D}"/>
              </a:ext>
            </a:extLst>
          </p:cNvPr>
          <p:cNvSpPr/>
          <p:nvPr/>
        </p:nvSpPr>
        <p:spPr>
          <a:xfrm>
            <a:off x="5277158" y="3181276"/>
            <a:ext cx="2698175"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七、实现与部署</a:t>
            </a:r>
          </a:p>
        </p:txBody>
      </p:sp>
      <p:sp>
        <p:nvSpPr>
          <p:cNvPr id="11" name="矩形 10">
            <a:extLst>
              <a:ext uri="{FF2B5EF4-FFF2-40B4-BE49-F238E27FC236}">
                <a16:creationId xmlns:a16="http://schemas.microsoft.com/office/drawing/2014/main" id="{CF1BBE84-529B-4E6E-A7A4-1CEE191435EA}"/>
              </a:ext>
            </a:extLst>
          </p:cNvPr>
          <p:cNvSpPr/>
          <p:nvPr/>
        </p:nvSpPr>
        <p:spPr>
          <a:xfrm>
            <a:off x="5285521" y="3894079"/>
            <a:ext cx="1620957" cy="662554"/>
          </a:xfrm>
          <a:prstGeom prst="rect">
            <a:avLst/>
          </a:prstGeom>
        </p:spPr>
        <p:txBody>
          <a:bodyPr wrap="none">
            <a:spAutoFit/>
          </a:bodyPr>
          <a:lstStyle/>
          <a:p>
            <a:pPr>
              <a:lnSpc>
                <a:spcPct val="150000"/>
              </a:lnSpc>
            </a:pPr>
            <a:r>
              <a:rPr lang="zh-CN" sz="2800">
                <a:solidFill>
                  <a:srgbClr val="A51E36"/>
                </a:solidFill>
                <a:latin typeface="微软雅黑"/>
                <a:ea typeface="微软雅黑"/>
              </a:rPr>
              <a:t>八、总结</a:t>
            </a:r>
          </a:p>
        </p:txBody>
      </p:sp>
      <p:sp>
        <p:nvSpPr>
          <p:cNvPr id="12" name="灯片编号占位符 11">
            <a:extLst>
              <a:ext uri="{FF2B5EF4-FFF2-40B4-BE49-F238E27FC236}">
                <a16:creationId xmlns:a16="http://schemas.microsoft.com/office/drawing/2014/main" id="{74B7C8C5-37A4-6742-970E-78896C4B7D9D}"/>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8</a:t>
            </a:fld>
            <a:endParaRPr lang="zh-CN"/>
          </a:p>
        </p:txBody>
      </p:sp>
    </p:spTree>
    <p:extLst>
      <p:ext uri="{BB962C8B-B14F-4D97-AF65-F5344CB8AC3E}">
        <p14:creationId xmlns:p14="http://schemas.microsoft.com/office/powerpoint/2010/main" val="144400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560008" y="398792"/>
            <a:ext cx="3608171" cy="584775"/>
          </a:xfrm>
          <a:prstGeom prst="rect">
            <a:avLst/>
          </a:prstGeom>
          <a:noFill/>
        </p:spPr>
        <p:txBody>
          <a:bodyPr wrap="square">
            <a:spAutoFit/>
          </a:bodyPr>
          <a:lstStyle/>
          <a:p>
            <a:r>
              <a:rPr lang="zh-CN" sz="3200">
                <a:solidFill>
                  <a:schemeClr val="accent3"/>
                </a:solidFill>
                <a:latin typeface="Geometr706 BlkCn BT"/>
              </a:rPr>
              <a:t>关键技术调研内容</a:t>
            </a:r>
            <a:endParaRPr lang="zh-CN" sz="3200">
              <a:solidFill>
                <a:srgbClr val="3C6CDE"/>
              </a:solidFill>
              <a:latin typeface="Geometr706 BlkCn BT"/>
            </a:endParaRPr>
          </a:p>
        </p:txBody>
      </p:sp>
      <p:pic>
        <p:nvPicPr>
          <p:cNvPr id="5" name="图片 4"/>
          <p:cNvPicPr>
            <a:picLocks noChangeAspect="1"/>
          </p:cNvPicPr>
          <p:nvPr/>
        </p:nvPicPr>
        <p:blipFill>
          <a:blip r:embed="rId3"/>
          <a:stretch>
            <a:fillRect/>
          </a:stretch>
        </p:blipFill>
        <p:spPr>
          <a:xfrm>
            <a:off x="11097545" y="35083"/>
            <a:ext cx="1003280" cy="1003280"/>
          </a:xfrm>
          <a:prstGeom prst="rect">
            <a:avLst/>
          </a:prstGeom>
        </p:spPr>
      </p:pic>
      <p:sp>
        <p:nvSpPr>
          <p:cNvPr id="77" name="矩形 76"/>
          <p:cNvSpPr/>
          <p:nvPr/>
        </p:nvSpPr>
        <p:spPr>
          <a:xfrm>
            <a:off x="963142" y="1038363"/>
            <a:ext cx="9137033" cy="3247877"/>
          </a:xfrm>
          <a:prstGeom prst="rect">
            <a:avLst/>
          </a:prstGeom>
        </p:spPr>
        <p:txBody>
          <a:bodyPr wrap="square">
            <a:spAutoFit/>
          </a:bodyPr>
          <a:lstStyle/>
          <a:p>
            <a:pPr marL="285750" indent="-285750">
              <a:lnSpc>
                <a:spcPct val="150000"/>
              </a:lnSpc>
              <a:buClr>
                <a:schemeClr val="accent1"/>
              </a:buClr>
              <a:buFont typeface="Wingdings" charset="2"/>
              <a:buChar char="n"/>
            </a:pPr>
            <a:r>
              <a:rPr lang="zh-CN" sz="2800">
                <a:latin typeface="微软雅黑"/>
                <a:ea typeface="微软雅黑"/>
              </a:rPr>
              <a:t>面向大规模应用的主子链架构多级组链技术</a:t>
            </a:r>
            <a:endParaRPr lang="en-US" sz="2800">
              <a:latin typeface="微软雅黑"/>
              <a:ea typeface="微软雅黑"/>
            </a:endParaRPr>
          </a:p>
          <a:p>
            <a:pPr marL="285750" indent="-285750">
              <a:lnSpc>
                <a:spcPct val="150000"/>
              </a:lnSpc>
              <a:buClr>
                <a:schemeClr val="accent1"/>
              </a:buClr>
              <a:buFont typeface="Wingdings" charset="2"/>
              <a:buChar char="n"/>
            </a:pPr>
            <a:r>
              <a:rPr lang="zh-CN" sz="2800">
                <a:latin typeface="微软雅黑"/>
                <a:ea typeface="微软雅黑"/>
              </a:rPr>
              <a:t>自主可控安全隐私保护算法及可替换密钥生成保护技术</a:t>
            </a:r>
            <a:endParaRPr lang="en-US" sz="2800">
              <a:latin typeface="微软雅黑"/>
              <a:ea typeface="微软雅黑"/>
            </a:endParaRPr>
          </a:p>
          <a:p>
            <a:pPr marL="285750" indent="-285750">
              <a:lnSpc>
                <a:spcPct val="150000"/>
              </a:lnSpc>
              <a:buClr>
                <a:schemeClr val="accent1"/>
              </a:buClr>
              <a:buFont typeface="Wingdings" charset="2"/>
              <a:buChar char="n"/>
            </a:pPr>
            <a:r>
              <a:rPr lang="zh-CN" sz="2800">
                <a:latin typeface="微软雅黑"/>
                <a:ea typeface="微软雅黑"/>
              </a:rPr>
              <a:t>高可用的区块链身份认证及权限管理技术</a:t>
            </a:r>
            <a:endParaRPr lang="en-US" sz="2800">
              <a:latin typeface="微软雅黑"/>
              <a:ea typeface="微软雅黑"/>
            </a:endParaRPr>
          </a:p>
          <a:p>
            <a:pPr marL="285750" indent="-285750">
              <a:lnSpc>
                <a:spcPct val="150000"/>
              </a:lnSpc>
              <a:buClr>
                <a:schemeClr val="accent1"/>
              </a:buClr>
              <a:buFont typeface="Wingdings" charset="2"/>
              <a:buChar char="n"/>
            </a:pPr>
            <a:r>
              <a:rPr lang="zh-CN" sz="2800">
                <a:latin typeface="微软雅黑"/>
                <a:ea typeface="微软雅黑"/>
              </a:rPr>
              <a:t>基于高性能共识机制的数据可信交互技术</a:t>
            </a:r>
            <a:endParaRPr lang="en-US" sz="2800">
              <a:latin typeface="微软雅黑"/>
              <a:ea typeface="微软雅黑"/>
            </a:endParaRPr>
          </a:p>
          <a:p>
            <a:pPr marL="285750" indent="-285750">
              <a:lnSpc>
                <a:spcPct val="150000"/>
              </a:lnSpc>
              <a:buClr>
                <a:schemeClr val="accent1"/>
              </a:buClr>
              <a:buFont typeface="Wingdings" charset="2"/>
              <a:buChar char="n"/>
            </a:pPr>
            <a:r>
              <a:rPr lang="zh-CN" sz="2800">
                <a:latin typeface="微软雅黑"/>
                <a:ea typeface="微软雅黑"/>
              </a:rPr>
              <a:t>与云计算深度融合的区块链敏捷应用技术研究</a:t>
            </a:r>
          </a:p>
        </p:txBody>
      </p:sp>
      <p:sp>
        <p:nvSpPr>
          <p:cNvPr id="2" name="灯片编号占位符 1">
            <a:extLst>
              <a:ext uri="{FF2B5EF4-FFF2-40B4-BE49-F238E27FC236}">
                <a16:creationId xmlns:a16="http://schemas.microsoft.com/office/drawing/2014/main" id="{97346EDB-FB66-DC46-8D74-4A4F5E3A6DD1}"/>
              </a:ext>
            </a:extLst>
          </p:cNvPr>
          <p:cNvSpPr>
            <a:spLocks noGrp="1"/>
          </p:cNvSpPr>
          <p:nvPr>
            <p:ph type="sldNum" idx="4"/>
          </p:nvPr>
        </p:nvSpPr>
        <p:spPr>
          <a:xfrm>
            <a:off x="9326592" y="6399482"/>
            <a:ext cx="2743200" cy="365125"/>
          </a:xfrm>
        </p:spPr>
        <p:txBody>
          <a:bodyPr/>
          <a:lstStyle/>
          <a:p>
            <a:fld id="{7C166D87-4CEB-4ECF-8809-69D305E336E4}" type="slidenum">
              <a:rPr lang="en-US" altLang="zh-CN" smtClean="0"/>
              <a:t>9</a:t>
            </a:fld>
            <a:endParaRPr 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主题1">
  <a:themeElements>
    <a:clrScheme name="自定义 104">
      <a:dk1>
        <a:sysClr val="windowText" lastClr="000000"/>
      </a:dk1>
      <a:lt1>
        <a:sysClr val="window" lastClr="FFFFFF"/>
      </a:lt1>
      <a:dk2>
        <a:srgbClr val="44546A"/>
      </a:dk2>
      <a:lt2>
        <a:srgbClr val="E7E6E6"/>
      </a:lt2>
      <a:accent1>
        <a:srgbClr val="FB6362"/>
      </a:accent1>
      <a:accent2>
        <a:srgbClr val="B64645"/>
      </a:accent2>
      <a:accent3>
        <a:srgbClr val="414A59"/>
      </a:accent3>
      <a:accent4>
        <a:srgbClr val="7FB541"/>
      </a:accent4>
      <a:accent5>
        <a:srgbClr val="4472C4"/>
      </a:accent5>
      <a:accent6>
        <a:srgbClr val="244956"/>
      </a:accent6>
      <a:hlink>
        <a:srgbClr val="0563C1"/>
      </a:hlink>
      <a:folHlink>
        <a:srgbClr val="954F72"/>
      </a:folHlink>
    </a:clrScheme>
    <a:fontScheme name="自定义 2">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4411</TotalTime>
  <Words>4451</Words>
  <Application>Microsoft Macintosh PowerPoint</Application>
  <PresentationFormat>宽屏</PresentationFormat>
  <Paragraphs>392</Paragraphs>
  <Slides>44</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44</vt:i4>
      </vt:variant>
    </vt:vector>
  </HeadingPairs>
  <TitlesOfParts>
    <vt:vector size="57" baseType="lpstr">
      <vt:lpstr>等线</vt:lpstr>
      <vt:lpstr>仿宋_GB2312</vt:lpstr>
      <vt:lpstr>宋体</vt:lpstr>
      <vt:lpstr>Microsoft YaHei</vt:lpstr>
      <vt:lpstr>Microsoft YaHei</vt:lpstr>
      <vt:lpstr>Geometr706 BlkCn BT</vt:lpstr>
      <vt:lpstr>Arial</vt:lpstr>
      <vt:lpstr>Calibri</vt:lpstr>
      <vt:lpstr>Calibri Light</vt:lpstr>
      <vt:lpstr>Verdana</vt:lpstr>
      <vt:lpstr>Wingdings</vt:lpstr>
      <vt:lpstr>主题1</vt:lpstr>
      <vt:lpstr>自定义设计方案</vt:lpstr>
      <vt:lpstr> 面向网络货运平台的区块链技术与应用研究 项目中期汇报  汇报人：陈志立 庞雄韬 韦健 符捷 杨豪 华东师大 &amp; 中交智运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Yang Neil</cp:lastModifiedBy>
  <cp:revision>320</cp:revision>
  <dcterms:created xsi:type="dcterms:W3CDTF">2021-11-30T02:27:26Z</dcterms:created>
  <dcterms:modified xsi:type="dcterms:W3CDTF">2022-08-02T07:32:37Z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2052-3.3.1.5149</vt:lpwstr>
  </property>
</Properties>
</file>