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8" r:id="rId4"/>
    <p:sldId id="279" r:id="rId5"/>
    <p:sldId id="280" r:id="rId6"/>
    <p:sldId id="268" r:id="rId7"/>
    <p:sldId id="269" r:id="rId8"/>
    <p:sldId id="258" r:id="rId9"/>
    <p:sldId id="259" r:id="rId10"/>
    <p:sldId id="281" r:id="rId11"/>
    <p:sldId id="270" r:id="rId12"/>
    <p:sldId id="262" r:id="rId13"/>
    <p:sldId id="271" r:id="rId14"/>
    <p:sldId id="272" r:id="rId15"/>
    <p:sldId id="275" r:id="rId16"/>
    <p:sldId id="274" r:id="rId17"/>
    <p:sldId id="273" r:id="rId18"/>
    <p:sldId id="265" r:id="rId19"/>
    <p:sldId id="283" r:id="rId20"/>
    <p:sldId id="276" r:id="rId21"/>
    <p:sldId id="284" r:id="rId22"/>
    <p:sldId id="282" r:id="rId23"/>
    <p:sldId id="267" r:id="rId24"/>
    <p:sldId id="285"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transition spd="med" advClick="0" advTm="1000">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transition spd="med" advClick="0" advTm="1000">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3707AE-E54F-4CF8-B139-BEC6E0C49280}" type="datetimeFigureOut">
              <a:rPr lang="en-US" smtClean="0"/>
              <a:pPr/>
              <a:t>3/20/2019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6F92D6CF-353F-4C85-A8EA-20680B608F5A}"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spd="med" advClick="0" advTm="1000">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3707AE-E54F-4CF8-B139-BEC6E0C49280}" type="datetimeFigureOut">
              <a:rPr lang="en-US" smtClean="0"/>
              <a:pPr/>
              <a:t>3/20/2019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92D6CF-353F-4C85-A8EA-20680B608F5A}"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advClick="0" advTm="1000">
    <p:strips/>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7166"/>
            <a:ext cx="7851648" cy="1357322"/>
          </a:xfrm>
        </p:spPr>
        <p:txBody>
          <a:bodyPr>
            <a:normAutofit fontScale="90000"/>
          </a:bodyPr>
          <a:lstStyle/>
          <a:p>
            <a:r>
              <a:rPr lang="en-US" dirty="0" smtClean="0"/>
              <a:t>Student E-Placement Web Application Using Cloud</a:t>
            </a:r>
            <a:endParaRPr lang="en-IN" dirty="0"/>
          </a:p>
        </p:txBody>
      </p:sp>
      <p:sp>
        <p:nvSpPr>
          <p:cNvPr id="3" name="Subtitle 2"/>
          <p:cNvSpPr>
            <a:spLocks noGrp="1"/>
          </p:cNvSpPr>
          <p:nvPr>
            <p:ph type="subTitle" idx="1"/>
          </p:nvPr>
        </p:nvSpPr>
        <p:spPr>
          <a:xfrm>
            <a:off x="1357290" y="1857364"/>
            <a:ext cx="7358114" cy="4786346"/>
          </a:xfrm>
        </p:spPr>
        <p:txBody>
          <a:bodyPr>
            <a:noAutofit/>
          </a:bodyPr>
          <a:lstStyle/>
          <a:p>
            <a:pPr marL="88900" indent="88900" algn="l"/>
            <a:r>
              <a:rPr lang="en-US" sz="2800" b="1" dirty="0" smtClean="0"/>
              <a:t>Guide</a:t>
            </a:r>
            <a:r>
              <a:rPr lang="en-US" sz="2800" dirty="0" smtClean="0"/>
              <a:t>,</a:t>
            </a:r>
          </a:p>
          <a:p>
            <a:pPr marL="88900" indent="88900" algn="l"/>
            <a:r>
              <a:rPr lang="en-US" sz="2800" dirty="0" smtClean="0">
                <a:solidFill>
                  <a:schemeClr val="tx1"/>
                </a:solidFill>
              </a:rPr>
              <a:t>K . Suresh,</a:t>
            </a:r>
          </a:p>
          <a:p>
            <a:pPr marL="88900" indent="88900" algn="l"/>
            <a:r>
              <a:rPr lang="en-US" sz="2800" dirty="0" smtClean="0">
                <a:solidFill>
                  <a:schemeClr val="tx1"/>
                </a:solidFill>
              </a:rPr>
              <a:t>Associate Professor.</a:t>
            </a:r>
          </a:p>
          <a:p>
            <a:pPr marL="1701800" indent="88900" algn="l"/>
            <a:endParaRPr lang="en-US" sz="3200" dirty="0" smtClean="0">
              <a:solidFill>
                <a:schemeClr val="tx1"/>
              </a:solidFill>
            </a:endParaRPr>
          </a:p>
          <a:p>
            <a:pPr marL="1701800" indent="88900" algn="l"/>
            <a:r>
              <a:rPr lang="en-US" sz="3200" dirty="0" smtClean="0">
                <a:solidFill>
                  <a:schemeClr val="tx1"/>
                </a:solidFill>
              </a:rPr>
              <a:t>	By,</a:t>
            </a:r>
          </a:p>
          <a:p>
            <a:pPr marL="2514600" lvl="7" indent="-355600" algn="l">
              <a:buFont typeface="Arial" pitchFamily="34" charset="0"/>
              <a:buChar char="•"/>
            </a:pPr>
            <a:r>
              <a:rPr lang="en-US" sz="3600" baseline="-25000" dirty="0" smtClean="0">
                <a:solidFill>
                  <a:schemeClr val="tx1"/>
                </a:solidFill>
              </a:rPr>
              <a:t>G.A.Venkateshwaran(921315104229),</a:t>
            </a:r>
          </a:p>
          <a:p>
            <a:pPr marL="2514600" lvl="7" indent="-355600" algn="l">
              <a:buFont typeface="Arial" pitchFamily="34" charset="0"/>
              <a:buChar char="•"/>
            </a:pPr>
            <a:r>
              <a:rPr lang="en-US" sz="3600" baseline="-25000" dirty="0" smtClean="0">
                <a:solidFill>
                  <a:schemeClr val="tx1"/>
                </a:solidFill>
              </a:rPr>
              <a:t>J.Suresh(921314104205),</a:t>
            </a:r>
          </a:p>
          <a:p>
            <a:pPr marL="2514600" lvl="7" indent="-355600" algn="l">
              <a:buFont typeface="Arial" pitchFamily="34" charset="0"/>
              <a:buChar char="•"/>
            </a:pPr>
            <a:r>
              <a:rPr lang="en-US" sz="3600" baseline="-25000" dirty="0" smtClean="0">
                <a:solidFill>
                  <a:schemeClr val="tx1"/>
                </a:solidFill>
              </a:rPr>
              <a:t>J.Surya(921315104209),</a:t>
            </a:r>
          </a:p>
          <a:p>
            <a:pPr marL="2514600" lvl="7" indent="-355600" algn="l">
              <a:buFont typeface="Arial" pitchFamily="34" charset="0"/>
              <a:buChar char="•"/>
            </a:pPr>
            <a:r>
              <a:rPr lang="en-US" sz="3600" baseline="-25000" dirty="0" smtClean="0">
                <a:solidFill>
                  <a:schemeClr val="tx1"/>
                </a:solidFill>
              </a:rPr>
              <a:t>V.Sri Rahul(921315104198).</a:t>
            </a:r>
            <a:endParaRPr lang="en-IN" sz="3600" baseline="-25000" dirty="0">
              <a:solidFill>
                <a:schemeClr val="tx1"/>
              </a:solidFill>
            </a:endParaRPr>
          </a:p>
        </p:txBody>
      </p:sp>
    </p:spTree>
  </p:cSld>
  <p:clrMapOvr>
    <a:masterClrMapping/>
  </p:clrMapOvr>
  <p:transition spd="med" advClick="0" advTm="1000">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REQUIREMENT ANALYSIS</a:t>
            </a:r>
            <a:r>
              <a:rPr lang="en-IN"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IN"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normAutofit fontScale="85000" lnSpcReduction="20000"/>
          </a:bodyPr>
          <a:lstStyle/>
          <a:p>
            <a:pPr>
              <a:buNone/>
            </a:pPr>
            <a:r>
              <a:rPr lang="en-IN" sz="2800" dirty="0" smtClean="0">
                <a:ln w="10160">
                  <a:solidFill>
                    <a:schemeClr val="accent1"/>
                  </a:solidFill>
                  <a:prstDash val="solid"/>
                </a:ln>
                <a:solidFill>
                  <a:srgbClr val="FFFFFF"/>
                </a:solidFill>
                <a:effectLst>
                  <a:outerShdw blurRad="38100" dist="32000" dir="5400000" algn="tl">
                    <a:srgbClr val="000000">
                      <a:alpha val="30000"/>
                    </a:srgbClr>
                  </a:outerShdw>
                </a:effectLst>
              </a:rPr>
              <a:t>HARDWARE REQUIREMENTS</a:t>
            </a:r>
            <a:endParaRPr lang="en-IN" sz="18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IN" sz="2800" dirty="0" smtClean="0"/>
              <a:t>Processor			: Pentium –I Core</a:t>
            </a:r>
            <a:endParaRPr lang="en-IN" sz="1800" dirty="0" smtClean="0"/>
          </a:p>
          <a:p>
            <a:r>
              <a:rPr lang="en-IN" sz="2800" dirty="0" smtClean="0"/>
              <a:t>RAM			: 2 GB</a:t>
            </a:r>
            <a:endParaRPr lang="en-IN" sz="1800" dirty="0" smtClean="0"/>
          </a:p>
          <a:p>
            <a:r>
              <a:rPr lang="en-IN" sz="2800" dirty="0" smtClean="0"/>
              <a:t>Hard Disk  		            : 1.28GB</a:t>
            </a:r>
          </a:p>
          <a:p>
            <a:endParaRPr lang="en-IN" sz="1800" dirty="0" smtClean="0"/>
          </a:p>
          <a:p>
            <a:pPr marL="266700" lvl="2" indent="-266700">
              <a:buNone/>
            </a:pP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rPr>
              <a:t>SOFTWARE REQUIREMENTS</a:t>
            </a:r>
            <a:endParaRPr lang="en-IN" sz="21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IN" sz="2800" dirty="0" smtClean="0"/>
              <a:t>Operating System		: Windows 7/8/10</a:t>
            </a:r>
            <a:endParaRPr lang="en-IN" sz="1800" dirty="0" smtClean="0"/>
          </a:p>
          <a:p>
            <a:r>
              <a:rPr lang="en-IN" sz="2800" dirty="0" smtClean="0"/>
              <a:t>Front End			: HTML, CSS AND BOOTSRAP</a:t>
            </a:r>
            <a:endParaRPr lang="en-IN" sz="1800" dirty="0" smtClean="0"/>
          </a:p>
          <a:p>
            <a:r>
              <a:rPr lang="en-IN" sz="2800" dirty="0" smtClean="0"/>
              <a:t>Script			:  JavaScript</a:t>
            </a:r>
            <a:endParaRPr lang="en-IN" sz="1800" dirty="0" smtClean="0"/>
          </a:p>
          <a:p>
            <a:r>
              <a:rPr lang="en-IN" sz="2800" dirty="0" smtClean="0"/>
              <a:t>Back End			: PHP</a:t>
            </a:r>
            <a:endParaRPr lang="en-IN" sz="1800" dirty="0" smtClean="0"/>
          </a:p>
          <a:p>
            <a:r>
              <a:rPr lang="en-IN" sz="2800" dirty="0" smtClean="0"/>
              <a:t>Database                             : MYSQL</a:t>
            </a:r>
            <a:endParaRPr lang="en-IN" sz="1800" dirty="0" smtClean="0"/>
          </a:p>
          <a:p>
            <a:r>
              <a:rPr lang="en-IN" sz="2800" dirty="0" smtClean="0"/>
              <a:t>Cloud Service                     : Amazon Web Service </a:t>
            </a:r>
            <a:endParaRPr lang="en-IN" sz="1800"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IN" b="1" dirty="0" smtClean="0"/>
              <a:t>SYSTEM ARCHITECTURE</a:t>
            </a:r>
            <a:r>
              <a:rPr lang="en-IN" dirty="0" smtClean="0"/>
              <a:t/>
            </a:r>
            <a:br>
              <a:rPr lang="en-IN" dirty="0" smtClean="0"/>
            </a:br>
            <a:endParaRPr lang="en-IN" dirty="0"/>
          </a:p>
        </p:txBody>
      </p:sp>
      <p:pic>
        <p:nvPicPr>
          <p:cNvPr id="10" name="Content Placeholder 9" descr="SYSTEM DESIGN.bmp"/>
          <p:cNvPicPr>
            <a:picLocks noGrp="1" noChangeAspect="1"/>
          </p:cNvPicPr>
          <p:nvPr>
            <p:ph idx="1"/>
          </p:nvPr>
        </p:nvPicPr>
        <p:blipFill>
          <a:blip r:embed="rId2"/>
          <a:stretch>
            <a:fillRect/>
          </a:stretch>
        </p:blipFill>
        <p:spPr>
          <a:xfrm>
            <a:off x="714348" y="1142984"/>
            <a:ext cx="7572428" cy="5715015"/>
          </a:xfrm>
        </p:spPr>
      </p:pic>
    </p:spTree>
  </p:cSld>
  <p:clrMapOvr>
    <a:masterClrMapping/>
  </p:clrMapOvr>
  <p:transition spd="med" advClick="0" advTm="1000">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MODULES: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t>There are mainly </a:t>
            </a:r>
            <a:r>
              <a:rPr lang="en-US" b="1" dirty="0" smtClean="0"/>
              <a:t>3</a:t>
            </a:r>
            <a:r>
              <a:rPr lang="en-US" dirty="0" smtClean="0"/>
              <a:t> modules in the project “</a:t>
            </a:r>
            <a:r>
              <a:rPr lang="en-US" b="1" dirty="0" smtClean="0">
                <a:solidFill>
                  <a:schemeClr val="accent3"/>
                </a:solidFill>
              </a:rPr>
              <a:t>Training and Placement Cell</a:t>
            </a:r>
            <a:r>
              <a:rPr lang="en-US" dirty="0" smtClean="0">
                <a:solidFill>
                  <a:schemeClr val="accent3"/>
                </a:solidFill>
              </a:rPr>
              <a:t>“ </a:t>
            </a:r>
            <a:endParaRPr lang="en-IN" dirty="0" smtClean="0">
              <a:solidFill>
                <a:schemeClr val="accent3"/>
              </a:solidFill>
            </a:endParaRPr>
          </a:p>
          <a:p>
            <a:r>
              <a:rPr lang="en-US" dirty="0" smtClean="0"/>
              <a:t> They are:</a:t>
            </a:r>
            <a:endParaRPr lang="en-IN" dirty="0" smtClean="0"/>
          </a:p>
          <a:p>
            <a:pPr lvl="8"/>
            <a:r>
              <a:rPr lang="en-US" sz="3600" dirty="0" smtClean="0">
                <a:solidFill>
                  <a:schemeClr val="accent1"/>
                </a:solidFill>
              </a:rPr>
              <a:t>Student module.</a:t>
            </a:r>
            <a:endParaRPr lang="en-IN" sz="3600" dirty="0" smtClean="0">
              <a:solidFill>
                <a:schemeClr val="accent1"/>
              </a:solidFill>
            </a:endParaRPr>
          </a:p>
          <a:p>
            <a:pPr lvl="8"/>
            <a:r>
              <a:rPr lang="en-US" sz="3600" dirty="0" smtClean="0">
                <a:solidFill>
                  <a:schemeClr val="accent1"/>
                </a:solidFill>
              </a:rPr>
              <a:t>Administrator module.</a:t>
            </a:r>
            <a:endParaRPr lang="en-IN" sz="3600" dirty="0" smtClean="0">
              <a:solidFill>
                <a:schemeClr val="accent1"/>
              </a:solidFill>
            </a:endParaRPr>
          </a:p>
          <a:p>
            <a:pPr lvl="8"/>
            <a:r>
              <a:rPr lang="en-US" sz="3600" dirty="0" smtClean="0">
                <a:solidFill>
                  <a:schemeClr val="accent1"/>
                </a:solidFill>
              </a:rPr>
              <a:t>Recruiter module.  </a:t>
            </a:r>
            <a:endParaRPr lang="en-IN" sz="3600" dirty="0" smtClean="0">
              <a:solidFill>
                <a:schemeClr val="accent1"/>
              </a:solidFill>
            </a:endParaRPr>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STUDENT</a:t>
            </a:r>
            <a:r>
              <a:rPr lang="en-US" b="1" dirty="0" smtClean="0"/>
              <a:t> MODULE: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In this module, creation of student input records about academic career from SSLC, HSC and all semester with facilities to modify the records and viewing changed records. The Student views the company details and verifies particular company details and provides valid details for registration.</a:t>
            </a:r>
            <a:endParaRPr lang="en-IN" dirty="0" smtClean="0"/>
          </a:p>
          <a:p>
            <a:endParaRPr lang="en-IN" dirty="0" smtClean="0"/>
          </a:p>
          <a:p>
            <a:pPr lvl="0"/>
            <a:r>
              <a:rPr lang="en-US" b="1" dirty="0" smtClean="0"/>
              <a:t>Update details:</a:t>
            </a:r>
            <a:r>
              <a:rPr lang="en-US" dirty="0" smtClean="0"/>
              <a:t> This service provides the user to update their details. </a:t>
            </a:r>
            <a:endParaRPr lang="en-IN" dirty="0" smtClean="0"/>
          </a:p>
          <a:p>
            <a:pPr lvl="0"/>
            <a:r>
              <a:rPr lang="en-US" b="1" dirty="0" smtClean="0"/>
              <a:t>Check details:</a:t>
            </a:r>
            <a:r>
              <a:rPr lang="en-US" dirty="0" smtClean="0"/>
              <a:t> This service provides the user to check his details. </a:t>
            </a:r>
            <a:endParaRPr lang="en-IN" dirty="0" smtClean="0"/>
          </a:p>
          <a:p>
            <a:pPr lvl="0"/>
            <a:r>
              <a:rPr lang="en-US" b="1" dirty="0" smtClean="0"/>
              <a:t>Material:</a:t>
            </a:r>
            <a:r>
              <a:rPr lang="en-US" dirty="0" smtClean="0"/>
              <a:t> This service provides the user to check for materials uploaded by administrator </a:t>
            </a:r>
            <a:endParaRPr lang="en-IN" dirty="0" smtClean="0"/>
          </a:p>
          <a:p>
            <a:endParaRPr lang="en-IN" dirty="0"/>
          </a:p>
        </p:txBody>
      </p:sp>
    </p:spTree>
  </p:cSld>
  <p:clrMapOvr>
    <a:masterClrMapping/>
  </p:clrMapOvr>
  <p:transition spd="med" advClick="0" advTm="1000">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STUDENT</a:t>
            </a:r>
            <a:r>
              <a:rPr lang="en-US" b="1" dirty="0" smtClean="0"/>
              <a:t> MODULE (Contd..,)</a:t>
            </a:r>
            <a:endParaRPr lang="en-IN" dirty="0"/>
          </a:p>
        </p:txBody>
      </p:sp>
      <p:pic>
        <p:nvPicPr>
          <p:cNvPr id="4" name="Content Placeholder 3"/>
          <p:cNvPicPr>
            <a:picLocks noGrp="1"/>
          </p:cNvPicPr>
          <p:nvPr>
            <p:ph idx="1"/>
          </p:nvPr>
        </p:nvPicPr>
        <p:blipFill>
          <a:blip r:embed="rId2"/>
          <a:srcRect/>
          <a:stretch>
            <a:fillRect/>
          </a:stretch>
        </p:blipFill>
        <p:spPr bwMode="auto">
          <a:xfrm>
            <a:off x="2714613" y="1935163"/>
            <a:ext cx="3071833" cy="4389437"/>
          </a:xfrm>
          <a:prstGeom prst="rect">
            <a:avLst/>
          </a:prstGeom>
          <a:noFill/>
        </p:spPr>
      </p:pic>
    </p:spTree>
  </p:cSld>
  <p:clrMapOvr>
    <a:masterClrMapping/>
  </p:clrMapOvr>
  <p:transition spd="med" advClick="0" advTm="1000">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ADMINISTRATOR MODULE: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admin is the placement officer who views the students details and company details and post the selected students list. Sending email to student for complete list of information for particular campus. Indication of hall ticket issued to candidates through mail. Login, View company details, View selected students details, Sending mail.</a:t>
            </a:r>
          </a:p>
          <a:p>
            <a:pPr>
              <a:buNone/>
            </a:pPr>
            <a:endParaRPr lang="en-IN" dirty="0" smtClean="0"/>
          </a:p>
          <a:p>
            <a:pPr lvl="0"/>
            <a:r>
              <a:rPr lang="en-US" b="1" dirty="0" smtClean="0"/>
              <a:t>Update details:</a:t>
            </a:r>
            <a:r>
              <a:rPr lang="en-US" dirty="0" smtClean="0"/>
              <a:t> Allows administrator to update his (college) details. </a:t>
            </a:r>
            <a:endParaRPr lang="en-IN" dirty="0" smtClean="0"/>
          </a:p>
          <a:p>
            <a:pPr lvl="0"/>
            <a:r>
              <a:rPr lang="en-US" b="1" dirty="0" smtClean="0"/>
              <a:t>Update statistics:</a:t>
            </a:r>
            <a:r>
              <a:rPr lang="en-US" dirty="0" smtClean="0"/>
              <a:t> Allows administrator to insert/update statistics like no. Of students selected etc. </a:t>
            </a:r>
            <a:endParaRPr lang="en-IN" dirty="0" smtClean="0"/>
          </a:p>
          <a:p>
            <a:pPr lvl="0"/>
            <a:r>
              <a:rPr lang="en-US" b="1" dirty="0" smtClean="0"/>
              <a:t>Add student:</a:t>
            </a:r>
            <a:r>
              <a:rPr lang="en-US" dirty="0" smtClean="0"/>
              <a:t> Allows administrator to add a student to database. </a:t>
            </a:r>
            <a:endParaRPr lang="en-IN" dirty="0" smtClean="0"/>
          </a:p>
          <a:p>
            <a:endParaRPr lang="en-IN" dirty="0"/>
          </a:p>
        </p:txBody>
      </p:sp>
    </p:spTree>
  </p:cSld>
  <p:clrMapOvr>
    <a:masterClrMapping/>
  </p:clrMapOvr>
  <p:transition spd="med" advClick="0" advTm="1000">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ADMINISTRATOR MODULE (Contd.,)</a:t>
            </a:r>
            <a:endParaRPr lang="en-IN" sz="4000" dirty="0"/>
          </a:p>
        </p:txBody>
      </p:sp>
      <p:sp>
        <p:nvSpPr>
          <p:cNvPr id="3" name="Content Placeholder 2"/>
          <p:cNvSpPr>
            <a:spLocks noGrp="1"/>
          </p:cNvSpPr>
          <p:nvPr>
            <p:ph idx="1"/>
          </p:nvPr>
        </p:nvSpPr>
        <p:spPr/>
        <p:txBody>
          <a:bodyPr>
            <a:normAutofit fontScale="92500" lnSpcReduction="10000"/>
          </a:bodyPr>
          <a:lstStyle/>
          <a:p>
            <a:pPr lvl="0"/>
            <a:r>
              <a:rPr lang="en-US" b="1" dirty="0" smtClean="0"/>
              <a:t>Add recruiter:</a:t>
            </a:r>
            <a:r>
              <a:rPr lang="en-US" dirty="0" smtClean="0"/>
              <a:t> Allows administrator to add a recruiter to  database. </a:t>
            </a:r>
            <a:endParaRPr lang="en-IN" dirty="0" smtClean="0"/>
          </a:p>
          <a:p>
            <a:pPr lvl="0"/>
            <a:r>
              <a:rPr lang="en-US" b="1" dirty="0" smtClean="0"/>
              <a:t>Add event:</a:t>
            </a:r>
            <a:r>
              <a:rPr lang="en-US" dirty="0" smtClean="0"/>
              <a:t> Allows administrator to add/insert an event. </a:t>
            </a:r>
            <a:endParaRPr lang="en-IN" dirty="0" smtClean="0"/>
          </a:p>
          <a:p>
            <a:pPr lvl="0"/>
            <a:r>
              <a:rPr lang="en-US" b="1" dirty="0" smtClean="0"/>
              <a:t>Approve:</a:t>
            </a:r>
            <a:r>
              <a:rPr lang="en-US" dirty="0" smtClean="0"/>
              <a:t> Allows administrator to verify the details of the student, and to Approve him to the application if they are correct. </a:t>
            </a:r>
            <a:endParaRPr lang="en-IN" dirty="0" smtClean="0"/>
          </a:p>
          <a:p>
            <a:pPr lvl="0"/>
            <a:r>
              <a:rPr lang="en-US" b="1" dirty="0" smtClean="0"/>
              <a:t>Student details:</a:t>
            </a:r>
            <a:r>
              <a:rPr lang="en-US" dirty="0" smtClean="0"/>
              <a:t> Allows administrator to search for student information According to eligibility criteria for recruitment process. </a:t>
            </a:r>
            <a:endParaRPr lang="en-IN" dirty="0" smtClean="0"/>
          </a:p>
          <a:p>
            <a:pPr lvl="0"/>
            <a:r>
              <a:rPr lang="en-US" b="1" dirty="0" smtClean="0"/>
              <a:t>Change password:</a:t>
            </a:r>
            <a:r>
              <a:rPr lang="en-US" dirty="0" smtClean="0"/>
              <a:t> This service enables the administrator to change password. </a:t>
            </a:r>
            <a:endParaRPr lang="en-IN" dirty="0" smtClean="0"/>
          </a:p>
          <a:p>
            <a:endParaRPr lang="en-IN" dirty="0"/>
          </a:p>
        </p:txBody>
      </p:sp>
    </p:spTree>
  </p:cSld>
  <p:clrMapOvr>
    <a:masterClrMapping/>
  </p:clrMapOvr>
  <p:transition spd="med" advClick="0" advTm="1000">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ADMINISTRATOR MODULE (Contd.,)</a:t>
            </a:r>
            <a:endParaRPr lang="en-IN" sz="3600" dirty="0"/>
          </a:p>
        </p:txBody>
      </p:sp>
      <p:pic>
        <p:nvPicPr>
          <p:cNvPr id="4" name="Content Placeholder 3"/>
          <p:cNvPicPr>
            <a:picLocks noGrp="1"/>
          </p:cNvPicPr>
          <p:nvPr>
            <p:ph idx="1"/>
          </p:nvPr>
        </p:nvPicPr>
        <p:blipFill>
          <a:blip r:embed="rId2"/>
          <a:srcRect/>
          <a:stretch>
            <a:fillRect/>
          </a:stretch>
        </p:blipFill>
        <p:spPr bwMode="auto">
          <a:xfrm>
            <a:off x="2428860" y="2353469"/>
            <a:ext cx="3929090" cy="3552825"/>
          </a:xfrm>
          <a:prstGeom prst="rect">
            <a:avLst/>
          </a:prstGeom>
          <a:noFill/>
        </p:spPr>
      </p:pic>
    </p:spTree>
  </p:cSld>
  <p:clrMapOvr>
    <a:masterClrMapping/>
  </p:clrMapOvr>
  <p:transition spd="med" advClick="0" advTm="1000">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RECRUITER MODULE :</a:t>
            </a:r>
            <a:r>
              <a:rPr lang="en-IN" dirty="0" smtClean="0"/>
              <a:t/>
            </a:r>
            <a:br>
              <a:rPr lang="en-IN" dirty="0" smtClean="0"/>
            </a:br>
            <a:endParaRPr lang="en-IN" dirty="0"/>
          </a:p>
        </p:txBody>
      </p:sp>
      <p:sp>
        <p:nvSpPr>
          <p:cNvPr id="3" name="Content Placeholder 2"/>
          <p:cNvSpPr>
            <a:spLocks noGrp="1"/>
          </p:cNvSpPr>
          <p:nvPr>
            <p:ph idx="1"/>
          </p:nvPr>
        </p:nvSpPr>
        <p:spPr>
          <a:xfrm>
            <a:off x="457200" y="1428736"/>
            <a:ext cx="8229600" cy="4895864"/>
          </a:xfrm>
        </p:spPr>
        <p:txBody>
          <a:bodyPr/>
          <a:lstStyle/>
          <a:p>
            <a:pPr algn="just">
              <a:buNone/>
            </a:pPr>
            <a:r>
              <a:rPr lang="en-US" sz="2400" dirty="0" smtClean="0"/>
              <a:t>The company enrolls themselves and they register their profile and their will marquee in the main page till their drive and view the student’s details and update their details. </a:t>
            </a:r>
            <a:endParaRPr lang="en-US" sz="2400" dirty="0" smtClean="0"/>
          </a:p>
          <a:p>
            <a:pPr lvl="0"/>
            <a:r>
              <a:rPr lang="en-US" sz="2400" b="1" dirty="0" smtClean="0"/>
              <a:t>Update details:</a:t>
            </a:r>
            <a:r>
              <a:rPr lang="en-US" sz="2400" dirty="0" smtClean="0"/>
              <a:t> Allows administrator to update his (college) details. </a:t>
            </a:r>
            <a:endParaRPr lang="en-IN" sz="2400" dirty="0" smtClean="0"/>
          </a:p>
          <a:p>
            <a:pPr lvl="0"/>
            <a:r>
              <a:rPr lang="en-US" sz="2400" b="1" dirty="0" smtClean="0"/>
              <a:t>Update statistics:</a:t>
            </a:r>
            <a:r>
              <a:rPr lang="en-US" sz="2400" dirty="0" smtClean="0"/>
              <a:t> Allows administrator to insert/update statistics like no. Of students selected etc. </a:t>
            </a:r>
            <a:endParaRPr lang="en-IN" sz="2400" dirty="0" smtClean="0"/>
          </a:p>
          <a:p>
            <a:pPr algn="just">
              <a:buNone/>
            </a:pPr>
            <a:endParaRPr lang="en-US" sz="2400" dirty="0" smtClean="0"/>
          </a:p>
          <a:p>
            <a:pPr algn="just">
              <a:buNone/>
            </a:pPr>
            <a:endParaRPr lang="en-IN" sz="2400" dirty="0" smtClean="0"/>
          </a:p>
          <a:p>
            <a:pPr>
              <a:buNone/>
            </a:pPr>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RECRUITER MODULE :</a:t>
            </a:r>
            <a:endParaRPr lang="en-IN" sz="4400" dirty="0"/>
          </a:p>
        </p:txBody>
      </p:sp>
      <p:pic>
        <p:nvPicPr>
          <p:cNvPr id="4" name="Content Placeholder 3"/>
          <p:cNvPicPr>
            <a:picLocks noGrp="1"/>
          </p:cNvPicPr>
          <p:nvPr>
            <p:ph idx="1"/>
          </p:nvPr>
        </p:nvPicPr>
        <p:blipFill>
          <a:blip r:embed="rId2"/>
          <a:srcRect/>
          <a:stretch>
            <a:fillRect/>
          </a:stretch>
        </p:blipFill>
        <p:spPr bwMode="auto">
          <a:xfrm>
            <a:off x="3595687" y="2262981"/>
            <a:ext cx="1952625" cy="3733800"/>
          </a:xfrm>
          <a:prstGeom prst="rect">
            <a:avLst/>
          </a:prstGeom>
          <a:noFill/>
        </p:spPr>
      </p:pic>
    </p:spTree>
  </p:cSld>
  <p:clrMapOvr>
    <a:masterClrMapping/>
  </p:clrMapOvr>
  <p:transition spd="med" advClick="0" advTm="1000">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ABSTRACT:-</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914400" y="2071678"/>
            <a:ext cx="7772400" cy="3714776"/>
          </a:xfrm>
        </p:spPr>
        <p:txBody>
          <a:bodyPr>
            <a:normAutofit fontScale="85000" lnSpcReduction="10000"/>
          </a:bodyPr>
          <a:lstStyle/>
          <a:p>
            <a:pPr algn="just">
              <a:buNone/>
            </a:pPr>
            <a:r>
              <a:rPr lang="en-US" dirty="0" smtClean="0"/>
              <a:t>    The E- PLACEMENT is a web based application for the placement department of the college in order to provide the details of its students in a database for the companies to their process of recruitment provided with a proper login. This system can used for college to manage the student information with regards to placement details .This project contains all the details of the students that can be viewed by all the companies, but can be modified only by the student with an authorized service. Each and every detail will be controlled and coordinated by the placement coordinator. E-placement application can improve the campus recruitments easily. </a:t>
            </a:r>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b="1" kern="1200" dirty="0">
                <a:solidFill>
                  <a:schemeClr val="tx2"/>
                </a:solidFill>
                <a:latin typeface="+mj-lt"/>
                <a:ea typeface="+mj-ea"/>
                <a:cs typeface="+mj-cs"/>
              </a:rPr>
              <a:t>CONCLUSION</a:t>
            </a:r>
            <a:r>
              <a:rPr lang="en-IN" sz="1400" dirty="0"/>
              <a:t/>
            </a:r>
            <a:br>
              <a:rPr lang="en-IN" sz="1400" dirty="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This project has emphasised the diversity of the sector and also the unique contribution it makes to student education and training. Perception and practice in the provision of student placements is also diverse and follows no recognisable pattern. Attitudes, documentation and relationships are not related to the size or scope of a particular organization. </a:t>
            </a:r>
          </a:p>
          <a:p>
            <a:pPr algn="just"/>
            <a:r>
              <a:rPr lang="en-IN" dirty="0" smtClean="0"/>
              <a:t>A positive attitude is not necessarily an indicator of integrated structures to support neither student placements nor engagement in student placement related activities. </a:t>
            </a:r>
          </a:p>
          <a:p>
            <a:pPr algn="just"/>
            <a:r>
              <a:rPr lang="en-IN" dirty="0" smtClean="0"/>
              <a:t>The long-term goal of this project is to support the sector to contribute to the development of a skilled mental health workforce. </a:t>
            </a:r>
          </a:p>
          <a:p>
            <a:pPr algn="just"/>
            <a:endParaRPr lang="en-IN" dirty="0"/>
          </a:p>
        </p:txBody>
      </p:sp>
    </p:spTree>
  </p:cSld>
  <p:clrMapOvr>
    <a:masterClrMapping/>
  </p:clrMapOvr>
  <p:transition spd="med" advClick="0" advTm="1000">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US" sz="4400" dirty="0" smtClean="0"/>
              <a:t>FUTURE WORK:-</a:t>
            </a:r>
            <a:endParaRPr lang="en-IN" dirty="0"/>
          </a:p>
        </p:txBody>
      </p:sp>
      <p:sp>
        <p:nvSpPr>
          <p:cNvPr id="3" name="Content Placeholder 2"/>
          <p:cNvSpPr>
            <a:spLocks noGrp="1"/>
          </p:cNvSpPr>
          <p:nvPr>
            <p:ph idx="1"/>
          </p:nvPr>
        </p:nvSpPr>
        <p:spPr>
          <a:xfrm>
            <a:off x="457200" y="1571612"/>
            <a:ext cx="8229600" cy="4752988"/>
          </a:xfrm>
        </p:spPr>
        <p:txBody>
          <a:bodyPr>
            <a:normAutofit lnSpcReduction="10000"/>
          </a:bodyPr>
          <a:lstStyle/>
          <a:p>
            <a:pPr algn="just">
              <a:buNone/>
            </a:pPr>
            <a:r>
              <a:rPr lang="en-IN" dirty="0" smtClean="0"/>
              <a:t>The application developed is simple prototype to explain the basic functionalities of the upcoming application. In the upcoming release following features will be added  </a:t>
            </a:r>
          </a:p>
          <a:p>
            <a:pPr lvl="0" algn="just"/>
            <a:r>
              <a:rPr lang="en-IN" dirty="0" smtClean="0"/>
              <a:t>Conducting mock tests is to be added.</a:t>
            </a:r>
          </a:p>
          <a:p>
            <a:pPr lvl="0" algn="just"/>
            <a:r>
              <a:rPr lang="en-IN" dirty="0" smtClean="0"/>
              <a:t>Emailing to eligible student is to be added.</a:t>
            </a:r>
          </a:p>
          <a:p>
            <a:pPr lvl="0" algn="just"/>
            <a:r>
              <a:rPr lang="en-IN" dirty="0" smtClean="0"/>
              <a:t>In proposed online placement system there is scope for improvement of the system. System is not providing the SMS integration. Hence, it can be modified to give the SMS integration. </a:t>
            </a:r>
          </a:p>
          <a:p>
            <a:pPr lvl="0" algn="just"/>
            <a:r>
              <a:rPr lang="en-IN" dirty="0" smtClean="0"/>
              <a:t>Apart from these there is scope for generating many more </a:t>
            </a:r>
            <a:r>
              <a:rPr lang="en-IN" dirty="0" smtClean="0"/>
              <a:t>features</a:t>
            </a:r>
            <a:endParaRPr lang="en-IN" dirty="0" smtClean="0"/>
          </a:p>
        </p:txBody>
      </p:sp>
    </p:spTree>
  </p:cSld>
  <p:clrMapOvr>
    <a:masterClrMapping/>
  </p:clrMapOvr>
  <p:transition spd="med" advClick="0" advTm="1000">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  </a:t>
            </a:r>
            <a:r>
              <a:rPr lang="en-US" dirty="0" err="1" smtClean="0"/>
              <a:t>Mr</a:t>
            </a:r>
            <a:r>
              <a:rPr lang="en-US" dirty="0" smtClean="0"/>
              <a:t> R J LAIRD,“ Interactive Web-based Placement Management–Principles and Practice using OPUS”, School of Eng</a:t>
            </a:r>
            <a:endParaRPr lang="en-IN" dirty="0" smtClean="0"/>
          </a:p>
          <a:p>
            <a:pPr marL="514350" lvl="0" indent="-514350">
              <a:buFont typeface="+mj-lt"/>
              <a:buAutoNum type="arabicPeriod"/>
            </a:pPr>
            <a:r>
              <a:rPr lang="en-US" dirty="0" err="1" smtClean="0"/>
              <a:t>Gaurav</a:t>
            </a:r>
            <a:r>
              <a:rPr lang="en-US" dirty="0" smtClean="0"/>
              <a:t> </a:t>
            </a:r>
            <a:r>
              <a:rPr lang="en-US" dirty="0" err="1" smtClean="0"/>
              <a:t>Chheda</a:t>
            </a:r>
            <a:r>
              <a:rPr lang="en-US" dirty="0" smtClean="0"/>
              <a:t>, </a:t>
            </a:r>
            <a:r>
              <a:rPr lang="en-US" dirty="0" err="1" smtClean="0"/>
              <a:t>Niket</a:t>
            </a:r>
            <a:r>
              <a:rPr lang="en-US" dirty="0" smtClean="0"/>
              <a:t> </a:t>
            </a:r>
            <a:r>
              <a:rPr lang="en-US" dirty="0" err="1" smtClean="0"/>
              <a:t>Gajra</a:t>
            </a:r>
            <a:r>
              <a:rPr lang="en-US" dirty="0" smtClean="0"/>
              <a:t>, </a:t>
            </a:r>
            <a:r>
              <a:rPr lang="en-US" dirty="0" err="1" smtClean="0"/>
              <a:t>Manal</a:t>
            </a:r>
            <a:r>
              <a:rPr lang="en-US" dirty="0" smtClean="0"/>
              <a:t> </a:t>
            </a:r>
            <a:r>
              <a:rPr lang="en-US" dirty="0" err="1" smtClean="0"/>
              <a:t>Chhaya</a:t>
            </a:r>
            <a:r>
              <a:rPr lang="en-US" dirty="0" smtClean="0"/>
              <a:t>, </a:t>
            </a:r>
            <a:r>
              <a:rPr lang="en-US" dirty="0" err="1" smtClean="0"/>
              <a:t>Jitesh</a:t>
            </a:r>
            <a:r>
              <a:rPr lang="en-US" dirty="0" smtClean="0"/>
              <a:t> </a:t>
            </a:r>
            <a:r>
              <a:rPr lang="en-US" dirty="0" err="1" smtClean="0"/>
              <a:t>Deshpande</a:t>
            </a:r>
            <a:r>
              <a:rPr lang="en-US" dirty="0" smtClean="0"/>
              <a:t>, </a:t>
            </a:r>
            <a:r>
              <a:rPr lang="en-US" dirty="0" err="1" smtClean="0"/>
              <a:t>Saylee</a:t>
            </a:r>
            <a:r>
              <a:rPr lang="en-US" dirty="0" smtClean="0"/>
              <a:t> </a:t>
            </a:r>
            <a:r>
              <a:rPr lang="en-US" dirty="0" err="1" smtClean="0"/>
              <a:t>Gharge</a:t>
            </a:r>
            <a:r>
              <a:rPr lang="en-US" dirty="0" smtClean="0"/>
              <a:t>, ”STUDENT PLACEMENT SYSTEM”, International Journal of Soft Computing and Engineering (IJSCE) ISSN: 2231-2307, Volume-1, Issue-6, January 2012. </a:t>
            </a:r>
            <a:endParaRPr lang="en-IN" dirty="0" smtClean="0"/>
          </a:p>
          <a:p>
            <a:pPr marL="514350" lvl="0" indent="-514350">
              <a:buFont typeface="+mj-lt"/>
              <a:buAutoNum type="arabicPeriod"/>
            </a:pPr>
            <a:r>
              <a:rPr lang="en-US" dirty="0" smtClean="0"/>
              <a:t> Juan </a:t>
            </a:r>
            <a:r>
              <a:rPr lang="en-US" dirty="0" err="1" smtClean="0"/>
              <a:t>Zambada</a:t>
            </a:r>
            <a:r>
              <a:rPr lang="en-US" dirty="0" smtClean="0"/>
              <a:t>, Ricardo Quintero, Ramon </a:t>
            </a:r>
            <a:r>
              <a:rPr lang="en-US" dirty="0" err="1" smtClean="0"/>
              <a:t>Isijara</a:t>
            </a:r>
            <a:r>
              <a:rPr lang="en-US" dirty="0" smtClean="0"/>
              <a:t>, Ricardo </a:t>
            </a:r>
            <a:r>
              <a:rPr lang="en-US" dirty="0" err="1" smtClean="0"/>
              <a:t>Galeana</a:t>
            </a:r>
            <a:r>
              <a:rPr lang="en-US" dirty="0" smtClean="0"/>
              <a:t>, Luis </a:t>
            </a:r>
            <a:r>
              <a:rPr lang="en-US" dirty="0" err="1" smtClean="0"/>
              <a:t>Santillan</a:t>
            </a:r>
            <a:r>
              <a:rPr lang="en-US" dirty="0" smtClean="0"/>
              <a:t>, “An </a:t>
            </a:r>
            <a:r>
              <a:rPr lang="en-US" dirty="0" err="1" smtClean="0"/>
              <a:t>IoT</a:t>
            </a:r>
            <a:r>
              <a:rPr lang="en-US" dirty="0" smtClean="0"/>
              <a:t> based scholar bus monitoring system”, Smart Cities Conference (ISC2), 2015 IEEE First International, IEEE </a:t>
            </a:r>
            <a:r>
              <a:rPr lang="en-US" dirty="0" err="1" smtClean="0"/>
              <a:t>Xplore</a:t>
            </a:r>
            <a:r>
              <a:rPr lang="en-US" dirty="0" smtClean="0"/>
              <a:t>: 28 December 2015, DOI: 10.1109/ISC2.2015.7366202 . </a:t>
            </a:r>
            <a:endParaRPr lang="en-IN" dirty="0" smtClean="0"/>
          </a:p>
          <a:p>
            <a:endParaRPr lang="en-IN" dirty="0"/>
          </a:p>
        </p:txBody>
      </p:sp>
    </p:spTree>
  </p:cSld>
  <p:clrMapOvr>
    <a:masterClrMapping/>
  </p:clrMapOvr>
  <p:transition spd="med" advClick="0" advTm="1000">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(Contd.,)</a:t>
            </a:r>
            <a:endParaRPr lang="en-IN" dirty="0"/>
          </a:p>
        </p:txBody>
      </p:sp>
      <p:sp>
        <p:nvSpPr>
          <p:cNvPr id="3" name="Content Placeholder 2"/>
          <p:cNvSpPr>
            <a:spLocks noGrp="1"/>
          </p:cNvSpPr>
          <p:nvPr>
            <p:ph idx="1"/>
          </p:nvPr>
        </p:nvSpPr>
        <p:spPr/>
        <p:txBody>
          <a:bodyPr>
            <a:normAutofit fontScale="92500" lnSpcReduction="20000"/>
          </a:bodyPr>
          <a:lstStyle/>
          <a:p>
            <a:pPr marL="514350" lvl="0" indent="-514350" algn="just">
              <a:buNone/>
            </a:pPr>
            <a:r>
              <a:rPr lang="en-US" dirty="0" smtClean="0"/>
              <a:t>4.  </a:t>
            </a:r>
            <a:r>
              <a:rPr lang="en-US" dirty="0" err="1" smtClean="0"/>
              <a:t>NileshRathod</a:t>
            </a:r>
            <a:r>
              <a:rPr lang="en-US" dirty="0" smtClean="0"/>
              <a:t>, </a:t>
            </a:r>
            <a:r>
              <a:rPr lang="en-US" dirty="0" err="1" smtClean="0"/>
              <a:t>Seema</a:t>
            </a:r>
            <a:r>
              <a:rPr lang="en-US" dirty="0" smtClean="0"/>
              <a:t> Shah, </a:t>
            </a:r>
            <a:r>
              <a:rPr lang="en-US" dirty="0" err="1" smtClean="0"/>
              <a:t>KavitaShirsat,”An</a:t>
            </a:r>
            <a:r>
              <a:rPr lang="en-US" dirty="0" smtClean="0"/>
              <a:t> Interactive Online Training &amp; Placement System”, International Journal of Advanced Research in Computer and Communication Engineering, Vol. 3, Issue 12,December-2013.</a:t>
            </a:r>
            <a:endParaRPr lang="en-IN" dirty="0" smtClean="0"/>
          </a:p>
          <a:p>
            <a:pPr marL="514350" lvl="0" indent="-514350" algn="just">
              <a:buNone/>
            </a:pPr>
            <a:r>
              <a:rPr lang="en-US" dirty="0" smtClean="0"/>
              <a:t>5. Hitesh </a:t>
            </a:r>
            <a:r>
              <a:rPr lang="en-US" dirty="0" err="1" smtClean="0"/>
              <a:t>Kasture</a:t>
            </a:r>
            <a:r>
              <a:rPr lang="en-US" dirty="0" smtClean="0"/>
              <a:t>, </a:t>
            </a:r>
            <a:r>
              <a:rPr lang="en-US" dirty="0" err="1" smtClean="0"/>
              <a:t>SumitSaraiyya</a:t>
            </a:r>
            <a:r>
              <a:rPr lang="en-US" dirty="0" smtClean="0"/>
              <a:t>, </a:t>
            </a:r>
            <a:r>
              <a:rPr lang="en-US" dirty="0" err="1" smtClean="0"/>
              <a:t>AbhishekMalviya</a:t>
            </a:r>
            <a:r>
              <a:rPr lang="en-US" dirty="0" smtClean="0"/>
              <a:t>, </a:t>
            </a:r>
            <a:r>
              <a:rPr lang="en-US" dirty="0" err="1" smtClean="0"/>
              <a:t>PreetiBhagat,“Training</a:t>
            </a:r>
            <a:r>
              <a:rPr lang="en-US" dirty="0" smtClean="0"/>
              <a:t> &amp; Placement Web Portal”, International Journal on Recent and Innovation Trends in Computing and Communication ISSN: 2321- 8169 Volume: 2 Issue: 3,March-2014. </a:t>
            </a:r>
            <a:endParaRPr lang="en-IN" dirty="0" smtClean="0"/>
          </a:p>
          <a:p>
            <a:pPr marL="514350" lvl="0" indent="-514350" algn="just">
              <a:buNone/>
            </a:pPr>
            <a:r>
              <a:rPr lang="en-US" dirty="0" smtClean="0"/>
              <a:t>6. Roger  S  Pressman,  “Software  Engineering  –  A  Practitioner’s  approach” McGraw – Hill International Editions, Fifth Edition, 2001.</a:t>
            </a:r>
            <a:endParaRPr lang="en-IN" dirty="0" smtClean="0"/>
          </a:p>
          <a:p>
            <a:pPr algn="just"/>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a:t>
            </a:r>
            <a:endParaRPr lang="en-IN" dirty="0"/>
          </a:p>
        </p:txBody>
      </p:sp>
      <p:sp>
        <p:nvSpPr>
          <p:cNvPr id="3" name="Content Placeholder 2"/>
          <p:cNvSpPr>
            <a:spLocks noGrp="1"/>
          </p:cNvSpPr>
          <p:nvPr>
            <p:ph idx="1"/>
          </p:nvPr>
        </p:nvSpPr>
        <p:spPr/>
        <p:txBody>
          <a:bodyPr/>
          <a:lstStyle/>
          <a:p>
            <a:pPr lvl="0"/>
            <a:r>
              <a:rPr lang="en-US" dirty="0" smtClean="0"/>
              <a:t>Source :https://www.tutorialspoint.com</a:t>
            </a:r>
            <a:endParaRPr lang="en-IN" dirty="0" smtClean="0"/>
          </a:p>
          <a:p>
            <a:pPr lvl="0"/>
            <a:r>
              <a:rPr lang="en-US" dirty="0" smtClean="0"/>
              <a:t>Source :https://www.javatpoints.com</a:t>
            </a:r>
            <a:endParaRPr lang="en-IN" dirty="0" smtClean="0"/>
          </a:p>
          <a:p>
            <a:pPr lvl="0"/>
            <a:r>
              <a:rPr lang="en-US" dirty="0" smtClean="0"/>
              <a:t>Source :http://www.di-mgt.com.au/rsa_alg.html</a:t>
            </a:r>
            <a:endParaRPr lang="en-IN" dirty="0" smtClean="0"/>
          </a:p>
          <a:p>
            <a:pPr lvl="0"/>
            <a:r>
              <a:rPr lang="en-US" dirty="0" smtClean="0"/>
              <a:t>Source :https://www.</a:t>
            </a:r>
            <a:r>
              <a:rPr lang="en-IN" dirty="0" smtClean="0"/>
              <a:t>ionicframework.com/docs</a:t>
            </a:r>
          </a:p>
          <a:p>
            <a:pPr lvl="0"/>
            <a:r>
              <a:rPr lang="en-US" dirty="0" smtClean="0"/>
              <a:t>Source :https://www.</a:t>
            </a:r>
            <a:r>
              <a:rPr lang="en-IN" dirty="0" smtClean="0"/>
              <a:t>firebase.com/docs</a:t>
            </a:r>
          </a:p>
          <a:p>
            <a:endParaRPr lang="en-IN" dirty="0"/>
          </a:p>
        </p:txBody>
      </p:sp>
    </p:spTree>
  </p:cSld>
  <p:clrMapOvr>
    <a:masterClrMapping/>
  </p:clrMapOvr>
  <p:transition spd="med" advClick="0" advTm="1000">
    <p:strip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543824" cy="3582168"/>
          </a:xfrm>
        </p:spPr>
        <p:txBody>
          <a:bodyPr>
            <a:normAutofit/>
          </a:bodyPr>
          <a:lstStyle/>
          <a:p>
            <a:pPr algn="ctr"/>
            <a:r>
              <a:rPr lang="en-US" sz="5400" dirty="0" smtClean="0">
                <a:solidFill>
                  <a:schemeClr val="accent3"/>
                </a:solidFill>
                <a:latin typeface="Algerian" pitchFamily="82" charset="0"/>
              </a:rPr>
              <a:t>      THANK YOU</a:t>
            </a:r>
            <a:r>
              <a:rPr lang="en-IN" sz="5400" dirty="0" smtClean="0">
                <a:solidFill>
                  <a:schemeClr val="accent3"/>
                </a:solidFill>
                <a:latin typeface="Algerian" pitchFamily="82" charset="0"/>
              </a:rPr>
              <a:t/>
            </a:r>
            <a:br>
              <a:rPr lang="en-IN" sz="5400" dirty="0" smtClean="0">
                <a:solidFill>
                  <a:schemeClr val="accent3"/>
                </a:solidFill>
                <a:latin typeface="Algerian" pitchFamily="82" charset="0"/>
              </a:rPr>
            </a:br>
            <a:endParaRPr lang="en-IN" dirty="0"/>
          </a:p>
        </p:txBody>
      </p:sp>
      <p:sp>
        <p:nvSpPr>
          <p:cNvPr id="3" name="Content Placeholder 2"/>
          <p:cNvSpPr>
            <a:spLocks noGrp="1"/>
          </p:cNvSpPr>
          <p:nvPr>
            <p:ph idx="1"/>
          </p:nvPr>
        </p:nvSpPr>
        <p:spPr>
          <a:xfrm>
            <a:off x="457200" y="1000108"/>
            <a:ext cx="8229600" cy="571504"/>
          </a:xfrm>
        </p:spPr>
        <p:txBody>
          <a:bodyPr>
            <a:scene3d>
              <a:camera prst="perspectiveBelow"/>
              <a:lightRig rig="threePt" dir="t"/>
            </a:scene3d>
          </a:bodyPr>
          <a:lstStyle/>
          <a:p>
            <a:pPr>
              <a:buNone/>
            </a:pPr>
            <a:endParaRPr lang="en-US" dirty="0" smtClean="0"/>
          </a:p>
          <a:p>
            <a:pPr>
              <a:buNone/>
            </a:pPr>
            <a:endParaRPr lang="en-US" dirty="0" smtClean="0"/>
          </a:p>
        </p:txBody>
      </p:sp>
    </p:spTree>
  </p:cSld>
  <p:clrMapOvr>
    <a:masterClrMapping/>
  </p:clrMapOvr>
  <p:transition spd="med" advClick="0" advTm="1000">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Cloud computing is an Information Technology (IT) paradigm that enables ubiquitous access to shared pools of configurable system resources and higher level services that can be rapidly provisioned with minimal management effort, often over the Internet. Cloud computing relies on sharing on resources to achieve coherence and economic of scale, similar to a utility over a network. Cloud computing, or in simpler short hand just “The cloud”, also focuses maximizing the effectiveness of the shared resources. Cloud resources are usually not only shared by multiple users but are also dynamically reallocated per demand. This approach should maximize the use of computing power thus reducing environmental damage as well since power less, air conditioning, rack space, etc., are required for variety of functions.</a:t>
            </a:r>
            <a:endParaRPr lang="en-IN" dirty="0" smtClean="0"/>
          </a:p>
          <a:p>
            <a:endParaRPr lang="en-IN" dirty="0"/>
          </a:p>
        </p:txBody>
      </p:sp>
    </p:spTree>
  </p:cSld>
  <p:clrMapOvr>
    <a:masterClrMapping/>
  </p:clrMapOvr>
  <p:transition spd="med" advClick="0" advTm="1000">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IN" dirty="0"/>
          </a:p>
        </p:txBody>
      </p:sp>
      <p:sp>
        <p:nvSpPr>
          <p:cNvPr id="3" name="Content Placeholder 2"/>
          <p:cNvSpPr>
            <a:spLocks noGrp="1"/>
          </p:cNvSpPr>
          <p:nvPr>
            <p:ph idx="1"/>
          </p:nvPr>
        </p:nvSpPr>
        <p:spPr/>
        <p:txBody>
          <a:bodyPr/>
          <a:lstStyle/>
          <a:p>
            <a:r>
              <a:rPr lang="en-US" dirty="0" smtClean="0"/>
              <a:t>Cloud providers typically use a “pay-as-you-go” model, which can lead to unexpected operating expenses if administrators are not familiarized with cloud pricing models.</a:t>
            </a:r>
            <a:endParaRPr lang="en-IN" dirty="0" smtClean="0"/>
          </a:p>
          <a:p>
            <a:r>
              <a:rPr lang="en-US" dirty="0" smtClean="0"/>
              <a:t>This information is accessible Nationwide with the Unique ID. This application makes the maintenance of record simple and handy. This System enables ease of access to the Users.</a:t>
            </a:r>
            <a:endParaRPr lang="en-IN" dirty="0" smtClean="0"/>
          </a:p>
          <a:p>
            <a:endParaRPr lang="en-IN" dirty="0"/>
          </a:p>
        </p:txBody>
      </p:sp>
    </p:spTree>
  </p:cSld>
  <p:clrMapOvr>
    <a:masterClrMapping/>
  </p:clrMapOvr>
  <p:transition spd="med" advClick="0" advTm="1000">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IN" dirty="0"/>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CustomData="http://www.wps.cn/officeDocument/2013/wpsCustomData" xmlns:wps="http://schemas.microsoft.com/office/word/2010/wordprocessingShape" xmlns:wpi="http://schemas.microsoft.com/office/word/2010/wordprocessingInk" xmlns:wpg="http://schemas.microsoft.com/office/word/2010/wordprocessingGroup" xmlns:w15="http://schemas.microsoft.com/office/word/2012/wordml" xmlns:w10="urn:schemas-microsoft-com:office:word" xmlns:w14="http://schemas.microsoft.com/office/word/2010/wordml" xmlns:w="http://schemas.openxmlformats.org/wordprocessingml/2006/main"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857356" y="2285992"/>
            <a:ext cx="4776808" cy="3762377"/>
          </a:xfrm>
          <a:prstGeom prst="rect">
            <a:avLst/>
          </a:prstGeom>
        </p:spPr>
      </p:pic>
    </p:spTree>
  </p:cSld>
  <p:clrMapOvr>
    <a:masterClrMapping/>
  </p:clrMapOvr>
  <p:transition spd="med" advClick="0" advTm="1000">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lvl="1" algn="l" rtl="0">
              <a:spcBef>
                <a:spcPct val="0"/>
              </a:spcBef>
            </a:pP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AIM:</a:t>
            </a:r>
            <a:r>
              <a:rPr lang="en-IN" sz="1200" dirty="0"/>
              <a:t/>
            </a:r>
            <a:br>
              <a:rPr lang="en-IN" sz="1200" dirty="0"/>
            </a:br>
            <a:endParaRPr lang="en-IN" dirty="0"/>
          </a:p>
        </p:txBody>
      </p:sp>
      <p:sp>
        <p:nvSpPr>
          <p:cNvPr id="3" name="Content Placeholder 2"/>
          <p:cNvSpPr>
            <a:spLocks noGrp="1"/>
          </p:cNvSpPr>
          <p:nvPr>
            <p:ph idx="1"/>
          </p:nvPr>
        </p:nvSpPr>
        <p:spPr>
          <a:xfrm>
            <a:off x="457200" y="1285860"/>
            <a:ext cx="8229600" cy="5038740"/>
          </a:xfrm>
        </p:spPr>
        <p:txBody>
          <a:bodyPr>
            <a:normAutofit fontScale="92500" lnSpcReduction="10000"/>
          </a:bodyPr>
          <a:lstStyle/>
          <a:p>
            <a:pPr algn="just"/>
            <a:r>
              <a:rPr lang="en-US" dirty="0" smtClean="0"/>
              <a:t>E- PLACEMENT is a total management and informative system, which provides the up-to date information of all the students in a particular college. </a:t>
            </a:r>
            <a:endParaRPr lang="en-IN" dirty="0" smtClean="0"/>
          </a:p>
          <a:p>
            <a:pPr>
              <a:buNone/>
            </a:pP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PROBLEM DEFINITION:-</a:t>
            </a:r>
            <a:endParaRPr lang="en-IN"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just"/>
            <a:r>
              <a:rPr lang="en-US" dirty="0" smtClean="0"/>
              <a:t>Now a day’s campus placements are conducted in all colleges. Various software and other sector companies are conducting campus selections for selecting merit candidates. When campus selections are conducted the students should provide their curriculum vitae to the concern officer for attending the campus interviews. This routine process is maintained manually, like maintenance of their resumes in papers. This can be automated by designing software.</a:t>
            </a:r>
            <a:endParaRPr lang="en-IN"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en-IN" sz="5300" b="1" dirty="0" smtClean="0"/>
              <a:t>LITERATURE SURVEY:-</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214438"/>
          <a:ext cx="8229600" cy="4837176"/>
        </p:xfrm>
        <a:graphic>
          <a:graphicData uri="http://schemas.openxmlformats.org/drawingml/2006/table">
            <a:tbl>
              <a:tblPr firstRow="1" bandRow="1">
                <a:tableStyleId>{5C22544A-7EE6-4342-B048-85BDC9FD1C3A}</a:tableStyleId>
              </a:tblPr>
              <a:tblGrid>
                <a:gridCol w="471462"/>
                <a:gridCol w="1428760"/>
                <a:gridCol w="1500198"/>
                <a:gridCol w="2071702"/>
                <a:gridCol w="2757478"/>
              </a:tblGrid>
              <a:tr h="370840">
                <a:tc>
                  <a:txBody>
                    <a:bodyPr/>
                    <a:lstStyle/>
                    <a:p>
                      <a:pPr algn="ctr">
                        <a:lnSpc>
                          <a:spcPct val="115000"/>
                        </a:lnSpc>
                        <a:spcAft>
                          <a:spcPts val="0"/>
                        </a:spcAft>
                      </a:pPr>
                      <a:r>
                        <a:rPr lang="en-IN" sz="1200" b="1" dirty="0" smtClean="0">
                          <a:latin typeface="Times New Roman"/>
                          <a:ea typeface="Calibri"/>
                          <a:cs typeface="Times New Roman"/>
                        </a:rPr>
                        <a:t>S.N</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EXPERIMENT NAME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AUTHOR NAME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OBJECTIVE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smtClean="0">
                          <a:latin typeface="Times New Roman"/>
                          <a:ea typeface="Calibri"/>
                          <a:cs typeface="Times New Roman"/>
                        </a:rPr>
                        <a:t>ADVANTAGES/ DISADVANTAGES</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1.</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Web Based Placement Management System</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Anjali.V, Jeyalakshmi.PR, Anbubala.R, Sri Mathura devi.G,Ranjini.V</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latin typeface="Times New Roman"/>
                          <a:ea typeface="Times New Roman"/>
                          <a:cs typeface="Times New Roman"/>
                        </a:rPr>
                        <a:t>Student logging should be able to upload their personal and educational information in the form of a resume. The key feature of this project is that it is one time registration enabled.</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pPr>
                      <a:r>
                        <a:rPr lang="en-IN" sz="1200" dirty="0">
                          <a:latin typeface="Times New Roman"/>
                          <a:ea typeface="Cambria"/>
                          <a:cs typeface="Times New Roman"/>
                        </a:rPr>
                        <a:t>To provide industry  institute interaction.</a:t>
                      </a:r>
                      <a:endParaRPr lang="en-IN" sz="1100" dirty="0">
                        <a:latin typeface="Calibri"/>
                        <a:ea typeface="Calibri"/>
                        <a:cs typeface="Times New Roman"/>
                      </a:endParaRPr>
                    </a:p>
                    <a:p>
                      <a:pPr marL="342900" lvl="0" indent="-342900">
                        <a:lnSpc>
                          <a:spcPct val="115000"/>
                        </a:lnSpc>
                        <a:spcAft>
                          <a:spcPts val="0"/>
                        </a:spcAft>
                        <a:buFont typeface="Symbol"/>
                        <a:buChar char=""/>
                      </a:pPr>
                      <a:r>
                        <a:rPr lang="en-IN" sz="1200" dirty="0">
                          <a:latin typeface="Times New Roman"/>
                          <a:ea typeface="Times New Roman"/>
                          <a:cs typeface="Times New Roman"/>
                        </a:rPr>
                        <a:t>Here  recruiters  can also  search for  the details provided by students on the basis of their percentage.</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2.</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mbria"/>
                          <a:cs typeface="Times New Roman"/>
                        </a:rPr>
                        <a:t>Online Training and Placement System</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mbria"/>
                          <a:cs typeface="Times New Roman"/>
                        </a:rPr>
                        <a:t>Mulla Kajal, Mahadik Awanti, Pandharpatte Sonali, Kalantre Rashmi, Bansode Swapnali</a:t>
                      </a:r>
                      <a:endParaRPr lang="en-IN" sz="1100" dirty="0">
                        <a:latin typeface="Calibri"/>
                        <a:ea typeface="Calibri"/>
                        <a:cs typeface="Times New Roman"/>
                      </a:endParaRPr>
                    </a:p>
                  </a:txBody>
                  <a:tcPr marL="68580" marR="68580" marT="0" marB="0"/>
                </a:tc>
                <a:tc>
                  <a:txBody>
                    <a:bodyPr/>
                    <a:lstStyle/>
                    <a:p>
                      <a:pPr marR="12700" algn="just">
                        <a:lnSpc>
                          <a:spcPct val="110000"/>
                        </a:lnSpc>
                        <a:spcAft>
                          <a:spcPts val="0"/>
                        </a:spcAft>
                        <a:tabLst>
                          <a:tab pos="635000" algn="l"/>
                        </a:tabLst>
                      </a:pPr>
                      <a:r>
                        <a:rPr lang="en-IN" sz="1200" dirty="0">
                          <a:latin typeface="Times New Roman"/>
                          <a:ea typeface="Cambria"/>
                          <a:cs typeface="Times New Roman"/>
                        </a:rPr>
                        <a:t>To prepare students ready for industry employment.</a:t>
                      </a:r>
                      <a:endParaRPr lang="en-IN" sz="1100" dirty="0">
                        <a:latin typeface="Calibri"/>
                        <a:ea typeface="Calibri"/>
                        <a:cs typeface="Times New Roman"/>
                      </a:endParaRPr>
                    </a:p>
                    <a:p>
                      <a:pPr marR="12700" algn="just">
                        <a:lnSpc>
                          <a:spcPct val="110000"/>
                        </a:lnSpc>
                        <a:spcAft>
                          <a:spcPts val="0"/>
                        </a:spcAft>
                        <a:tabLst>
                          <a:tab pos="635000" algn="l"/>
                        </a:tabLst>
                      </a:pPr>
                      <a:r>
                        <a:rPr lang="en-IN" sz="1200" dirty="0">
                          <a:latin typeface="Times New Roman"/>
                          <a:ea typeface="Cambria"/>
                          <a:cs typeface="Times New Roman"/>
                        </a:rPr>
                        <a:t>To provide Training and Employment opportunities for students .</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pPr>
                      <a:r>
                        <a:rPr lang="en-IN" sz="1200" dirty="0">
                          <a:latin typeface="Times New Roman"/>
                          <a:ea typeface="Cambria"/>
                          <a:cs typeface="Times New Roman"/>
                        </a:rPr>
                        <a:t>Save time for the process.</a:t>
                      </a:r>
                      <a:endParaRPr lang="en-IN" sz="1100" dirty="0">
                        <a:latin typeface="Calibri"/>
                        <a:ea typeface="Calibri"/>
                        <a:cs typeface="Times New Roman"/>
                      </a:endParaRPr>
                    </a:p>
                    <a:p>
                      <a:pPr marL="342900" marR="12700" lvl="0" indent="-342900">
                        <a:lnSpc>
                          <a:spcPct val="114000"/>
                        </a:lnSpc>
                        <a:spcAft>
                          <a:spcPts val="0"/>
                        </a:spcAft>
                        <a:buFont typeface="Symbol"/>
                        <a:buChar char=""/>
                        <a:tabLst>
                          <a:tab pos="914400" algn="l"/>
                        </a:tabLst>
                      </a:pPr>
                      <a:r>
                        <a:rPr lang="en-IN" sz="1200" dirty="0">
                          <a:latin typeface="Times New Roman"/>
                          <a:ea typeface="Cambria"/>
                          <a:cs typeface="Times New Roman"/>
                        </a:rPr>
                        <a:t>Also students get notified by the SMS instantly.</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3.</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E-PLACEMENT MANAGEMENT</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MYTHILI M</a:t>
                      </a:r>
                      <a:r>
                        <a:rPr lang="en-IN" sz="1200" dirty="0">
                          <a:latin typeface="Times New Roman"/>
                          <a:ea typeface="Calibri"/>
                          <a:cs typeface="Times New Roman"/>
                        </a:rPr>
                        <a:t>,</a:t>
                      </a:r>
                      <a:r>
                        <a:rPr lang="en-IN" sz="1200" dirty="0">
                          <a:latin typeface="Times New Roman"/>
                          <a:ea typeface="Times New Roman"/>
                          <a:cs typeface="Times New Roman"/>
                        </a:rPr>
                        <a:t> AISHWARYA R</a:t>
                      </a:r>
                      <a:r>
                        <a:rPr lang="en-IN" sz="1200" dirty="0">
                          <a:latin typeface="Times New Roman"/>
                          <a:ea typeface="Calibri"/>
                          <a:cs typeface="Times New Roman"/>
                        </a:rPr>
                        <a:t>,</a:t>
                      </a:r>
                      <a:r>
                        <a:rPr lang="en-IN" sz="1200" dirty="0">
                          <a:latin typeface="Times New Roman"/>
                          <a:ea typeface="Times New Roman"/>
                          <a:cs typeface="Times New Roman"/>
                        </a:rPr>
                        <a:t> SHENBAGAM P</a:t>
                      </a:r>
                      <a:r>
                        <a:rPr lang="en-IN" sz="1200" dirty="0">
                          <a:latin typeface="Times New Roman"/>
                          <a:ea typeface="Calibri"/>
                          <a:cs typeface="Times New Roman"/>
                        </a:rPr>
                        <a:t>,</a:t>
                      </a:r>
                      <a:r>
                        <a:rPr lang="en-IN" sz="1200" dirty="0">
                          <a:latin typeface="Times New Roman"/>
                          <a:ea typeface="Times New Roman"/>
                          <a:cs typeface="Times New Roman"/>
                        </a:rPr>
                        <a:t> SANDHIYA C</a:t>
                      </a:r>
                      <a:endParaRPr lang="en-IN" sz="1100" dirty="0">
                        <a:latin typeface="Calibri"/>
                        <a:ea typeface="Calibri"/>
                        <a:cs typeface="Times New Roman"/>
                      </a:endParaRPr>
                    </a:p>
                  </a:txBody>
                  <a:tcPr marL="68580" marR="68580" marT="0" marB="0"/>
                </a:tc>
                <a:tc>
                  <a:txBody>
                    <a:bodyPr/>
                    <a:lstStyle/>
                    <a:p>
                      <a:pPr marR="12700" algn="just">
                        <a:lnSpc>
                          <a:spcPct val="110000"/>
                        </a:lnSpc>
                        <a:spcAft>
                          <a:spcPts val="0"/>
                        </a:spcAft>
                        <a:tabLst>
                          <a:tab pos="635000" algn="l"/>
                        </a:tabLst>
                      </a:pPr>
                      <a:r>
                        <a:rPr lang="en-IN" sz="1200" dirty="0">
                          <a:latin typeface="Times New Roman"/>
                          <a:ea typeface="Times New Roman"/>
                          <a:cs typeface="Times New Roman"/>
                        </a:rPr>
                        <a:t>The E- PLACEMENT is a web based application developed in windows platform for the placement department of the college in order to provide the details of its students in a database for the companies to their process of recruitment provided with a proper login.</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tabLst>
                          <a:tab pos="1866900" algn="l"/>
                          <a:tab pos="3416300" algn="l"/>
                          <a:tab pos="3860800" algn="l"/>
                          <a:tab pos="4140200" algn="l"/>
                          <a:tab pos="5257800" algn="l"/>
                        </a:tabLst>
                      </a:pPr>
                      <a:r>
                        <a:rPr lang="en-IN" sz="1200" dirty="0">
                          <a:latin typeface="Times New Roman"/>
                          <a:ea typeface="Times New Roman"/>
                          <a:cs typeface="Times New Roman"/>
                        </a:rPr>
                        <a:t>Placement  officer can  easily  collect  student’ details, and	 approve  the details provided by them.</a:t>
                      </a:r>
                      <a:endParaRPr lang="en-IN" sz="1100" dirty="0">
                        <a:latin typeface="Calibri"/>
                        <a:ea typeface="Calibri"/>
                        <a:cs typeface="Times New Roman"/>
                      </a:endParaRPr>
                    </a:p>
                    <a:p>
                      <a:pPr marL="342900" lvl="0" indent="-342900">
                        <a:lnSpc>
                          <a:spcPct val="115000"/>
                        </a:lnSpc>
                        <a:spcAft>
                          <a:spcPts val="0"/>
                        </a:spcAft>
                        <a:buFont typeface="Symbol"/>
                        <a:buChar char=""/>
                        <a:tabLst>
                          <a:tab pos="5181600" algn="l"/>
                        </a:tabLst>
                      </a:pPr>
                      <a:r>
                        <a:rPr lang="en-IN" sz="1200" dirty="0">
                          <a:latin typeface="Times New Roman"/>
                          <a:ea typeface="Times New Roman"/>
                          <a:cs typeface="Times New Roman"/>
                        </a:rPr>
                        <a:t>As  it  is  an online  application, communication with placement officer is easy to students and recruiters, so here intimating about new placements  very easy task.</a:t>
                      </a:r>
                      <a:endParaRPr lang="en-IN" sz="1100" dirty="0">
                        <a:latin typeface="Calibri"/>
                        <a:ea typeface="Calibri"/>
                        <a:cs typeface="Times New Roman"/>
                      </a:endParaRPr>
                    </a:p>
                  </a:txBody>
                  <a:tcPr marL="68580" marR="68580" marT="0" marB="0"/>
                </a:tc>
              </a:tr>
            </a:tbl>
          </a:graphicData>
        </a:graphic>
      </p:graphicFrame>
    </p:spTree>
  </p:cSld>
  <p:clrMapOvr>
    <a:masterClrMapping/>
  </p:clrMapOvr>
  <p:transition spd="med" advClick="0" advTm="1000">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SYSTEM:-</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idx="1"/>
          </p:nvPr>
        </p:nvSpPr>
        <p:spPr/>
        <p:txBody>
          <a:bodyPr>
            <a:normAutofit fontScale="92500" lnSpcReduction="10000"/>
          </a:bodyPr>
          <a:lstStyle/>
          <a:p>
            <a:pPr marL="12700" lvl="2" indent="-12700" algn="just">
              <a:buNone/>
            </a:pPr>
            <a:r>
              <a:rPr lang="en-US" dirty="0" smtClean="0"/>
              <a:t>The earlier system is not computerized. All transactions in the system are done manually maintaining records. To make this laborious job simple the clients have to computerize the system. The management and all the departments that have been carrying out this job using manually makes the job more complicated and tedious most of the times. So, the best way is computerize computerization of the current environment.  </a:t>
            </a:r>
            <a:endParaRPr lang="en-IN" sz="1600" dirty="0" smtClean="0"/>
          </a:p>
          <a:p>
            <a:pPr>
              <a:buNone/>
            </a:pPr>
            <a:r>
              <a:rPr lang="en-US" sz="1800" dirty="0" smtClean="0">
                <a:ln w="10160">
                  <a:solidFill>
                    <a:schemeClr val="accent1"/>
                  </a:solidFill>
                  <a:prstDash val="solid"/>
                </a:ln>
                <a:solidFill>
                  <a:srgbClr val="FFFFFF"/>
                </a:solidFill>
                <a:effectLst>
                  <a:outerShdw blurRad="38100" dist="32000" dir="5400000" algn="tl">
                    <a:srgbClr val="000000">
                      <a:alpha val="30000"/>
                    </a:srgbClr>
                  </a:outerShdw>
                </a:effectLst>
              </a:rPr>
              <a:t>Drawbacks of Existing System</a:t>
            </a:r>
            <a:endParaRPr lang="en-IN" sz="1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571500" indent="-28575">
              <a:buFont typeface="+mj-lt"/>
              <a:buAutoNum type="romanLcPeriod"/>
            </a:pPr>
            <a:r>
              <a:rPr lang="en-US" sz="1800" dirty="0" smtClean="0"/>
              <a:t>It takes so much time for a placement officer to collect students’ details and approving the details provided by them. </a:t>
            </a:r>
          </a:p>
          <a:p>
            <a:pPr marL="571500" indent="-28575">
              <a:buFont typeface="+mj-lt"/>
              <a:buAutoNum type="romanLcPeriod"/>
            </a:pPr>
            <a:r>
              <a:rPr lang="en-US" sz="1800" dirty="0" smtClean="0"/>
              <a:t>Poor communication between students and placement officer, so here intimating about new placements is a hard task. </a:t>
            </a:r>
          </a:p>
          <a:p>
            <a:pPr marL="571500" indent="-28575">
              <a:buFont typeface="+mj-lt"/>
              <a:buAutoNum type="romanLcPeriod"/>
            </a:pPr>
            <a:r>
              <a:rPr lang="en-US" sz="1800" dirty="0" smtClean="0"/>
              <a:t>Students may not know about company details. Here also poor communication provides a problem. </a:t>
            </a:r>
          </a:p>
          <a:p>
            <a:pPr marL="542925" indent="0">
              <a:buFont typeface="+mj-lt"/>
              <a:buAutoNum type="romanLcPeriod"/>
            </a:pPr>
            <a:r>
              <a:rPr lang="en-US" sz="1800" dirty="0" smtClean="0"/>
              <a:t>Candidate may not get required information if concerned TPO is not at the desk.</a:t>
            </a:r>
            <a:endParaRPr lang="en-IN" sz="1400" dirty="0" smtClean="0"/>
          </a:p>
          <a:p>
            <a:pPr>
              <a:buNone/>
            </a:pPr>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PROPOSED SYSTEM</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normAutofit/>
          </a:bodyPr>
          <a:lstStyle/>
          <a:p>
            <a:pPr algn="just"/>
            <a:r>
              <a:rPr lang="en-US" dirty="0" smtClean="0"/>
              <a:t> Proposed system is an online application that can be accessed throughout the organization and outside as well with proper login provided. Students logging should be able to upload their information in the form of a CV. The administrator will create the users and the users will use the accounts created by administrator. When the user entered into his respective page he has to update his details. And the details are to be approved by the administrator. </a:t>
            </a:r>
            <a:endParaRPr lang="en-IN" dirty="0"/>
          </a:p>
        </p:txBody>
      </p:sp>
    </p:spTree>
  </p:cSld>
  <p:clrMapOvr>
    <a:masterClrMapping/>
  </p:clrMapOvr>
  <p:transition spd="med" advClick="0" advTm="1000">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1709</Words>
  <Application>Microsoft Office PowerPoint</Application>
  <PresentationFormat>On-screen Show (4:3)</PresentationFormat>
  <Paragraphs>135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Student E-Placement Web Application Using Cloud</vt:lpstr>
      <vt:lpstr>ABSTRACT:-</vt:lpstr>
      <vt:lpstr>INTRODUCTION:-</vt:lpstr>
      <vt:lpstr>INTRODUCTION (Contd.,)</vt:lpstr>
      <vt:lpstr>INTRODUCTION (Contd.,)</vt:lpstr>
      <vt:lpstr>    AIM: </vt:lpstr>
      <vt:lpstr>LITERATURE SURVEY:- </vt:lpstr>
      <vt:lpstr>EXISTING SYSTEM:-</vt:lpstr>
      <vt:lpstr> PROPOSED SYSTEM</vt:lpstr>
      <vt:lpstr>REQUIREMENT ANALYSIS </vt:lpstr>
      <vt:lpstr>SYSTEM ARCHITECTURE </vt:lpstr>
      <vt:lpstr>PROJECT MODULES: </vt:lpstr>
      <vt:lpstr>STUDENT MODULE:</vt:lpstr>
      <vt:lpstr>STUDENT MODULE (Contd..,)</vt:lpstr>
      <vt:lpstr>ADMINISTRATOR MODULE:</vt:lpstr>
      <vt:lpstr>ADMINISTRATOR MODULE (Contd.,)</vt:lpstr>
      <vt:lpstr>ADMINISTRATOR MODULE (Contd.,)</vt:lpstr>
      <vt:lpstr>RECRUITER MODULE : </vt:lpstr>
      <vt:lpstr>RECRUITER MODULE :</vt:lpstr>
      <vt:lpstr>CONCLUSION </vt:lpstr>
      <vt:lpstr>FUTURE WORK:-</vt:lpstr>
      <vt:lpstr>REFERENCES:</vt:lpstr>
      <vt:lpstr>REFERENCES: (Contd.,)</vt:lpstr>
      <vt:lpstr>Url:-</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E-Placement Web Application Using Cloud</dc:title>
  <dc:creator>user</dc:creator>
  <cp:lastModifiedBy>user</cp:lastModifiedBy>
  <cp:revision>82</cp:revision>
  <dcterms:created xsi:type="dcterms:W3CDTF">2019-01-18T04:12:33Z</dcterms:created>
  <dcterms:modified xsi:type="dcterms:W3CDTF">2019-03-20T09:21:29Z</dcterms:modified>
</cp:coreProperties>
</file>