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8" r:id="rId4"/>
    <p:sldId id="258" r:id="rId5"/>
    <p:sldId id="269" r:id="rId6"/>
    <p:sldId id="259" r:id="rId7"/>
    <p:sldId id="261" r:id="rId8"/>
    <p:sldId id="262" r:id="rId9"/>
    <p:sldId id="263" r:id="rId10"/>
    <p:sldId id="264" r:id="rId11"/>
    <p:sldId id="265" r:id="rId12"/>
    <p:sldId id="267"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92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3707AE-E54F-4CF8-B139-BEC6E0C49280}" type="datetimeFigureOut">
              <a:rPr lang="en-US" smtClean="0"/>
              <a:pPr/>
              <a:t>1/18/2019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F92D6CF-353F-4C85-A8EA-20680B608F5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med" advClick="0" advTm="1000">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3707AE-E54F-4CF8-B139-BEC6E0C49280}" type="datetimeFigureOut">
              <a:rPr lang="en-US" smtClean="0"/>
              <a:pPr/>
              <a:t>1/18/2019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92D6CF-353F-4C85-A8EA-20680B608F5A}" type="slidenum">
              <a:rPr lang="en-IN" smtClean="0"/>
              <a:pPr/>
              <a:t>‹#›</a:t>
            </a:fld>
            <a:endParaRPr lang="en-IN"/>
          </a:p>
        </p:txBody>
      </p:sp>
    </p:spTree>
  </p:cSld>
  <p:clrMapOvr>
    <a:masterClrMapping/>
  </p:clrMapOvr>
  <p:transition spd="med" advClick="0" advTm="1000">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3707AE-E54F-4CF8-B139-BEC6E0C49280}" type="datetimeFigureOut">
              <a:rPr lang="en-US" smtClean="0"/>
              <a:pPr/>
              <a:t>1/18/2019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92D6CF-353F-4C85-A8EA-20680B608F5A}" type="slidenum">
              <a:rPr lang="en-IN" smtClean="0"/>
              <a:pPr/>
              <a:t>‹#›</a:t>
            </a:fld>
            <a:endParaRPr lang="en-IN"/>
          </a:p>
        </p:txBody>
      </p:sp>
    </p:spTree>
  </p:cSld>
  <p:clrMapOvr>
    <a:masterClrMapping/>
  </p:clrMapOvr>
  <p:transition spd="med" advClick="0" advTm="1000">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3707AE-E54F-4CF8-B139-BEC6E0C49280}" type="datetimeFigureOut">
              <a:rPr lang="en-US" smtClean="0"/>
              <a:pPr/>
              <a:t>1/18/2019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92D6CF-353F-4C85-A8EA-20680B608F5A}" type="slidenum">
              <a:rPr lang="en-IN" smtClean="0"/>
              <a:pPr/>
              <a:t>‹#›</a:t>
            </a:fld>
            <a:endParaRPr lang="en-IN"/>
          </a:p>
        </p:txBody>
      </p:sp>
    </p:spTree>
  </p:cSld>
  <p:clrMapOvr>
    <a:masterClrMapping/>
  </p:clrMapOvr>
  <p:transition spd="med" advClick="0" advTm="1000">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3707AE-E54F-4CF8-B139-BEC6E0C49280}" type="datetimeFigureOut">
              <a:rPr lang="en-US" smtClean="0"/>
              <a:pPr/>
              <a:t>1/18/2019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92D6CF-353F-4C85-A8EA-20680B608F5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med" advClick="0" advTm="1000">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3707AE-E54F-4CF8-B139-BEC6E0C49280}" type="datetimeFigureOut">
              <a:rPr lang="en-US" smtClean="0"/>
              <a:pPr/>
              <a:t>1/18/2019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92D6CF-353F-4C85-A8EA-20680B608F5A}" type="slidenum">
              <a:rPr lang="en-IN" smtClean="0"/>
              <a:pPr/>
              <a:t>‹#›</a:t>
            </a:fld>
            <a:endParaRPr lang="en-IN"/>
          </a:p>
        </p:txBody>
      </p:sp>
    </p:spTree>
  </p:cSld>
  <p:clrMapOvr>
    <a:masterClrMapping/>
  </p:clrMapOvr>
  <p:transition spd="med" advClick="0" advTm="1000">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3707AE-E54F-4CF8-B139-BEC6E0C49280}" type="datetimeFigureOut">
              <a:rPr lang="en-US" smtClean="0"/>
              <a:pPr/>
              <a:t>1/18/2019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92D6CF-353F-4C85-A8EA-20680B608F5A}" type="slidenum">
              <a:rPr lang="en-IN" smtClean="0"/>
              <a:pPr/>
              <a:t>‹#›</a:t>
            </a:fld>
            <a:endParaRPr lang="en-IN"/>
          </a:p>
        </p:txBody>
      </p:sp>
    </p:spTree>
  </p:cSld>
  <p:clrMapOvr>
    <a:masterClrMapping/>
  </p:clrMapOvr>
  <p:transition spd="med" advClick="0" advTm="1000">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3707AE-E54F-4CF8-B139-BEC6E0C49280}" type="datetimeFigureOut">
              <a:rPr lang="en-US" smtClean="0"/>
              <a:pPr/>
              <a:t>1/18/2019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92D6CF-353F-4C85-A8EA-20680B608F5A}" type="slidenum">
              <a:rPr lang="en-IN" smtClean="0"/>
              <a:pPr/>
              <a:t>‹#›</a:t>
            </a:fld>
            <a:endParaRPr lang="en-IN"/>
          </a:p>
        </p:txBody>
      </p:sp>
    </p:spTree>
  </p:cSld>
  <p:clrMapOvr>
    <a:masterClrMapping/>
  </p:clrMapOvr>
  <p:transition spd="med" advClick="0" advTm="1000">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707AE-E54F-4CF8-B139-BEC6E0C49280}" type="datetimeFigureOut">
              <a:rPr lang="en-US" smtClean="0"/>
              <a:pPr/>
              <a:t>1/18/2019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92D6CF-353F-4C85-A8EA-20680B608F5A}" type="slidenum">
              <a:rPr lang="en-IN" smtClean="0"/>
              <a:pPr/>
              <a:t>‹#›</a:t>
            </a:fld>
            <a:endParaRPr lang="en-IN"/>
          </a:p>
        </p:txBody>
      </p:sp>
    </p:spTree>
  </p:cSld>
  <p:clrMapOvr>
    <a:masterClrMapping/>
  </p:clrMapOvr>
  <p:transition spd="med" advClick="0" advTm="1000">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3707AE-E54F-4CF8-B139-BEC6E0C49280}" type="datetimeFigureOut">
              <a:rPr lang="en-US" smtClean="0"/>
              <a:pPr/>
              <a:t>1/18/2019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92D6CF-353F-4C85-A8EA-20680B608F5A}" type="slidenum">
              <a:rPr lang="en-IN" smtClean="0"/>
              <a:pPr/>
              <a:t>‹#›</a:t>
            </a:fld>
            <a:endParaRPr lang="en-IN"/>
          </a:p>
        </p:txBody>
      </p:sp>
    </p:spTree>
  </p:cSld>
  <p:clrMapOvr>
    <a:masterClrMapping/>
  </p:clrMapOvr>
  <p:transition spd="med" advClick="0" advTm="1000">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3707AE-E54F-4CF8-B139-BEC6E0C49280}" type="datetimeFigureOut">
              <a:rPr lang="en-US" smtClean="0"/>
              <a:pPr/>
              <a:t>1/18/2019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F92D6CF-353F-4C85-A8EA-20680B608F5A}"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advClick="0" advTm="1000">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3707AE-E54F-4CF8-B139-BEC6E0C49280}" type="datetimeFigureOut">
              <a:rPr lang="en-US" smtClean="0"/>
              <a:pPr/>
              <a:t>1/18/2019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F92D6CF-353F-4C85-A8EA-20680B608F5A}"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med" advClick="0" advTm="1000">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Student E-Placement Web Application Using Cloud</a:t>
            </a:r>
            <a:endParaRPr lang="en-IN" dirty="0"/>
          </a:p>
        </p:txBody>
      </p:sp>
      <p:sp>
        <p:nvSpPr>
          <p:cNvPr id="3" name="Subtitle 2"/>
          <p:cNvSpPr>
            <a:spLocks noGrp="1"/>
          </p:cNvSpPr>
          <p:nvPr>
            <p:ph type="subTitle" idx="1"/>
          </p:nvPr>
        </p:nvSpPr>
        <p:spPr>
          <a:xfrm>
            <a:off x="1357290" y="3500438"/>
            <a:ext cx="6786610" cy="2643206"/>
          </a:xfrm>
        </p:spPr>
        <p:txBody>
          <a:bodyPr>
            <a:noAutofit/>
          </a:bodyPr>
          <a:lstStyle/>
          <a:p>
            <a:pPr algn="ctr"/>
            <a:r>
              <a:rPr lang="en-US" sz="4000" dirty="0" smtClean="0">
                <a:solidFill>
                  <a:schemeClr val="tx1"/>
                </a:solidFill>
              </a:rPr>
              <a:t>By,</a:t>
            </a:r>
          </a:p>
          <a:p>
            <a:pPr lvl="7" algn="l">
              <a:buFont typeface="Arial" pitchFamily="34" charset="0"/>
              <a:buChar char="•"/>
            </a:pPr>
            <a:r>
              <a:rPr lang="en-US" sz="3600" baseline="-25000" dirty="0" err="1" smtClean="0">
                <a:solidFill>
                  <a:schemeClr val="tx1"/>
                </a:solidFill>
              </a:rPr>
              <a:t>G.A.Venkateshwaran</a:t>
            </a:r>
            <a:r>
              <a:rPr lang="en-US" sz="3600" baseline="-25000" dirty="0" smtClean="0">
                <a:solidFill>
                  <a:schemeClr val="tx1"/>
                </a:solidFill>
              </a:rPr>
              <a:t>,</a:t>
            </a:r>
          </a:p>
          <a:p>
            <a:pPr lvl="7" algn="l">
              <a:buFont typeface="Arial" pitchFamily="34" charset="0"/>
              <a:buChar char="•"/>
            </a:pPr>
            <a:r>
              <a:rPr lang="en-US" sz="3600" baseline="-25000" dirty="0" err="1" smtClean="0">
                <a:solidFill>
                  <a:schemeClr val="tx1"/>
                </a:solidFill>
              </a:rPr>
              <a:t>J.Suresh</a:t>
            </a:r>
            <a:r>
              <a:rPr lang="en-US" sz="3600" baseline="-25000" dirty="0" smtClean="0">
                <a:solidFill>
                  <a:schemeClr val="tx1"/>
                </a:solidFill>
              </a:rPr>
              <a:t>,</a:t>
            </a:r>
          </a:p>
          <a:p>
            <a:pPr lvl="7" algn="l">
              <a:buFont typeface="Arial" pitchFamily="34" charset="0"/>
              <a:buChar char="•"/>
            </a:pPr>
            <a:r>
              <a:rPr lang="en-US" sz="3600" baseline="-25000" dirty="0" err="1" smtClean="0">
                <a:solidFill>
                  <a:schemeClr val="tx1"/>
                </a:solidFill>
              </a:rPr>
              <a:t>J.Surya</a:t>
            </a:r>
            <a:r>
              <a:rPr lang="en-US" sz="3600" baseline="-25000" dirty="0" smtClean="0">
                <a:solidFill>
                  <a:schemeClr val="tx1"/>
                </a:solidFill>
              </a:rPr>
              <a:t>,</a:t>
            </a:r>
          </a:p>
          <a:p>
            <a:pPr lvl="7" algn="l">
              <a:buFont typeface="Arial" pitchFamily="34" charset="0"/>
              <a:buChar char="•"/>
            </a:pPr>
            <a:r>
              <a:rPr lang="en-US" sz="3600" baseline="-25000" dirty="0" err="1" smtClean="0">
                <a:solidFill>
                  <a:schemeClr val="tx1"/>
                </a:solidFill>
              </a:rPr>
              <a:t>V.Sri</a:t>
            </a:r>
            <a:r>
              <a:rPr lang="en-US" sz="3600" baseline="-25000" dirty="0" smtClean="0">
                <a:solidFill>
                  <a:schemeClr val="tx1"/>
                </a:solidFill>
              </a:rPr>
              <a:t> </a:t>
            </a:r>
            <a:r>
              <a:rPr lang="en-US" sz="3600" baseline="-25000" dirty="0" err="1" smtClean="0">
                <a:solidFill>
                  <a:schemeClr val="tx1"/>
                </a:solidFill>
              </a:rPr>
              <a:t>Rahul</a:t>
            </a:r>
            <a:r>
              <a:rPr lang="en-US" sz="3600" baseline="-25000" dirty="0" smtClean="0">
                <a:solidFill>
                  <a:schemeClr val="tx1"/>
                </a:solidFill>
              </a:rPr>
              <a:t>.</a:t>
            </a:r>
            <a:endParaRPr lang="en-IN" sz="3600" baseline="-25000" dirty="0">
              <a:solidFill>
                <a:schemeClr val="tx1"/>
              </a:solidFill>
            </a:endParaRPr>
          </a:p>
        </p:txBody>
      </p:sp>
    </p:spTree>
  </p:cSld>
  <p:clrMapOvr>
    <a:masterClrMapping/>
  </p:clrMapOvr>
  <p:transition spd="med" advClick="0" advTm="1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path" presetSubtype="0" accel="50000" decel="50000" fill="hold" nodeType="clickEffect">
                                  <p:stCondLst>
                                    <p:cond delay="0"/>
                                  </p:stCondLst>
                                  <p:childTnLst>
                                    <p:animMotion origin="layout" path="M 0 0  C 0.069 0  0.125 0.07458  0.125 0.16647  C 0.125 0.25837  0.069 0.33295  0 0.33295  C -0.069 0.33295  -0.125 0.25837  -0.125 0.16647  C -0.125 0.07458  -0.069 0  0 0  Z" pathEditMode="relative" ptsTypes="">
                                      <p:cBhvr>
                                        <p:cTn id="16" dur="2000" fill="hold"/>
                                        <p:tgtEl>
                                          <p:spTgt spid="3">
                                            <p:txEl>
                                              <p:pRg st="1" end="1"/>
                                            </p:txEl>
                                          </p:spTgt>
                                        </p:tgtEl>
                                        <p:attrNameLst>
                                          <p:attrName>ppt_x</p:attrName>
                                          <p:attrName>ppt_y</p:attrName>
                                        </p:attrNameLst>
                                      </p:cBhvr>
                                    </p:animMotion>
                                  </p:childTnLst>
                                </p:cTn>
                              </p:par>
                              <p:par>
                                <p:cTn id="17" presetID="1" presetClass="path" presetSubtype="0" accel="50000" decel="50000" fill="hold" nodeType="withEffect">
                                  <p:stCondLst>
                                    <p:cond delay="0"/>
                                  </p:stCondLst>
                                  <p:childTnLst>
                                    <p:animMotion origin="layout" path="M 0 0  C 0.069 0  0.125 0.07458  0.125 0.16647  C 0.125 0.25837  0.069 0.33295  0 0.33295  C -0.069 0.33295  -0.125 0.25837  -0.125 0.16647  C -0.125 0.07458  -0.069 0  0 0  Z" pathEditMode="relative" ptsTypes="">
                                      <p:cBhvr>
                                        <p:cTn id="18" dur="2000" fill="hold"/>
                                        <p:tgtEl>
                                          <p:spTgt spid="3">
                                            <p:txEl>
                                              <p:pRg st="2" end="2"/>
                                            </p:txEl>
                                          </p:spTgt>
                                        </p:tgtEl>
                                        <p:attrNameLst>
                                          <p:attrName>ppt_x</p:attrName>
                                          <p:attrName>ppt_y</p:attrName>
                                        </p:attrNameLst>
                                      </p:cBhvr>
                                    </p:animMotion>
                                  </p:childTnLst>
                                </p:cTn>
                              </p:par>
                              <p:par>
                                <p:cTn id="19" presetID="1" presetClass="path" presetSubtype="0" accel="50000" decel="50000" fill="hold" nodeType="withEffect">
                                  <p:stCondLst>
                                    <p:cond delay="0"/>
                                  </p:stCondLst>
                                  <p:childTnLst>
                                    <p:animMotion origin="layout" path="M 0 0  C 0.069 0  0.125 0.07458  0.125 0.16647  C 0.125 0.25837  0.069 0.33295  0 0.33295  C -0.069 0.33295  -0.125 0.25837  -0.125 0.16647  C -0.125 0.07458  -0.069 0  0 0  Z" pathEditMode="relative" ptsTypes="">
                                      <p:cBhvr>
                                        <p:cTn id="20" dur="2000" fill="hold"/>
                                        <p:tgtEl>
                                          <p:spTgt spid="3">
                                            <p:txEl>
                                              <p:pRg st="3" end="3"/>
                                            </p:txEl>
                                          </p:spTgt>
                                        </p:tgtEl>
                                        <p:attrNameLst>
                                          <p:attrName>ppt_x</p:attrName>
                                          <p:attrName>ppt_y</p:attrName>
                                        </p:attrNameLst>
                                      </p:cBhvr>
                                    </p:animMotion>
                                  </p:childTnLst>
                                </p:cTn>
                              </p:par>
                              <p:par>
                                <p:cTn id="21" presetID="1" presetClass="path" presetSubtype="0" accel="50000" decel="50000" fill="hold" nodeType="withEffect">
                                  <p:stCondLst>
                                    <p:cond delay="0"/>
                                  </p:stCondLst>
                                  <p:childTnLst>
                                    <p:animMotion origin="layout" path="M 0 0  C 0.069 0  0.125 0.07458  0.125 0.16647  C 0.125 0.25837  0.069 0.33295  0 0.33295  C -0.069 0.33295  -0.125 0.25837  -0.125 0.16647  C -0.125 0.07458  -0.069 0  0 0  Z" pathEditMode="relative" ptsTypes="">
                                      <p:cBhvr>
                                        <p:cTn id="22" dur="2000" fill="hold"/>
                                        <p:tgtEl>
                                          <p:spTgt spid="3">
                                            <p:txEl>
                                              <p:pRg st="4" end="4"/>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ADMINISTRATOR MODULE CONSISTS OF SERVICES LIKE:</a:t>
            </a:r>
            <a:r>
              <a:rPr lang="en-IN" dirty="0" smtClean="0"/>
              <a:t/>
            </a:r>
            <a:br>
              <a:rPr lang="en-IN" dirty="0" smtClean="0"/>
            </a:br>
            <a:endParaRPr lang="en-IN" b="1" dirty="0"/>
          </a:p>
        </p:txBody>
      </p:sp>
      <p:sp>
        <p:nvSpPr>
          <p:cNvPr id="3" name="Content Placeholder 2"/>
          <p:cNvSpPr>
            <a:spLocks noGrp="1"/>
          </p:cNvSpPr>
          <p:nvPr>
            <p:ph idx="1"/>
          </p:nvPr>
        </p:nvSpPr>
        <p:spPr>
          <a:xfrm>
            <a:off x="571472" y="1142984"/>
            <a:ext cx="8229600" cy="5286412"/>
          </a:xfrm>
        </p:spPr>
        <p:txBody>
          <a:bodyPr>
            <a:normAutofit fontScale="77500" lnSpcReduction="20000"/>
          </a:bodyPr>
          <a:lstStyle/>
          <a:p>
            <a:pPr lvl="0">
              <a:lnSpc>
                <a:spcPct val="120000"/>
              </a:lnSpc>
            </a:pPr>
            <a:r>
              <a:rPr lang="en-US" b="1" dirty="0" smtClean="0"/>
              <a:t>Update details:</a:t>
            </a:r>
            <a:r>
              <a:rPr lang="en-US" dirty="0" smtClean="0"/>
              <a:t> Allows administrator to update his (college) details. </a:t>
            </a:r>
            <a:endParaRPr lang="en-IN" dirty="0" smtClean="0"/>
          </a:p>
          <a:p>
            <a:pPr lvl="0">
              <a:lnSpc>
                <a:spcPct val="120000"/>
              </a:lnSpc>
            </a:pPr>
            <a:r>
              <a:rPr lang="en-US" b="1" dirty="0" smtClean="0"/>
              <a:t>Update statistics:</a:t>
            </a:r>
            <a:r>
              <a:rPr lang="en-US" dirty="0" smtClean="0"/>
              <a:t> Allows administrator to insert/update statistics like no. Of students selected etc. </a:t>
            </a:r>
            <a:endParaRPr lang="en-IN" dirty="0" smtClean="0"/>
          </a:p>
          <a:p>
            <a:pPr lvl="0">
              <a:lnSpc>
                <a:spcPct val="120000"/>
              </a:lnSpc>
            </a:pPr>
            <a:r>
              <a:rPr lang="en-US" b="1" dirty="0" smtClean="0"/>
              <a:t>Add student:</a:t>
            </a:r>
            <a:r>
              <a:rPr lang="en-US" dirty="0" smtClean="0"/>
              <a:t> Allows administrator to add a student to database. </a:t>
            </a:r>
            <a:endParaRPr lang="en-IN" dirty="0" smtClean="0"/>
          </a:p>
          <a:p>
            <a:pPr lvl="0">
              <a:lnSpc>
                <a:spcPct val="120000"/>
              </a:lnSpc>
            </a:pPr>
            <a:r>
              <a:rPr lang="en-US" b="1" dirty="0" smtClean="0"/>
              <a:t>Add recruiter:</a:t>
            </a:r>
            <a:r>
              <a:rPr lang="en-US" dirty="0" smtClean="0"/>
              <a:t> Allows administrator to add a recruiter to  database. </a:t>
            </a:r>
            <a:endParaRPr lang="en-IN" dirty="0" smtClean="0"/>
          </a:p>
          <a:p>
            <a:pPr lvl="0">
              <a:lnSpc>
                <a:spcPct val="120000"/>
              </a:lnSpc>
            </a:pPr>
            <a:r>
              <a:rPr lang="en-US" b="1" dirty="0" smtClean="0"/>
              <a:t>Add event:</a:t>
            </a:r>
            <a:r>
              <a:rPr lang="en-US" dirty="0" smtClean="0"/>
              <a:t> Allows administrator to add/insert an event. </a:t>
            </a:r>
            <a:endParaRPr lang="en-IN" dirty="0" smtClean="0"/>
          </a:p>
          <a:p>
            <a:pPr lvl="0">
              <a:lnSpc>
                <a:spcPct val="120000"/>
              </a:lnSpc>
            </a:pPr>
            <a:r>
              <a:rPr lang="en-US" b="1" dirty="0" smtClean="0"/>
              <a:t>Approve:</a:t>
            </a:r>
            <a:r>
              <a:rPr lang="en-US" dirty="0" smtClean="0"/>
              <a:t> Allows administrator to verify the details of the student, and to Approve him to the application if they are correct. </a:t>
            </a:r>
            <a:endParaRPr lang="en-IN" dirty="0" smtClean="0"/>
          </a:p>
          <a:p>
            <a:pPr lvl="0">
              <a:lnSpc>
                <a:spcPct val="120000"/>
              </a:lnSpc>
            </a:pPr>
            <a:r>
              <a:rPr lang="en-US" b="1" dirty="0" smtClean="0"/>
              <a:t>Student details:</a:t>
            </a:r>
            <a:r>
              <a:rPr lang="en-US" dirty="0" smtClean="0"/>
              <a:t> Allows administrator to search for student information According to eligibility criteria for recruitment process. </a:t>
            </a:r>
            <a:endParaRPr lang="en-IN" dirty="0" smtClean="0"/>
          </a:p>
          <a:p>
            <a:pPr lvl="0">
              <a:lnSpc>
                <a:spcPct val="120000"/>
              </a:lnSpc>
            </a:pPr>
            <a:r>
              <a:rPr lang="en-US" b="1" dirty="0" smtClean="0"/>
              <a:t>Upload material:</a:t>
            </a:r>
            <a:r>
              <a:rPr lang="en-US" dirty="0" smtClean="0"/>
              <a:t> Allows administrator to upload material for students.  </a:t>
            </a:r>
            <a:endParaRPr lang="en-IN" dirty="0" smtClean="0"/>
          </a:p>
          <a:p>
            <a:pPr lvl="0">
              <a:lnSpc>
                <a:spcPct val="120000"/>
              </a:lnSpc>
            </a:pPr>
            <a:r>
              <a:rPr lang="en-US" b="1" dirty="0" smtClean="0"/>
              <a:t>Mailing:</a:t>
            </a:r>
            <a:r>
              <a:rPr lang="en-US" dirty="0" smtClean="0"/>
              <a:t> Allows administrator to reply for the mails sent by users. </a:t>
            </a:r>
            <a:endParaRPr lang="en-IN" dirty="0" smtClean="0"/>
          </a:p>
          <a:p>
            <a:pPr lvl="0">
              <a:lnSpc>
                <a:spcPct val="120000"/>
              </a:lnSpc>
            </a:pPr>
            <a:r>
              <a:rPr lang="en-US" b="1" dirty="0" smtClean="0"/>
              <a:t>Change password:</a:t>
            </a:r>
            <a:r>
              <a:rPr lang="en-US" dirty="0" smtClean="0"/>
              <a:t> This service enables the administrator to change password. </a:t>
            </a:r>
            <a:endParaRPr lang="en-IN" dirty="0" smtClean="0"/>
          </a:p>
          <a:p>
            <a:endParaRPr lang="en-IN" dirty="0"/>
          </a:p>
        </p:txBody>
      </p:sp>
    </p:spTree>
  </p:cSld>
  <p:clrMapOvr>
    <a:masterClrMapping/>
  </p:clrMapOvr>
  <p:transition spd="med" advClick="0" advTm="1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to="" calcmode="lin" valueType="num">
                                      <p:cBhvr>
                                        <p:cTn id="37" dur="1" fill="hold"/>
                                        <p:tgtEl>
                                          <p:spTgt spid="3">
                                            <p:txEl>
                                              <p:pRg st="5" end="5"/>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to="" calcmode="lin" valueType="num">
                                      <p:cBhvr>
                                        <p:cTn id="42" dur="1" fill="hold"/>
                                        <p:tgtEl>
                                          <p:spTgt spid="3">
                                            <p:txEl>
                                              <p:pRg st="6" end="6"/>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to="" calcmode="lin" valueType="num">
                                      <p:cBhvr>
                                        <p:cTn id="47" dur="1" fill="hold"/>
                                        <p:tgtEl>
                                          <p:spTgt spid="3">
                                            <p:txEl>
                                              <p:pRg st="7" end="7"/>
                                            </p:txEl>
                                          </p:spTgt>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to="" calcmode="lin" valueType="num">
                                      <p:cBhvr>
                                        <p:cTn id="52" dur="1" fill="hold"/>
                                        <p:tgtEl>
                                          <p:spTgt spid="3">
                                            <p:txEl>
                                              <p:pRg st="8" end="8"/>
                                            </p:txEl>
                                          </p:spTgt>
                                        </p:tgtEl>
                                        <p:attrNameLst>
                                          <p:attrName/>
                                        </p:attrNameLst>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to="" calcmode="lin" valueType="num">
                                      <p:cBhvr>
                                        <p:cTn id="57" dur="1" fill="hold"/>
                                        <p:tgtEl>
                                          <p:spTgt spid="3">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RECRUITER MODULE CONSISTS OF SERVICES LIKE:</a:t>
            </a:r>
            <a:r>
              <a:rPr lang="en-IN" dirty="0" smtClean="0"/>
              <a:t/>
            </a:r>
            <a:br>
              <a:rPr lang="en-IN" dirty="0" smtClean="0"/>
            </a:br>
            <a:endParaRPr lang="en-IN" dirty="0"/>
          </a:p>
        </p:txBody>
      </p:sp>
      <p:sp>
        <p:nvSpPr>
          <p:cNvPr id="3" name="Content Placeholder 2"/>
          <p:cNvSpPr>
            <a:spLocks noGrp="1"/>
          </p:cNvSpPr>
          <p:nvPr>
            <p:ph idx="1"/>
          </p:nvPr>
        </p:nvSpPr>
        <p:spPr>
          <a:xfrm>
            <a:off x="457200" y="1428736"/>
            <a:ext cx="8229600" cy="4895864"/>
          </a:xfrm>
        </p:spPr>
        <p:txBody>
          <a:bodyPr/>
          <a:lstStyle/>
          <a:p>
            <a:pPr lvl="0"/>
            <a:r>
              <a:rPr lang="en-US" b="1" dirty="0" smtClean="0"/>
              <a:t>Update details:</a:t>
            </a:r>
            <a:r>
              <a:rPr lang="en-US" dirty="0" smtClean="0"/>
              <a:t> This service provides the user to update their details.</a:t>
            </a:r>
            <a:endParaRPr lang="en-IN" dirty="0" smtClean="0"/>
          </a:p>
          <a:p>
            <a:endParaRPr lang="en-IN" dirty="0"/>
          </a:p>
        </p:txBody>
      </p:sp>
      <p:pic>
        <p:nvPicPr>
          <p:cNvPr id="4" name="Picture 3" descr="placement.jpg"/>
          <p:cNvPicPr>
            <a:picLocks noChangeAspect="1"/>
          </p:cNvPicPr>
          <p:nvPr/>
        </p:nvPicPr>
        <p:blipFill>
          <a:blip r:embed="rId2"/>
          <a:stretch>
            <a:fillRect/>
          </a:stretch>
        </p:blipFill>
        <p:spPr>
          <a:xfrm>
            <a:off x="1500166" y="2928934"/>
            <a:ext cx="5715040" cy="2760048"/>
          </a:xfrm>
          <a:prstGeom prst="rect">
            <a:avLst/>
          </a:prstGeom>
        </p:spPr>
      </p:pic>
    </p:spTree>
  </p:cSld>
  <p:clrMapOvr>
    <a:masterClrMapping/>
  </p:clrMapOvr>
  <p:transition spd="med" advClick="0" advTm="1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IN" dirty="0"/>
          </a:p>
        </p:txBody>
      </p:sp>
      <p:sp>
        <p:nvSpPr>
          <p:cNvPr id="3" name="Content Placeholder 2"/>
          <p:cNvSpPr>
            <a:spLocks noGrp="1"/>
          </p:cNvSpPr>
          <p:nvPr>
            <p:ph idx="1"/>
          </p:nvPr>
        </p:nvSpPr>
        <p:spPr/>
        <p:txBody>
          <a:bodyPr>
            <a:normAutofit fontScale="70000" lnSpcReduction="20000"/>
          </a:bodyPr>
          <a:lstStyle/>
          <a:p>
            <a:pPr marL="514350" lvl="0" indent="-514350">
              <a:buFont typeface="+mj-lt"/>
              <a:buAutoNum type="arabicPeriod"/>
            </a:pPr>
            <a:r>
              <a:rPr lang="en-US" dirty="0" smtClean="0"/>
              <a:t>Roger  S  Pressman,  “Software  Engineering  –  A  Practitioner’s  approach” McGraw  – Hill International Editions, Fifth Edition, 2001.</a:t>
            </a:r>
            <a:endParaRPr lang="en-IN" dirty="0" smtClean="0"/>
          </a:p>
          <a:p>
            <a:pPr marL="514350" indent="-514350">
              <a:buFont typeface="+mj-lt"/>
              <a:buAutoNum type="arabicPeriod"/>
            </a:pPr>
            <a:endParaRPr lang="en-IN" dirty="0" smtClean="0"/>
          </a:p>
          <a:p>
            <a:pPr marL="514350" lvl="0" indent="-514350">
              <a:buFont typeface="+mj-lt"/>
              <a:buAutoNum type="arabicPeriod"/>
            </a:pPr>
            <a:r>
              <a:rPr lang="en-US" dirty="0" smtClean="0"/>
              <a:t>Henry F </a:t>
            </a:r>
            <a:r>
              <a:rPr lang="en-US" dirty="0" err="1" smtClean="0"/>
              <a:t>Korth</a:t>
            </a:r>
            <a:r>
              <a:rPr lang="en-US" dirty="0" smtClean="0"/>
              <a:t>, S. </a:t>
            </a:r>
            <a:r>
              <a:rPr lang="en-US" dirty="0" err="1" smtClean="0"/>
              <a:t>Sudharshan</a:t>
            </a:r>
            <a:r>
              <a:rPr lang="en-US" dirty="0" smtClean="0"/>
              <a:t>, “Database System Concepts” McGraw – Hill International Editions, Fourth Edition, 2002.</a:t>
            </a:r>
            <a:endParaRPr lang="en-IN" dirty="0" smtClean="0"/>
          </a:p>
          <a:p>
            <a:pPr marL="514350" indent="-514350">
              <a:buFont typeface="+mj-lt"/>
              <a:buAutoNum type="arabicPeriod"/>
            </a:pPr>
            <a:endParaRPr lang="en-IN" dirty="0" smtClean="0"/>
          </a:p>
          <a:p>
            <a:pPr marL="514350" lvl="0" indent="-514350">
              <a:buFont typeface="+mj-lt"/>
              <a:buAutoNum type="arabicPeriod"/>
            </a:pPr>
            <a:r>
              <a:rPr lang="en-US" dirty="0" smtClean="0"/>
              <a:t>George Koch, Kevin </a:t>
            </a:r>
            <a:r>
              <a:rPr lang="en-US" dirty="0" err="1" smtClean="0"/>
              <a:t>Loney</a:t>
            </a:r>
            <a:r>
              <a:rPr lang="en-US" dirty="0" smtClean="0"/>
              <a:t>, “Oracle – The Complete Reference”, Tata McGraw Hill, Third Edition, 2001.</a:t>
            </a:r>
            <a:endParaRPr lang="en-IN" dirty="0" smtClean="0"/>
          </a:p>
          <a:p>
            <a:pPr marL="514350" indent="-514350">
              <a:buFont typeface="+mj-lt"/>
              <a:buAutoNum type="arabicPeriod"/>
            </a:pPr>
            <a:endParaRPr lang="en-IN" dirty="0" smtClean="0"/>
          </a:p>
          <a:p>
            <a:pPr marL="514350" lvl="0" indent="-514350">
              <a:buFont typeface="+mj-lt"/>
              <a:buAutoNum type="arabicPeriod"/>
            </a:pPr>
            <a:r>
              <a:rPr lang="en-US" dirty="0" smtClean="0"/>
              <a:t>James </a:t>
            </a:r>
            <a:r>
              <a:rPr lang="en-US" dirty="0" err="1" smtClean="0"/>
              <a:t>Jawroski</a:t>
            </a:r>
            <a:r>
              <a:rPr lang="en-US" dirty="0" smtClean="0"/>
              <a:t>, “Mastering Java Script”, </a:t>
            </a:r>
            <a:r>
              <a:rPr lang="en-US" dirty="0" err="1" smtClean="0"/>
              <a:t>Tmh</a:t>
            </a:r>
            <a:r>
              <a:rPr lang="en-US" dirty="0" smtClean="0"/>
              <a:t> 3/e, 2000.</a:t>
            </a:r>
            <a:endParaRPr lang="en-IN" dirty="0" smtClean="0"/>
          </a:p>
          <a:p>
            <a:pPr marL="514350" indent="-514350">
              <a:buFont typeface="+mj-lt"/>
              <a:buAutoNum type="arabicPeriod"/>
            </a:pPr>
            <a:endParaRPr lang="en-IN" dirty="0" smtClean="0"/>
          </a:p>
          <a:p>
            <a:pPr marL="514350" lvl="0" indent="-514350">
              <a:buFont typeface="+mj-lt"/>
              <a:buAutoNum type="arabicPeriod"/>
            </a:pPr>
            <a:r>
              <a:rPr lang="en-US" dirty="0" smtClean="0"/>
              <a:t>D.J.  </a:t>
            </a:r>
            <a:r>
              <a:rPr lang="en-US" dirty="0" err="1" smtClean="0"/>
              <a:t>Abadi</a:t>
            </a:r>
            <a:r>
              <a:rPr lang="en-US" dirty="0" smtClean="0"/>
              <a:t>, “Data Management:  Limitations and Opportunities,” IEEE Data Eng. Bull vol. 32, no. 1, pp. 3-12, Mar. 2009.</a:t>
            </a:r>
            <a:endParaRPr lang="en-IN" dirty="0" smtClean="0"/>
          </a:p>
          <a:p>
            <a:pPr marL="514350" indent="-514350">
              <a:buFont typeface="+mj-lt"/>
              <a:buAutoNum type="arabicPeriod"/>
            </a:pPr>
            <a:endParaRPr lang="en-IN" dirty="0" smtClean="0"/>
          </a:p>
          <a:p>
            <a:pPr marL="514350" lvl="0" indent="-514350">
              <a:buFont typeface="+mj-lt"/>
              <a:buAutoNum type="arabicPeriod"/>
            </a:pPr>
            <a:r>
              <a:rPr lang="en-US" dirty="0" smtClean="0"/>
              <a:t>“Microsoft SQL Server”, Solomon, </a:t>
            </a:r>
            <a:r>
              <a:rPr lang="en-US" dirty="0" err="1" smtClean="0"/>
              <a:t>Rankins</a:t>
            </a:r>
            <a:r>
              <a:rPr lang="en-US" dirty="0" smtClean="0"/>
              <a:t> -</a:t>
            </a:r>
            <a:r>
              <a:rPr lang="en-US" dirty="0" err="1" smtClean="0"/>
              <a:t>SamsPublications</a:t>
            </a:r>
            <a:r>
              <a:rPr lang="en-US" dirty="0" smtClean="0"/>
              <a:t>, Second Edition.</a:t>
            </a:r>
            <a:endParaRPr lang="en-IN" dirty="0" smtClean="0"/>
          </a:p>
          <a:p>
            <a:endParaRPr lang="en-IN" dirty="0"/>
          </a:p>
        </p:txBody>
      </p:sp>
    </p:spTree>
  </p:cSld>
  <p:clrMapOvr>
    <a:masterClrMapping/>
  </p:clrMapOvr>
  <p:transition spd="med" advClick="0" advTm="1000">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to="" calcmode="lin" valueType="num">
                                      <p:cBhvr>
                                        <p:cTn id="22" dur="1" fill="hold"/>
                                        <p:tgtEl>
                                          <p:spTgt spid="3">
                                            <p:txEl>
                                              <p:pRg st="4" end="4"/>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to="" calcmode="lin" valueType="num">
                                      <p:cBhvr>
                                        <p:cTn id="27" dur="1" fill="hold"/>
                                        <p:tgtEl>
                                          <p:spTgt spid="3">
                                            <p:txEl>
                                              <p:pRg st="8" end="8"/>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 to="" calcmode="lin" valueType="num">
                                      <p:cBhvr>
                                        <p:cTn id="32" dur="1" fill="hold"/>
                                        <p:tgtEl>
                                          <p:spTgt spid="3">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543824" cy="3582168"/>
          </a:xfrm>
        </p:spPr>
        <p:txBody>
          <a:bodyPr>
            <a:normAutofit/>
          </a:bodyPr>
          <a:lstStyle/>
          <a:p>
            <a:pPr algn="ctr"/>
            <a:r>
              <a:rPr lang="en-US" sz="5400" dirty="0" smtClean="0">
                <a:solidFill>
                  <a:schemeClr val="accent3"/>
                </a:solidFill>
                <a:latin typeface="Algerian" pitchFamily="82" charset="0"/>
              </a:rPr>
              <a:t>      THANK YOU</a:t>
            </a:r>
            <a:r>
              <a:rPr lang="en-IN" sz="5400" dirty="0" smtClean="0">
                <a:solidFill>
                  <a:schemeClr val="accent3"/>
                </a:solidFill>
                <a:latin typeface="Algerian" pitchFamily="82" charset="0"/>
              </a:rPr>
              <a:t/>
            </a:r>
            <a:br>
              <a:rPr lang="en-IN" sz="5400" dirty="0" smtClean="0">
                <a:solidFill>
                  <a:schemeClr val="accent3"/>
                </a:solidFill>
                <a:latin typeface="Algerian" pitchFamily="82" charset="0"/>
              </a:rPr>
            </a:br>
            <a:endParaRPr lang="en-IN" dirty="0"/>
          </a:p>
        </p:txBody>
      </p:sp>
      <p:sp>
        <p:nvSpPr>
          <p:cNvPr id="3" name="Content Placeholder 2"/>
          <p:cNvSpPr>
            <a:spLocks noGrp="1"/>
          </p:cNvSpPr>
          <p:nvPr>
            <p:ph idx="1"/>
          </p:nvPr>
        </p:nvSpPr>
        <p:spPr>
          <a:xfrm>
            <a:off x="457200" y="1000108"/>
            <a:ext cx="8229600" cy="571504"/>
          </a:xfrm>
        </p:spPr>
        <p:txBody>
          <a:bodyPr>
            <a:scene3d>
              <a:camera prst="perspectiveBelow"/>
              <a:lightRig rig="threePt" dir="t"/>
            </a:scene3d>
          </a:bodyPr>
          <a:lstStyle/>
          <a:p>
            <a:pPr>
              <a:buNone/>
            </a:pPr>
            <a:endParaRPr lang="en-US" dirty="0" smtClean="0"/>
          </a:p>
          <a:p>
            <a:pPr>
              <a:buNone/>
            </a:pPr>
            <a:endParaRPr lang="en-US" dirty="0" smtClean="0"/>
          </a:p>
        </p:txBody>
      </p:sp>
    </p:spTree>
  </p:cSld>
  <p:clrMapOvr>
    <a:masterClrMapping/>
  </p:clrMapOvr>
  <p:transition spd="med" advClick="0" advTm="1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ABSTRACT:-</a:t>
            </a:r>
            <a:endParaRPr lang="en-I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914400" y="2071678"/>
            <a:ext cx="7772400" cy="3714776"/>
          </a:xfrm>
        </p:spPr>
        <p:txBody>
          <a:bodyPr>
            <a:normAutofit fontScale="85000" lnSpcReduction="10000"/>
          </a:bodyPr>
          <a:lstStyle/>
          <a:p>
            <a:pPr algn="just">
              <a:buNone/>
            </a:pPr>
            <a:r>
              <a:rPr lang="en-US" dirty="0" smtClean="0"/>
              <a:t>    The E- PLACEMENT is a web based application for the placement department of the college in order to provide the details of its students in a database for the companies to their process of recruitment provided with a proper login. This system can used for college to manage the student information with regards to placement details .This project contains all the details of the students that can be viewed by all the companies, but can be modified only by the student with an authorized service. Each and every detail will be controlled and coordinated by the placement coordinator. E-placement application can improve the campus recruitments easily. </a:t>
            </a:r>
            <a:endParaRPr lang="en-IN" dirty="0"/>
          </a:p>
        </p:txBody>
      </p:sp>
    </p:spTree>
  </p:cSld>
  <p:clrMapOvr>
    <a:masterClrMapping/>
  </p:clrMapOvr>
  <p:transition spd="med" advClick="0" advTm="1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pPr lvl="1" algn="l" rtl="0">
              <a:spcBef>
                <a:spcPct val="0"/>
              </a:spcBef>
            </a:pP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AIM:</a:t>
            </a:r>
            <a:r>
              <a:rPr lang="en-IN" sz="1200" dirty="0"/>
              <a:t/>
            </a:r>
            <a:br>
              <a:rPr lang="en-IN" sz="1200" dirty="0"/>
            </a:br>
            <a:endParaRPr lang="en-IN" dirty="0"/>
          </a:p>
        </p:txBody>
      </p:sp>
      <p:sp>
        <p:nvSpPr>
          <p:cNvPr id="3" name="Content Placeholder 2"/>
          <p:cNvSpPr>
            <a:spLocks noGrp="1"/>
          </p:cNvSpPr>
          <p:nvPr>
            <p:ph idx="1"/>
          </p:nvPr>
        </p:nvSpPr>
        <p:spPr>
          <a:xfrm>
            <a:off x="457200" y="1285860"/>
            <a:ext cx="8229600" cy="5038740"/>
          </a:xfrm>
        </p:spPr>
        <p:txBody>
          <a:bodyPr>
            <a:normAutofit fontScale="92500" lnSpcReduction="10000"/>
          </a:bodyPr>
          <a:lstStyle/>
          <a:p>
            <a:pPr algn="just"/>
            <a:r>
              <a:rPr lang="en-US" dirty="0" smtClean="0"/>
              <a:t>E- PLACEMENT is a total management and informative system, which provides the up-to date information of all the students in a particular college. </a:t>
            </a:r>
            <a:endParaRPr lang="en-IN" dirty="0" smtClean="0"/>
          </a:p>
          <a:p>
            <a:pPr>
              <a:buNone/>
            </a:pPr>
            <a:r>
              <a:rPr lang="en-US" sz="3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PROBLEM </a:t>
            </a:r>
            <a:r>
              <a:rPr lang="en-US" sz="3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DEFINITION:-</a:t>
            </a:r>
            <a:endParaRPr lang="en-IN" sz="3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just"/>
            <a:r>
              <a:rPr lang="en-US" dirty="0" smtClean="0"/>
              <a:t>Now </a:t>
            </a:r>
            <a:r>
              <a:rPr lang="en-US" dirty="0" smtClean="0"/>
              <a:t>a day’s campus placements are conducted in all colleges. Various software and other sector companies are conducting campus selections for selecting merit candidates. When campus selections are conducted the students should provide their curriculum vitae to the concern officer for attending the campus interviews. This routine process is maintained manually, like maintenance of their resumes in papers. This can be automated by designing software.</a:t>
            </a:r>
            <a:endParaRPr lang="en-IN" dirty="0" smtClean="0"/>
          </a:p>
          <a:p>
            <a:endParaRPr lang="en-IN" dirty="0"/>
          </a:p>
        </p:txBody>
      </p:sp>
    </p:spTree>
  </p:cSld>
  <p:clrMapOvr>
    <a:masterClrMapping/>
  </p:clrMapOvr>
  <p:transition spd="med" advClick="0" advTm="1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EXISTING SYSTEM:-</a:t>
            </a:r>
            <a:endParaRPr lang="en-I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Content Placeholder 4"/>
          <p:cNvSpPr>
            <a:spLocks noGrp="1"/>
          </p:cNvSpPr>
          <p:nvPr>
            <p:ph idx="1"/>
          </p:nvPr>
        </p:nvSpPr>
        <p:spPr/>
        <p:txBody>
          <a:bodyPr>
            <a:normAutofit fontScale="92500" lnSpcReduction="10000"/>
          </a:bodyPr>
          <a:lstStyle/>
          <a:p>
            <a:pPr marL="12700" lvl="2" indent="-12700" algn="just">
              <a:buNone/>
            </a:pPr>
            <a:r>
              <a:rPr lang="en-US" dirty="0" smtClean="0"/>
              <a:t>The earlier system is not computerized. All transactions in the system are done manually maintaining records. To make this laborious job simple the clients have to computerize the system. The management and all the departments that have been carrying out this job using manually makes the job more complicated and tedious most of the times. So, the best way is computerize computerization of the current environment.  </a:t>
            </a:r>
            <a:endParaRPr lang="en-IN" sz="1600" dirty="0" smtClean="0"/>
          </a:p>
          <a:p>
            <a:pPr>
              <a:buNone/>
            </a:pPr>
            <a:r>
              <a:rPr lang="en-US" sz="1800" dirty="0" smtClean="0">
                <a:ln w="10160">
                  <a:solidFill>
                    <a:schemeClr val="accent1"/>
                  </a:solidFill>
                  <a:prstDash val="solid"/>
                </a:ln>
                <a:solidFill>
                  <a:srgbClr val="FFFFFF"/>
                </a:solidFill>
                <a:effectLst>
                  <a:outerShdw blurRad="38100" dist="32000" dir="5400000" algn="tl">
                    <a:srgbClr val="000000">
                      <a:alpha val="30000"/>
                    </a:srgbClr>
                  </a:outerShdw>
                </a:effectLst>
              </a:rPr>
              <a:t>Drawbacks of Existing System</a:t>
            </a:r>
            <a:endParaRPr lang="en-IN" sz="12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571500" indent="-28575">
              <a:buFont typeface="+mj-lt"/>
              <a:buAutoNum type="romanLcPeriod"/>
            </a:pPr>
            <a:r>
              <a:rPr lang="en-US" sz="1800" dirty="0" smtClean="0"/>
              <a:t>It takes so much time for a placement officer to collect students’ details and approving the details provided by them. </a:t>
            </a:r>
          </a:p>
          <a:p>
            <a:pPr marL="571500" indent="-28575">
              <a:buFont typeface="+mj-lt"/>
              <a:buAutoNum type="romanLcPeriod"/>
            </a:pPr>
            <a:r>
              <a:rPr lang="en-US" sz="1800" dirty="0" smtClean="0"/>
              <a:t>Poor communication between students and placement officer, so here intimating about new placements is a hard task. </a:t>
            </a:r>
          </a:p>
          <a:p>
            <a:pPr marL="571500" indent="-28575">
              <a:buFont typeface="+mj-lt"/>
              <a:buAutoNum type="romanLcPeriod"/>
            </a:pPr>
            <a:r>
              <a:rPr lang="en-US" sz="1800" dirty="0" smtClean="0"/>
              <a:t>Students may not know about company details. Here also poor communication provides a problem. </a:t>
            </a:r>
          </a:p>
          <a:p>
            <a:pPr marL="542925" indent="0">
              <a:buFont typeface="+mj-lt"/>
              <a:buAutoNum type="romanLcPeriod"/>
            </a:pPr>
            <a:r>
              <a:rPr lang="en-US" sz="1800" dirty="0" smtClean="0"/>
              <a:t>Candidate may not get required information if concerned TPO is not at the desk.</a:t>
            </a:r>
            <a:endParaRPr lang="en-IN" sz="1400" dirty="0" smtClean="0"/>
          </a:p>
          <a:p>
            <a:pPr>
              <a:buNone/>
            </a:pPr>
            <a:endParaRPr lang="en-IN" dirty="0"/>
          </a:p>
        </p:txBody>
      </p:sp>
    </p:spTree>
  </p:cSld>
  <p:clrMapOvr>
    <a:masterClrMapping/>
  </p:clrMapOvr>
  <p:transition spd="med" advClick="0" advTm="1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to="" calcmode="lin" valueType="num">
                                      <p:cBhvr>
                                        <p:cTn id="17" dur="1" fill="hold"/>
                                        <p:tgtEl>
                                          <p:spTgt spid="5">
                                            <p:txEl>
                                              <p:pRg st="0" end="0"/>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 to="" calcmode="lin" valueType="num">
                                      <p:cBhvr>
                                        <p:cTn id="22" dur="1" fill="hold"/>
                                        <p:tgtEl>
                                          <p:spTgt spid="5">
                                            <p:txEl>
                                              <p:pRg st="1" end="1"/>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 to="" calcmode="lin" valueType="num">
                                      <p:cBhvr>
                                        <p:cTn id="27" dur="1" fill="hold"/>
                                        <p:tgtEl>
                                          <p:spTgt spid="5">
                                            <p:txEl>
                                              <p:pRg st="2" end="2"/>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to="" calcmode="lin" valueType="num">
                                      <p:cBhvr>
                                        <p:cTn id="32" dur="1" fill="hold"/>
                                        <p:tgtEl>
                                          <p:spTgt spid="5">
                                            <p:txEl>
                                              <p:pRg st="3" end="3"/>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to="" calcmode="lin" valueType="num">
                                      <p:cBhvr>
                                        <p:cTn id="37" dur="1" fill="hold"/>
                                        <p:tgtEl>
                                          <p:spTgt spid="5">
                                            <p:txEl>
                                              <p:pRg st="4" end="4"/>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 to="" calcmode="lin" valueType="num">
                                      <p:cBhvr>
                                        <p:cTn id="42" dur="1" fill="hold"/>
                                        <p:tgtEl>
                                          <p:spTgt spid="5">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418484"/>
          </a:xfrm>
        </p:spPr>
        <p:txBody>
          <a:bodyPr>
            <a:normAutofit fontScale="90000"/>
          </a:bodyPr>
          <a:lstStyle/>
          <a:p>
            <a:r>
              <a:rPr lang="en-IN" sz="5300" b="1" dirty="0" smtClean="0"/>
              <a:t>LITERATURE </a:t>
            </a:r>
            <a:r>
              <a:rPr lang="en-IN" sz="5300" b="1" dirty="0" smtClean="0"/>
              <a:t>SURVEY:-</a:t>
            </a:r>
            <a:r>
              <a:rPr lang="en-IN" dirty="0" smtClean="0"/>
              <a:t/>
            </a:r>
            <a:br>
              <a:rPr lang="en-IN" dirty="0" smtClean="0"/>
            </a:br>
            <a:endParaRPr lang="en-IN" dirty="0"/>
          </a:p>
        </p:txBody>
      </p:sp>
      <p:graphicFrame>
        <p:nvGraphicFramePr>
          <p:cNvPr id="4" name="Content Placeholder 3"/>
          <p:cNvGraphicFramePr>
            <a:graphicFrameLocks noGrp="1"/>
          </p:cNvGraphicFramePr>
          <p:nvPr>
            <p:ph idx="1"/>
          </p:nvPr>
        </p:nvGraphicFramePr>
        <p:xfrm>
          <a:off x="457200" y="1214438"/>
          <a:ext cx="8229600" cy="4837176"/>
        </p:xfrm>
        <a:graphic>
          <a:graphicData uri="http://schemas.openxmlformats.org/drawingml/2006/table">
            <a:tbl>
              <a:tblPr firstRow="1" bandRow="1">
                <a:tableStyleId>{5C22544A-7EE6-4342-B048-85BDC9FD1C3A}</a:tableStyleId>
              </a:tblPr>
              <a:tblGrid>
                <a:gridCol w="471462"/>
                <a:gridCol w="1428760"/>
                <a:gridCol w="1500198"/>
                <a:gridCol w="2071702"/>
                <a:gridCol w="2757478"/>
              </a:tblGrid>
              <a:tr h="370840">
                <a:tc>
                  <a:txBody>
                    <a:bodyPr/>
                    <a:lstStyle/>
                    <a:p>
                      <a:pPr algn="ctr">
                        <a:lnSpc>
                          <a:spcPct val="115000"/>
                        </a:lnSpc>
                        <a:spcAft>
                          <a:spcPts val="0"/>
                        </a:spcAft>
                      </a:pPr>
                      <a:r>
                        <a:rPr lang="en-IN" sz="1200" b="1" dirty="0" smtClean="0">
                          <a:latin typeface="Times New Roman"/>
                          <a:ea typeface="Calibri"/>
                          <a:cs typeface="Times New Roman"/>
                        </a:rPr>
                        <a:t>S.N</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r>
                        <a:rPr lang="en-IN" sz="1200" b="1" dirty="0">
                          <a:latin typeface="Times New Roman"/>
                          <a:ea typeface="Calibri"/>
                          <a:cs typeface="Times New Roman"/>
                        </a:rPr>
                        <a:t>EXPERIMENT NAME</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r>
                        <a:rPr lang="en-IN" sz="1200" b="1" dirty="0">
                          <a:latin typeface="Times New Roman"/>
                          <a:ea typeface="Calibri"/>
                          <a:cs typeface="Times New Roman"/>
                        </a:rPr>
                        <a:t>AUTHOR NAME</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r>
                        <a:rPr lang="en-IN" sz="1200" b="1" dirty="0">
                          <a:latin typeface="Times New Roman"/>
                          <a:ea typeface="Calibri"/>
                          <a:cs typeface="Times New Roman"/>
                        </a:rPr>
                        <a:t>OBJECTIVE</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r>
                        <a:rPr lang="en-IN" sz="1200" b="1" dirty="0">
                          <a:latin typeface="Times New Roman"/>
                          <a:ea typeface="Calibri"/>
                          <a:cs typeface="Times New Roman"/>
                        </a:rPr>
                        <a:t>ADVANTAGES</a:t>
                      </a:r>
                      <a:endParaRPr lang="en-IN" sz="1100" dirty="0">
                        <a:latin typeface="Calibri"/>
                        <a:ea typeface="Calibri"/>
                        <a:cs typeface="Times New Roman"/>
                      </a:endParaRPr>
                    </a:p>
                  </a:txBody>
                  <a:tcPr marL="68580" marR="68580" marT="0" marB="0"/>
                </a:tc>
              </a:tr>
              <a:tr h="370840">
                <a:tc>
                  <a:txBody>
                    <a:bodyPr/>
                    <a:lstStyle/>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r>
                        <a:rPr lang="en-US" sz="1200" dirty="0" smtClean="0">
                          <a:latin typeface="Times New Roman"/>
                          <a:ea typeface="Calibri"/>
                          <a:cs typeface="Times New Roman"/>
                        </a:rPr>
                        <a:t>1.</a:t>
                      </a:r>
                      <a:endParaRPr lang="en-IN" sz="1200" dirty="0">
                        <a:latin typeface="Times New Roman"/>
                        <a:ea typeface="Calibri"/>
                        <a:cs typeface="Times New Roman"/>
                      </a:endParaRPr>
                    </a:p>
                  </a:txBody>
                  <a:tcPr marL="68580" marR="68580" marT="0" marB="0"/>
                </a:tc>
                <a:tc>
                  <a:txBody>
                    <a:bodyPr/>
                    <a:lstStyle/>
                    <a:p>
                      <a:pPr>
                        <a:lnSpc>
                          <a:spcPct val="115000"/>
                        </a:lnSpc>
                        <a:spcAft>
                          <a:spcPts val="0"/>
                        </a:spcAft>
                      </a:pPr>
                      <a:r>
                        <a:rPr lang="en-IN" sz="1200">
                          <a:latin typeface="Times New Roman"/>
                          <a:ea typeface="Times New Roman"/>
                          <a:cs typeface="Times New Roman"/>
                        </a:rPr>
                        <a:t>Web Based Placement Management System</a:t>
                      </a:r>
                      <a:endParaRPr lang="en-IN" sz="1100">
                        <a:latin typeface="Calibri"/>
                        <a:ea typeface="Calibri"/>
                        <a:cs typeface="Times New Roman"/>
                      </a:endParaRPr>
                    </a:p>
                  </a:txBody>
                  <a:tcPr marL="68580" marR="68580" marT="0" marB="0"/>
                </a:tc>
                <a:tc>
                  <a:txBody>
                    <a:bodyPr/>
                    <a:lstStyle/>
                    <a:p>
                      <a:pPr>
                        <a:lnSpc>
                          <a:spcPct val="115000"/>
                        </a:lnSpc>
                        <a:spcAft>
                          <a:spcPts val="0"/>
                        </a:spcAft>
                      </a:pPr>
                      <a:r>
                        <a:rPr lang="en-IN" sz="1200" dirty="0" err="1">
                          <a:latin typeface="Times New Roman"/>
                          <a:ea typeface="Times New Roman"/>
                          <a:cs typeface="Times New Roman"/>
                        </a:rPr>
                        <a:t>Anjali.V</a:t>
                      </a:r>
                      <a:r>
                        <a:rPr lang="en-IN" sz="1200" dirty="0">
                          <a:latin typeface="Times New Roman"/>
                          <a:ea typeface="Times New Roman"/>
                          <a:cs typeface="Times New Roman"/>
                        </a:rPr>
                        <a:t>, Jeyalakshmi.PR, </a:t>
                      </a:r>
                      <a:r>
                        <a:rPr lang="en-IN" sz="1200" dirty="0" err="1">
                          <a:latin typeface="Times New Roman"/>
                          <a:ea typeface="Times New Roman"/>
                          <a:cs typeface="Times New Roman"/>
                        </a:rPr>
                        <a:t>Anbubala.R</a:t>
                      </a:r>
                      <a:r>
                        <a:rPr lang="en-IN" sz="1200" dirty="0">
                          <a:latin typeface="Times New Roman"/>
                          <a:ea typeface="Times New Roman"/>
                          <a:cs typeface="Times New Roman"/>
                        </a:rPr>
                        <a:t>, Sri Mathura </a:t>
                      </a:r>
                      <a:r>
                        <a:rPr lang="en-IN" sz="1200" dirty="0" err="1">
                          <a:latin typeface="Times New Roman"/>
                          <a:ea typeface="Times New Roman"/>
                          <a:cs typeface="Times New Roman"/>
                        </a:rPr>
                        <a:t>devi.G,Ranjini.V</a:t>
                      </a:r>
                      <a:endParaRPr lang="en-IN" sz="1100" dirty="0">
                        <a:latin typeface="Calibri"/>
                        <a:ea typeface="Calibri"/>
                        <a:cs typeface="Times New Roman"/>
                      </a:endParaRPr>
                    </a:p>
                  </a:txBody>
                  <a:tcPr marL="68580" marR="68580" marT="0" marB="0"/>
                </a:tc>
                <a:tc>
                  <a:txBody>
                    <a:bodyPr/>
                    <a:lstStyle/>
                    <a:p>
                      <a:pPr algn="just">
                        <a:lnSpc>
                          <a:spcPct val="115000"/>
                        </a:lnSpc>
                        <a:spcAft>
                          <a:spcPts val="0"/>
                        </a:spcAft>
                      </a:pPr>
                      <a:r>
                        <a:rPr lang="en-IN" sz="1200" dirty="0">
                          <a:latin typeface="Times New Roman"/>
                          <a:ea typeface="Times New Roman"/>
                          <a:cs typeface="Times New Roman"/>
                        </a:rPr>
                        <a:t>Student logging should be able to upload their personal and educational information in the form of a resume. The key feature of this project is that it is one time registration enabled.</a:t>
                      </a:r>
                      <a:endParaRPr lang="en-IN" sz="1100" dirty="0">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Symbol"/>
                        <a:buChar char=""/>
                      </a:pPr>
                      <a:r>
                        <a:rPr lang="en-IN" sz="1200" dirty="0">
                          <a:latin typeface="Times New Roman"/>
                          <a:ea typeface="Cambria"/>
                          <a:cs typeface="Times New Roman"/>
                        </a:rPr>
                        <a:t>To provide industry  institute interaction.</a:t>
                      </a:r>
                      <a:endParaRPr lang="en-IN" sz="1100" dirty="0">
                        <a:latin typeface="Calibri"/>
                        <a:ea typeface="Calibri"/>
                        <a:cs typeface="Times New Roman"/>
                      </a:endParaRPr>
                    </a:p>
                    <a:p>
                      <a:pPr marL="342900" lvl="0" indent="-342900">
                        <a:lnSpc>
                          <a:spcPct val="115000"/>
                        </a:lnSpc>
                        <a:spcAft>
                          <a:spcPts val="0"/>
                        </a:spcAft>
                        <a:buFont typeface="Symbol"/>
                        <a:buChar char=""/>
                      </a:pPr>
                      <a:r>
                        <a:rPr lang="en-IN" sz="1200" dirty="0">
                          <a:latin typeface="Times New Roman"/>
                          <a:ea typeface="Times New Roman"/>
                          <a:cs typeface="Times New Roman"/>
                        </a:rPr>
                        <a:t>Here  recruiters  can also  search for  the details provided by students on the basis of their percentage.</a:t>
                      </a:r>
                      <a:endParaRPr lang="en-IN" sz="1100" dirty="0">
                        <a:latin typeface="Calibri"/>
                        <a:ea typeface="Calibri"/>
                        <a:cs typeface="Times New Roman"/>
                      </a:endParaRPr>
                    </a:p>
                  </a:txBody>
                  <a:tcPr marL="68580" marR="68580" marT="0" marB="0"/>
                </a:tc>
              </a:tr>
              <a:tr h="370840">
                <a:tc>
                  <a:txBody>
                    <a:bodyPr/>
                    <a:lstStyle/>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r>
                        <a:rPr lang="en-US" sz="1200" dirty="0" smtClean="0">
                          <a:latin typeface="Times New Roman"/>
                          <a:ea typeface="Calibri"/>
                          <a:cs typeface="Times New Roman"/>
                        </a:rPr>
                        <a:t>2.</a:t>
                      </a:r>
                      <a:endParaRPr lang="en-IN" sz="1200" dirty="0">
                        <a:latin typeface="Times New Roman"/>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Cambria"/>
                          <a:cs typeface="Times New Roman"/>
                        </a:rPr>
                        <a:t>Online Training and Placement System</a:t>
                      </a:r>
                      <a:endParaRPr lang="en-IN" sz="1100" dirty="0">
                        <a:latin typeface="Calibri"/>
                        <a:ea typeface="Calibri"/>
                        <a:cs typeface="Times New Roman"/>
                      </a:endParaRPr>
                    </a:p>
                  </a:txBody>
                  <a:tcPr marL="68580" marR="68580" marT="0" marB="0"/>
                </a:tc>
                <a:tc>
                  <a:txBody>
                    <a:bodyPr/>
                    <a:lstStyle/>
                    <a:p>
                      <a:pPr>
                        <a:lnSpc>
                          <a:spcPct val="115000"/>
                        </a:lnSpc>
                        <a:spcAft>
                          <a:spcPts val="0"/>
                        </a:spcAft>
                      </a:pPr>
                      <a:r>
                        <a:rPr lang="en-IN" sz="1200" dirty="0" err="1">
                          <a:latin typeface="Times New Roman"/>
                          <a:ea typeface="Cambria"/>
                          <a:cs typeface="Times New Roman"/>
                        </a:rPr>
                        <a:t>Mulla</a:t>
                      </a:r>
                      <a:r>
                        <a:rPr lang="en-IN" sz="1200" dirty="0">
                          <a:latin typeface="Times New Roman"/>
                          <a:ea typeface="Cambria"/>
                          <a:cs typeface="Times New Roman"/>
                        </a:rPr>
                        <a:t> </a:t>
                      </a:r>
                      <a:r>
                        <a:rPr lang="en-IN" sz="1200" dirty="0" err="1">
                          <a:latin typeface="Times New Roman"/>
                          <a:ea typeface="Cambria"/>
                          <a:cs typeface="Times New Roman"/>
                        </a:rPr>
                        <a:t>Kajal</a:t>
                      </a:r>
                      <a:r>
                        <a:rPr lang="en-IN" sz="1200" dirty="0">
                          <a:latin typeface="Times New Roman"/>
                          <a:ea typeface="Cambria"/>
                          <a:cs typeface="Times New Roman"/>
                        </a:rPr>
                        <a:t>, </a:t>
                      </a:r>
                      <a:r>
                        <a:rPr lang="en-IN" sz="1200" dirty="0" err="1">
                          <a:latin typeface="Times New Roman"/>
                          <a:ea typeface="Cambria"/>
                          <a:cs typeface="Times New Roman"/>
                        </a:rPr>
                        <a:t>Mahadik</a:t>
                      </a:r>
                      <a:r>
                        <a:rPr lang="en-IN" sz="1200" dirty="0">
                          <a:latin typeface="Times New Roman"/>
                          <a:ea typeface="Cambria"/>
                          <a:cs typeface="Times New Roman"/>
                        </a:rPr>
                        <a:t> </a:t>
                      </a:r>
                      <a:r>
                        <a:rPr lang="en-IN" sz="1200" dirty="0" err="1">
                          <a:latin typeface="Times New Roman"/>
                          <a:ea typeface="Cambria"/>
                          <a:cs typeface="Times New Roman"/>
                        </a:rPr>
                        <a:t>Awanti</a:t>
                      </a:r>
                      <a:r>
                        <a:rPr lang="en-IN" sz="1200" dirty="0">
                          <a:latin typeface="Times New Roman"/>
                          <a:ea typeface="Cambria"/>
                          <a:cs typeface="Times New Roman"/>
                        </a:rPr>
                        <a:t>, </a:t>
                      </a:r>
                      <a:r>
                        <a:rPr lang="en-IN" sz="1200" dirty="0" err="1">
                          <a:latin typeface="Times New Roman"/>
                          <a:ea typeface="Cambria"/>
                          <a:cs typeface="Times New Roman"/>
                        </a:rPr>
                        <a:t>Pandharpatte</a:t>
                      </a:r>
                      <a:r>
                        <a:rPr lang="en-IN" sz="1200" dirty="0">
                          <a:latin typeface="Times New Roman"/>
                          <a:ea typeface="Cambria"/>
                          <a:cs typeface="Times New Roman"/>
                        </a:rPr>
                        <a:t> </a:t>
                      </a:r>
                      <a:r>
                        <a:rPr lang="en-IN" sz="1200" dirty="0" err="1">
                          <a:latin typeface="Times New Roman"/>
                          <a:ea typeface="Cambria"/>
                          <a:cs typeface="Times New Roman"/>
                        </a:rPr>
                        <a:t>Sonali</a:t>
                      </a:r>
                      <a:r>
                        <a:rPr lang="en-IN" sz="1200" dirty="0">
                          <a:latin typeface="Times New Roman"/>
                          <a:ea typeface="Cambria"/>
                          <a:cs typeface="Times New Roman"/>
                        </a:rPr>
                        <a:t>, </a:t>
                      </a:r>
                      <a:r>
                        <a:rPr lang="en-IN" sz="1200" dirty="0" err="1">
                          <a:latin typeface="Times New Roman"/>
                          <a:ea typeface="Cambria"/>
                          <a:cs typeface="Times New Roman"/>
                        </a:rPr>
                        <a:t>Kalantre</a:t>
                      </a:r>
                      <a:r>
                        <a:rPr lang="en-IN" sz="1200" dirty="0">
                          <a:latin typeface="Times New Roman"/>
                          <a:ea typeface="Cambria"/>
                          <a:cs typeface="Times New Roman"/>
                        </a:rPr>
                        <a:t> </a:t>
                      </a:r>
                      <a:r>
                        <a:rPr lang="en-IN" sz="1200" dirty="0" err="1">
                          <a:latin typeface="Times New Roman"/>
                          <a:ea typeface="Cambria"/>
                          <a:cs typeface="Times New Roman"/>
                        </a:rPr>
                        <a:t>Rashmi</a:t>
                      </a:r>
                      <a:r>
                        <a:rPr lang="en-IN" sz="1200" dirty="0">
                          <a:latin typeface="Times New Roman"/>
                          <a:ea typeface="Cambria"/>
                          <a:cs typeface="Times New Roman"/>
                        </a:rPr>
                        <a:t>, </a:t>
                      </a:r>
                      <a:r>
                        <a:rPr lang="en-IN" sz="1200" dirty="0" err="1">
                          <a:latin typeface="Times New Roman"/>
                          <a:ea typeface="Cambria"/>
                          <a:cs typeface="Times New Roman"/>
                        </a:rPr>
                        <a:t>Bansode</a:t>
                      </a:r>
                      <a:r>
                        <a:rPr lang="en-IN" sz="1200" dirty="0">
                          <a:latin typeface="Times New Roman"/>
                          <a:ea typeface="Cambria"/>
                          <a:cs typeface="Times New Roman"/>
                        </a:rPr>
                        <a:t> </a:t>
                      </a:r>
                      <a:r>
                        <a:rPr lang="en-IN" sz="1200" dirty="0" err="1">
                          <a:latin typeface="Times New Roman"/>
                          <a:ea typeface="Cambria"/>
                          <a:cs typeface="Times New Roman"/>
                        </a:rPr>
                        <a:t>Swapnali</a:t>
                      </a:r>
                      <a:endParaRPr lang="en-IN" sz="1100" dirty="0">
                        <a:latin typeface="Calibri"/>
                        <a:ea typeface="Calibri"/>
                        <a:cs typeface="Times New Roman"/>
                      </a:endParaRPr>
                    </a:p>
                  </a:txBody>
                  <a:tcPr marL="68580" marR="68580" marT="0" marB="0"/>
                </a:tc>
                <a:tc>
                  <a:txBody>
                    <a:bodyPr/>
                    <a:lstStyle/>
                    <a:p>
                      <a:pPr marR="12700" algn="just">
                        <a:lnSpc>
                          <a:spcPct val="110000"/>
                        </a:lnSpc>
                        <a:spcAft>
                          <a:spcPts val="0"/>
                        </a:spcAft>
                        <a:tabLst>
                          <a:tab pos="635000" algn="l"/>
                        </a:tabLst>
                      </a:pPr>
                      <a:r>
                        <a:rPr lang="en-IN" sz="1200" dirty="0">
                          <a:latin typeface="Times New Roman"/>
                          <a:ea typeface="Cambria"/>
                          <a:cs typeface="Times New Roman"/>
                        </a:rPr>
                        <a:t>To prepare students ready for industry employment.</a:t>
                      </a:r>
                      <a:endParaRPr lang="en-IN" sz="1100" dirty="0">
                        <a:latin typeface="Calibri"/>
                        <a:ea typeface="Calibri"/>
                        <a:cs typeface="Times New Roman"/>
                      </a:endParaRPr>
                    </a:p>
                    <a:p>
                      <a:pPr marR="12700" algn="just">
                        <a:lnSpc>
                          <a:spcPct val="110000"/>
                        </a:lnSpc>
                        <a:spcAft>
                          <a:spcPts val="0"/>
                        </a:spcAft>
                        <a:tabLst>
                          <a:tab pos="635000" algn="l"/>
                        </a:tabLst>
                      </a:pPr>
                      <a:r>
                        <a:rPr lang="en-IN" sz="1200" dirty="0">
                          <a:latin typeface="Times New Roman"/>
                          <a:ea typeface="Cambria"/>
                          <a:cs typeface="Times New Roman"/>
                        </a:rPr>
                        <a:t>To provide Training and Employment opportunities for students .</a:t>
                      </a:r>
                      <a:endParaRPr lang="en-IN" sz="1100" dirty="0">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Symbol"/>
                        <a:buChar char=""/>
                      </a:pPr>
                      <a:r>
                        <a:rPr lang="en-IN" sz="1200">
                          <a:latin typeface="Times New Roman"/>
                          <a:ea typeface="Cambria"/>
                          <a:cs typeface="Times New Roman"/>
                        </a:rPr>
                        <a:t>Save time for the process.</a:t>
                      </a:r>
                      <a:endParaRPr lang="en-IN" sz="1100">
                        <a:latin typeface="Calibri"/>
                        <a:ea typeface="Calibri"/>
                        <a:cs typeface="Times New Roman"/>
                      </a:endParaRPr>
                    </a:p>
                    <a:p>
                      <a:pPr marL="342900" marR="12700" lvl="0" indent="-342900">
                        <a:lnSpc>
                          <a:spcPct val="114000"/>
                        </a:lnSpc>
                        <a:spcAft>
                          <a:spcPts val="0"/>
                        </a:spcAft>
                        <a:buFont typeface="Symbol"/>
                        <a:buChar char=""/>
                        <a:tabLst>
                          <a:tab pos="914400" algn="l"/>
                        </a:tabLst>
                      </a:pPr>
                      <a:r>
                        <a:rPr lang="en-IN" sz="1200">
                          <a:latin typeface="Times New Roman"/>
                          <a:ea typeface="Cambria"/>
                          <a:cs typeface="Times New Roman"/>
                        </a:rPr>
                        <a:t>Also students get notified by the SMS instantly.</a:t>
                      </a:r>
                      <a:endParaRPr lang="en-IN" sz="1100">
                        <a:latin typeface="Calibri"/>
                        <a:ea typeface="Calibri"/>
                        <a:cs typeface="Times New Roman"/>
                      </a:endParaRPr>
                    </a:p>
                  </a:txBody>
                  <a:tcPr marL="68580" marR="68580" marT="0" marB="0"/>
                </a:tc>
              </a:tr>
              <a:tr h="370840">
                <a:tc>
                  <a:txBody>
                    <a:bodyPr/>
                    <a:lstStyle/>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r>
                        <a:rPr lang="en-US" sz="1200" dirty="0" smtClean="0">
                          <a:latin typeface="Times New Roman"/>
                          <a:ea typeface="Calibri"/>
                          <a:cs typeface="Times New Roman"/>
                        </a:rPr>
                        <a:t>3.</a:t>
                      </a:r>
                      <a:endParaRPr lang="en-IN" sz="1200" dirty="0">
                        <a:latin typeface="Times New Roman"/>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Times New Roman"/>
                          <a:cs typeface="Times New Roman"/>
                        </a:rPr>
                        <a:t>E-PLACEMENT MANAGEMENT</a:t>
                      </a:r>
                      <a:endParaRPr lang="en-IN" sz="1100" dirty="0">
                        <a:latin typeface="Calibri"/>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Times New Roman"/>
                          <a:cs typeface="Times New Roman"/>
                        </a:rPr>
                        <a:t>MYTHILI M</a:t>
                      </a:r>
                      <a:r>
                        <a:rPr lang="en-IN" sz="1200" dirty="0">
                          <a:latin typeface="Times New Roman"/>
                          <a:ea typeface="Calibri"/>
                          <a:cs typeface="Times New Roman"/>
                        </a:rPr>
                        <a:t>,</a:t>
                      </a:r>
                      <a:r>
                        <a:rPr lang="en-IN" sz="1200" dirty="0">
                          <a:latin typeface="Times New Roman"/>
                          <a:ea typeface="Times New Roman"/>
                          <a:cs typeface="Times New Roman"/>
                        </a:rPr>
                        <a:t> AISHWARYA R</a:t>
                      </a:r>
                      <a:r>
                        <a:rPr lang="en-IN" sz="1200" dirty="0">
                          <a:latin typeface="Times New Roman"/>
                          <a:ea typeface="Calibri"/>
                          <a:cs typeface="Times New Roman"/>
                        </a:rPr>
                        <a:t>,</a:t>
                      </a:r>
                      <a:r>
                        <a:rPr lang="en-IN" sz="1200" dirty="0">
                          <a:latin typeface="Times New Roman"/>
                          <a:ea typeface="Times New Roman"/>
                          <a:cs typeface="Times New Roman"/>
                        </a:rPr>
                        <a:t> SHENBAGAM P</a:t>
                      </a:r>
                      <a:r>
                        <a:rPr lang="en-IN" sz="1200" dirty="0">
                          <a:latin typeface="Times New Roman"/>
                          <a:ea typeface="Calibri"/>
                          <a:cs typeface="Times New Roman"/>
                        </a:rPr>
                        <a:t>,</a:t>
                      </a:r>
                      <a:r>
                        <a:rPr lang="en-IN" sz="1200" dirty="0">
                          <a:latin typeface="Times New Roman"/>
                          <a:ea typeface="Times New Roman"/>
                          <a:cs typeface="Times New Roman"/>
                        </a:rPr>
                        <a:t> SANDHIYA C</a:t>
                      </a:r>
                      <a:endParaRPr lang="en-IN" sz="1100" dirty="0">
                        <a:latin typeface="Calibri"/>
                        <a:ea typeface="Calibri"/>
                        <a:cs typeface="Times New Roman"/>
                      </a:endParaRPr>
                    </a:p>
                  </a:txBody>
                  <a:tcPr marL="68580" marR="68580" marT="0" marB="0"/>
                </a:tc>
                <a:tc>
                  <a:txBody>
                    <a:bodyPr/>
                    <a:lstStyle/>
                    <a:p>
                      <a:pPr marR="12700" algn="just">
                        <a:lnSpc>
                          <a:spcPct val="110000"/>
                        </a:lnSpc>
                        <a:spcAft>
                          <a:spcPts val="0"/>
                        </a:spcAft>
                        <a:tabLst>
                          <a:tab pos="635000" algn="l"/>
                        </a:tabLst>
                      </a:pPr>
                      <a:r>
                        <a:rPr lang="en-IN" sz="1200" dirty="0">
                          <a:latin typeface="Times New Roman"/>
                          <a:ea typeface="Times New Roman"/>
                          <a:cs typeface="Times New Roman"/>
                        </a:rPr>
                        <a:t>The E- PLACEMENT is a web based application developed in windows platform for the placement department of the college in order to provide the details of its students in a database for the companies to their process of recruitment provided with a proper login.</a:t>
                      </a:r>
                      <a:endParaRPr lang="en-IN" sz="1100" dirty="0">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Symbol"/>
                        <a:buChar char=""/>
                        <a:tabLst>
                          <a:tab pos="1866900" algn="l"/>
                          <a:tab pos="3416300" algn="l"/>
                          <a:tab pos="3860800" algn="l"/>
                          <a:tab pos="4140200" algn="l"/>
                          <a:tab pos="5257800" algn="l"/>
                        </a:tabLst>
                      </a:pPr>
                      <a:r>
                        <a:rPr lang="en-IN" sz="1200" dirty="0">
                          <a:latin typeface="Times New Roman"/>
                          <a:ea typeface="Times New Roman"/>
                          <a:cs typeface="Times New Roman"/>
                        </a:rPr>
                        <a:t>Placement  officer can  easily  collect  student’ details, and	 approve  the details provided by them.</a:t>
                      </a:r>
                      <a:endParaRPr lang="en-IN" sz="1100" dirty="0">
                        <a:latin typeface="Calibri"/>
                        <a:ea typeface="Calibri"/>
                        <a:cs typeface="Times New Roman"/>
                      </a:endParaRPr>
                    </a:p>
                    <a:p>
                      <a:pPr marL="342900" lvl="0" indent="-342900">
                        <a:lnSpc>
                          <a:spcPct val="115000"/>
                        </a:lnSpc>
                        <a:spcAft>
                          <a:spcPts val="0"/>
                        </a:spcAft>
                        <a:buFont typeface="Symbol"/>
                        <a:buChar char=""/>
                        <a:tabLst>
                          <a:tab pos="5181600" algn="l"/>
                        </a:tabLst>
                      </a:pPr>
                      <a:r>
                        <a:rPr lang="en-IN" sz="1200" dirty="0">
                          <a:latin typeface="Times New Roman"/>
                          <a:ea typeface="Times New Roman"/>
                          <a:cs typeface="Times New Roman"/>
                        </a:rPr>
                        <a:t>As  it  is  an online  application, communication with placement officer is easy to students and recruiters, so here intimating about new placements  very easy task.</a:t>
                      </a:r>
                      <a:endParaRPr lang="en-IN" sz="1100" dirty="0">
                        <a:latin typeface="Calibri"/>
                        <a:ea typeface="Calibri"/>
                        <a:cs typeface="Times New Roman"/>
                      </a:endParaRPr>
                    </a:p>
                  </a:txBody>
                  <a:tcPr marL="68580" marR="68580" marT="0" marB="0"/>
                </a:tc>
              </a:tr>
            </a:tbl>
          </a:graphicData>
        </a:graphic>
      </p:graphicFrame>
    </p:spTree>
  </p:cSld>
  <p:clrMapOvr>
    <a:masterClrMapping/>
  </p:clrMapOvr>
  <p:transition spd="med" advClick="0" advTm="1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PROPOSED SYSTEM</a:t>
            </a:r>
            <a:endParaRPr lang="en-I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p:txBody>
          <a:bodyPr>
            <a:normAutofit/>
          </a:bodyPr>
          <a:lstStyle/>
          <a:p>
            <a:pPr algn="just"/>
            <a:r>
              <a:rPr lang="en-US" dirty="0" smtClean="0"/>
              <a:t> Proposed system is an online application that can be accessed throughout the organization and outside as well with proper login provided. Students logging should be able to upload their information in the form of a CV. The administrator will create the users and the users will use the accounts created by administrator. When the user entered into his respective page he has to update his details. And the details are to be approved by the administrator. </a:t>
            </a:r>
            <a:endParaRPr lang="en-IN" dirty="0"/>
          </a:p>
        </p:txBody>
      </p:sp>
    </p:spTree>
  </p:cSld>
  <p:clrMapOvr>
    <a:masterClrMapping/>
  </p:clrMapOvr>
  <p:transition spd="med" advClick="0" advTm="1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REQUIREMENT ANALYSIS</a:t>
            </a:r>
            <a:r>
              <a:rPr lang="en-IN" sz="1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IN" sz="1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p:txBody>
          <a:bodyPr>
            <a:normAutofit fontScale="85000" lnSpcReduction="20000"/>
          </a:bodyPr>
          <a:lstStyle/>
          <a:p>
            <a:pPr>
              <a:buNone/>
            </a:pPr>
            <a:r>
              <a:rPr lang="en-IN" sz="2800" dirty="0" smtClean="0">
                <a:ln w="10160">
                  <a:solidFill>
                    <a:schemeClr val="accent1"/>
                  </a:solidFill>
                  <a:prstDash val="solid"/>
                </a:ln>
                <a:solidFill>
                  <a:srgbClr val="FFFFFF"/>
                </a:solidFill>
                <a:effectLst>
                  <a:outerShdw blurRad="38100" dist="32000" dir="5400000" algn="tl">
                    <a:srgbClr val="000000">
                      <a:alpha val="30000"/>
                    </a:srgbClr>
                  </a:outerShdw>
                </a:effectLst>
              </a:rPr>
              <a:t>HARDWARE REQUIREMENTS</a:t>
            </a:r>
            <a:endParaRPr lang="en-IN" sz="18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r>
              <a:rPr lang="en-IN" sz="2800" dirty="0" smtClean="0"/>
              <a:t>Processor			: Pentium –I Core</a:t>
            </a:r>
            <a:endParaRPr lang="en-IN" sz="1800" dirty="0" smtClean="0"/>
          </a:p>
          <a:p>
            <a:r>
              <a:rPr lang="en-IN" sz="2800" dirty="0" smtClean="0"/>
              <a:t>RAM			: 2 GB</a:t>
            </a:r>
            <a:endParaRPr lang="en-IN" sz="1800" dirty="0" smtClean="0"/>
          </a:p>
          <a:p>
            <a:r>
              <a:rPr lang="en-IN" sz="2800" dirty="0" smtClean="0"/>
              <a:t>Hard Disk  		            : 1.28GB</a:t>
            </a:r>
          </a:p>
          <a:p>
            <a:endParaRPr lang="en-IN" sz="1800" dirty="0" smtClean="0"/>
          </a:p>
          <a:p>
            <a:pPr marL="266700" lvl="2" indent="-266700">
              <a:buNone/>
            </a:pPr>
            <a:r>
              <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rPr>
              <a:t>SOFTWARE REQUIREMENTS</a:t>
            </a:r>
            <a:endParaRPr lang="en-IN" sz="21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r>
              <a:rPr lang="en-IN" sz="2800" dirty="0" smtClean="0"/>
              <a:t>Operating System		: Windows 7/8/10</a:t>
            </a:r>
            <a:endParaRPr lang="en-IN" sz="1800" dirty="0" smtClean="0"/>
          </a:p>
          <a:p>
            <a:r>
              <a:rPr lang="en-IN" sz="2800" dirty="0" smtClean="0"/>
              <a:t>Front End			: HTML, CSS AND BOOTSRAP</a:t>
            </a:r>
            <a:endParaRPr lang="en-IN" sz="1800" dirty="0" smtClean="0"/>
          </a:p>
          <a:p>
            <a:r>
              <a:rPr lang="en-IN" sz="2800" dirty="0" smtClean="0"/>
              <a:t>Script			:  JavaScript</a:t>
            </a:r>
            <a:endParaRPr lang="en-IN" sz="1800" dirty="0" smtClean="0"/>
          </a:p>
          <a:p>
            <a:r>
              <a:rPr lang="en-IN" sz="2800" dirty="0" smtClean="0"/>
              <a:t>Back End			: PHP</a:t>
            </a:r>
            <a:endParaRPr lang="en-IN" sz="1800" dirty="0" smtClean="0"/>
          </a:p>
          <a:p>
            <a:r>
              <a:rPr lang="en-IN" sz="2800" dirty="0" smtClean="0"/>
              <a:t>Database                             : MYSQL</a:t>
            </a:r>
            <a:endParaRPr lang="en-IN" sz="1800" dirty="0" smtClean="0"/>
          </a:p>
          <a:p>
            <a:r>
              <a:rPr lang="en-IN" sz="2800" dirty="0" smtClean="0"/>
              <a:t>Cloud Service                     : Amazon Web Service </a:t>
            </a:r>
            <a:endParaRPr lang="en-IN" sz="1800" dirty="0" smtClean="0"/>
          </a:p>
          <a:p>
            <a:endParaRPr lang="en-IN" dirty="0"/>
          </a:p>
        </p:txBody>
      </p:sp>
    </p:spTree>
  </p:cSld>
  <p:clrMapOvr>
    <a:masterClrMapping/>
  </p:clrMapOvr>
  <p:transition spd="med" advClick="0" advTm="1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to="" calcmode="lin" valueType="num">
                                      <p:cBhvr>
                                        <p:cTn id="20" dur="1" fill="hold"/>
                                        <p:tgtEl>
                                          <p:spTgt spid="3">
                                            <p:txEl>
                                              <p:pRg st="2" end="2"/>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to="" calcmode="lin" valueType="num">
                                      <p:cBhvr>
                                        <p:cTn id="23" dur="1" fill="hold"/>
                                        <p:tgtEl>
                                          <p:spTgt spid="3">
                                            <p:txEl>
                                              <p:pRg st="3" end="3"/>
                                            </p:txEl>
                                          </p:spTgt>
                                        </p:tgtEl>
                                        <p:attrNameLst>
                                          <p:attrName/>
                                        </p:attrNameLst>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to="" calcmode="lin" valueType="num">
                                      <p:cBhvr>
                                        <p:cTn id="28" dur="1" fill="hold"/>
                                        <p:tgtEl>
                                          <p:spTgt spid="3">
                                            <p:txEl>
                                              <p:pRg st="5" end="5"/>
                                            </p:txEl>
                                          </p:spTgt>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to="" calcmode="lin" valueType="num">
                                      <p:cBhvr>
                                        <p:cTn id="33" dur="1" fill="hold"/>
                                        <p:tgtEl>
                                          <p:spTgt spid="3">
                                            <p:txEl>
                                              <p:pRg st="6" end="6"/>
                                            </p:txEl>
                                          </p:spTgt>
                                        </p:tgtEl>
                                        <p:attrNameLst>
                                          <p:attrName/>
                                        </p:attrNameLst>
                                      </p:cBhvr>
                                    </p:anim>
                                  </p:childTnLst>
                                </p:cTn>
                              </p:par>
                              <p:par>
                                <p:cTn id="34" presetID="24"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to="" calcmode="lin" valueType="num">
                                      <p:cBhvr>
                                        <p:cTn id="36" dur="1" fill="hold"/>
                                        <p:tgtEl>
                                          <p:spTgt spid="3">
                                            <p:txEl>
                                              <p:pRg st="7" end="7"/>
                                            </p:txEl>
                                          </p:spTgt>
                                        </p:tgtEl>
                                        <p:attrNameLst>
                                          <p:attrName/>
                                        </p:attrNameLst>
                                      </p:cBhvr>
                                    </p:anim>
                                  </p:childTnLst>
                                </p:cTn>
                              </p:par>
                              <p:par>
                                <p:cTn id="37" presetID="24"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to="" calcmode="lin" valueType="num">
                                      <p:cBhvr>
                                        <p:cTn id="39" dur="1" fill="hold"/>
                                        <p:tgtEl>
                                          <p:spTgt spid="3">
                                            <p:txEl>
                                              <p:pRg st="8" end="8"/>
                                            </p:txEl>
                                          </p:spTgt>
                                        </p:tgtEl>
                                        <p:attrNameLst>
                                          <p:attrName/>
                                        </p:attrNameLst>
                                      </p:cBhvr>
                                    </p:anim>
                                  </p:childTnLst>
                                </p:cTn>
                              </p:par>
                              <p:par>
                                <p:cTn id="40" presetID="24"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 to="" calcmode="lin" valueType="num">
                                      <p:cBhvr>
                                        <p:cTn id="42" dur="1" fill="hold"/>
                                        <p:tgtEl>
                                          <p:spTgt spid="3">
                                            <p:txEl>
                                              <p:pRg st="9" end="9"/>
                                            </p:txEl>
                                          </p:spTgt>
                                        </p:tgtEl>
                                        <p:attrNameLst>
                                          <p:attrName/>
                                        </p:attrNameLst>
                                      </p:cBhvr>
                                    </p:anim>
                                  </p:childTnLst>
                                </p:cTn>
                              </p:par>
                              <p:par>
                                <p:cTn id="43" presetID="24"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to="" calcmode="lin" valueType="num">
                                      <p:cBhvr>
                                        <p:cTn id="45" dur="1" fill="hold"/>
                                        <p:tgtEl>
                                          <p:spTgt spid="3">
                                            <p:txEl>
                                              <p:pRg st="10" end="10"/>
                                            </p:txEl>
                                          </p:spTgt>
                                        </p:tgtEl>
                                        <p:attrNameLst>
                                          <p:attrName/>
                                        </p:attrNameLst>
                                      </p:cBhvr>
                                    </p:anim>
                                  </p:childTnLst>
                                </p:cTn>
                              </p:par>
                              <p:par>
                                <p:cTn id="46" presetID="24"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 to="" calcmode="lin" valueType="num">
                                      <p:cBhvr>
                                        <p:cTn id="48" dur="1" fill="hold"/>
                                        <p:tgtEl>
                                          <p:spTgt spid="3">
                                            <p:txEl>
                                              <p:pRg st="11" end="1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PROJECT MODULES:</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US" dirty="0" smtClean="0"/>
              <a:t>There are mainly </a:t>
            </a:r>
            <a:r>
              <a:rPr lang="en-US" b="1" dirty="0" smtClean="0"/>
              <a:t>3</a:t>
            </a:r>
            <a:r>
              <a:rPr lang="en-US" dirty="0" smtClean="0"/>
              <a:t> modules in the project “</a:t>
            </a:r>
            <a:r>
              <a:rPr lang="en-US" b="1" dirty="0" smtClean="0">
                <a:solidFill>
                  <a:schemeClr val="accent3"/>
                </a:solidFill>
              </a:rPr>
              <a:t>Training and Placement Cell</a:t>
            </a:r>
            <a:r>
              <a:rPr lang="en-US" dirty="0" smtClean="0">
                <a:solidFill>
                  <a:schemeClr val="accent3"/>
                </a:solidFill>
              </a:rPr>
              <a:t>“ </a:t>
            </a:r>
            <a:endParaRPr lang="en-IN" dirty="0" smtClean="0">
              <a:solidFill>
                <a:schemeClr val="accent3"/>
              </a:solidFill>
            </a:endParaRPr>
          </a:p>
          <a:p>
            <a:r>
              <a:rPr lang="en-US" dirty="0" smtClean="0"/>
              <a:t> They are:</a:t>
            </a:r>
            <a:endParaRPr lang="en-IN" dirty="0" smtClean="0"/>
          </a:p>
          <a:p>
            <a:pPr lvl="8"/>
            <a:r>
              <a:rPr lang="en-US" sz="3600" dirty="0" smtClean="0">
                <a:solidFill>
                  <a:schemeClr val="accent1"/>
                </a:solidFill>
              </a:rPr>
              <a:t>Student module.</a:t>
            </a:r>
            <a:endParaRPr lang="en-IN" sz="3600" dirty="0" smtClean="0">
              <a:solidFill>
                <a:schemeClr val="accent1"/>
              </a:solidFill>
            </a:endParaRPr>
          </a:p>
          <a:p>
            <a:pPr lvl="8"/>
            <a:r>
              <a:rPr lang="en-US" sz="3600" dirty="0" smtClean="0">
                <a:solidFill>
                  <a:schemeClr val="accent1"/>
                </a:solidFill>
              </a:rPr>
              <a:t>Administrator module.</a:t>
            </a:r>
            <a:endParaRPr lang="en-IN" sz="3600" dirty="0" smtClean="0">
              <a:solidFill>
                <a:schemeClr val="accent1"/>
              </a:solidFill>
            </a:endParaRPr>
          </a:p>
          <a:p>
            <a:pPr lvl="8"/>
            <a:r>
              <a:rPr lang="en-US" sz="3600" dirty="0" smtClean="0">
                <a:solidFill>
                  <a:schemeClr val="accent1"/>
                </a:solidFill>
              </a:rPr>
              <a:t>Recruiter module.  </a:t>
            </a:r>
            <a:endParaRPr lang="en-IN" sz="3600" dirty="0" smtClean="0">
              <a:solidFill>
                <a:schemeClr val="accent1"/>
              </a:solidFill>
            </a:endParaRPr>
          </a:p>
          <a:p>
            <a:endParaRPr lang="en-IN" dirty="0"/>
          </a:p>
        </p:txBody>
      </p:sp>
    </p:spTree>
  </p:cSld>
  <p:clrMapOvr>
    <a:masterClrMapping/>
  </p:clrMapOvr>
  <p:transition spd="med" advClick="0" advTm="1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to="" calcmode="lin" valueType="num">
                                      <p:cBhvr>
                                        <p:cTn id="15" dur="1" fill="hold"/>
                                        <p:tgtEl>
                                          <p:spTgt spid="3">
                                            <p:txEl>
                                              <p:pRg st="1" end="1"/>
                                            </p:txEl>
                                          </p:spTgt>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to="" calcmode="lin" valueType="num">
                                      <p:cBhvr>
                                        <p:cTn id="20" dur="1" fill="hold"/>
                                        <p:tgtEl>
                                          <p:spTgt spid="3">
                                            <p:txEl>
                                              <p:pRg st="2" end="2"/>
                                            </p:txEl>
                                          </p:spTgt>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to="" calcmode="lin" valueType="num">
                                      <p:cBhvr>
                                        <p:cTn id="25" dur="1" fill="hold"/>
                                        <p:tgtEl>
                                          <p:spTgt spid="3">
                                            <p:txEl>
                                              <p:pRg st="3" end="3"/>
                                            </p:txEl>
                                          </p:spTgt>
                                        </p:tgtEl>
                                        <p:attrNameLst>
                                          <p:attrName/>
                                        </p:attrNameLst>
                                      </p:cBhvr>
                                    </p:anim>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to="" calcmode="lin" valueType="num">
                                      <p:cBhvr>
                                        <p:cTn id="30" dur="1" fill="hold"/>
                                        <p:tgtEl>
                                          <p:spTgt spid="3">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STUDENT MODULE CONSISTS OF SERVICES LIKE:</a:t>
            </a:r>
            <a:r>
              <a:rPr lang="en-IN" sz="4800" dirty="0" smtClean="0"/>
              <a:t/>
            </a:r>
            <a:br>
              <a:rPr lang="en-IN" sz="4800" dirty="0" smtClean="0"/>
            </a:br>
            <a:endParaRPr lang="en-IN" sz="4800" dirty="0"/>
          </a:p>
        </p:txBody>
      </p:sp>
      <p:sp>
        <p:nvSpPr>
          <p:cNvPr id="3" name="Content Placeholder 2"/>
          <p:cNvSpPr>
            <a:spLocks noGrp="1"/>
          </p:cNvSpPr>
          <p:nvPr>
            <p:ph idx="1"/>
          </p:nvPr>
        </p:nvSpPr>
        <p:spPr>
          <a:xfrm>
            <a:off x="457200" y="1285860"/>
            <a:ext cx="8229600" cy="5038740"/>
          </a:xfrm>
        </p:spPr>
        <p:txBody>
          <a:bodyPr/>
          <a:lstStyle/>
          <a:p>
            <a:pPr lvl="0"/>
            <a:r>
              <a:rPr lang="en-US" b="1" dirty="0" smtClean="0"/>
              <a:t>Update details:</a:t>
            </a:r>
            <a:r>
              <a:rPr lang="en-US" dirty="0" smtClean="0"/>
              <a:t> This service provides the user to update their details. </a:t>
            </a:r>
            <a:endParaRPr lang="en-IN" dirty="0" smtClean="0"/>
          </a:p>
          <a:p>
            <a:pPr lvl="0"/>
            <a:r>
              <a:rPr lang="en-US" b="1" dirty="0" smtClean="0"/>
              <a:t>Check details:</a:t>
            </a:r>
            <a:r>
              <a:rPr lang="en-US" dirty="0" smtClean="0"/>
              <a:t> This service provides the user to check his details. </a:t>
            </a:r>
            <a:endParaRPr lang="en-IN" dirty="0" smtClean="0"/>
          </a:p>
          <a:p>
            <a:pPr lvl="0"/>
            <a:r>
              <a:rPr lang="en-US" b="1" dirty="0" smtClean="0"/>
              <a:t>Material:</a:t>
            </a:r>
            <a:r>
              <a:rPr lang="en-US" dirty="0" smtClean="0"/>
              <a:t> This service provides the user to check for materials uploaded by administrator </a:t>
            </a:r>
            <a:endParaRPr lang="en-IN" dirty="0" smtClean="0"/>
          </a:p>
          <a:p>
            <a:pPr lvl="0"/>
            <a:r>
              <a:rPr lang="en-US" b="1" dirty="0" smtClean="0"/>
              <a:t>Mailing:</a:t>
            </a:r>
            <a:r>
              <a:rPr lang="en-US" dirty="0" smtClean="0"/>
              <a:t> This service provides the user to mail to administrator. </a:t>
            </a:r>
            <a:endParaRPr lang="en-IN" dirty="0" smtClean="0"/>
          </a:p>
          <a:p>
            <a:pPr lvl="0"/>
            <a:r>
              <a:rPr lang="en-US" b="1" dirty="0" smtClean="0"/>
              <a:t>Change password:</a:t>
            </a:r>
            <a:r>
              <a:rPr lang="en-US" dirty="0" smtClean="0"/>
              <a:t> This service enables the users to change password </a:t>
            </a:r>
            <a:endParaRPr lang="en-IN" dirty="0" smtClean="0"/>
          </a:p>
          <a:p>
            <a:endParaRPr lang="en-IN" dirty="0"/>
          </a:p>
        </p:txBody>
      </p:sp>
    </p:spTree>
  </p:cSld>
  <p:clrMapOvr>
    <a:masterClrMapping/>
  </p:clrMapOvr>
  <p:transition spd="med" advClick="0" advTm="1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110</TotalTime>
  <Words>1084</Words>
  <Application>Microsoft Office PowerPoint</Application>
  <PresentationFormat>On-screen Show (4:3)</PresentationFormat>
  <Paragraphs>105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Student E-Placement Web Application Using Cloud</vt:lpstr>
      <vt:lpstr>ABSTRACT:-</vt:lpstr>
      <vt:lpstr>    AIM: </vt:lpstr>
      <vt:lpstr>EXISTING SYSTEM:-</vt:lpstr>
      <vt:lpstr>LITERATURE SURVEY:- </vt:lpstr>
      <vt:lpstr> PROPOSED SYSTEM</vt:lpstr>
      <vt:lpstr>REQUIREMENT ANALYSIS </vt:lpstr>
      <vt:lpstr>PROJECT MODULES: </vt:lpstr>
      <vt:lpstr>STUDENT MODULE CONSISTS OF SERVICES LIKE: </vt:lpstr>
      <vt:lpstr>ADMINISTRATOR MODULE CONSISTS OF SERVICES LIKE: </vt:lpstr>
      <vt:lpstr>RECRUITER MODULE CONSISTS OF SERVICES LIKE: </vt:lpstr>
      <vt:lpstr>REFERENCES:</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E-Placement Web Application Using Cloud</dc:title>
  <dc:creator>user</dc:creator>
  <cp:lastModifiedBy>user</cp:lastModifiedBy>
  <cp:revision>53</cp:revision>
  <dcterms:created xsi:type="dcterms:W3CDTF">2019-01-18T04:12:33Z</dcterms:created>
  <dcterms:modified xsi:type="dcterms:W3CDTF">2019-01-18T07:51:52Z</dcterms:modified>
</cp:coreProperties>
</file>