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65" r:id="rId3"/>
    <p:sldId id="280" r:id="rId4"/>
    <p:sldId id="360" r:id="rId5"/>
    <p:sldId id="281" r:id="rId6"/>
    <p:sldId id="283" r:id="rId7"/>
    <p:sldId id="323" r:id="rId8"/>
    <p:sldId id="266" r:id="rId9"/>
    <p:sldId id="335" r:id="rId10"/>
    <p:sldId id="274" r:id="rId11"/>
    <p:sldId id="276" r:id="rId12"/>
    <p:sldId id="284" r:id="rId13"/>
    <p:sldId id="285" r:id="rId14"/>
    <p:sldId id="287" r:id="rId15"/>
    <p:sldId id="336" r:id="rId16"/>
    <p:sldId id="448" r:id="rId17"/>
    <p:sldId id="449" r:id="rId18"/>
    <p:sldId id="450" r:id="rId19"/>
    <p:sldId id="452" r:id="rId20"/>
    <p:sldId id="453" r:id="rId21"/>
    <p:sldId id="454" r:id="rId22"/>
    <p:sldId id="455" r:id="rId23"/>
    <p:sldId id="456" r:id="rId24"/>
    <p:sldId id="302" r:id="rId25"/>
    <p:sldId id="303" r:id="rId26"/>
    <p:sldId id="304" r:id="rId27"/>
    <p:sldId id="306" r:id="rId28"/>
    <p:sldId id="338" r:id="rId29"/>
    <p:sldId id="459" r:id="rId30"/>
    <p:sldId id="462" r:id="rId31"/>
    <p:sldId id="460" r:id="rId32"/>
    <p:sldId id="461" r:id="rId33"/>
    <p:sldId id="311" r:id="rId34"/>
    <p:sldId id="337" r:id="rId35"/>
    <p:sldId id="313" r:id="rId36"/>
    <p:sldId id="314" r:id="rId37"/>
    <p:sldId id="315" r:id="rId38"/>
    <p:sldId id="357" r:id="rId39"/>
    <p:sldId id="481" r:id="rId40"/>
    <p:sldId id="356" r:id="rId41"/>
    <p:sldId id="363" r:id="rId42"/>
    <p:sldId id="318" r:id="rId43"/>
    <p:sldId id="319" r:id="rId44"/>
    <p:sldId id="358" r:id="rId45"/>
    <p:sldId id="320" r:id="rId46"/>
    <p:sldId id="321" r:id="rId47"/>
    <p:sldId id="32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preeclampsia.org/health-information/faqs" TargetMode="External"/><Relationship Id="rId2" Type="http://schemas.openxmlformats.org/officeDocument/2006/relationships/hyperlink" Target="https://www.ninds.nih.gov/Disorders/Patient-Caregiver-Education/Hope-Through-Research/Epilepsies-and-Seizures-Hope-Through" TargetMode="External"/><Relationship Id="rId1" Type="http://schemas.openxmlformats.org/officeDocument/2006/relationships/hyperlink" Target="https://www.ncbi.nlm.nih.gov/pubmed/15284724" TargetMode="Externa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1693" y="-138430"/>
            <a:ext cx="10972800" cy="6739255"/>
          </a:xfrm>
          <a:prstGeom prst="rect">
            <a:avLst/>
          </a:prstGeom>
          <a:noFill/>
        </p:spPr>
        <p:txBody>
          <a:bodyPr wrap="square">
            <a:spAutoFit/>
          </a:bodyPr>
          <a:lstStyle/>
          <a:p>
            <a:pPr algn="ctr"/>
            <a:endParaRPr lang="en-US" sz="3600" b="1" dirty="0">
              <a:latin typeface="Baskerville Old Face" panose="02020602080505020303" pitchFamily="18" charset="0"/>
            </a:endParaRPr>
          </a:p>
          <a:p>
            <a:pPr algn="ctr"/>
            <a:r>
              <a:rPr lang="en-US" sz="3600" b="1" dirty="0">
                <a:latin typeface="Baskerville Old Face" panose="02020602080505020303" pitchFamily="18" charset="0"/>
              </a:rPr>
              <a:t>A CASE STUDY PRESENTATION ON GESTATIONAL DIABETES </a:t>
            </a:r>
            <a:endParaRPr lang="en-US" sz="3600" b="1" dirty="0">
              <a:latin typeface="Baskerville Old Face" panose="02020602080505020303" pitchFamily="18" charset="0"/>
            </a:endParaRPr>
          </a:p>
          <a:p>
            <a:pPr algn="ctr"/>
            <a:endParaRPr lang="en-US" sz="3600" b="1" dirty="0">
              <a:latin typeface="Baskerville Old Face" panose="02020602080505020303" pitchFamily="18" charset="0"/>
            </a:endParaRPr>
          </a:p>
          <a:p>
            <a:pPr algn="ctr"/>
            <a:r>
              <a:rPr lang="en-US" sz="3600" b="1" dirty="0">
                <a:latin typeface="Baskerville Old Face" panose="02020602080505020303" pitchFamily="18" charset="0"/>
              </a:rPr>
              <a:t> BY</a:t>
            </a:r>
            <a:endParaRPr lang="en-US" sz="3600" b="1" dirty="0">
              <a:latin typeface="Baskerville Old Face" panose="02020602080505020303" pitchFamily="18" charset="0"/>
            </a:endParaRPr>
          </a:p>
          <a:p>
            <a:pPr algn="ctr"/>
            <a:r>
              <a:rPr lang="en-US" sz="3600" b="1" dirty="0">
                <a:latin typeface="Baskerville Old Face" panose="02020602080505020303" pitchFamily="18" charset="0"/>
              </a:rPr>
              <a:t> MAMAH, CHINEMEREM PERPETUA</a:t>
            </a:r>
            <a:endParaRPr lang="en-US" sz="3600" b="1" dirty="0">
              <a:latin typeface="Baskerville Old Face" panose="02020602080505020303" pitchFamily="18" charset="0"/>
            </a:endParaRPr>
          </a:p>
          <a:p>
            <a:pPr algn="ctr"/>
            <a:endParaRPr lang="en-US" sz="3600" b="1" dirty="0">
              <a:latin typeface="Baskerville Old Face" panose="02020602080505020303" pitchFamily="18" charset="0"/>
            </a:endParaRPr>
          </a:p>
          <a:p>
            <a:pPr algn="ctr"/>
            <a:r>
              <a:rPr lang="en-US" sz="3600" b="1" dirty="0">
                <a:latin typeface="Baskerville Old Face" panose="02020602080505020303" pitchFamily="18" charset="0"/>
              </a:rPr>
              <a:t>SUPERVISOR</a:t>
            </a:r>
            <a:br>
              <a:rPr lang="en-US" sz="3600" b="1" dirty="0">
                <a:latin typeface="Baskerville Old Face" panose="02020602080505020303" pitchFamily="18" charset="0"/>
              </a:rPr>
            </a:br>
            <a:r>
              <a:rPr lang="en-US" sz="3600" b="1" dirty="0">
                <a:latin typeface="Baskerville Old Face" panose="02020602080505020303" pitchFamily="18" charset="0"/>
              </a:rPr>
              <a:t>   DTN. ONYEKWELU CHIMDINDU </a:t>
            </a:r>
            <a:r>
              <a:rPr lang="en-US" sz="3600" b="1" dirty="0">
                <a:solidFill>
                  <a:schemeClr val="tx1"/>
                </a:solidFill>
                <a:latin typeface="Calibri" panose="020F0502020204030204" charset="0"/>
                <a:ea typeface="Calibri" panose="020F0502020204030204" charset="0"/>
                <a:cs typeface="Calibri" panose="020F0502020204030204" charset="0"/>
                <a:sym typeface="+mn-ea"/>
              </a:rPr>
              <a:t>CHIZITELU.</a:t>
            </a:r>
            <a:r>
              <a:rPr lang="en-US" sz="3600" b="1" dirty="0">
                <a:solidFill>
                  <a:schemeClr val="tx1"/>
                </a:solidFill>
                <a:latin typeface="Baskerville Old Face" panose="02020602080505020303" pitchFamily="18" charset="0"/>
              </a:rPr>
              <a:t> </a:t>
            </a:r>
            <a:endParaRPr lang="en-US" sz="3600" b="1" dirty="0">
              <a:solidFill>
                <a:schemeClr val="tx1"/>
              </a:solidFill>
              <a:latin typeface="Baskerville Old Face" panose="02020602080505020303" pitchFamily="18" charset="0"/>
            </a:endParaRPr>
          </a:p>
          <a:p>
            <a:pPr algn="ctr"/>
            <a:endParaRPr lang="en-US" sz="3600" b="1" dirty="0">
              <a:latin typeface="Baskerville Old Face" panose="02020602080505020303" pitchFamily="18" charset="0"/>
            </a:endParaRPr>
          </a:p>
          <a:p>
            <a:pPr algn="ctr"/>
            <a:r>
              <a:rPr lang="en-US" sz="3600" b="1" dirty="0">
                <a:latin typeface="Baskerville Old Face" panose="02020602080505020303" pitchFamily="18" charset="0"/>
              </a:rPr>
              <a:t>        NOVEMBER, 2024</a:t>
            </a:r>
            <a:br>
              <a:rPr lang="en-US" sz="3600" b="1" dirty="0">
                <a:latin typeface="Baskerville Old Face" panose="02020602080505020303" pitchFamily="18" charset="0"/>
              </a:rPr>
            </a:br>
            <a:endParaRPr lang="en-GB"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670" y="379730"/>
            <a:ext cx="11366500" cy="6389370"/>
          </a:xfrm>
        </p:spPr>
        <p:txBody>
          <a:bodyPr>
            <a:noAutofit/>
          </a:bodyPr>
          <a:lstStyle/>
          <a:p>
            <a:pPr algn="just">
              <a:buFont typeface="Wingdings" panose="05000000000000000000" charset="0"/>
              <a:buChar char="q"/>
            </a:pPr>
            <a:r>
              <a:rPr lang="en-GB" sz="2400" b="1" dirty="0">
                <a:solidFill>
                  <a:srgbClr val="FF0000"/>
                </a:solidFill>
              </a:rPr>
              <a:t> </a:t>
            </a:r>
            <a:r>
              <a:rPr lang="en-GB" sz="3200" b="1" dirty="0">
                <a:solidFill>
                  <a:schemeClr val="tx1"/>
                </a:solidFill>
              </a:rPr>
              <a:t>Protein:</a:t>
            </a:r>
            <a:r>
              <a:rPr lang="en-GB" sz="2400" b="1" dirty="0"/>
              <a:t> </a:t>
            </a:r>
            <a:r>
              <a:rPr lang="en-GB" b="1" dirty="0"/>
              <a:t>Additional protein is required to support the synthesis of maternal and foetal tissues. This demand increases throughout gestation and is maximized during the third trimester. The baseline protein RDA of 0.8 g/kg current body weight/day for pregnant women is 46g only for someone with a prepregnant weight of 58kg. The protein calculation in the first half of pregnancy is the same as that for nonpregnant women but the required intake increases as weight increases. The RDA calculation increases in the second half of pregnancy to 1.1 g/kg current body weight/day. This would be 71 g/day only for that same reference woman who is also gaining weight appropriately. the protein requirement For each additional foetus, the Institute of Medicine (IOM) recommends an additional 50 g/day starting in the second trimester (Otten et al, 2006), but because protein is also used as an energy source, the total may be as much as 175 g/day for the normal-weight woman carrying a twin gestation who is consuming 3500 kcal/day (Goodnight and Newman, 2009).</a:t>
            </a:r>
            <a:endParaRPr lang="en-GB"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6070" y="971550"/>
            <a:ext cx="10131425" cy="4723765"/>
          </a:xfrm>
        </p:spPr>
        <p:txBody>
          <a:bodyPr>
            <a:noAutofit/>
          </a:bodyPr>
          <a:lstStyle/>
          <a:p>
            <a:pPr algn="just">
              <a:buFont typeface="Wingdings" panose="05000000000000000000" pitchFamily="2" charset="2"/>
              <a:buChar char="q"/>
            </a:pPr>
            <a:r>
              <a:rPr lang="en-GB" b="1" dirty="0">
                <a:solidFill>
                  <a:srgbClr val="FF0000"/>
                </a:solidFill>
              </a:rPr>
              <a:t> </a:t>
            </a:r>
            <a:r>
              <a:rPr lang="en-GB" sz="3200" b="1" dirty="0">
                <a:solidFill>
                  <a:schemeClr val="tx1"/>
                </a:solidFill>
              </a:rPr>
              <a:t>Carbohydrates: </a:t>
            </a:r>
            <a:r>
              <a:rPr lang="en-GB" sz="3200" b="1" dirty="0">
                <a:solidFill>
                  <a:schemeClr val="tx1"/>
                </a:solidFill>
              </a:rPr>
              <a:t>The RDA for carbohydrates increases slightly, helping maintain appropriate blood glucose and prevent ketosis. Intakes may be greater in women consuming more calories, but careful carbohydrate choices are needed to include all the daily nutrients for pregnancy. Priority should be given to complex carbohydrates from whole grains, fruits, and vegetables rather than just simple sugars, including refined liquid sugars, whether natural (juices) or industrially produced (soda).</a:t>
            </a:r>
            <a:endParaRPr lang="en-GB" sz="3200" b="1"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645" y="198755"/>
            <a:ext cx="11116945" cy="6377940"/>
          </a:xfrm>
        </p:spPr>
        <p:txBody>
          <a:bodyPr>
            <a:noAutofit/>
          </a:bodyPr>
          <a:lstStyle/>
          <a:p>
            <a:pPr algn="just">
              <a:buFont typeface="Wingdings" panose="05000000000000000000" pitchFamily="2" charset="2"/>
              <a:buChar char="q"/>
            </a:pPr>
            <a:r>
              <a:rPr lang="en-GB" sz="3200" b="1" dirty="0">
                <a:solidFill>
                  <a:schemeClr val="tx1"/>
                </a:solidFill>
              </a:rPr>
              <a:t> Fibre:</a:t>
            </a:r>
            <a:r>
              <a:rPr lang="en-GB" sz="3200" b="1" dirty="0">
                <a:solidFill>
                  <a:schemeClr val="tx1"/>
                </a:solidFill>
              </a:rPr>
              <a:t> Daily consumption of whole-grain breads and cereals, leafy green  vegetables and fresh and dried fruits should be encouraged to provide additional minerals, vitamins and fibre. The DRI for fibre during pregnancy is 14 g/day/1000 kcal and if met, will help a great deal in managing the constipation that often accompanies pregnancy.</a:t>
            </a:r>
            <a:endParaRPr lang="en-GB" sz="3200" b="1" dirty="0">
              <a:solidFill>
                <a:schemeClr val="tx1"/>
              </a:solidFill>
            </a:endParaRPr>
          </a:p>
          <a:p>
            <a:pPr algn="just">
              <a:buFont typeface="Wingdings" panose="05000000000000000000" pitchFamily="2" charset="2"/>
              <a:buChar char="q"/>
            </a:pPr>
            <a:r>
              <a:rPr lang="en-GB" sz="3200" b="1" dirty="0">
                <a:solidFill>
                  <a:schemeClr val="tx1"/>
                </a:solidFill>
              </a:rPr>
              <a:t>  Lipids: </a:t>
            </a:r>
            <a:r>
              <a:rPr lang="en-GB" sz="3200" b="1" dirty="0">
                <a:solidFill>
                  <a:schemeClr val="tx1"/>
                </a:solidFill>
              </a:rPr>
              <a:t>As with nonpregnant women, there is no DRI for total lipids during pregnancy. The amount of fat in the diet should depend on energy requirements for proper weight gain. However, recommendations for omega-6 polyunsaturated fatty acid (PUFA) (linoleic acid) and omega-3 PUFA (alpha-linolenic acid) increase slightly. Although not a DRI, the recommended intake of DHA is 200 mg/day and can be met by one to two portions of fish per week (Carlson et al, 2017).</a:t>
            </a:r>
            <a:endParaRPr lang="en-GB" sz="3200" b="1" dirty="0">
              <a:solidFill>
                <a:schemeClr val="tx1"/>
              </a:solidFill>
            </a:endParaRPr>
          </a:p>
          <a:p>
            <a:pPr algn="just"/>
            <a:endParaRPr lang="en-GB" sz="3200" b="1"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499" y="225083"/>
            <a:ext cx="10821572" cy="6632917"/>
          </a:xfrm>
        </p:spPr>
        <p:txBody>
          <a:bodyPr>
            <a:normAutofit fontScale="90000" lnSpcReduction="20000"/>
          </a:bodyPr>
          <a:lstStyle/>
          <a:p>
            <a:pPr algn="just">
              <a:buFont typeface="Wingdings" panose="05000000000000000000" pitchFamily="2" charset="2"/>
              <a:buChar char="q"/>
            </a:pPr>
            <a:r>
              <a:rPr lang="en-GB" sz="3000" b="1" dirty="0">
                <a:solidFill>
                  <a:schemeClr val="tx1"/>
                </a:solidFill>
              </a:rPr>
              <a:t> </a:t>
            </a:r>
            <a:r>
              <a:rPr lang="en-GB" sz="3310" b="1" dirty="0">
                <a:solidFill>
                  <a:schemeClr val="tx1"/>
                </a:solidFill>
              </a:rPr>
              <a:t>Vitamins and Minerals: </a:t>
            </a:r>
            <a:r>
              <a:rPr lang="en-GB" sz="3310" b="1" dirty="0">
                <a:solidFill>
                  <a:schemeClr val="tx1"/>
                </a:solidFill>
              </a:rPr>
              <a:t> All vitamins and minerals are needed for optimal pregnancy outcome. In some instances requirements may be met through diet. For others a supplement, started pre conceptually, is often necessary. Many, but not all, vitamin and mineral recommendations increase with pregnancy, but the magnitude of the increase varies by nutrient.</a:t>
            </a:r>
            <a:endParaRPr lang="en-GB" sz="3310" b="1" dirty="0">
              <a:solidFill>
                <a:schemeClr val="tx1"/>
              </a:solidFill>
            </a:endParaRPr>
          </a:p>
          <a:p>
            <a:pPr algn="just">
              <a:buFont typeface="Wingdings" panose="05000000000000000000" pitchFamily="2" charset="2"/>
              <a:buChar char="q"/>
            </a:pPr>
            <a:endParaRPr lang="en-GB" sz="3310" b="1" dirty="0">
              <a:solidFill>
                <a:schemeClr val="tx1"/>
              </a:solidFill>
            </a:endParaRPr>
          </a:p>
          <a:p>
            <a:pPr algn="just">
              <a:buFont typeface="Wingdings" panose="05000000000000000000" pitchFamily="2" charset="2"/>
              <a:buChar char="q"/>
            </a:pPr>
            <a:r>
              <a:rPr lang="en-GB" sz="3310" b="1" dirty="0">
                <a:solidFill>
                  <a:schemeClr val="tx1"/>
                </a:solidFill>
              </a:rPr>
              <a:t> Fluids: Drinking 8 to10 glasses of quality fluid daily, mainly water, is encouraged. The DRI for fluid increases slightly during pregnancy, but a woman’s body size as well as climate conditions are important considerations. Adequate hydration improves the overall sense of wellbeing. Frequent urination is often a complaint from pregnant women. However, optimal hydration reduces risks for urinary tract infections, kidney stones, and constipation. In addition, dehydration can cause uterine irritability. Women often must be reminded to pay attention to their intake of liquids, using urine colour after the first morning void as a guide</a:t>
            </a:r>
            <a:endParaRPr lang="en-GB" sz="3310" b="1" dirty="0">
              <a:solidFill>
                <a:schemeClr val="tx1"/>
              </a:solidFill>
            </a:endParaRPr>
          </a:p>
          <a:p>
            <a:endParaRPr lang="en-GB" sz="3310" b="1"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45" y="0"/>
            <a:ext cx="8827135" cy="6858000"/>
          </a:xfrm>
        </p:spPr>
        <p:txBody>
          <a:bodyPr>
            <a:noAutofit/>
          </a:bodyPr>
          <a:lstStyle/>
          <a:p>
            <a:pPr algn="just">
              <a:buFont typeface="Wingdings" panose="05000000000000000000" pitchFamily="2" charset="2"/>
              <a:buChar char="q"/>
            </a:pPr>
            <a:r>
              <a:rPr lang="en-GB" sz="3200" b="1" dirty="0">
                <a:solidFill>
                  <a:schemeClr val="tx1"/>
                </a:solidFill>
              </a:rPr>
              <a:t> Exercise: Energy expended in voluntary physical activity is the largest variable in overall energy expenditure. Physical activity increases energy expenditure proportional to body weight. However, most pregnant women compensate for increased weight gain by slowing their work and movement pace. Therefore total daily energy expenditure may not be substantially greater than before pregnancy. The ACOG recommends at least 20 to 30 minutes of moderate intensity exercise on most, if not all, days for pregnant women without contraindications (ACOG, 2015a). Short duration strenuous exercise appears </a:t>
            </a:r>
            <a:r>
              <a:rPr lang="en-GB" sz="3200" b="1" dirty="0" err="1">
                <a:solidFill>
                  <a:schemeClr val="tx1"/>
                </a:solidFill>
              </a:rPr>
              <a:t>unconcerning</a:t>
            </a:r>
            <a:r>
              <a:rPr lang="en-GB" sz="3200" b="1" dirty="0">
                <a:solidFill>
                  <a:schemeClr val="tx1"/>
                </a:solidFill>
              </a:rPr>
              <a:t>, but the impact of long duration strenuous exercise on the foetus is unknown (Szymanski and Satin, 2012). </a:t>
            </a:r>
            <a:endParaRPr lang="en-GB" sz="3200" b="1" dirty="0">
              <a:solidFill>
                <a:schemeClr val="tx1"/>
              </a:solidFill>
            </a:endParaRPr>
          </a:p>
          <a:p>
            <a:endParaRPr lang="en-GB" sz="3200" b="1" dirty="0">
              <a:solidFill>
                <a:schemeClr val="tx1"/>
              </a:solidFill>
            </a:endParaRPr>
          </a:p>
        </p:txBody>
      </p:sp>
      <p:pic>
        <p:nvPicPr>
          <p:cNvPr id="5" name="Picture 4"/>
          <p:cNvPicPr>
            <a:picLocks noChangeAspect="1"/>
          </p:cNvPicPr>
          <p:nvPr/>
        </p:nvPicPr>
        <p:blipFill>
          <a:blip r:embed="rId1"/>
          <a:stretch>
            <a:fillRect/>
          </a:stretch>
        </p:blipFill>
        <p:spPr>
          <a:xfrm>
            <a:off x="9031605" y="1252220"/>
            <a:ext cx="3160395" cy="41783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80390"/>
          </a:xfrm>
        </p:spPr>
        <p:txBody>
          <a:bodyPr>
            <a:normAutofit fontScale="90000"/>
          </a:bodyPr>
          <a:p>
            <a:r>
              <a:rPr lang="en-US" sz="4000" b="1">
                <a:latin typeface="Arial Black" panose="020B0A04020102020204" pitchFamily="34" charset="0"/>
                <a:cs typeface="Arial Black" panose="020B0A04020102020204" pitchFamily="34" charset="0"/>
              </a:rPr>
              <a:t>GESTATIONAL DIABETES OVERVIEW</a:t>
            </a:r>
            <a:endParaRPr lang="en-US" sz="4000" b="1">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a:xfrm>
            <a:off x="155575" y="840740"/>
            <a:ext cx="11750675" cy="5936615"/>
          </a:xfrm>
        </p:spPr>
        <p:txBody>
          <a:bodyPr>
            <a:noAutofit/>
          </a:bodyPr>
          <a:p>
            <a:pPr>
              <a:lnSpc>
                <a:spcPct val="150000"/>
              </a:lnSpc>
            </a:pPr>
            <a:r>
              <a:rPr lang="en-US" altLang="en-GB" sz="3200" b="1">
                <a:sym typeface="+mn-ea"/>
              </a:rPr>
              <a:t>Gestational diabetes mellitus (GDM) is a high blood sugar (glucose)that develops during pregnancy and usually disappears after giving birth.</a:t>
            </a:r>
            <a:endParaRPr lang="en-GB" sz="3200" b="1"/>
          </a:p>
          <a:p>
            <a:pPr>
              <a:lnSpc>
                <a:spcPct val="150000"/>
              </a:lnSpc>
            </a:pPr>
            <a:r>
              <a:rPr lang="en-US" altLang="en-GB" sz="3200" b="1">
                <a:sym typeface="+mn-ea"/>
              </a:rPr>
              <a:t>It happens when one's body cannot produce enough insulin due to pregenancy. Unlike type 1 diabetes, gestational diabetes is not caused by a lack of insulin, but by other hormones produced during pregnancy that can make insulin less effective, a condition referred to as insulin resistance.</a:t>
            </a:r>
            <a:endParaRPr lang="en-US" altLang="en-GB" sz="3200" b="1">
              <a:sym typeface="+mn-ea"/>
            </a:endParaRPr>
          </a:p>
          <a:p>
            <a:endParaRPr lang="en-GB" sz="3200" b="1"/>
          </a:p>
        </p:txBody>
      </p:sp>
      <p:sp>
        <p:nvSpPr>
          <p:cNvPr id="4" name="Text Box 3"/>
          <p:cNvSpPr txBox="1"/>
          <p:nvPr/>
        </p:nvSpPr>
        <p:spPr>
          <a:xfrm>
            <a:off x="6536690" y="707390"/>
            <a:ext cx="4064000" cy="368300"/>
          </a:xfrm>
          <a:prstGeom prst="rect">
            <a:avLst/>
          </a:prstGeom>
          <a:noFill/>
        </p:spPr>
        <p:txBody>
          <a:bodyPr wrap="square" rtlCol="0">
            <a:spAutoFit/>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365125"/>
            <a:ext cx="11353800" cy="1102360"/>
          </a:xfrm>
        </p:spPr>
        <p:txBody>
          <a:bodyPr>
            <a:normAutofit fontScale="90000"/>
          </a:bodyPr>
          <a:p>
            <a:r>
              <a:rPr lang="en-US" altLang="en-GB" sz="3600" b="1">
                <a:latin typeface="Arial Black" panose="020B0A04020102020204" pitchFamily="34" charset="0"/>
                <a:cs typeface="Arial Black" panose="020B0A04020102020204" pitchFamily="34" charset="0"/>
                <a:sym typeface="+mn-ea"/>
              </a:rPr>
              <a:t>  TYPES OF GESTATIONAL DIABETES MELLITUS </a:t>
            </a:r>
            <a:endParaRPr lang="en-US" sz="3600">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a:xfrm>
            <a:off x="838200" y="1343025"/>
            <a:ext cx="10515600" cy="4834255"/>
          </a:xfrm>
        </p:spPr>
        <p:txBody>
          <a:bodyPr>
            <a:noAutofit/>
          </a:bodyPr>
          <a:p>
            <a:pPr marL="0" indent="0">
              <a:lnSpc>
                <a:spcPct val="150000"/>
              </a:lnSpc>
              <a:buNone/>
            </a:pPr>
            <a:r>
              <a:rPr lang="en-US" altLang="en-GB" sz="3200" b="1">
                <a:sym typeface="+mn-ea"/>
              </a:rPr>
              <a:t>They include  </a:t>
            </a:r>
            <a:endParaRPr lang="en-GB" sz="3200" b="1"/>
          </a:p>
          <a:p>
            <a:pPr>
              <a:lnSpc>
                <a:spcPct val="150000"/>
              </a:lnSpc>
            </a:pPr>
            <a:r>
              <a:rPr lang="en-US" altLang="en-GB" sz="3200" b="1">
                <a:sym typeface="+mn-ea"/>
              </a:rPr>
              <a:t>A1GDM and A2GDM </a:t>
            </a:r>
            <a:endParaRPr lang="en-GB" sz="3200" b="1"/>
          </a:p>
          <a:p>
            <a:pPr>
              <a:lnSpc>
                <a:spcPct val="150000"/>
              </a:lnSpc>
            </a:pPr>
            <a:r>
              <a:rPr lang="en-US" altLang="en-GB" sz="3200" b="1">
                <a:sym typeface="+mn-ea"/>
              </a:rPr>
              <a:t>AIGDM: is managed without medication and responsive to nutrition therapy(diet controlled gestational diabetes).</a:t>
            </a:r>
            <a:endParaRPr lang="en-GB" sz="3200" b="1"/>
          </a:p>
          <a:p>
            <a:pPr>
              <a:lnSpc>
                <a:spcPct val="150000"/>
              </a:lnSpc>
            </a:pPr>
            <a:r>
              <a:rPr lang="en-US" altLang="en-GB" sz="3200" b="1">
                <a:sym typeface="+mn-ea"/>
              </a:rPr>
              <a:t>A2GDM: is gestational diabetes managed with medication to achieve adequate glycemic control.  </a:t>
            </a:r>
            <a:endParaRPr lang="en-GB" sz="3200" b="1"/>
          </a:p>
          <a:p>
            <a:endParaRPr lang="en-GB" sz="32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8435" y="365125"/>
            <a:ext cx="11823700" cy="1114425"/>
          </a:xfrm>
        </p:spPr>
        <p:txBody>
          <a:bodyPr>
            <a:normAutofit fontScale="90000"/>
          </a:bodyPr>
          <a:p>
            <a:r>
              <a:rPr lang="en-US" altLang="en-GB" sz="4000" b="1">
                <a:latin typeface="Arial Black" panose="020B0A04020102020204" pitchFamily="34" charset="0"/>
                <a:cs typeface="Arial Black" panose="020B0A04020102020204" pitchFamily="34" charset="0"/>
                <a:sym typeface="+mn-ea"/>
              </a:rPr>
              <a:t>SIGNS AND SYMPTOMS OF GESTATIONAL DIABETES </a:t>
            </a:r>
            <a:endParaRPr lang="en-US" sz="4000">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a:xfrm>
            <a:off x="838200" y="1601470"/>
            <a:ext cx="10515600" cy="4575810"/>
          </a:xfrm>
        </p:spPr>
        <p:txBody>
          <a:bodyPr>
            <a:noAutofit/>
          </a:bodyPr>
          <a:p>
            <a:pPr>
              <a:lnSpc>
                <a:spcPct val="150000"/>
              </a:lnSpc>
            </a:pPr>
            <a:r>
              <a:rPr lang="en-US" altLang="en-GB" sz="3200" b="1">
                <a:sym typeface="+mn-ea"/>
              </a:rPr>
              <a:t>Excessive thirst( Polydipsia)</a:t>
            </a:r>
            <a:endParaRPr lang="en-GB" sz="3200" b="1"/>
          </a:p>
          <a:p>
            <a:pPr>
              <a:lnSpc>
                <a:spcPct val="150000"/>
              </a:lnSpc>
            </a:pPr>
            <a:r>
              <a:rPr lang="en-US" altLang="en-GB" sz="3200" b="1">
                <a:sym typeface="+mn-ea"/>
              </a:rPr>
              <a:t>Excessive urination ( Polyuria)</a:t>
            </a:r>
            <a:endParaRPr lang="en-GB" sz="3200" b="1"/>
          </a:p>
          <a:p>
            <a:pPr>
              <a:lnSpc>
                <a:spcPct val="150000"/>
              </a:lnSpc>
            </a:pPr>
            <a:r>
              <a:rPr lang="en-US" altLang="en-GB" sz="3200" b="1">
                <a:sym typeface="+mn-ea"/>
              </a:rPr>
              <a:t>Excessive hunger (Polyphagia)</a:t>
            </a:r>
            <a:endParaRPr lang="en-GB" sz="3200" b="1"/>
          </a:p>
          <a:p>
            <a:pPr>
              <a:lnSpc>
                <a:spcPct val="150000"/>
              </a:lnSpc>
            </a:pPr>
            <a:r>
              <a:rPr lang="en-US" altLang="en-GB" sz="3200" b="1">
                <a:sym typeface="+mn-ea"/>
              </a:rPr>
              <a:t>Dry mouth( xerostomia)</a:t>
            </a:r>
            <a:endParaRPr lang="en-GB" sz="3200" b="1"/>
          </a:p>
          <a:p>
            <a:pPr>
              <a:lnSpc>
                <a:spcPct val="150000"/>
              </a:lnSpc>
            </a:pPr>
            <a:r>
              <a:rPr lang="en-US" altLang="en-GB" sz="3200" b="1">
                <a:sym typeface="+mn-ea"/>
              </a:rPr>
              <a:t>Blurred vision </a:t>
            </a:r>
            <a:endParaRPr lang="en-GB" sz="3200" b="1"/>
          </a:p>
          <a:p>
            <a:pPr>
              <a:lnSpc>
                <a:spcPct val="150000"/>
              </a:lnSpc>
            </a:pPr>
            <a:r>
              <a:rPr lang="en-US" altLang="en-GB" sz="3200" b="1">
                <a:sym typeface="+mn-ea"/>
              </a:rPr>
              <a:t>Genital itching </a:t>
            </a:r>
            <a:endParaRPr lang="en-GB" sz="3200" b="1"/>
          </a:p>
          <a:p>
            <a:endParaRPr lang="en-GB" sz="32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2565" y="223520"/>
            <a:ext cx="11870055" cy="878840"/>
          </a:xfrm>
        </p:spPr>
        <p:txBody>
          <a:bodyPr>
            <a:normAutofit/>
          </a:bodyPr>
          <a:p>
            <a:r>
              <a:rPr lang="en-US" altLang="en-GB" sz="4000" b="1">
                <a:latin typeface="Arial Black" panose="020B0A04020102020204" pitchFamily="34" charset="0"/>
                <a:cs typeface="Arial Black" panose="020B0A04020102020204" pitchFamily="34" charset="0"/>
                <a:sym typeface="+mn-ea"/>
              </a:rPr>
              <a:t>PRE-DISPOSING FACTORS OF GDM</a:t>
            </a:r>
            <a:endParaRPr lang="en-US" sz="4000">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a:xfrm>
            <a:off x="508635" y="1178560"/>
            <a:ext cx="11445875" cy="5597525"/>
          </a:xfrm>
        </p:spPr>
        <p:txBody>
          <a:bodyPr>
            <a:noAutofit/>
          </a:bodyPr>
          <a:p>
            <a:r>
              <a:rPr lang="en-US" altLang="en-GB" sz="3200" b="1">
                <a:latin typeface="Arial Black" panose="020B0A04020102020204" pitchFamily="34" charset="0"/>
                <a:cs typeface="Arial Black" panose="020B0A04020102020204" pitchFamily="34" charset="0"/>
                <a:sym typeface="+mn-ea"/>
              </a:rPr>
              <a:t>Pre-eclampsia:</a:t>
            </a:r>
            <a:r>
              <a:rPr lang="en-US" altLang="en-GB" sz="3200" b="1">
                <a:sym typeface="+mn-ea"/>
              </a:rPr>
              <a:t> a condition that causes high blood pressure in pregnancy and can lead to pregnancy complications if not treated </a:t>
            </a:r>
            <a:endParaRPr lang="en-GB" sz="3200" b="1"/>
          </a:p>
          <a:p>
            <a:r>
              <a:rPr lang="en-US" sz="2400" b="1">
                <a:latin typeface="Arial Black" panose="020B0A04020102020204" pitchFamily="34" charset="0"/>
                <a:cs typeface="Arial Black" panose="020B0A04020102020204" pitchFamily="34" charset="0"/>
              </a:rPr>
              <a:t>Obesity</a:t>
            </a:r>
            <a:r>
              <a:rPr lang="en-US" sz="3200" b="1"/>
              <a:t> </a:t>
            </a:r>
            <a:r>
              <a:rPr lang="en-US" sz="3200" b="1"/>
              <a:t>or haven given birth to a Child who weighed 4kg or more</a:t>
            </a:r>
            <a:endParaRPr lang="en-US" sz="3200" b="1"/>
          </a:p>
          <a:p>
            <a:r>
              <a:rPr lang="en-US" sz="3200" b="1"/>
              <a:t>Family history </a:t>
            </a:r>
            <a:r>
              <a:rPr lang="en-US" sz="3200" b="1"/>
              <a:t>of  type 2diabetes</a:t>
            </a:r>
            <a:endParaRPr lang="en-US" sz="3200" b="1"/>
          </a:p>
          <a:p>
            <a:r>
              <a:rPr lang="en-US" sz="3200" b="1">
                <a:latin typeface="Arial Black" panose="020B0A04020102020204" pitchFamily="34" charset="0"/>
                <a:cs typeface="Arial Black" panose="020B0A04020102020204" pitchFamily="34" charset="0"/>
              </a:rPr>
              <a:t>Age</a:t>
            </a:r>
            <a:r>
              <a:rPr lang="en-US" sz="3200" b="1"/>
              <a:t> (women who are older than 25 are at a greater risk for developing gestational diabetes than younger women)</a:t>
            </a:r>
            <a:endParaRPr lang="en-US" sz="3200" b="1"/>
          </a:p>
          <a:p>
            <a:r>
              <a:rPr lang="en-US" sz="3200" b="1"/>
              <a:t>Pre-diabetes </a:t>
            </a:r>
            <a:r>
              <a:rPr lang="en-US" sz="3200" b="1"/>
              <a:t>or haven had GDM in previous pregenancies or a baby who was still born.</a:t>
            </a:r>
            <a:endParaRPr lang="en-US" sz="3200" b="1"/>
          </a:p>
          <a:p>
            <a:r>
              <a:rPr lang="en-US" sz="3200" b="1">
                <a:latin typeface="Arial Black" panose="020B0A04020102020204" pitchFamily="34" charset="0"/>
                <a:cs typeface="Arial Black" panose="020B0A04020102020204" pitchFamily="34" charset="0"/>
              </a:rPr>
              <a:t>PCOS:</a:t>
            </a:r>
            <a:r>
              <a:rPr lang="en-US" sz="3200" b="1"/>
              <a:t> Polycystic ovarian syndrome, a hormonal disorder causing enlarged ovaries with small cysts on the outer edges.</a:t>
            </a:r>
            <a:endParaRPr lang="en-US" sz="3200" b="1"/>
          </a:p>
          <a:p>
            <a:endParaRPr lang="en-US" sz="3200" b="1"/>
          </a:p>
          <a:p>
            <a:endParaRPr lang="en-US" sz="3200" b="1"/>
          </a:p>
          <a:p>
            <a:endParaRPr lang="en-US" sz="32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3025" y="70485"/>
            <a:ext cx="11951335" cy="926465"/>
          </a:xfrm>
        </p:spPr>
        <p:txBody>
          <a:bodyPr>
            <a:normAutofit fontScale="90000"/>
          </a:bodyPr>
          <a:p>
            <a:r>
              <a:rPr lang="en-US" altLang="en-GB" sz="4000" b="1">
                <a:latin typeface="Arial Black" panose="020B0A04020102020204" pitchFamily="34" charset="0"/>
                <a:cs typeface="Arial Black" panose="020B0A04020102020204" pitchFamily="34" charset="0"/>
                <a:sym typeface="+mn-ea"/>
              </a:rPr>
              <a:t>COMPLICATIONS OF GDM THAT MAY AFFECT THE CHILD</a:t>
            </a:r>
            <a:endParaRPr lang="en-US" sz="4000">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a:xfrm>
            <a:off x="72390" y="996315"/>
            <a:ext cx="11951970" cy="5746115"/>
          </a:xfrm>
        </p:spPr>
        <p:txBody>
          <a:bodyPr>
            <a:noAutofit/>
          </a:bodyPr>
          <a:p>
            <a:r>
              <a:rPr lang="en-US" altLang="en-GB" b="1">
                <a:sym typeface="+mn-ea"/>
              </a:rPr>
              <a:t>If the mother has gestational diabetes, the baby may be at increased risk of </a:t>
            </a:r>
            <a:endParaRPr lang="en-US" altLang="en-GB" b="1">
              <a:sym typeface="+mn-ea"/>
            </a:endParaRPr>
          </a:p>
          <a:p>
            <a:r>
              <a:rPr lang="en-US" altLang="en-GB" b="1">
                <a:sym typeface="+mn-ea"/>
              </a:rPr>
              <a:t>Early ( preterm/ still)birth: high blood glucose may increase the risk of Early labour and delivery before the due date. Or Early delivery may be recommended because the baby is large.</a:t>
            </a:r>
            <a:endParaRPr lang="en-GB" b="1"/>
          </a:p>
          <a:p>
            <a:r>
              <a:rPr lang="en-US" altLang="en-GB" b="1">
                <a:sym typeface="+mn-ea"/>
              </a:rPr>
              <a:t>Excessive birth weight: if the mother's blood sugar level is higher than the normal range,it can cause the baby to grow too large.</a:t>
            </a:r>
            <a:endParaRPr lang="en-US" altLang="en-GB" b="1">
              <a:sym typeface="+mn-ea"/>
            </a:endParaRPr>
          </a:p>
          <a:p>
            <a:pPr>
              <a:lnSpc>
                <a:spcPct val="150000"/>
              </a:lnSpc>
            </a:pPr>
            <a:r>
              <a:rPr lang="en-US" altLang="en-GB" b="1">
                <a:sym typeface="+mn-ea"/>
              </a:rPr>
              <a:t>Serious breathing difficulties: babies born early may experience respiratory distress syndrome- a condition that makes breathing difficult.</a:t>
            </a:r>
            <a:endParaRPr lang="en-GB" b="1"/>
          </a:p>
          <a:p>
            <a:pPr>
              <a:lnSpc>
                <a:spcPct val="150000"/>
              </a:lnSpc>
            </a:pPr>
            <a:r>
              <a:rPr lang="en-US" altLang="en-GB" b="1">
                <a:sym typeface="+mn-ea"/>
              </a:rPr>
              <a:t>Obesity and type 2 diabetes later in life: babies have a higher risk of developing Obesity and type 2 diabetes later in life</a:t>
            </a:r>
            <a:endParaRPr lang="en-GB" b="1"/>
          </a:p>
          <a:p>
            <a:endParaRPr lang="en-GB" b="1"/>
          </a:p>
          <a:p>
            <a:endParaRPr lang="en-GB"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105" y="-328930"/>
            <a:ext cx="9079230" cy="1390015"/>
          </a:xfrm>
        </p:spPr>
        <p:txBody>
          <a:bodyPr>
            <a:normAutofit fontScale="90000"/>
          </a:bodyPr>
          <a:lstStyle/>
          <a:p>
            <a:r>
              <a:rPr lang="en-GB" sz="4000" dirty="0">
                <a:solidFill>
                  <a:schemeClr val="tx1"/>
                </a:solidFill>
              </a:rPr>
              <a:t>                    </a:t>
            </a:r>
            <a:r>
              <a:rPr lang="en-GB" sz="4000" b="1" dirty="0">
                <a:latin typeface="Arial Black" panose="020B0A04020102020204" pitchFamily="34" charset="0"/>
                <a:sym typeface="+mn-ea"/>
              </a:rPr>
              <a:t>PREGNANCY</a:t>
            </a:r>
            <a:r>
              <a:rPr lang="en-GB" sz="4000" dirty="0">
                <a:solidFill>
                  <a:schemeClr val="tx1"/>
                </a:solidFill>
              </a:rPr>
              <a:t>  </a:t>
            </a:r>
            <a:r>
              <a:rPr lang="en-GB" sz="4000" b="1" dirty="0">
                <a:solidFill>
                  <a:schemeClr val="tx1"/>
                </a:solidFill>
                <a:latin typeface="Arial Black" panose="020B0A04020102020204" pitchFamily="34" charset="0"/>
              </a:rPr>
              <a:t>OVERVIEW</a:t>
            </a:r>
            <a:br>
              <a:rPr lang="en-GB" sz="4000" b="1" dirty="0">
                <a:solidFill>
                  <a:schemeClr val="tx1"/>
                </a:solidFill>
                <a:latin typeface="Arial Black" panose="020B0A04020102020204" pitchFamily="34" charset="0"/>
              </a:rPr>
            </a:br>
            <a:endParaRPr lang="en-GB" sz="4000" b="1" dirty="0">
              <a:solidFill>
                <a:schemeClr val="tx1"/>
              </a:solidFill>
              <a:latin typeface="Arial Black" panose="020B0A04020102020204" pitchFamily="34" charset="0"/>
            </a:endParaRPr>
          </a:p>
        </p:txBody>
      </p:sp>
      <p:pic>
        <p:nvPicPr>
          <p:cNvPr id="8" name="Picture Placeholder 7"/>
          <p:cNvPicPr>
            <a:picLocks noGrp="1" noChangeAspect="1"/>
          </p:cNvPicPr>
          <p:nvPr>
            <p:ph type="pic" idx="1"/>
          </p:nvPr>
        </p:nvPicPr>
        <p:blipFill>
          <a:blip r:embed="rId1"/>
          <a:srcRect l="7785" r="7785"/>
          <a:stretch>
            <a:fillRect/>
          </a:stretch>
        </p:blipFill>
        <p:spPr>
          <a:xfrm>
            <a:off x="6180455" y="1483360"/>
            <a:ext cx="5842635" cy="5292090"/>
          </a:xfrm>
        </p:spPr>
      </p:pic>
      <p:sp>
        <p:nvSpPr>
          <p:cNvPr id="3" name="Content Placeholder 2"/>
          <p:cNvSpPr>
            <a:spLocks noGrp="1"/>
          </p:cNvSpPr>
          <p:nvPr>
            <p:ph type="body" sz="half" idx="2"/>
          </p:nvPr>
        </p:nvSpPr>
        <p:spPr>
          <a:xfrm>
            <a:off x="232410" y="1061085"/>
            <a:ext cx="5634355" cy="5397500"/>
          </a:xfrm>
        </p:spPr>
        <p:txBody>
          <a:bodyPr>
            <a:noAutofit/>
          </a:bodyPr>
          <a:lstStyle/>
          <a:p>
            <a:pPr marL="0" indent="0" algn="just">
              <a:buNone/>
            </a:pPr>
            <a:r>
              <a:rPr lang="en-GB" sz="3200" b="1" dirty="0"/>
              <a:t>Pregnancy is a complex stage of life during which a mother serves as the sole source of nourishment to support </a:t>
            </a:r>
            <a:r>
              <a:rPr lang="en-GB" sz="3200" b="1" dirty="0" err="1"/>
              <a:t>fetal</a:t>
            </a:r>
            <a:r>
              <a:rPr lang="en-GB" sz="3200" b="1" dirty="0"/>
              <a:t> growth and development. Within 40 weeks, a fertilized egg develops into a human being, and the mother supports this process through the nutrients and functional compounds she provides.</a:t>
            </a:r>
            <a:endParaRPr lang="en-GB" sz="32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6370" y="259080"/>
            <a:ext cx="11929110" cy="972185"/>
          </a:xfrm>
        </p:spPr>
        <p:txBody>
          <a:bodyPr>
            <a:normAutofit fontScale="90000"/>
          </a:bodyPr>
          <a:p>
            <a:r>
              <a:rPr lang="en-US" altLang="en-GB" sz="4000" b="1">
                <a:latin typeface="Arial Black" panose="020B0A04020102020204" pitchFamily="34" charset="0"/>
                <a:cs typeface="Arial Black" panose="020B0A04020102020204" pitchFamily="34" charset="0"/>
                <a:sym typeface="+mn-ea"/>
              </a:rPr>
              <a:t>COMPLICATIONS THAT MAY AFFECT THE MOTHER </a:t>
            </a:r>
            <a:endParaRPr lang="en-US" sz="4000">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a:xfrm>
            <a:off x="838200" y="1360805"/>
            <a:ext cx="9855835" cy="4816475"/>
          </a:xfrm>
        </p:spPr>
        <p:txBody>
          <a:bodyPr/>
          <a:p>
            <a:pPr>
              <a:lnSpc>
                <a:spcPct val="150000"/>
              </a:lnSpc>
            </a:pPr>
            <a:r>
              <a:rPr lang="en-US" altLang="en-GB" sz="4000" b="1">
                <a:sym typeface="+mn-ea"/>
              </a:rPr>
              <a:t>High blood pressure and pre-eclampsia </a:t>
            </a:r>
            <a:endParaRPr lang="en-GB" sz="4000" b="1"/>
          </a:p>
          <a:p>
            <a:pPr>
              <a:lnSpc>
                <a:spcPct val="150000"/>
              </a:lnSpc>
            </a:pPr>
            <a:r>
              <a:rPr lang="en-US" altLang="en-GB" sz="4000" b="1">
                <a:sym typeface="+mn-ea"/>
              </a:rPr>
              <a:t>Having a surgical delivery ( C-section)</a:t>
            </a:r>
            <a:endParaRPr lang="en-GB" sz="4000" b="1"/>
          </a:p>
          <a:p>
            <a:pPr>
              <a:lnSpc>
                <a:spcPct val="150000"/>
              </a:lnSpc>
            </a:pPr>
            <a:r>
              <a:rPr lang="en-US" altLang="en-GB" sz="4000" b="1">
                <a:sym typeface="+mn-ea"/>
              </a:rPr>
              <a:t>Future Type 2 diabetes </a:t>
            </a:r>
            <a:endParaRPr lang="en-GB" sz="4000" b="1"/>
          </a:p>
          <a:p>
            <a:endParaRPr lang="en-US" sz="40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24790"/>
            <a:ext cx="10515600" cy="899795"/>
          </a:xfrm>
        </p:spPr>
        <p:txBody>
          <a:bodyPr/>
          <a:p>
            <a:r>
              <a:rPr lang="en-US" altLang="en-GB" sz="3600" b="1">
                <a:latin typeface="Arial Black" panose="020B0A04020102020204" pitchFamily="34" charset="0"/>
                <a:cs typeface="Arial Black" panose="020B0A04020102020204" pitchFamily="34" charset="0"/>
                <a:sym typeface="+mn-ea"/>
              </a:rPr>
              <a:t>HOW IS GDM DIAGONISED?</a:t>
            </a:r>
            <a:endParaRPr lang="en-US" sz="3600">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a:xfrm>
            <a:off x="838200" y="1266825"/>
            <a:ext cx="10515600" cy="4910455"/>
          </a:xfrm>
        </p:spPr>
        <p:txBody>
          <a:bodyPr>
            <a:noAutofit/>
          </a:bodyPr>
          <a:p>
            <a:pPr marL="0" indent="0">
              <a:buNone/>
            </a:pPr>
            <a:r>
              <a:rPr lang="en-US" altLang="en-GB" sz="3600" b="1">
                <a:sym typeface="+mn-ea"/>
              </a:rPr>
              <a:t>GDM can be diagonised through</a:t>
            </a:r>
            <a:endParaRPr lang="en-US" altLang="en-GB" sz="3600" b="1">
              <a:sym typeface="+mn-ea"/>
            </a:endParaRPr>
          </a:p>
          <a:p>
            <a:pPr marL="0" indent="0">
              <a:buNone/>
            </a:pPr>
            <a:endParaRPr lang="en-US" altLang="en-GB" sz="3600" b="1">
              <a:sym typeface="+mn-ea"/>
            </a:endParaRPr>
          </a:p>
          <a:p>
            <a:r>
              <a:rPr lang="en-US" altLang="en-GB" sz="3600" b="1">
                <a:sym typeface="+mn-ea"/>
              </a:rPr>
              <a:t>Oral glucose tolerance test (OGTT): This measures blood glucose after fasting at least 8 hours which a sample will be taken and 2 hours after taking something sweet to see how the body handles the sugar. </a:t>
            </a:r>
            <a:endParaRPr lang="en-GB" sz="3600" b="1"/>
          </a:p>
          <a:p>
            <a:r>
              <a:rPr lang="en-US" altLang="en-GB" sz="3600" b="1">
                <a:sym typeface="+mn-ea"/>
              </a:rPr>
              <a:t>Glucose challenge test: this measures blood glucose after an hour of drinking sugary drink</a:t>
            </a:r>
            <a:endParaRPr lang="en-GB" sz="3600" b="1"/>
          </a:p>
          <a:p>
            <a:endParaRPr lang="en-GB" sz="36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8580"/>
            <a:ext cx="10515600" cy="640715"/>
          </a:xfrm>
        </p:spPr>
        <p:txBody>
          <a:bodyPr>
            <a:normAutofit fontScale="90000"/>
          </a:bodyPr>
          <a:p>
            <a:r>
              <a:rPr lang="en-US" sz="3600" b="1">
                <a:latin typeface="Arial Black" panose="020B0A04020102020204" pitchFamily="34" charset="0"/>
                <a:cs typeface="Arial Black" panose="020B0A04020102020204" pitchFamily="34" charset="0"/>
              </a:rPr>
              <a:t>MANAGEMENT OF GDM</a:t>
            </a:r>
            <a:endParaRPr lang="en-US" sz="3600" b="1">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a:xfrm>
            <a:off x="84455" y="617220"/>
            <a:ext cx="11999595" cy="6240145"/>
          </a:xfrm>
        </p:spPr>
        <p:txBody>
          <a:bodyPr>
            <a:noAutofit/>
          </a:bodyPr>
          <a:p>
            <a:pPr>
              <a:lnSpc>
                <a:spcPct val="150000"/>
              </a:lnSpc>
            </a:pPr>
            <a:r>
              <a:rPr lang="en-US" altLang="en-GB" b="1">
                <a:sym typeface="+mn-ea"/>
              </a:rPr>
              <a:t>Through close monitoring during pregnancy and birth to check for any potential problems.</a:t>
            </a:r>
            <a:endParaRPr lang="en-GB" b="1"/>
          </a:p>
          <a:p>
            <a:pPr>
              <a:lnSpc>
                <a:spcPct val="150000"/>
              </a:lnSpc>
            </a:pPr>
            <a:r>
              <a:rPr lang="en-US" altLang="en-GB" b="1">
                <a:sym typeface="+mn-ea"/>
              </a:rPr>
              <a:t>Best to give birth before 41 weeks. Induction of labour or a caesarean section may be recommended if labour does not start naturally by this time.</a:t>
            </a:r>
            <a:endParaRPr lang="en-GB" b="1"/>
          </a:p>
          <a:p>
            <a:pPr>
              <a:lnSpc>
                <a:spcPct val="150000"/>
              </a:lnSpc>
            </a:pPr>
            <a:r>
              <a:rPr lang="en-US" altLang="en-GB" b="1">
                <a:solidFill>
                  <a:srgbClr val="36363D"/>
                </a:solidFill>
                <a:sym typeface="+mn-ea"/>
              </a:rPr>
              <a:t>Eating healthy: Choosing foods high in fiber like whole grains and low in fat and calories can help. Also  watching portion sizes.</a:t>
            </a:r>
            <a:endParaRPr lang="en-GB" b="1">
              <a:solidFill>
                <a:srgbClr val="36363D"/>
              </a:solidFill>
            </a:endParaRPr>
          </a:p>
          <a:p>
            <a:pPr>
              <a:lnSpc>
                <a:spcPct val="150000"/>
              </a:lnSpc>
            </a:pPr>
            <a:r>
              <a:rPr lang="en-US" altLang="en-GB" b="1">
                <a:solidFill>
                  <a:srgbClr val="36363D"/>
                </a:solidFill>
                <a:sym typeface="+mn-ea"/>
              </a:rPr>
              <a:t>Physical activity:  Exercise before and during pregnancy can help protect one from developing gestational diabetes.</a:t>
            </a:r>
            <a:endParaRPr lang="en-GB" b="1">
              <a:solidFill>
                <a:srgbClr val="36363D"/>
              </a:solidFill>
            </a:endParaRPr>
          </a:p>
          <a:p>
            <a:pPr>
              <a:lnSpc>
                <a:spcPct val="150000"/>
              </a:lnSpc>
            </a:pPr>
            <a:r>
              <a:rPr lang="en-US" altLang="en-GB" b="1">
                <a:solidFill>
                  <a:srgbClr val="36363D"/>
                </a:solidFill>
                <a:sym typeface="+mn-ea"/>
              </a:rPr>
              <a:t>Starting pregnancy at a healthy weight can help reduce risk</a:t>
            </a:r>
            <a:endParaRPr lang="en-GB" b="1">
              <a:solidFill>
                <a:srgbClr val="36363D"/>
              </a:solidFill>
            </a:endParaRPr>
          </a:p>
          <a:p>
            <a:endParaRPr lang="en-GB" b="1">
              <a:solidFill>
                <a:srgbClr val="36363D"/>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 y="-247015"/>
            <a:ext cx="11915775" cy="2760345"/>
          </a:xfrm>
          <a:ln>
            <a:solidFill>
              <a:srgbClr val="C00000"/>
            </a:solidFill>
          </a:ln>
          <a:effectLst>
            <a:outerShdw blurRad="225425" dist="50800" dir="5220000" algn="ctr">
              <a:srgbClr val="000000">
                <a:alpha val="33000"/>
              </a:srgbClr>
            </a:outerShdw>
          </a:effectLst>
          <a:scene3d>
            <a:camera prst="perspectiveRelaxed"/>
            <a:lightRig rig="harsh" dir="t">
              <a:rot lat="0" lon="0" rev="3000000"/>
            </a:lightRig>
          </a:scene3d>
          <a:sp3d extrusionH="254000" contourW="19050">
            <a:bevelT w="82550" h="44450" prst="angle"/>
            <a:bevelB w="82550" h="44450" prst="angle"/>
            <a:contourClr>
              <a:srgbClr val="FFFFFF"/>
            </a:contourClr>
          </a:sp3d>
        </p:spPr>
        <p:txBody>
          <a:bodyPr/>
          <a:lstStyle/>
          <a:p>
            <a:pPr marL="0" indent="0">
              <a:buNone/>
            </a:pPr>
            <a:r>
              <a:rPr lang="en-GB" sz="4400" dirty="0">
                <a:solidFill>
                  <a:schemeClr val="tx1"/>
                </a:solidFill>
                <a:latin typeface="Arial Black" panose="020B0A04020102020204" pitchFamily="34" charset="0"/>
                <a:cs typeface="Arial Black" panose="020B0A04020102020204" pitchFamily="34" charset="0"/>
              </a:rPr>
              <a:t>                                                  </a:t>
            </a:r>
            <a:endParaRPr lang="en-GB" sz="4400" dirty="0">
              <a:solidFill>
                <a:schemeClr val="tx1"/>
              </a:solidFill>
              <a:latin typeface="Arial Black" panose="020B0A04020102020204" pitchFamily="34" charset="0"/>
              <a:cs typeface="Arial Black" panose="020B0A04020102020204" pitchFamily="34" charset="0"/>
            </a:endParaRPr>
          </a:p>
          <a:p>
            <a:pPr marL="0" indent="0">
              <a:buNone/>
            </a:pPr>
            <a:r>
              <a:rPr lang="en-GB" sz="4400" dirty="0">
                <a:solidFill>
                  <a:schemeClr val="tx1"/>
                </a:solidFill>
                <a:latin typeface="Arial Black" panose="020B0A04020102020204" pitchFamily="34" charset="0"/>
                <a:cs typeface="Arial Black" panose="020B0A04020102020204" pitchFamily="34" charset="0"/>
              </a:rPr>
              <a:t>        </a:t>
            </a:r>
            <a:r>
              <a:rPr lang="en-GB" sz="4400" b="1" dirty="0">
                <a:solidFill>
                  <a:schemeClr val="tx1"/>
                </a:solidFill>
                <a:effectLst>
                  <a:outerShdw blurRad="38100" dist="38100" dir="2700000" algn="tl">
                    <a:srgbClr val="000000">
                      <a:alpha val="43137"/>
                    </a:srgbClr>
                  </a:outerShdw>
                </a:effectLst>
                <a:latin typeface="Arial Black" panose="020B0A04020102020204" pitchFamily="34" charset="0"/>
                <a:ea typeface="+mj-ea"/>
                <a:cs typeface="Arial Black" panose="020B0A04020102020204" pitchFamily="34" charset="0"/>
              </a:rPr>
              <a:t>MEDICAL</a:t>
            </a:r>
            <a:r>
              <a:rPr lang="en-GB" sz="4400" dirty="0">
                <a:solidFill>
                  <a:schemeClr val="tx1"/>
                </a:solidFill>
                <a:latin typeface="Arial Black" panose="020B0A04020102020204" pitchFamily="34" charset="0"/>
                <a:cs typeface="Arial Black" panose="020B0A04020102020204" pitchFamily="34" charset="0"/>
              </a:rPr>
              <a:t>  </a:t>
            </a:r>
            <a:r>
              <a:rPr lang="en-GB" sz="4400" b="1" dirty="0">
                <a:solidFill>
                  <a:schemeClr val="tx1"/>
                </a:solidFill>
                <a:effectLst>
                  <a:outerShdw blurRad="38100" dist="38100" dir="2700000" algn="tl">
                    <a:srgbClr val="000000">
                      <a:alpha val="43137"/>
                    </a:srgbClr>
                  </a:outerShdw>
                </a:effectLst>
                <a:latin typeface="Arial Black" panose="020B0A04020102020204" pitchFamily="34" charset="0"/>
                <a:ea typeface="+mj-ea"/>
                <a:cs typeface="Arial Black" panose="020B0A04020102020204" pitchFamily="34" charset="0"/>
              </a:rPr>
              <a:t>NUTRITION</a:t>
            </a:r>
            <a:r>
              <a:rPr lang="en-GB" sz="4400" dirty="0">
                <a:solidFill>
                  <a:schemeClr val="tx1"/>
                </a:solidFill>
                <a:latin typeface="Arial Black" panose="020B0A04020102020204" pitchFamily="34" charset="0"/>
                <a:cs typeface="Arial Black" panose="020B0A04020102020204" pitchFamily="34" charset="0"/>
              </a:rPr>
              <a:t> </a:t>
            </a:r>
            <a:r>
              <a:rPr lang="en-GB" sz="4400" b="1" dirty="0">
                <a:solidFill>
                  <a:schemeClr val="tx1"/>
                </a:solidFill>
                <a:effectLst>
                  <a:outerShdw blurRad="38100" dist="38100" dir="2700000" algn="tl">
                    <a:srgbClr val="000000">
                      <a:alpha val="43137"/>
                    </a:srgbClr>
                  </a:outerShdw>
                </a:effectLst>
                <a:latin typeface="Arial Black" panose="020B0A04020102020204" pitchFamily="34" charset="0"/>
                <a:ea typeface="+mj-ea"/>
                <a:cs typeface="Arial Black" panose="020B0A04020102020204" pitchFamily="34" charset="0"/>
              </a:rPr>
              <a:t>THERAPY</a:t>
            </a:r>
            <a:endParaRPr lang="en-GB" sz="4400" b="1" dirty="0">
              <a:solidFill>
                <a:schemeClr val="tx1"/>
              </a:solidFill>
              <a:effectLst>
                <a:outerShdw blurRad="38100" dist="38100" dir="2700000" algn="tl">
                  <a:srgbClr val="000000">
                    <a:alpha val="43137"/>
                  </a:srgbClr>
                </a:outerShdw>
              </a:effectLst>
              <a:latin typeface="Arial Black" panose="020B0A04020102020204" pitchFamily="34" charset="0"/>
              <a:ea typeface="+mj-ea"/>
              <a:cs typeface="Arial Black" panose="020B0A04020102020204" pitchFamily="34" charset="0"/>
            </a:endParaRPr>
          </a:p>
        </p:txBody>
      </p:sp>
      <p:pic>
        <p:nvPicPr>
          <p:cNvPr id="5" name="Picture 4"/>
          <p:cNvPicPr>
            <a:picLocks noChangeAspect="1"/>
          </p:cNvPicPr>
          <p:nvPr/>
        </p:nvPicPr>
        <p:blipFill>
          <a:blip r:embed="rId1"/>
          <a:stretch>
            <a:fillRect/>
          </a:stretch>
        </p:blipFill>
        <p:spPr>
          <a:xfrm>
            <a:off x="79829" y="2685141"/>
            <a:ext cx="12032342" cy="417285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5" y="121920"/>
            <a:ext cx="12191365" cy="6374765"/>
          </a:xfrm>
        </p:spPr>
        <p:txBody>
          <a:bodyPr>
            <a:noAutofit/>
          </a:bodyPr>
          <a:lstStyle/>
          <a:p>
            <a:pPr marL="0" indent="0">
              <a:buNone/>
            </a:pPr>
            <a:r>
              <a:rPr lang="en-GB" sz="3600" b="1" dirty="0">
                <a:latin typeface="Arial Black" panose="020B0A04020102020204" pitchFamily="34" charset="0"/>
                <a:cs typeface="Arial Black" panose="020B0A04020102020204" pitchFamily="34" charset="0"/>
              </a:rPr>
              <a:t>I hereby present a</a:t>
            </a:r>
            <a:r>
              <a:rPr lang="en-US" altLang="en-GB" sz="3600" b="1" dirty="0">
                <a:latin typeface="Arial Black" panose="020B0A04020102020204" pitchFamily="34" charset="0"/>
                <a:cs typeface="Arial Black" panose="020B0A04020102020204" pitchFamily="34" charset="0"/>
              </a:rPr>
              <a:t>n </a:t>
            </a:r>
            <a:r>
              <a:rPr lang="en-US" altLang="en-GB" sz="3600" b="1">
                <a:latin typeface="Arial Black" panose="020B0A04020102020204" pitchFamily="34" charset="0"/>
                <a:cs typeface="Arial Black" panose="020B0A04020102020204" pitchFamily="34" charset="0"/>
                <a:sym typeface="+mn-ea"/>
              </a:rPr>
              <a:t>obstetrics and gynaecology</a:t>
            </a:r>
            <a:r>
              <a:rPr lang="en-GB" sz="3600" b="1" dirty="0">
                <a:latin typeface="Arial Black" panose="020B0A04020102020204" pitchFamily="34" charset="0"/>
                <a:cs typeface="Arial Black" panose="020B0A04020102020204" pitchFamily="34" charset="0"/>
              </a:rPr>
              <a:t> case of a 3</a:t>
            </a:r>
            <a:r>
              <a:rPr lang="en-US" altLang="en-GB" sz="3600" b="1" dirty="0">
                <a:latin typeface="Arial Black" panose="020B0A04020102020204" pitchFamily="34" charset="0"/>
                <a:cs typeface="Arial Black" panose="020B0A04020102020204" pitchFamily="34" charset="0"/>
              </a:rPr>
              <a:t>1 year old pregenant woman being managed for gestational diabetes mellitus</a:t>
            </a:r>
            <a:endParaRPr lang="en-GB" sz="3600" b="1" dirty="0">
              <a:latin typeface="Arial Black" panose="020B0A04020102020204" pitchFamily="34" charset="0"/>
              <a:cs typeface="Arial Black" panose="020B0A04020102020204" pitchFamily="34" charset="0"/>
            </a:endParaRPr>
          </a:p>
          <a:p>
            <a:pPr marL="0" indent="0" algn="just">
              <a:buNone/>
            </a:pPr>
            <a:endParaRPr lang="en-US" sz="3600" dirty="0">
              <a:solidFill>
                <a:schemeClr val="accent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p>
            <a:pPr algn="just">
              <a:buFont typeface="Wingdings" panose="05000000000000000000" pitchFamily="2" charset="2"/>
              <a:buChar char="q"/>
            </a:pPr>
            <a:r>
              <a:rPr lang="en-US" sz="3200" b="1"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rPr>
              <a:t> </a:t>
            </a:r>
            <a:r>
              <a:rPr lang="en-US" sz="3200" b="1" dirty="0">
                <a:solidFill>
                  <a:schemeClr val="tx1"/>
                </a:solidFill>
                <a:effectLst>
                  <a:outerShdw blurRad="38100" dist="38100" dir="2700000" algn="tl">
                    <a:srgbClr val="000000">
                      <a:alpha val="43137"/>
                    </a:srgbClr>
                  </a:outerShdw>
                </a:effectLst>
                <a:latin typeface="Gill Sans MT" panose="020B0502020104020203" charset="0"/>
                <a:ea typeface="Calibri" panose="020F0502020204030204" charset="0"/>
                <a:cs typeface="Gill Sans MT" panose="020B0502020104020203" charset="0"/>
              </a:rPr>
              <a:t>Ward: </a:t>
            </a:r>
            <a:r>
              <a:rPr lang="en-US" sz="3200" b="1" dirty="0">
                <a:solidFill>
                  <a:schemeClr val="tx1"/>
                </a:solidFill>
                <a:effectLst>
                  <a:outerShdw blurRad="38100" dist="38100" dir="2700000" algn="tl">
                    <a:srgbClr val="000000">
                      <a:alpha val="43137"/>
                    </a:srgbClr>
                  </a:outerShdw>
                </a:effectLst>
                <a:latin typeface="Gill Sans MT" panose="020B0502020104020203" charset="0"/>
                <a:cs typeface="Gill Sans MT" panose="020B0502020104020203" charset="0"/>
              </a:rPr>
              <a:t>Antenatal Ward</a:t>
            </a:r>
            <a:endParaRPr lang="en-US" sz="3200" b="1" dirty="0">
              <a:solidFill>
                <a:schemeClr val="tx1"/>
              </a:solidFill>
              <a:effectLst>
                <a:outerShdw blurRad="38100" dist="38100" dir="2700000" algn="tl">
                  <a:srgbClr val="000000">
                    <a:alpha val="43137"/>
                  </a:srgbClr>
                </a:outerShdw>
              </a:effectLst>
              <a:latin typeface="Gill Sans MT" panose="020B0502020104020203" charset="0"/>
              <a:cs typeface="Gill Sans MT" panose="020B0502020104020203" charset="0"/>
            </a:endParaRPr>
          </a:p>
          <a:p>
            <a:pPr algn="just">
              <a:buFont typeface="Wingdings" panose="05000000000000000000" pitchFamily="2" charset="2"/>
              <a:buChar char="q"/>
            </a:pPr>
            <a:r>
              <a:rPr lang="en-US" sz="3200" b="1" dirty="0">
                <a:solidFill>
                  <a:schemeClr val="tx1"/>
                </a:solidFill>
                <a:effectLst>
                  <a:outerShdw blurRad="38100" dist="38100" dir="2700000" algn="tl">
                    <a:srgbClr val="000000">
                      <a:alpha val="43137"/>
                    </a:srgbClr>
                  </a:outerShdw>
                </a:effectLst>
                <a:latin typeface="Gill Sans MT" panose="020B0502020104020203" charset="0"/>
                <a:ea typeface="Calibri" panose="020F0502020204030204" charset="0"/>
                <a:cs typeface="Gill Sans MT" panose="020B0502020104020203" charset="0"/>
              </a:rPr>
              <a:t> </a:t>
            </a:r>
            <a:r>
              <a:rPr lang="en-US" sz="3200" b="1" dirty="0">
                <a:solidFill>
                  <a:schemeClr val="tx1"/>
                </a:solidFill>
                <a:effectLst>
                  <a:outerShdw blurRad="38100" dist="38100" dir="2700000" algn="tl">
                    <a:srgbClr val="000000">
                      <a:alpha val="43137"/>
                    </a:srgbClr>
                  </a:outerShdw>
                </a:effectLst>
                <a:latin typeface="Gill Sans MT" panose="020B0502020104020203" charset="0"/>
                <a:cs typeface="Gill Sans MT" panose="020B0502020104020203" charset="0"/>
              </a:rPr>
              <a:t>Consultant: </a:t>
            </a:r>
            <a:r>
              <a:rPr lang="en-US" sz="3200" b="1" dirty="0">
                <a:solidFill>
                  <a:schemeClr val="tx1"/>
                </a:solidFill>
                <a:effectLst>
                  <a:outerShdw blurRad="38100" dist="38100" dir="2700000" algn="tl">
                    <a:srgbClr val="000000">
                      <a:alpha val="43137"/>
                    </a:srgbClr>
                  </a:outerShdw>
                </a:effectLst>
                <a:latin typeface="Gill Sans MT" panose="020B0502020104020203" charset="0"/>
                <a:ea typeface="Calibri" panose="020F0502020204030204" charset="0"/>
                <a:cs typeface="Gill Sans MT" panose="020B0502020104020203" charset="0"/>
              </a:rPr>
              <a:t>Dr. </a:t>
            </a:r>
            <a:r>
              <a:rPr lang="en-US" sz="3200" b="1" dirty="0" err="1">
                <a:solidFill>
                  <a:schemeClr val="tx1"/>
                </a:solidFill>
                <a:effectLst>
                  <a:outerShdw blurRad="38100" dist="38100" dir="2700000" algn="tl">
                    <a:srgbClr val="000000">
                      <a:alpha val="43137"/>
                    </a:srgbClr>
                  </a:outerShdw>
                </a:effectLst>
                <a:latin typeface="Gill Sans MT" panose="020B0502020104020203" charset="0"/>
                <a:ea typeface="Calibri" panose="020F0502020204030204" charset="0"/>
                <a:cs typeface="Gill Sans MT" panose="020B0502020104020203" charset="0"/>
              </a:rPr>
              <a:t>Ohor</a:t>
            </a:r>
            <a:r>
              <a:rPr lang="en-US" sz="3200" b="1" dirty="0">
                <a:solidFill>
                  <a:schemeClr val="tx1"/>
                </a:solidFill>
                <a:effectLst>
                  <a:outerShdw blurRad="38100" dist="38100" dir="2700000" algn="tl">
                    <a:srgbClr val="000000">
                      <a:alpha val="43137"/>
                    </a:srgbClr>
                  </a:outerShdw>
                </a:effectLst>
                <a:latin typeface="Gill Sans MT" panose="020B0502020104020203" charset="0"/>
                <a:ea typeface="Calibri" panose="020F0502020204030204" charset="0"/>
                <a:cs typeface="Gill Sans MT" panose="020B0502020104020203" charset="0"/>
              </a:rPr>
              <a:t>, Dr. </a:t>
            </a:r>
            <a:r>
              <a:rPr lang="en-US" sz="3200" b="1" dirty="0" err="1">
                <a:solidFill>
                  <a:schemeClr val="tx1"/>
                </a:solidFill>
                <a:effectLst>
                  <a:outerShdw blurRad="38100" dist="38100" dir="2700000" algn="tl">
                    <a:srgbClr val="000000">
                      <a:alpha val="43137"/>
                    </a:srgbClr>
                  </a:outerShdw>
                </a:effectLst>
                <a:latin typeface="Gill Sans MT" panose="020B0502020104020203" charset="0"/>
                <a:ea typeface="Calibri" panose="020F0502020204030204" charset="0"/>
                <a:cs typeface="Gill Sans MT" panose="020B0502020104020203" charset="0"/>
              </a:rPr>
              <a:t>Idimma</a:t>
            </a:r>
            <a:endParaRPr lang="en-US" sz="3200" b="1" dirty="0">
              <a:solidFill>
                <a:schemeClr val="tx1"/>
              </a:solidFill>
              <a:effectLst>
                <a:outerShdw blurRad="38100" dist="38100" dir="2700000" algn="tl">
                  <a:srgbClr val="000000">
                    <a:alpha val="43137"/>
                  </a:srgbClr>
                </a:outerShdw>
              </a:effectLst>
              <a:latin typeface="Gill Sans MT" panose="020B0502020104020203" charset="0"/>
              <a:ea typeface="Calibri" panose="020F0502020204030204" charset="0"/>
              <a:cs typeface="Gill Sans MT" panose="020B0502020104020203" charset="0"/>
            </a:endParaRPr>
          </a:p>
          <a:p>
            <a:pPr algn="just">
              <a:buFont typeface="Wingdings" panose="05000000000000000000" pitchFamily="2" charset="2"/>
              <a:buChar char="q"/>
            </a:pPr>
            <a:r>
              <a:rPr lang="en-US" sz="3200" b="1" dirty="0">
                <a:solidFill>
                  <a:schemeClr val="tx1"/>
                </a:solidFill>
                <a:effectLst>
                  <a:outerShdw blurRad="38100" dist="38100" dir="2700000" algn="tl">
                    <a:srgbClr val="000000">
                      <a:alpha val="43137"/>
                    </a:srgbClr>
                  </a:outerShdw>
                </a:effectLst>
                <a:latin typeface="Gill Sans MT" panose="020B0502020104020203" charset="0"/>
                <a:ea typeface="Calibri" panose="020F0502020204030204" charset="0"/>
                <a:cs typeface="Gill Sans MT" panose="020B0502020104020203" charset="0"/>
              </a:rPr>
              <a:t> Medical Diagnosis: GDM with bad obsteric Hx and a booked G4P3A1</a:t>
            </a:r>
            <a:endParaRPr lang="en-US" sz="3200" b="1" dirty="0">
              <a:solidFill>
                <a:schemeClr val="tx1"/>
              </a:solidFill>
              <a:effectLst>
                <a:outerShdw blurRad="38100" dist="38100" dir="2700000" algn="tl">
                  <a:srgbClr val="000000">
                    <a:alpha val="43137"/>
                  </a:srgbClr>
                </a:outerShdw>
              </a:effectLst>
              <a:latin typeface="Gill Sans MT" panose="020B0502020104020203" charset="0"/>
              <a:cs typeface="Gill Sans MT" panose="020B0502020104020203" charset="0"/>
            </a:endParaRPr>
          </a:p>
          <a:p>
            <a:pPr algn="just">
              <a:buFont typeface="Wingdings" panose="05000000000000000000" pitchFamily="2" charset="2"/>
              <a:buChar char="q"/>
            </a:pPr>
            <a:r>
              <a:rPr lang="en-US" sz="3200" b="1" dirty="0">
                <a:solidFill>
                  <a:schemeClr val="tx1"/>
                </a:solidFill>
                <a:effectLst>
                  <a:outerShdw blurRad="38100" dist="38100" dir="2700000" algn="tl">
                    <a:srgbClr val="000000">
                      <a:alpha val="43137"/>
                    </a:srgbClr>
                  </a:outerShdw>
                </a:effectLst>
                <a:latin typeface="Gill Sans MT" panose="020B0502020104020203" charset="0"/>
                <a:ea typeface="Calibri" panose="020F0502020204030204" charset="0"/>
                <a:cs typeface="Gill Sans MT" panose="020B0502020104020203" charset="0"/>
              </a:rPr>
              <a:t> Date of admission: 20/10/2024</a:t>
            </a:r>
            <a:endParaRPr lang="en-US" sz="3200" b="1" dirty="0">
              <a:solidFill>
                <a:schemeClr val="tx1"/>
              </a:solidFill>
              <a:effectLst>
                <a:outerShdw blurRad="38100" dist="38100" dir="2700000" algn="tl">
                  <a:srgbClr val="000000">
                    <a:alpha val="43137"/>
                  </a:srgbClr>
                </a:outerShdw>
              </a:effectLst>
              <a:latin typeface="Gill Sans MT" panose="020B0502020104020203" charset="0"/>
              <a:ea typeface="Calibri" panose="020F0502020204030204" charset="0"/>
              <a:cs typeface="Gill Sans MT" panose="020B0502020104020203" charset="0"/>
            </a:endParaRPr>
          </a:p>
          <a:p>
            <a:pPr algn="just">
              <a:buFont typeface="Wingdings" panose="05000000000000000000" pitchFamily="2" charset="2"/>
              <a:buChar char="q"/>
            </a:pPr>
            <a:r>
              <a:rPr lang="en-US" sz="3200" b="1" dirty="0">
                <a:solidFill>
                  <a:schemeClr val="tx1"/>
                </a:solidFill>
                <a:effectLst>
                  <a:outerShdw blurRad="38100" dist="38100" dir="2700000" algn="tl">
                    <a:srgbClr val="000000">
                      <a:alpha val="43137"/>
                    </a:srgbClr>
                  </a:outerShdw>
                </a:effectLst>
                <a:latin typeface="Gill Sans MT" panose="020B0502020104020203" charset="0"/>
                <a:ea typeface="Calibri" panose="020F0502020204030204" charset="0"/>
                <a:cs typeface="Gill Sans MT" panose="020B0502020104020203" charset="0"/>
              </a:rPr>
              <a:t> Date case commenced: 29/10/2024</a:t>
            </a:r>
            <a:endParaRPr lang="en-US" sz="3200" b="1" dirty="0">
              <a:solidFill>
                <a:schemeClr val="tx1"/>
              </a:solidFill>
              <a:effectLst>
                <a:outerShdw blurRad="38100" dist="38100" dir="2700000" algn="tl">
                  <a:srgbClr val="000000">
                    <a:alpha val="43137"/>
                  </a:srgbClr>
                </a:outerShdw>
              </a:effectLst>
              <a:latin typeface="Gill Sans MT" panose="020B0502020104020203" charset="0"/>
              <a:ea typeface="Calibri" panose="020F0502020204030204" charset="0"/>
              <a:cs typeface="Gill Sans MT" panose="020B0502020104020203" charset="0"/>
            </a:endParaRPr>
          </a:p>
          <a:p>
            <a:pPr algn="just">
              <a:buFont typeface="Wingdings" panose="05000000000000000000" pitchFamily="2" charset="2"/>
              <a:buChar char="q"/>
            </a:pPr>
            <a:r>
              <a:rPr lang="en-US" sz="3200" b="1" dirty="0">
                <a:solidFill>
                  <a:schemeClr val="tx1"/>
                </a:solidFill>
                <a:effectLst>
                  <a:outerShdw blurRad="38100" dist="38100" dir="2700000" algn="tl">
                    <a:srgbClr val="000000">
                      <a:alpha val="43137"/>
                    </a:srgbClr>
                  </a:outerShdw>
                </a:effectLst>
                <a:latin typeface="Gill Sans MT" panose="020B0502020104020203" charset="0"/>
                <a:ea typeface="Calibri" panose="020F0502020204030204" charset="0"/>
                <a:cs typeface="Gill Sans MT" panose="020B0502020104020203" charset="0"/>
              </a:rPr>
              <a:t> Date of discharge: 14/11/2024</a:t>
            </a:r>
            <a:endParaRPr lang="en-US" sz="3200" b="1" dirty="0">
              <a:solidFill>
                <a:schemeClr val="tx1"/>
              </a:solidFill>
              <a:effectLst>
                <a:outerShdw blurRad="38100" dist="38100" dir="2700000" algn="tl">
                  <a:srgbClr val="000000">
                    <a:alpha val="43137"/>
                  </a:srgbClr>
                </a:outerShdw>
              </a:effectLst>
              <a:latin typeface="Gill Sans MT" panose="020B0502020104020203" charset="0"/>
              <a:ea typeface="Calibri" panose="020F0502020204030204" charset="0"/>
              <a:cs typeface="Gill Sans MT" panose="020B0502020104020203" charset="0"/>
            </a:endParaRPr>
          </a:p>
          <a:p>
            <a:pPr algn="just">
              <a:buFont typeface="Wingdings" panose="05000000000000000000" pitchFamily="2" charset="2"/>
              <a:buChar char="q"/>
            </a:pPr>
            <a:r>
              <a:rPr lang="en-US" sz="3200" b="1" dirty="0">
                <a:solidFill>
                  <a:schemeClr val="tx1"/>
                </a:solidFill>
                <a:effectLst>
                  <a:outerShdw blurRad="38100" dist="38100" dir="2700000" algn="tl">
                    <a:srgbClr val="000000">
                      <a:alpha val="43137"/>
                    </a:srgbClr>
                  </a:outerShdw>
                </a:effectLst>
                <a:latin typeface="Gill Sans MT" panose="020B0502020104020203" charset="0"/>
                <a:ea typeface="Calibri" panose="020F0502020204030204" charset="0"/>
                <a:cs typeface="Gill Sans MT" panose="020B0502020104020203" charset="0"/>
              </a:rPr>
              <a:t> </a:t>
            </a:r>
            <a:r>
              <a:rPr lang="en-US" sz="3200" b="1" dirty="0">
                <a:solidFill>
                  <a:schemeClr val="tx1"/>
                </a:solidFill>
                <a:effectLst>
                  <a:outerShdw blurRad="38100" dist="38100" dir="2700000" algn="tl">
                    <a:srgbClr val="000000">
                      <a:alpha val="43137"/>
                    </a:srgbClr>
                  </a:outerShdw>
                </a:effectLst>
                <a:latin typeface="Gill Sans MT" panose="020B0502020104020203" charset="0"/>
                <a:cs typeface="Gill Sans MT" panose="020B0502020104020203" charset="0"/>
              </a:rPr>
              <a:t>Informant: </a:t>
            </a:r>
            <a:r>
              <a:rPr lang="en-US" sz="3200" b="1" dirty="0">
                <a:solidFill>
                  <a:schemeClr val="tx1"/>
                </a:solidFill>
                <a:effectLst>
                  <a:outerShdw blurRad="38100" dist="38100" dir="2700000" algn="tl">
                    <a:srgbClr val="000000">
                      <a:alpha val="43137"/>
                    </a:srgbClr>
                  </a:outerShdw>
                </a:effectLst>
                <a:latin typeface="Gill Sans MT" panose="020B0502020104020203" charset="0"/>
                <a:ea typeface="Calibri" panose="020F0502020204030204" charset="0"/>
                <a:cs typeface="Gill Sans MT" panose="020B0502020104020203" charset="0"/>
              </a:rPr>
              <a:t>Patient</a:t>
            </a:r>
            <a:endParaRPr lang="en-US" sz="3200" b="1" dirty="0">
              <a:solidFill>
                <a:schemeClr val="tx1"/>
              </a:solidFill>
              <a:effectLst>
                <a:outerShdw blurRad="38100" dist="38100" dir="2700000" algn="tl">
                  <a:srgbClr val="000000">
                    <a:alpha val="43137"/>
                  </a:srgbClr>
                </a:outerShdw>
              </a:effectLst>
              <a:latin typeface="Gill Sans MT" panose="020B0502020104020203" charset="0"/>
              <a:ea typeface="Calibri" panose="020F0502020204030204" charset="0"/>
              <a:cs typeface="Gill Sans MT" panose="020B0502020104020203"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665" y="0"/>
            <a:ext cx="10337165" cy="692150"/>
          </a:xfrm>
        </p:spPr>
        <p:txBody>
          <a:bodyPr/>
          <a:lstStyle/>
          <a:p>
            <a:r>
              <a:rPr lang="en-US" sz="3600" b="1" dirty="0">
                <a:solidFill>
                  <a:schemeClr val="tx1"/>
                </a:solidFill>
                <a:effectLst>
                  <a:outerShdw blurRad="38100" dist="38100" dir="2700000" algn="tl">
                    <a:srgbClr val="000000">
                      <a:alpha val="43137"/>
                    </a:srgbClr>
                  </a:outerShdw>
                </a:effectLst>
                <a:latin typeface="Arial Black" panose="020B0A04020102020204" pitchFamily="34" charset="0"/>
                <a:ea typeface="Calibri" panose="020F0502020204030204" charset="0"/>
                <a:cs typeface="Calibri" panose="020F0502020204030204" charset="0"/>
              </a:rPr>
              <a:t>Nutrition Assessment</a:t>
            </a:r>
            <a:endParaRPr lang="en-US" sz="3600" b="1" dirty="0">
              <a:solidFill>
                <a:schemeClr val="tx1"/>
              </a:solidFill>
              <a:effectLst>
                <a:outerShdw blurRad="38100" dist="38100" dir="2700000" algn="tl">
                  <a:srgbClr val="000000">
                    <a:alpha val="43137"/>
                  </a:srgbClr>
                </a:outerShdw>
              </a:effectLst>
              <a:latin typeface="Arial Black" panose="020B0A04020102020204" pitchFamily="34" charset="0"/>
              <a:ea typeface="Calibri" panose="020F0502020204030204" charset="0"/>
              <a:cs typeface="Calibri" panose="020F0502020204030204" charset="0"/>
            </a:endParaRPr>
          </a:p>
        </p:txBody>
      </p:sp>
      <p:sp>
        <p:nvSpPr>
          <p:cNvPr id="3" name="Content Placeholder 2"/>
          <p:cNvSpPr>
            <a:spLocks noGrp="1"/>
          </p:cNvSpPr>
          <p:nvPr>
            <p:ph idx="1"/>
          </p:nvPr>
        </p:nvSpPr>
        <p:spPr>
          <a:xfrm>
            <a:off x="138430" y="692785"/>
            <a:ext cx="11871325" cy="6165215"/>
          </a:xfrm>
        </p:spPr>
        <p:txBody>
          <a:bodyPr>
            <a:normAutofit fontScale="25000"/>
          </a:bodyPr>
          <a:lstStyle/>
          <a:p>
            <a:pPr marL="0" indent="0">
              <a:buNone/>
            </a:pPr>
            <a:r>
              <a:rPr lang="en-US" sz="9600" b="1" dirty="0">
                <a:solidFill>
                  <a:schemeClr val="tx1"/>
                </a:solidFill>
                <a:effectLst>
                  <a:outerShdw blurRad="38100" dist="38100" dir="2700000" algn="tl">
                    <a:srgbClr val="000000">
                      <a:alpha val="43137"/>
                    </a:srgbClr>
                  </a:outerShdw>
                </a:effectLst>
                <a:latin typeface="Arial Black" panose="020B0A04020102020204" pitchFamily="34" charset="0"/>
                <a:ea typeface="Calibri" panose="020F0502020204030204" charset="0"/>
                <a:cs typeface="Arial Black" panose="020B0A04020102020204" pitchFamily="34" charset="0"/>
              </a:rPr>
              <a:t>Family and Social History</a:t>
            </a:r>
            <a:endParaRPr lang="en-US" sz="9600" b="1" dirty="0">
              <a:solidFill>
                <a:srgbClr val="FF0000"/>
              </a:solidFill>
              <a:effectLst>
                <a:outerShdw blurRad="38100" dist="38100" dir="2700000" algn="tl">
                  <a:srgbClr val="000000">
                    <a:alpha val="43137"/>
                  </a:srgbClr>
                </a:outerShdw>
              </a:effectLst>
              <a:latin typeface="Arial Black" panose="020B0A04020102020204" pitchFamily="34" charset="0"/>
              <a:ea typeface="Calibri" panose="020F0502020204030204" charset="0"/>
              <a:cs typeface="Arial Black" panose="020B0A04020102020204" pitchFamily="34" charset="0"/>
            </a:endParaRPr>
          </a:p>
          <a:p>
            <a:pPr algn="just">
              <a:lnSpc>
                <a:spcPct val="150000"/>
              </a:lnSpc>
              <a:buFont typeface="Wingdings" panose="05000000000000000000" pitchFamily="2" charset="2"/>
              <a:buChar char="q"/>
            </a:pPr>
            <a:r>
              <a:rPr lang="en-US" sz="4130" b="1" dirty="0">
                <a:solidFill>
                  <a:schemeClr val="tx1"/>
                </a:solidFill>
                <a:effectLst>
                  <a:outerShdw blurRad="38100" dist="38100" dir="2700000" algn="tl">
                    <a:srgbClr val="000000">
                      <a:alpha val="43137"/>
                    </a:srgbClr>
                  </a:outerShdw>
                </a:effectLst>
                <a:latin typeface="Gill Sans MT" panose="020B0502020104020203" charset="0"/>
                <a:ea typeface="Calibri" panose="020F0502020204030204" charset="0"/>
                <a:cs typeface="Gill Sans MT" panose="020B0502020104020203" charset="0"/>
              </a:rPr>
              <a:t> </a:t>
            </a:r>
            <a:r>
              <a:rPr lang="en-US" sz="9265" b="1" dirty="0">
                <a:solidFill>
                  <a:schemeClr val="tx1"/>
                </a:solidFill>
                <a:latin typeface="Arial Black" panose="020B0A04020102020204" pitchFamily="34" charset="0"/>
                <a:cs typeface="Arial Black" panose="020B0A04020102020204" pitchFamily="34" charset="0"/>
              </a:rPr>
              <a:t>Patient hails from Isi Alangwa North and resides at Umuvom Bende road Umuahia Abia State. Married into a monogamous home with one female child.</a:t>
            </a:r>
            <a:endParaRPr lang="en-US" sz="9265" b="1" dirty="0">
              <a:solidFill>
                <a:schemeClr val="tx1"/>
              </a:solidFill>
              <a:latin typeface="Arial Black" panose="020B0A04020102020204" pitchFamily="34" charset="0"/>
              <a:cs typeface="Arial Black" panose="020B0A04020102020204" pitchFamily="34" charset="0"/>
            </a:endParaRPr>
          </a:p>
          <a:p>
            <a:pPr algn="just">
              <a:lnSpc>
                <a:spcPct val="150000"/>
              </a:lnSpc>
              <a:buFont typeface="Wingdings" panose="05000000000000000000" pitchFamily="2" charset="2"/>
              <a:buChar char="q"/>
            </a:pPr>
            <a:r>
              <a:rPr lang="en-US" sz="9265" b="1" dirty="0">
                <a:solidFill>
                  <a:schemeClr val="tx1"/>
                </a:solidFill>
                <a:latin typeface="Arial Black" panose="020B0A04020102020204" pitchFamily="34" charset="0"/>
                <a:cs typeface="Arial Black" panose="020B0A04020102020204" pitchFamily="34" charset="0"/>
              </a:rPr>
              <a:t> She is a Christian and a member of 7th day adventist Church</a:t>
            </a:r>
            <a:endParaRPr lang="en-US" sz="9265" b="1" dirty="0">
              <a:solidFill>
                <a:schemeClr val="tx1"/>
              </a:solidFill>
              <a:latin typeface="Arial Black" panose="020B0A04020102020204" pitchFamily="34" charset="0"/>
              <a:cs typeface="Arial Black" panose="020B0A04020102020204" pitchFamily="34" charset="0"/>
            </a:endParaRPr>
          </a:p>
          <a:p>
            <a:pPr algn="just">
              <a:lnSpc>
                <a:spcPct val="150000"/>
              </a:lnSpc>
              <a:buFont typeface="Wingdings" panose="05000000000000000000" pitchFamily="2" charset="2"/>
              <a:buChar char="q"/>
            </a:pPr>
            <a:r>
              <a:rPr lang="en-US" sz="9265" b="1" dirty="0">
                <a:solidFill>
                  <a:schemeClr val="tx1"/>
                </a:solidFill>
                <a:latin typeface="Arial Black" panose="020B0A04020102020204" pitchFamily="34" charset="0"/>
                <a:cs typeface="Arial Black" panose="020B0A04020102020204" pitchFamily="34" charset="0"/>
              </a:rPr>
              <a:t> Patient is a Civil servant  and her highest level of education is O’level</a:t>
            </a:r>
            <a:endParaRPr lang="en-US" sz="9265" b="1" dirty="0">
              <a:solidFill>
                <a:schemeClr val="tx1"/>
              </a:solidFill>
              <a:latin typeface="Arial Black" panose="020B0A04020102020204" pitchFamily="34" charset="0"/>
              <a:cs typeface="Arial Black" panose="020B0A04020102020204" pitchFamily="34" charset="0"/>
            </a:endParaRPr>
          </a:p>
          <a:p>
            <a:pPr algn="just">
              <a:lnSpc>
                <a:spcPct val="150000"/>
              </a:lnSpc>
              <a:buFont typeface="Wingdings" panose="05000000000000000000" pitchFamily="2" charset="2"/>
              <a:buChar char="q"/>
            </a:pPr>
            <a:r>
              <a:rPr lang="en-US" sz="9265" b="1" dirty="0">
                <a:solidFill>
                  <a:schemeClr val="tx1"/>
                </a:solidFill>
                <a:latin typeface="Arial Black" panose="020B0A04020102020204" pitchFamily="34" charset="0"/>
                <a:cs typeface="Arial Black" panose="020B0A04020102020204" pitchFamily="34" charset="0"/>
              </a:rPr>
              <a:t> Patient and family lives in a rented, well ventilated 2 bedroom apartment </a:t>
            </a:r>
            <a:endParaRPr lang="en-US" sz="9265" b="1" dirty="0">
              <a:solidFill>
                <a:schemeClr val="tx1"/>
              </a:solidFill>
              <a:latin typeface="Arial Black" panose="020B0A04020102020204" pitchFamily="34" charset="0"/>
              <a:cs typeface="Arial Black" panose="020B0A04020102020204" pitchFamily="34" charset="0"/>
            </a:endParaRPr>
          </a:p>
          <a:p>
            <a:pPr algn="just">
              <a:lnSpc>
                <a:spcPct val="150000"/>
              </a:lnSpc>
              <a:buFont typeface="Wingdings" panose="05000000000000000000" pitchFamily="2" charset="2"/>
              <a:buChar char="q"/>
            </a:pPr>
            <a:r>
              <a:rPr lang="en-US" sz="9265" b="1" dirty="0">
                <a:solidFill>
                  <a:schemeClr val="tx1"/>
                </a:solidFill>
                <a:latin typeface="Arial Black" panose="020B0A04020102020204" pitchFamily="34" charset="0"/>
                <a:cs typeface="Arial Black" panose="020B0A04020102020204" pitchFamily="34" charset="0"/>
              </a:rPr>
              <a:t> Their mode of fecal disposal is water cistern and their source of drinking water is sachet water and pipe borne water.</a:t>
            </a:r>
            <a:endParaRPr lang="en-US" sz="9265" b="1" dirty="0">
              <a:solidFill>
                <a:schemeClr val="tx1"/>
              </a:solidFill>
              <a:latin typeface="Arial Black" panose="020B0A04020102020204" pitchFamily="34" charset="0"/>
              <a:cs typeface="Arial Black" panose="020B0A04020102020204" pitchFamily="34" charset="0"/>
            </a:endParaRPr>
          </a:p>
          <a:p>
            <a:endParaRPr lang="en-US" sz="9265" b="1" dirty="0">
              <a:solidFill>
                <a:schemeClr val="tx1"/>
              </a:solidFill>
              <a:effectLst>
                <a:outerShdw blurRad="38100" dist="38100" dir="2700000" algn="tl">
                  <a:srgbClr val="000000">
                    <a:alpha val="43137"/>
                  </a:srgbClr>
                </a:outerShdw>
              </a:effectLst>
              <a:latin typeface="Arial Black" panose="020B0A04020102020204" pitchFamily="34" charset="0"/>
              <a:ea typeface="Calibri" panose="020F0502020204030204" charset="0"/>
              <a:cs typeface="Arial Black" panose="020B0A040201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415" y="215900"/>
            <a:ext cx="11080115" cy="6453505"/>
          </a:xfrm>
        </p:spPr>
        <p:txBody>
          <a:bodyPr>
            <a:normAutofit lnSpcReduction="20000"/>
          </a:bodyPr>
          <a:lstStyle/>
          <a:p>
            <a:pPr marL="0" indent="0" algn="just">
              <a:buNone/>
            </a:pPr>
            <a:r>
              <a:rPr lang="en-US" sz="3600" b="1" dirty="0">
                <a:solidFill>
                  <a:schemeClr val="tx1"/>
                </a:solidFill>
                <a:effectLst>
                  <a:outerShdw blurRad="38100" dist="38100" dir="2700000" algn="tl">
                    <a:srgbClr val="000000">
                      <a:alpha val="43137"/>
                    </a:srgbClr>
                  </a:outerShdw>
                </a:effectLst>
                <a:latin typeface="Arial Black" panose="020B0A04020102020204" pitchFamily="34" charset="0"/>
                <a:ea typeface="Calibri" panose="020F0502020204030204" charset="0"/>
                <a:cs typeface="Arial Black" panose="020B0A04020102020204" pitchFamily="34" charset="0"/>
              </a:rPr>
              <a:t>Past Medical History</a:t>
            </a:r>
            <a:endParaRPr lang="en-US" sz="3600" b="1" dirty="0">
              <a:solidFill>
                <a:schemeClr val="tx1"/>
              </a:solidFill>
              <a:effectLst>
                <a:outerShdw blurRad="38100" dist="38100" dir="2700000" algn="tl">
                  <a:srgbClr val="000000">
                    <a:alpha val="43137"/>
                  </a:srgbClr>
                </a:outerShdw>
              </a:effectLst>
              <a:latin typeface="Arial Black" panose="020B0A04020102020204" pitchFamily="34" charset="0"/>
              <a:ea typeface="Calibri" panose="020F0502020204030204" charset="0"/>
              <a:cs typeface="Arial Black" panose="020B0A04020102020204" pitchFamily="34" charset="0"/>
            </a:endParaRPr>
          </a:p>
          <a:p>
            <a:pPr algn="just">
              <a:buFont typeface="Wingdings" panose="05000000000000000000" charset="0"/>
              <a:buChar char="q"/>
            </a:pPr>
            <a:r>
              <a:rPr lang="en-US" sz="2800" b="1" dirty="0">
                <a:cs typeface="Arial" panose="020B0604020202020204" pitchFamily="34" charset="0"/>
              </a:rPr>
              <a:t> </a:t>
            </a:r>
            <a:r>
              <a:rPr lang="en-US" sz="3200" b="1" dirty="0">
                <a:latin typeface="Gill Sans MT" panose="020B0502020104020203" charset="0"/>
                <a:cs typeface="Gill Sans MT" panose="020B0502020104020203" charset="0"/>
              </a:rPr>
              <a:t>Patient is a known diabetic for 4years</a:t>
            </a:r>
            <a:endParaRPr lang="en-US" sz="3200" b="1" dirty="0">
              <a:latin typeface="Gill Sans MT" panose="020B0502020104020203" charset="0"/>
              <a:cs typeface="Gill Sans MT" panose="020B0502020104020203" charset="0"/>
            </a:endParaRPr>
          </a:p>
          <a:p>
            <a:pPr algn="just">
              <a:buFont typeface="Wingdings" panose="05000000000000000000" pitchFamily="2" charset="2"/>
              <a:buChar char="q"/>
            </a:pPr>
            <a:r>
              <a:rPr lang="en-US" sz="3200" b="1" dirty="0">
                <a:latin typeface="Gill Sans MT" panose="020B0502020104020203" charset="0"/>
                <a:cs typeface="Gill Sans MT" panose="020B0502020104020203" charset="0"/>
              </a:rPr>
              <a:t> Has a Family history of Diabetes</a:t>
            </a:r>
            <a:endParaRPr lang="en-US" sz="3200" b="1" dirty="0">
              <a:latin typeface="Gill Sans MT" panose="020B0502020104020203" charset="0"/>
              <a:cs typeface="Gill Sans MT" panose="020B0502020104020203" charset="0"/>
            </a:endParaRPr>
          </a:p>
          <a:p>
            <a:pPr algn="just">
              <a:buFont typeface="Wingdings" panose="05000000000000000000" pitchFamily="2" charset="2"/>
              <a:buChar char="q"/>
            </a:pPr>
            <a:r>
              <a:rPr lang="en-US" sz="3200" b="1" dirty="0">
                <a:latin typeface="Gill Sans MT" panose="020B0502020104020203" charset="0"/>
                <a:cs typeface="Gill Sans MT" panose="020B0502020104020203" charset="0"/>
              </a:rPr>
              <a:t> Patient has a bad obsteric history and a booked </a:t>
            </a:r>
            <a:r>
              <a:rPr lang="en-US" sz="3200" b="1" dirty="0">
                <a:latin typeface="Gill Sans MT" panose="020B0502020104020203" charset="0"/>
                <a:cs typeface="Gill Sans MT" panose="020B0502020104020203" charset="0"/>
              </a:rPr>
              <a:t>G4P3A1</a:t>
            </a:r>
            <a:endParaRPr lang="en-US" sz="3200" b="1" dirty="0">
              <a:latin typeface="Gill Sans MT" panose="020B0502020104020203" charset="0"/>
              <a:cs typeface="Gill Sans MT" panose="020B0502020104020203" charset="0"/>
            </a:endParaRPr>
          </a:p>
          <a:p>
            <a:pPr algn="just">
              <a:buFont typeface="Wingdings" panose="05000000000000000000" pitchFamily="2" charset="2"/>
              <a:buChar char="q"/>
            </a:pPr>
            <a:r>
              <a:rPr lang="en-US" altLang="en-GB" sz="3200" b="1" dirty="0">
                <a:latin typeface="Gill Sans MT" panose="020B0502020104020203" charset="0"/>
                <a:cs typeface="Gill Sans MT" panose="020B0502020104020203" charset="0"/>
              </a:rPr>
              <a:t>She has been admitted admitted and transfused before</a:t>
            </a:r>
            <a:endParaRPr lang="en-US" altLang="en-GB" sz="3200" b="1" dirty="0">
              <a:latin typeface="Gill Sans MT" panose="020B0502020104020203" charset="0"/>
              <a:cs typeface="Gill Sans MT" panose="020B0502020104020203" charset="0"/>
            </a:endParaRPr>
          </a:p>
          <a:p>
            <a:pPr algn="just">
              <a:buFont typeface="Wingdings" panose="05000000000000000000" pitchFamily="2" charset="2"/>
              <a:buChar char="q"/>
            </a:pPr>
            <a:r>
              <a:rPr lang="en-US" altLang="en-GB" sz="3200" b="1" dirty="0">
                <a:latin typeface="Gill Sans MT" panose="020B0502020104020203" charset="0"/>
                <a:cs typeface="Gill Sans MT" panose="020B0502020104020203" charset="0"/>
              </a:rPr>
              <a:t>Patient has no known drug allergy</a:t>
            </a:r>
            <a:endParaRPr lang="en-US" altLang="en-GB" sz="3200" b="1" dirty="0">
              <a:latin typeface="Gill Sans MT" panose="020B0502020104020203" charset="0"/>
              <a:cs typeface="Gill Sans MT" panose="020B0502020104020203" charset="0"/>
            </a:endParaRPr>
          </a:p>
          <a:p>
            <a:pPr algn="just">
              <a:buFont typeface="Wingdings" panose="05000000000000000000" pitchFamily="2" charset="2"/>
              <a:buChar char="q"/>
            </a:pPr>
            <a:r>
              <a:rPr lang="en-US" altLang="en-GB" sz="3200" b="1" dirty="0">
                <a:latin typeface="Gill Sans MT" panose="020B0502020104020203" charset="0"/>
                <a:cs typeface="Gill Sans MT" panose="020B0502020104020203" charset="0"/>
              </a:rPr>
              <a:t>Has no history of </a:t>
            </a:r>
            <a:r>
              <a:rPr lang="en-US" altLang="en-GB" sz="3200" b="1" dirty="0">
                <a:latin typeface="Gill Sans MT" panose="020B0502020104020203" charset="0"/>
                <a:cs typeface="Gill Sans MT" panose="020B0502020104020203" charset="0"/>
              </a:rPr>
              <a:t>HEAS </a:t>
            </a:r>
            <a:endParaRPr lang="en-US" altLang="en-GB" sz="3200" b="1" dirty="0">
              <a:latin typeface="Gill Sans MT" panose="020B0502020104020203" charset="0"/>
              <a:cs typeface="Gill Sans MT" panose="020B0502020104020203" charset="0"/>
            </a:endParaRPr>
          </a:p>
          <a:p>
            <a:pPr algn="just">
              <a:buFont typeface="Wingdings" panose="05000000000000000000" pitchFamily="2" charset="2"/>
              <a:buChar char="q"/>
            </a:pPr>
            <a:endParaRPr lang="en-US" sz="3200" b="1" dirty="0">
              <a:effectLst>
                <a:outerShdw blurRad="38100" dist="38100" dir="2700000" algn="tl">
                  <a:srgbClr val="000000">
                    <a:alpha val="43137"/>
                  </a:srgbClr>
                </a:outerShdw>
              </a:effectLst>
              <a:latin typeface="Arial Black" panose="020B0A04020102020204" pitchFamily="34" charset="0"/>
              <a:ea typeface="Calibri" panose="020F0502020204030204" charset="0"/>
              <a:cs typeface="Arial Black" panose="020B0A04020102020204" pitchFamily="34" charset="0"/>
              <a:sym typeface="+mn-ea"/>
            </a:endParaRPr>
          </a:p>
          <a:p>
            <a:pPr marL="0" indent="0" algn="just">
              <a:buFont typeface="Wingdings" panose="05000000000000000000" pitchFamily="2" charset="2"/>
              <a:buNone/>
            </a:pPr>
            <a:r>
              <a:rPr lang="en-US" sz="3600" b="1" dirty="0">
                <a:effectLst>
                  <a:outerShdw blurRad="38100" dist="38100" dir="2700000" algn="tl">
                    <a:srgbClr val="000000">
                      <a:alpha val="43137"/>
                    </a:srgbClr>
                  </a:outerShdw>
                </a:effectLst>
                <a:latin typeface="Arial Black" panose="020B0A04020102020204" pitchFamily="34" charset="0"/>
                <a:ea typeface="Calibri" panose="020F0502020204030204" charset="0"/>
                <a:cs typeface="Arial Black" panose="020B0A04020102020204" pitchFamily="34" charset="0"/>
                <a:sym typeface="+mn-ea"/>
              </a:rPr>
              <a:t>Present Medical History</a:t>
            </a:r>
            <a:endParaRPr lang="en-US" sz="3200" b="1" dirty="0">
              <a:solidFill>
                <a:schemeClr val="tx1"/>
              </a:solidFill>
              <a:effectLst>
                <a:outerShdw blurRad="38100" dist="38100" dir="2700000" algn="tl">
                  <a:srgbClr val="000000">
                    <a:alpha val="43137"/>
                  </a:srgbClr>
                </a:outerShdw>
              </a:effectLst>
              <a:latin typeface="Arial Black" panose="020B0A04020102020204" pitchFamily="34" charset="0"/>
              <a:ea typeface="Calibri" panose="020F0502020204030204" charset="0"/>
              <a:cs typeface="Arial Black" panose="020B0A04020102020204" pitchFamily="34" charset="0"/>
            </a:endParaRPr>
          </a:p>
          <a:p>
            <a:pPr algn="just">
              <a:buFont typeface="Wingdings" panose="05000000000000000000" charset="0"/>
              <a:buChar char="q"/>
            </a:pPr>
            <a:r>
              <a:rPr lang="en-US" sz="3200" b="1" dirty="0">
                <a:latin typeface="Gill Sans MT" panose="020B0502020104020203" charset="0"/>
                <a:cs typeface="Gill Sans MT" panose="020B0502020104020203" charset="0"/>
                <a:sym typeface="+mn-ea"/>
              </a:rPr>
              <a:t> Patient was admitted after antenatal visit due to elevated blood glucose level and is being managed for GDM</a:t>
            </a:r>
            <a:endParaRPr lang="en-US" sz="3200" b="1" dirty="0">
              <a:latin typeface="Gill Sans MT" panose="020B0502020104020203" charset="0"/>
              <a:cs typeface="Gill Sans MT" panose="020B0502020104020203" charset="0"/>
            </a:endParaRPr>
          </a:p>
          <a:p>
            <a:pPr marL="0" indent="0" algn="just">
              <a:buNone/>
            </a:pPr>
            <a:endParaRPr lang="en-US" sz="3200" b="1" dirty="0">
              <a:cs typeface="Arial" panose="020B0604020202020204" pitchFamily="34" charset="0"/>
            </a:endParaRPr>
          </a:p>
          <a:p>
            <a:pPr marL="0" indent="0" algn="just">
              <a:buNone/>
            </a:pPr>
            <a:endParaRPr lang="en-US" sz="3200" b="1" dirty="0">
              <a:solidFill>
                <a:srgbClr val="FF0000"/>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p>
            <a:pPr algn="just">
              <a:buFont typeface="Wingdings" panose="05000000000000000000" pitchFamily="2" charset="2"/>
              <a:buChar char="q"/>
            </a:pPr>
            <a:endParaRPr lang="en-US" altLang="en-GB" sz="3200" b="1" dirty="0">
              <a:latin typeface="Gill Sans MT" panose="020B0502020104020203" charset="0"/>
              <a:cs typeface="Gill Sans MT" panose="020B0502020104020203"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269" y="-101600"/>
            <a:ext cx="5368131" cy="1231900"/>
          </a:xfrm>
        </p:spPr>
        <p:txBody>
          <a:bodyPr>
            <a:normAutofit/>
          </a:bodyPr>
          <a:lstStyle/>
          <a:p>
            <a:r>
              <a:rPr lang="en-GB" sz="4000" b="1" dirty="0">
                <a:solidFill>
                  <a:schemeClr val="tx1"/>
                </a:solidFill>
                <a:effectLst>
                  <a:outerShdw blurRad="38100" dist="38100" dir="2700000" algn="tl">
                    <a:srgbClr val="000000">
                      <a:alpha val="43137"/>
                    </a:srgbClr>
                  </a:outerShdw>
                </a:effectLst>
                <a:latin typeface="Arial Black" panose="020B0A04020102020204" pitchFamily="34" charset="0"/>
                <a:cs typeface="Arial Black" panose="020B0A04020102020204" pitchFamily="34" charset="0"/>
              </a:rPr>
              <a:t>Antenatal</a:t>
            </a:r>
            <a:r>
              <a:rPr lang="en-GB" sz="4000" dirty="0">
                <a:solidFill>
                  <a:schemeClr val="tx1"/>
                </a:solidFill>
                <a:latin typeface="Arial Black" panose="020B0A04020102020204" pitchFamily="34" charset="0"/>
                <a:cs typeface="Arial Black" panose="020B0A04020102020204" pitchFamily="34" charset="0"/>
              </a:rPr>
              <a:t> </a:t>
            </a:r>
            <a:r>
              <a:rPr lang="en-GB" sz="4000" b="1" dirty="0">
                <a:solidFill>
                  <a:schemeClr val="tx1"/>
                </a:solidFill>
                <a:effectLst>
                  <a:outerShdw blurRad="38100" dist="38100" dir="2700000" algn="tl">
                    <a:srgbClr val="000000">
                      <a:alpha val="43137"/>
                    </a:srgbClr>
                  </a:outerShdw>
                </a:effectLst>
                <a:latin typeface="Arial Black" panose="020B0A04020102020204" pitchFamily="34" charset="0"/>
                <a:cs typeface="Arial Black" panose="020B0A04020102020204" pitchFamily="34" charset="0"/>
              </a:rPr>
              <a:t>History</a:t>
            </a:r>
            <a:endParaRPr lang="en-GB" sz="4000" b="1" dirty="0">
              <a:solidFill>
                <a:schemeClr val="tx1"/>
              </a:solidFill>
              <a:effectLst>
                <a:outerShdw blurRad="38100" dist="38100" dir="2700000" algn="tl">
                  <a:srgbClr val="000000">
                    <a:alpha val="43137"/>
                  </a:srgbClr>
                </a:outerShdw>
              </a:effectLst>
              <a:latin typeface="Arial Black" panose="020B0A04020102020204" pitchFamily="34" charset="0"/>
              <a:cs typeface="Arial Black" panose="020B0A04020102020204" pitchFamily="34" charset="0"/>
            </a:endParaRPr>
          </a:p>
        </p:txBody>
      </p:sp>
      <p:pic>
        <p:nvPicPr>
          <p:cNvPr id="7" name="Picture Placeholder 6"/>
          <p:cNvPicPr>
            <a:picLocks noGrp="1" noChangeAspect="1"/>
          </p:cNvPicPr>
          <p:nvPr>
            <p:ph type="pic" idx="1"/>
          </p:nvPr>
        </p:nvPicPr>
        <p:blipFill>
          <a:blip r:embed="rId1"/>
          <a:srcRect l="22026" r="22026"/>
          <a:stretch>
            <a:fillRect/>
          </a:stretch>
        </p:blipFill>
        <p:spPr>
          <a:xfrm>
            <a:off x="5306695" y="1523365"/>
            <a:ext cx="6172200" cy="4889500"/>
          </a:xfrm>
        </p:spPr>
      </p:pic>
      <p:sp>
        <p:nvSpPr>
          <p:cNvPr id="3" name="Content Placeholder 2"/>
          <p:cNvSpPr>
            <a:spLocks noGrp="1"/>
          </p:cNvSpPr>
          <p:nvPr>
            <p:ph type="body" sz="half" idx="2"/>
          </p:nvPr>
        </p:nvSpPr>
        <p:spPr>
          <a:xfrm>
            <a:off x="495935" y="1523365"/>
            <a:ext cx="4526280" cy="3811905"/>
          </a:xfrm>
        </p:spPr>
        <p:txBody>
          <a:bodyPr>
            <a:normAutofit lnSpcReduction="20000"/>
          </a:bodyPr>
          <a:lstStyle/>
          <a:p>
            <a:pPr>
              <a:buFont typeface="Wingdings" panose="05000000000000000000" pitchFamily="2" charset="2"/>
              <a:buChar char="q"/>
            </a:pPr>
            <a:endParaRPr lang="en-GB" sz="3200" b="1" dirty="0">
              <a:latin typeface="Gill Sans MT" panose="020B0502020104020203" charset="0"/>
              <a:cs typeface="Gill Sans MT" panose="020B0502020104020203" charset="0"/>
            </a:endParaRPr>
          </a:p>
          <a:p>
            <a:pPr>
              <a:buFont typeface="Wingdings" panose="05000000000000000000" pitchFamily="2" charset="2"/>
              <a:buChar char="q"/>
            </a:pPr>
            <a:r>
              <a:rPr lang="en-GB" sz="3200" b="1" dirty="0">
                <a:latin typeface="Gill Sans MT" panose="020B0502020104020203" charset="0"/>
                <a:cs typeface="Gill Sans MT" panose="020B0502020104020203" charset="0"/>
              </a:rPr>
              <a:t>Commenced routine drugs at 10wks and </a:t>
            </a:r>
            <a:r>
              <a:rPr lang="en-US" altLang="en-GB" sz="3200" b="1" dirty="0">
                <a:latin typeface="Gill Sans MT" panose="020B0502020104020203" charset="0"/>
                <a:cs typeface="Gill Sans MT" panose="020B0502020104020203" charset="0"/>
              </a:rPr>
              <a:t>has been consistent</a:t>
            </a:r>
            <a:endParaRPr lang="en-GB" sz="3200" b="1" dirty="0">
              <a:latin typeface="Gill Sans MT" panose="020B0502020104020203" charset="0"/>
              <a:cs typeface="Gill Sans MT" panose="020B0502020104020203" charset="0"/>
            </a:endParaRPr>
          </a:p>
          <a:p>
            <a:endParaRPr lang="en-GB" sz="3200" b="1" dirty="0">
              <a:latin typeface="Gill Sans MT" panose="020B0502020104020203" charset="0"/>
              <a:cs typeface="Gill Sans MT" panose="020B0502020104020203" charset="0"/>
            </a:endParaRPr>
          </a:p>
          <a:p>
            <a:pPr>
              <a:buFont typeface="Wingdings" panose="05000000000000000000" pitchFamily="2" charset="2"/>
              <a:buChar char="q"/>
            </a:pPr>
            <a:r>
              <a:rPr lang="en-GB" sz="3200" b="1" dirty="0">
                <a:latin typeface="Gill Sans MT" panose="020B0502020104020203" charset="0"/>
                <a:cs typeface="Gill Sans MT" panose="020B0502020104020203" charset="0"/>
              </a:rPr>
              <a:t>Patient has been</a:t>
            </a:r>
            <a:r>
              <a:rPr lang="en-US" altLang="en-GB" sz="3200" b="1" dirty="0">
                <a:latin typeface="Gill Sans MT" panose="020B0502020104020203" charset="0"/>
                <a:cs typeface="Gill Sans MT" panose="020B0502020104020203" charset="0"/>
              </a:rPr>
              <a:t> </a:t>
            </a:r>
            <a:r>
              <a:rPr lang="en-GB" sz="3200" b="1" dirty="0">
                <a:latin typeface="Gill Sans MT" panose="020B0502020104020203" charset="0"/>
                <a:cs typeface="Gill Sans MT" panose="020B0502020104020203" charset="0"/>
              </a:rPr>
              <a:t>consistent</a:t>
            </a:r>
            <a:r>
              <a:rPr lang="en-US" altLang="en-GB" sz="3200" b="1" dirty="0">
                <a:latin typeface="Gill Sans MT" panose="020B0502020104020203" charset="0"/>
                <a:cs typeface="Gill Sans MT" panose="020B0502020104020203" charset="0"/>
              </a:rPr>
              <a:t> with her weekly antenatal visits</a:t>
            </a:r>
            <a:endParaRPr lang="en-GB" sz="3200" b="1" dirty="0">
              <a:latin typeface="Gill Sans MT" panose="020B0502020104020203" charset="0"/>
              <a:cs typeface="Gill Sans MT" panose="020B0502020104020203" charset="0"/>
            </a:endParaRPr>
          </a:p>
          <a:p>
            <a:pPr>
              <a:buFont typeface="Wingdings" panose="05000000000000000000" pitchFamily="2" charset="2"/>
              <a:buChar char="q"/>
            </a:pPr>
            <a:endParaRPr lang="en-GB" sz="3200" b="1" dirty="0">
              <a:latin typeface="Gill Sans MT" panose="020B0502020104020203" charset="0"/>
              <a:cs typeface="Gill Sans MT" panose="020B0502020104020203" charset="0"/>
            </a:endParaRPr>
          </a:p>
          <a:p>
            <a:pPr marL="0" indent="0">
              <a:buNone/>
            </a:pPr>
            <a:endParaRPr lang="en-GB" sz="3200" b="1" dirty="0">
              <a:latin typeface="Gill Sans MT" panose="020B0502020104020203" charset="0"/>
              <a:cs typeface="Gill Sans MT" panose="020B0502020104020203"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half" idx="2"/>
          </p:nvPr>
        </p:nvSpPr>
        <p:spPr>
          <a:xfrm>
            <a:off x="246380" y="470535"/>
            <a:ext cx="6353175" cy="5970270"/>
          </a:xfrm>
        </p:spPr>
        <p:txBody>
          <a:bodyPr/>
          <a:p>
            <a:pPr marL="0" indent="0">
              <a:buNone/>
            </a:pPr>
            <a:r>
              <a:rPr lang="en-US" sz="4000" b="1" dirty="0">
                <a:solidFill>
                  <a:schemeClr val="tx1"/>
                </a:solidFill>
                <a:effectLst>
                  <a:outerShdw blurRad="38100" dist="38100" dir="2700000" algn="tl">
                    <a:srgbClr val="000000">
                      <a:alpha val="43137"/>
                    </a:srgbClr>
                  </a:outerShdw>
                </a:effectLst>
                <a:latin typeface="Arial Black" panose="020B0A04020102020204" pitchFamily="34" charset="0"/>
                <a:cs typeface="Arial Black" panose="020B0A04020102020204" pitchFamily="34" charset="0"/>
                <a:sym typeface="+mn-ea"/>
              </a:rPr>
              <a:t>Anthropometry</a:t>
            </a:r>
            <a:endParaRPr lang="en-US" sz="4000" b="1" dirty="0">
              <a:solidFill>
                <a:schemeClr val="tx1"/>
              </a:solidFill>
              <a:effectLst>
                <a:outerShdw blurRad="38100" dist="38100" dir="2700000" algn="tl">
                  <a:srgbClr val="000000">
                    <a:alpha val="43137"/>
                  </a:srgbClr>
                </a:outerShdw>
              </a:effectLst>
              <a:latin typeface="Arial Black" panose="020B0A04020102020204" pitchFamily="34" charset="0"/>
              <a:cs typeface="Arial Black" panose="020B0A04020102020204" pitchFamily="34" charset="0"/>
              <a:sym typeface="+mn-ea"/>
            </a:endParaRPr>
          </a:p>
          <a:p>
            <a:pPr marL="0" indent="0">
              <a:buNone/>
            </a:pPr>
            <a:endParaRPr lang="en-US" sz="4000" b="1" dirty="0">
              <a:solidFill>
                <a:schemeClr val="tx1"/>
              </a:solidFill>
              <a:effectLst>
                <a:outerShdw blurRad="38100" dist="38100" dir="2700000" algn="tl">
                  <a:srgbClr val="000000">
                    <a:alpha val="43137"/>
                  </a:srgbClr>
                </a:outerShdw>
              </a:effectLst>
              <a:latin typeface="Gill Sans MT" panose="020B0502020104020203" charset="0"/>
              <a:cs typeface="Gill Sans MT" panose="020B0502020104020203" charset="0"/>
            </a:endParaRPr>
          </a:p>
          <a:p>
            <a:pPr marL="0" indent="0">
              <a:buNone/>
            </a:pPr>
            <a:r>
              <a:rPr lang="en-US" sz="3200" b="1" dirty="0">
                <a:latin typeface="Gill Sans MT" panose="020B0502020104020203" charset="0"/>
                <a:cs typeface="Gill Sans MT" panose="020B0502020104020203" charset="0"/>
                <a:sym typeface="+mn-ea"/>
              </a:rPr>
              <a:t>Pre pregnancy Weight =70kg</a:t>
            </a:r>
            <a:endParaRPr lang="en-US" sz="3200" b="1" dirty="0">
              <a:latin typeface="Gill Sans MT" panose="020B0502020104020203" charset="0"/>
              <a:cs typeface="Gill Sans MT" panose="020B0502020104020203" charset="0"/>
            </a:endParaRPr>
          </a:p>
          <a:p>
            <a:pPr marL="0" indent="0">
              <a:buNone/>
            </a:pPr>
            <a:r>
              <a:rPr lang="en-US" sz="3200" b="1" dirty="0">
                <a:latin typeface="Gill Sans MT" panose="020B0502020104020203" charset="0"/>
                <a:cs typeface="Gill Sans MT" panose="020B0502020104020203" charset="0"/>
                <a:sym typeface="+mn-ea"/>
              </a:rPr>
              <a:t>Height = 1.60m</a:t>
            </a:r>
            <a:endParaRPr lang="en-US" sz="3200" b="1" dirty="0">
              <a:latin typeface="Gill Sans MT" panose="020B0502020104020203" charset="0"/>
              <a:cs typeface="Gill Sans MT" panose="020B0502020104020203" charset="0"/>
            </a:endParaRPr>
          </a:p>
          <a:p>
            <a:pPr marL="0" indent="0">
              <a:buNone/>
            </a:pPr>
            <a:r>
              <a:rPr lang="en-US" sz="3200" b="1" dirty="0">
                <a:latin typeface="Gill Sans MT" panose="020B0502020104020203" charset="0"/>
                <a:cs typeface="Gill Sans MT" panose="020B0502020104020203" charset="0"/>
                <a:sym typeface="+mn-ea"/>
              </a:rPr>
              <a:t>BMI= 27.3kg/m² (Overweight)</a:t>
            </a:r>
            <a:endParaRPr lang="en-US" sz="3200" b="1" dirty="0">
              <a:latin typeface="Gill Sans MT" panose="020B0502020104020203" charset="0"/>
              <a:cs typeface="Gill Sans MT" panose="020B0502020104020203" charset="0"/>
            </a:endParaRPr>
          </a:p>
          <a:p>
            <a:pPr marL="0" indent="0">
              <a:buNone/>
            </a:pPr>
            <a:r>
              <a:rPr lang="en-US" sz="3200" b="1" dirty="0">
                <a:latin typeface="Gill Sans MT" panose="020B0502020104020203" charset="0"/>
                <a:cs typeface="Gill Sans MT" panose="020B0502020104020203" charset="0"/>
                <a:sym typeface="+mn-ea"/>
              </a:rPr>
              <a:t>Pregnancy weight= 90kg</a:t>
            </a:r>
            <a:endParaRPr lang="en-US" sz="3200" b="1" dirty="0">
              <a:latin typeface="Gill Sans MT" panose="020B0502020104020203" charset="0"/>
              <a:cs typeface="Gill Sans MT" panose="020B0502020104020203" charset="0"/>
            </a:endParaRPr>
          </a:p>
          <a:p>
            <a:pPr marL="0" indent="0">
              <a:buNone/>
            </a:pPr>
            <a:r>
              <a:rPr lang="en-US" sz="3200" b="1" dirty="0">
                <a:latin typeface="Gill Sans MT" panose="020B0502020104020203" charset="0"/>
                <a:cs typeface="Gill Sans MT" panose="020B0502020104020203" charset="0"/>
                <a:sym typeface="+mn-ea"/>
              </a:rPr>
              <a:t>MUAC= </a:t>
            </a:r>
            <a:r>
              <a:rPr lang="en-US" sz="3200" b="1" dirty="0">
                <a:solidFill>
                  <a:schemeClr val="tx1"/>
                </a:solidFill>
                <a:latin typeface="Gill Sans MT" panose="020B0502020104020203" charset="0"/>
                <a:cs typeface="Gill Sans MT" panose="020B0502020104020203" charset="0"/>
                <a:sym typeface="+mn-ea"/>
              </a:rPr>
              <a:t>36cm</a:t>
            </a:r>
            <a:endParaRPr lang="en-US" sz="3200" b="1" dirty="0">
              <a:solidFill>
                <a:schemeClr val="tx1"/>
              </a:solidFill>
              <a:latin typeface="Gill Sans MT" panose="020B0502020104020203" charset="0"/>
              <a:cs typeface="Gill Sans MT" panose="020B0502020104020203" charset="0"/>
            </a:endParaRPr>
          </a:p>
          <a:p>
            <a:endParaRPr lang="en-US" sz="3200" b="1" dirty="0">
              <a:solidFill>
                <a:schemeClr val="tx1"/>
              </a:solidFill>
              <a:latin typeface="Gill Sans MT" panose="020B0502020104020203" charset="0"/>
              <a:cs typeface="Gill Sans MT" panose="020B0502020104020203" charset="0"/>
            </a:endParaRPr>
          </a:p>
        </p:txBody>
      </p:sp>
      <p:pic>
        <p:nvPicPr>
          <p:cNvPr id="5" name="Picture 4"/>
          <p:cNvPicPr>
            <a:picLocks noChangeAspect="1"/>
          </p:cNvPicPr>
          <p:nvPr/>
        </p:nvPicPr>
        <p:blipFill>
          <a:blip r:embed="rId1"/>
          <a:stretch>
            <a:fillRect/>
          </a:stretch>
        </p:blipFill>
        <p:spPr>
          <a:xfrm>
            <a:off x="6857365" y="1744980"/>
            <a:ext cx="4995545" cy="443801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0045" y="103505"/>
            <a:ext cx="10524490" cy="698500"/>
          </a:xfrm>
        </p:spPr>
        <p:txBody>
          <a:bodyPr/>
          <a:p>
            <a:r>
              <a:rPr lang="en-US" sz="3600" b="1" dirty="0">
                <a:solidFill>
                  <a:schemeClr val="tx1"/>
                </a:solidFill>
                <a:effectLst>
                  <a:outerShdw blurRad="38100" dist="38100" dir="2700000" algn="tl">
                    <a:srgbClr val="000000">
                      <a:alpha val="43137"/>
                    </a:srgbClr>
                  </a:outerShdw>
                </a:effectLst>
                <a:latin typeface="Arial Black" panose="020B0A04020102020204" pitchFamily="34" charset="0"/>
                <a:cs typeface="Arial Black" panose="020B0A04020102020204" pitchFamily="34" charset="0"/>
                <a:sym typeface="+mn-ea"/>
              </a:rPr>
              <a:t>Biochemical Assessment</a:t>
            </a:r>
            <a:endParaRPr lang="en-US" sz="3600" b="1" dirty="0">
              <a:solidFill>
                <a:schemeClr val="tx1"/>
              </a:solidFill>
              <a:effectLst>
                <a:outerShdw blurRad="38100" dist="38100" dir="2700000" algn="tl">
                  <a:srgbClr val="000000">
                    <a:alpha val="43137"/>
                  </a:srgbClr>
                </a:outerShdw>
              </a:effectLst>
              <a:latin typeface="Arial Black" panose="020B0A04020102020204" pitchFamily="34" charset="0"/>
              <a:cs typeface="Arial Black" panose="020B0A04020102020204" pitchFamily="34" charset="0"/>
              <a:sym typeface="+mn-ea"/>
            </a:endParaRPr>
          </a:p>
        </p:txBody>
      </p:sp>
      <p:graphicFrame>
        <p:nvGraphicFramePr>
          <p:cNvPr id="6" name="Content Placeholder 3"/>
          <p:cNvGraphicFramePr/>
          <p:nvPr/>
        </p:nvGraphicFramePr>
        <p:xfrm>
          <a:off x="65313" y="1235444"/>
          <a:ext cx="11654974" cy="3811905"/>
        </p:xfrm>
        <a:graphic>
          <a:graphicData uri="http://schemas.openxmlformats.org/drawingml/2006/table">
            <a:tbl>
              <a:tblPr firstRow="1" firstCol="1" bandRow="1">
                <a:tableStyleId>{0505E3EF-67EA-436B-97B2-0124C06EBD24}</a:tableStyleId>
              </a:tblPr>
              <a:tblGrid>
                <a:gridCol w="1935293"/>
                <a:gridCol w="1443697"/>
                <a:gridCol w="2264623"/>
                <a:gridCol w="2788317"/>
                <a:gridCol w="3223044"/>
              </a:tblGrid>
              <a:tr h="0">
                <a:tc>
                  <a:txBody>
                    <a:bodyPr/>
                    <a:p>
                      <a:pPr marL="0" marR="0" algn="just">
                        <a:lnSpc>
                          <a:spcPct val="107000"/>
                        </a:lnSpc>
                        <a:spcBef>
                          <a:spcPts val="0"/>
                        </a:spcBef>
                        <a:spcAft>
                          <a:spcPts val="800"/>
                        </a:spcAft>
                      </a:pPr>
                      <a:r>
                        <a:rPr lang="en-US" sz="2600" b="1" dirty="0">
                          <a:effectLst/>
                        </a:rPr>
                        <a:t>Test</a:t>
                      </a:r>
                      <a:endParaRPr lang="en-US" sz="2600" b="1" dirty="0">
                        <a:effectLst/>
                        <a:latin typeface="Arial" panose="020B0604020202020204" pitchFamily="34" charset="0"/>
                        <a:ea typeface="Calibri" panose="020F0502020204030204" charset="0"/>
                        <a:cs typeface="Arial" panose="020B0604020202020204" pitchFamily="34" charset="0"/>
                      </a:endParaRPr>
                    </a:p>
                  </a:txBody>
                  <a:tcPr marL="68580" marR="68580" marT="0" marB="0"/>
                </a:tc>
                <a:tc>
                  <a:txBody>
                    <a:bodyPr/>
                    <a:p>
                      <a:pPr marL="0" marR="0" algn="just">
                        <a:lnSpc>
                          <a:spcPct val="107000"/>
                        </a:lnSpc>
                        <a:spcBef>
                          <a:spcPts val="0"/>
                        </a:spcBef>
                        <a:spcAft>
                          <a:spcPts val="800"/>
                        </a:spcAft>
                      </a:pPr>
                      <a:r>
                        <a:rPr lang="en-US" sz="2600" b="1">
                          <a:effectLst/>
                        </a:rPr>
                        <a:t>Date </a:t>
                      </a:r>
                      <a:endParaRPr lang="en-US" sz="2600" b="1">
                        <a:effectLst/>
                        <a:latin typeface="Arial" panose="020B0604020202020204" pitchFamily="34" charset="0"/>
                        <a:ea typeface="Calibri" panose="020F0502020204030204" charset="0"/>
                        <a:cs typeface="Arial" panose="020B0604020202020204" pitchFamily="34" charset="0"/>
                      </a:endParaRPr>
                    </a:p>
                  </a:txBody>
                  <a:tcPr marL="68580" marR="68580" marT="0" marB="0"/>
                </a:tc>
                <a:tc>
                  <a:txBody>
                    <a:bodyPr/>
                    <a:p>
                      <a:pPr marL="0" marR="0" algn="ctr">
                        <a:lnSpc>
                          <a:spcPct val="107000"/>
                        </a:lnSpc>
                        <a:spcBef>
                          <a:spcPts val="0"/>
                        </a:spcBef>
                        <a:spcAft>
                          <a:spcPts val="800"/>
                        </a:spcAft>
                      </a:pPr>
                      <a:r>
                        <a:rPr lang="en-US" sz="2600" b="1" dirty="0">
                          <a:effectLst/>
                        </a:rPr>
                        <a:t>Value</a:t>
                      </a:r>
                      <a:endParaRPr lang="en-US" sz="2600" b="1" dirty="0">
                        <a:effectLst/>
                        <a:latin typeface="Arial" panose="020B0604020202020204" pitchFamily="34" charset="0"/>
                        <a:ea typeface="Calibri" panose="020F0502020204030204" charset="0"/>
                        <a:cs typeface="Arial" panose="020B0604020202020204" pitchFamily="34" charset="0"/>
                      </a:endParaRPr>
                    </a:p>
                  </a:txBody>
                  <a:tcPr marL="68580" marR="68580" marT="0" marB="0"/>
                </a:tc>
                <a:tc>
                  <a:txBody>
                    <a:bodyPr/>
                    <a:p>
                      <a:pPr marL="0" marR="0" algn="ctr">
                        <a:lnSpc>
                          <a:spcPct val="107000"/>
                        </a:lnSpc>
                        <a:spcBef>
                          <a:spcPts val="0"/>
                        </a:spcBef>
                        <a:spcAft>
                          <a:spcPts val="800"/>
                        </a:spcAft>
                      </a:pPr>
                      <a:r>
                        <a:rPr lang="en-US" sz="2600" b="1" dirty="0">
                          <a:effectLst/>
                        </a:rPr>
                        <a:t>Normal Range</a:t>
                      </a:r>
                      <a:endParaRPr lang="en-US" sz="2600" b="1" dirty="0">
                        <a:effectLst/>
                        <a:latin typeface="Arial" panose="020B0604020202020204" pitchFamily="34" charset="0"/>
                        <a:ea typeface="Calibri" panose="020F0502020204030204" charset="0"/>
                        <a:cs typeface="Arial" panose="020B0604020202020204" pitchFamily="34" charset="0"/>
                      </a:endParaRPr>
                    </a:p>
                  </a:txBody>
                  <a:tcPr marL="68580" marR="68580" marT="0" marB="0"/>
                </a:tc>
                <a:tc>
                  <a:txBody>
                    <a:bodyPr/>
                    <a:p>
                      <a:pPr marL="0" marR="0" algn="ctr">
                        <a:lnSpc>
                          <a:spcPct val="107000"/>
                        </a:lnSpc>
                        <a:spcBef>
                          <a:spcPts val="0"/>
                        </a:spcBef>
                        <a:spcAft>
                          <a:spcPts val="800"/>
                        </a:spcAft>
                      </a:pPr>
                      <a:r>
                        <a:rPr lang="en-US" sz="2600" b="1">
                          <a:effectLst/>
                        </a:rPr>
                        <a:t>Indication </a:t>
                      </a:r>
                      <a:endParaRPr lang="en-US" sz="2600" b="1">
                        <a:effectLst/>
                        <a:latin typeface="Arial" panose="020B0604020202020204" pitchFamily="34" charset="0"/>
                        <a:ea typeface="Calibri" panose="020F0502020204030204" charset="0"/>
                        <a:cs typeface="Arial" panose="020B0604020202020204" pitchFamily="34" charset="0"/>
                      </a:endParaRPr>
                    </a:p>
                  </a:txBody>
                  <a:tcPr marL="68580" marR="68580" marT="0" marB="0"/>
                </a:tc>
              </a:tr>
              <a:tr h="847090">
                <a:tc>
                  <a:txBody>
                    <a:bodyPr/>
                    <a:p>
                      <a:pPr marL="0" marR="0" algn="just">
                        <a:lnSpc>
                          <a:spcPct val="107000"/>
                        </a:lnSpc>
                        <a:spcBef>
                          <a:spcPts val="0"/>
                        </a:spcBef>
                        <a:spcAft>
                          <a:spcPts val="800"/>
                        </a:spcAft>
                      </a:pPr>
                      <a:r>
                        <a:rPr lang="en-US" sz="2600" b="1" dirty="0">
                          <a:effectLst/>
                        </a:rPr>
                        <a:t>Urea</a:t>
                      </a:r>
                      <a:endParaRPr lang="en-US" sz="2600" b="1" dirty="0">
                        <a:effectLst/>
                        <a:latin typeface="Arial" panose="020B0604020202020204" pitchFamily="34" charset="0"/>
                        <a:ea typeface="Calibri" panose="020F0502020204030204" charset="0"/>
                        <a:cs typeface="Arial" panose="020B0604020202020204" pitchFamily="34" charset="0"/>
                      </a:endParaRPr>
                    </a:p>
                  </a:txBody>
                  <a:tcPr marL="68580" marR="68580" marT="0" marB="0"/>
                </a:tc>
                <a:tc>
                  <a:txBody>
                    <a:bodyPr/>
                    <a:p>
                      <a:pPr marL="0" marR="0" algn="just">
                        <a:lnSpc>
                          <a:spcPct val="107000"/>
                        </a:lnSpc>
                        <a:spcBef>
                          <a:spcPts val="0"/>
                        </a:spcBef>
                        <a:spcAft>
                          <a:spcPts val="800"/>
                        </a:spcAft>
                      </a:pPr>
                      <a:r>
                        <a:rPr lang="en-US" sz="2600" b="1" dirty="0">
                          <a:effectLst/>
                        </a:rPr>
                        <a:t>20/10/2024</a:t>
                      </a:r>
                      <a:endParaRPr lang="en-US" sz="2600" b="1" dirty="0">
                        <a:effectLst/>
                        <a:latin typeface="Arial" panose="020B0604020202020204" pitchFamily="34" charset="0"/>
                        <a:ea typeface="Calibri" panose="020F0502020204030204" charset="0"/>
                        <a:cs typeface="Arial" panose="020B0604020202020204" pitchFamily="34" charset="0"/>
                      </a:endParaRPr>
                    </a:p>
                  </a:txBody>
                  <a:tcPr marL="68580" marR="68580" marT="0" marB="0"/>
                </a:tc>
                <a:tc>
                  <a:txBody>
                    <a:bodyPr/>
                    <a:p>
                      <a:pPr marL="0" marR="0" algn="ctr">
                        <a:lnSpc>
                          <a:spcPct val="107000"/>
                        </a:lnSpc>
                        <a:spcBef>
                          <a:spcPts val="0"/>
                        </a:spcBef>
                        <a:spcAft>
                          <a:spcPts val="800"/>
                        </a:spcAft>
                      </a:pPr>
                      <a:r>
                        <a:rPr lang="en-US" sz="2600" b="1" dirty="0">
                          <a:effectLst/>
                        </a:rPr>
                        <a:t> 5mg/dl</a:t>
                      </a:r>
                      <a:endParaRPr lang="en-US" sz="2600" b="1" dirty="0">
                        <a:effectLst/>
                        <a:latin typeface="Arial" panose="020B0604020202020204" pitchFamily="34" charset="0"/>
                        <a:ea typeface="Calibri" panose="020F0502020204030204" charset="0"/>
                        <a:cs typeface="Arial" panose="020B0604020202020204" pitchFamily="34" charset="0"/>
                      </a:endParaRPr>
                    </a:p>
                  </a:txBody>
                  <a:tcPr marL="68580" marR="68580" marT="0" marB="0"/>
                </a:tc>
                <a:tc>
                  <a:txBody>
                    <a:bodyPr/>
                    <a:p>
                      <a:pPr marL="0" marR="0" algn="ctr">
                        <a:lnSpc>
                          <a:spcPct val="107000"/>
                        </a:lnSpc>
                        <a:spcBef>
                          <a:spcPts val="0"/>
                        </a:spcBef>
                        <a:spcAft>
                          <a:spcPts val="800"/>
                        </a:spcAft>
                      </a:pPr>
                      <a:r>
                        <a:rPr lang="en-US" sz="2600" b="1" dirty="0">
                          <a:effectLst/>
                        </a:rPr>
                        <a:t>13 - 42 mg/dl</a:t>
                      </a:r>
                      <a:endParaRPr lang="en-US" sz="2600" b="1" dirty="0">
                        <a:effectLst/>
                        <a:latin typeface="Arial" panose="020B0604020202020204" pitchFamily="34" charset="0"/>
                        <a:ea typeface="Calibri" panose="020F0502020204030204" charset="0"/>
                        <a:cs typeface="Arial" panose="020B0604020202020204" pitchFamily="34" charset="0"/>
                      </a:endParaRPr>
                    </a:p>
                  </a:txBody>
                  <a:tcPr marL="68580" marR="68580" marT="0" marB="0"/>
                </a:tc>
                <a:tc>
                  <a:txBody>
                    <a:bodyPr/>
                    <a:p>
                      <a:r>
                        <a:rPr lang="en-US" sz="2600" b="1" dirty="0"/>
                        <a:t>Low </a:t>
                      </a:r>
                      <a:endParaRPr lang="en-US" sz="2600" b="1" dirty="0">
                        <a:latin typeface="Arial" panose="020B0604020202020204" pitchFamily="34" charset="0"/>
                        <a:cs typeface="Arial" panose="020B0604020202020204" pitchFamily="34" charset="0"/>
                      </a:endParaRPr>
                    </a:p>
                  </a:txBody>
                  <a:tcPr marL="68580" marR="68580" marT="0" marB="0"/>
                </a:tc>
              </a:tr>
              <a:tr h="847090">
                <a:tc>
                  <a:txBody>
                    <a:bodyPr/>
                    <a:p>
                      <a:pPr marL="0" marR="0" algn="just">
                        <a:lnSpc>
                          <a:spcPct val="107000"/>
                        </a:lnSpc>
                        <a:spcBef>
                          <a:spcPts val="0"/>
                        </a:spcBef>
                        <a:spcAft>
                          <a:spcPts val="800"/>
                        </a:spcAft>
                      </a:pPr>
                      <a:r>
                        <a:rPr lang="en-US" sz="2600" b="1">
                          <a:effectLst/>
                        </a:rPr>
                        <a:t>Creatinine</a:t>
                      </a:r>
                      <a:endParaRPr lang="en-US" sz="2600" b="1">
                        <a:effectLst/>
                        <a:latin typeface="Arial" panose="020B0604020202020204" pitchFamily="34" charset="0"/>
                        <a:ea typeface="Calibri" panose="020F0502020204030204" charset="0"/>
                        <a:cs typeface="Arial" panose="020B0604020202020204" pitchFamily="34" charset="0"/>
                      </a:endParaRPr>
                    </a:p>
                  </a:txBody>
                  <a:tcPr marL="68580" marR="68580" marT="0" marB="0"/>
                </a:tc>
                <a:tc>
                  <a:txBody>
                    <a:bodyPr/>
                    <a:p>
                      <a:pPr marL="0" marR="0" lvl="0" indent="0" algn="just" defTabSz="914400" rtl="0" eaLnBrk="1" fontAlgn="auto" latinLnBrk="0" hangingPunct="1">
                        <a:lnSpc>
                          <a:spcPct val="107000"/>
                        </a:lnSpc>
                        <a:spcBef>
                          <a:spcPts val="0"/>
                        </a:spcBef>
                        <a:spcAft>
                          <a:spcPts val="800"/>
                        </a:spcAft>
                        <a:buClrTx/>
                        <a:buSzTx/>
                        <a:buFontTx/>
                        <a:buNone/>
                        <a:defRPr/>
                      </a:pPr>
                      <a:r>
                        <a:rPr kumimoji="0" lang="en-US" sz="2600" b="1" u="none" strike="noStrike" kern="1200" cap="none" spc="0" normalizeH="0" baseline="0" noProof="0" dirty="0">
                          <a:ln>
                            <a:noFill/>
                          </a:ln>
                          <a:solidFill>
                            <a:prstClr val="black"/>
                          </a:solidFill>
                          <a:effectLst/>
                          <a:uLnTx/>
                          <a:uFillTx/>
                        </a:rPr>
                        <a:t>20/10/2024</a:t>
                      </a:r>
                      <a:endParaRPr kumimoji="0" lang="en-US" sz="2600" b="1"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charset="0"/>
                        <a:cs typeface="Arial" panose="020B0604020202020204" pitchFamily="34" charset="0"/>
                      </a:endParaRPr>
                    </a:p>
                  </a:txBody>
                  <a:tcPr marL="68580" marR="68580" marT="0" marB="0"/>
                </a:tc>
                <a:tc>
                  <a:txBody>
                    <a:bodyPr/>
                    <a:p>
                      <a:pPr marL="0" marR="0" algn="ctr">
                        <a:lnSpc>
                          <a:spcPct val="107000"/>
                        </a:lnSpc>
                        <a:spcBef>
                          <a:spcPts val="0"/>
                        </a:spcBef>
                        <a:spcAft>
                          <a:spcPts val="800"/>
                        </a:spcAft>
                      </a:pPr>
                      <a:r>
                        <a:rPr lang="en-US" sz="2600" b="1" dirty="0">
                          <a:effectLst/>
                        </a:rPr>
                        <a:t>0.1 mg/dl</a:t>
                      </a:r>
                      <a:endParaRPr lang="en-US" sz="2600" b="1" dirty="0">
                        <a:effectLst/>
                        <a:latin typeface="Arial" panose="020B0604020202020204" pitchFamily="34" charset="0"/>
                        <a:ea typeface="Calibri" panose="020F0502020204030204" charset="0"/>
                        <a:cs typeface="Arial" panose="020B0604020202020204" pitchFamily="34" charset="0"/>
                      </a:endParaRPr>
                    </a:p>
                  </a:txBody>
                  <a:tcPr marL="68580" marR="68580" marT="0" marB="0"/>
                </a:tc>
                <a:tc>
                  <a:txBody>
                    <a:bodyPr/>
                    <a:p>
                      <a:pPr marL="0" marR="0" algn="ctr">
                        <a:lnSpc>
                          <a:spcPct val="107000"/>
                        </a:lnSpc>
                        <a:spcBef>
                          <a:spcPts val="0"/>
                        </a:spcBef>
                        <a:spcAft>
                          <a:spcPts val="800"/>
                        </a:spcAft>
                      </a:pPr>
                      <a:r>
                        <a:rPr lang="en-US" sz="2600" b="1" dirty="0">
                          <a:effectLst/>
                        </a:rPr>
                        <a:t>0.5 - 1.5 mg/dl </a:t>
                      </a:r>
                      <a:endParaRPr lang="en-US" sz="2600" b="1" dirty="0">
                        <a:effectLst/>
                        <a:latin typeface="Arial" panose="020B0604020202020204" pitchFamily="34" charset="0"/>
                        <a:ea typeface="Calibri" panose="020F0502020204030204" charset="0"/>
                        <a:cs typeface="Arial" panose="020B0604020202020204" pitchFamily="34" charset="0"/>
                      </a:endParaRPr>
                    </a:p>
                  </a:txBody>
                  <a:tcPr marL="68580" marR="68580" marT="0" marB="0"/>
                </a:tc>
                <a:tc>
                  <a:txBody>
                    <a:bodyPr/>
                    <a:p>
                      <a:r>
                        <a:rPr lang="en-US" sz="2600" b="1" dirty="0"/>
                        <a:t>low</a:t>
                      </a:r>
                      <a:endParaRPr lang="en-US" sz="2600" b="1" dirty="0">
                        <a:latin typeface="Arial" panose="020B0604020202020204" pitchFamily="34" charset="0"/>
                        <a:cs typeface="Arial" panose="020B0604020202020204" pitchFamily="34" charset="0"/>
                      </a:endParaRPr>
                    </a:p>
                  </a:txBody>
                  <a:tcPr marL="68580" marR="68580" marT="0" marB="0"/>
                </a:tc>
              </a:tr>
              <a:tr h="526665">
                <a:tc>
                  <a:txBody>
                    <a:bodyPr/>
                    <a:p>
                      <a:pPr marL="0" marR="0" algn="just">
                        <a:lnSpc>
                          <a:spcPct val="107000"/>
                        </a:lnSpc>
                        <a:spcBef>
                          <a:spcPts val="0"/>
                        </a:spcBef>
                        <a:spcAft>
                          <a:spcPts val="800"/>
                        </a:spcAft>
                      </a:pPr>
                      <a:r>
                        <a:rPr lang="en-US" sz="2600" b="1" dirty="0">
                          <a:effectLst/>
                        </a:rPr>
                        <a:t>Urea</a:t>
                      </a:r>
                      <a:endParaRPr lang="en-US" sz="2600" b="1" dirty="0">
                        <a:effectLst/>
                        <a:latin typeface="Arial" panose="020B0604020202020204" pitchFamily="34" charset="0"/>
                        <a:ea typeface="Calibri" panose="020F0502020204030204" charset="0"/>
                        <a:cs typeface="Arial" panose="020B0604020202020204" pitchFamily="34" charset="0"/>
                      </a:endParaRPr>
                    </a:p>
                  </a:txBody>
                  <a:tcPr marL="68580" marR="68580" marT="0" marB="0"/>
                </a:tc>
                <a:tc>
                  <a:txBody>
                    <a:bodyPr/>
                    <a:p>
                      <a:pPr marL="0" marR="0" lvl="0" indent="0" algn="just" defTabSz="914400" rtl="0" eaLnBrk="1" fontAlgn="auto" latinLnBrk="0" hangingPunct="1">
                        <a:lnSpc>
                          <a:spcPct val="107000"/>
                        </a:lnSpc>
                        <a:spcBef>
                          <a:spcPts val="0"/>
                        </a:spcBef>
                        <a:spcAft>
                          <a:spcPts val="800"/>
                        </a:spcAft>
                        <a:buClrTx/>
                        <a:buSzTx/>
                        <a:buFontTx/>
                        <a:buNone/>
                        <a:defRPr/>
                      </a:pPr>
                      <a:r>
                        <a:rPr kumimoji="0" lang="en-US" sz="2600" b="1" u="none" strike="noStrike" kern="1200" cap="none" spc="0" normalizeH="0" baseline="0" noProof="0" dirty="0">
                          <a:ln>
                            <a:noFill/>
                          </a:ln>
                          <a:solidFill>
                            <a:prstClr val="black"/>
                          </a:solidFill>
                          <a:effectLst/>
                          <a:uLnTx/>
                          <a:uFillTx/>
                        </a:rPr>
                        <a:t>04/11/2024</a:t>
                      </a:r>
                      <a:endParaRPr kumimoji="0" lang="en-US" sz="2600" b="1"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charset="0"/>
                        <a:cs typeface="Arial" panose="020B0604020202020204" pitchFamily="34" charset="0"/>
                      </a:endParaRPr>
                    </a:p>
                  </a:txBody>
                  <a:tcPr marL="68580" marR="68580" marT="0" marB="0"/>
                </a:tc>
                <a:tc>
                  <a:txBody>
                    <a:bodyPr/>
                    <a:p>
                      <a:pPr marL="0" marR="0" algn="ctr">
                        <a:lnSpc>
                          <a:spcPct val="107000"/>
                        </a:lnSpc>
                        <a:spcBef>
                          <a:spcPts val="0"/>
                        </a:spcBef>
                        <a:spcAft>
                          <a:spcPts val="800"/>
                        </a:spcAft>
                      </a:pPr>
                      <a:r>
                        <a:rPr lang="en-US" sz="2600" b="1" dirty="0">
                          <a:effectLst/>
                        </a:rPr>
                        <a:t> 11mg/dl</a:t>
                      </a:r>
                      <a:endParaRPr lang="en-US" sz="2600" b="1" dirty="0">
                        <a:effectLst/>
                        <a:latin typeface="Arial" panose="020B0604020202020204" pitchFamily="34" charset="0"/>
                        <a:ea typeface="Calibri" panose="020F0502020204030204" charset="0"/>
                        <a:cs typeface="Arial" panose="020B0604020202020204" pitchFamily="34" charset="0"/>
                      </a:endParaRPr>
                    </a:p>
                  </a:txBody>
                  <a:tcPr marL="68580" marR="68580" marT="0" marB="0"/>
                </a:tc>
                <a:tc>
                  <a:txBody>
                    <a:bodyPr/>
                    <a:p>
                      <a:pPr marL="0" marR="0" algn="ctr">
                        <a:lnSpc>
                          <a:spcPct val="107000"/>
                        </a:lnSpc>
                        <a:spcBef>
                          <a:spcPts val="0"/>
                        </a:spcBef>
                        <a:spcAft>
                          <a:spcPts val="800"/>
                        </a:spcAft>
                      </a:pPr>
                      <a:r>
                        <a:rPr lang="en-US" sz="2600" b="1" dirty="0">
                          <a:effectLst/>
                        </a:rPr>
                        <a:t>13 - 42 mg/dl</a:t>
                      </a:r>
                      <a:endParaRPr lang="en-US" sz="2600" b="1" dirty="0">
                        <a:effectLst/>
                        <a:latin typeface="Arial" panose="020B0604020202020204" pitchFamily="34" charset="0"/>
                        <a:ea typeface="Calibri" panose="020F0502020204030204" charset="0"/>
                        <a:cs typeface="Arial" panose="020B0604020202020204" pitchFamily="34" charset="0"/>
                      </a:endParaRPr>
                    </a:p>
                  </a:txBody>
                  <a:tcPr marL="68580" marR="68580" marT="0" marB="0"/>
                </a:tc>
                <a:tc>
                  <a:txBody>
                    <a:bodyPr/>
                    <a:p>
                      <a:r>
                        <a:rPr lang="en-US" sz="2600" b="1" dirty="0"/>
                        <a:t>Normal </a:t>
                      </a:r>
                      <a:endParaRPr lang="en-US" sz="2600" b="1" dirty="0">
                        <a:latin typeface="Arial" panose="020B0604020202020204" pitchFamily="34" charset="0"/>
                        <a:cs typeface="Arial" panose="020B0604020202020204" pitchFamily="34" charset="0"/>
                      </a:endParaRPr>
                    </a:p>
                  </a:txBody>
                  <a:tcPr marL="68580" marR="68580" marT="0" marB="0"/>
                </a:tc>
              </a:tr>
              <a:tr h="526665">
                <a:tc>
                  <a:txBody>
                    <a:bodyPr/>
                    <a:p>
                      <a:pPr marL="0" marR="0" algn="just">
                        <a:lnSpc>
                          <a:spcPct val="107000"/>
                        </a:lnSpc>
                        <a:spcBef>
                          <a:spcPts val="0"/>
                        </a:spcBef>
                        <a:spcAft>
                          <a:spcPts val="800"/>
                        </a:spcAft>
                      </a:pPr>
                      <a:r>
                        <a:rPr lang="en-US" sz="2600" b="1" dirty="0">
                          <a:effectLst/>
                        </a:rPr>
                        <a:t>Creatinine</a:t>
                      </a:r>
                      <a:endParaRPr lang="en-US" sz="2600" b="1" dirty="0">
                        <a:effectLst/>
                        <a:latin typeface="Arial" panose="020B0604020202020204" pitchFamily="34" charset="0"/>
                        <a:ea typeface="Calibri" panose="020F0502020204030204" charset="0"/>
                        <a:cs typeface="Arial" panose="020B0604020202020204" pitchFamily="34" charset="0"/>
                      </a:endParaRPr>
                    </a:p>
                  </a:txBody>
                  <a:tcPr marL="68580" marR="68580" marT="0" marB="0"/>
                </a:tc>
                <a:tc>
                  <a:txBody>
                    <a:bodyPr/>
                    <a:p>
                      <a:pPr marL="0" marR="0" lvl="0" indent="0" algn="just" defTabSz="914400" rtl="0" eaLnBrk="1" fontAlgn="auto" latinLnBrk="0" hangingPunct="1">
                        <a:lnSpc>
                          <a:spcPct val="107000"/>
                        </a:lnSpc>
                        <a:spcBef>
                          <a:spcPts val="0"/>
                        </a:spcBef>
                        <a:spcAft>
                          <a:spcPts val="800"/>
                        </a:spcAft>
                        <a:buClrTx/>
                        <a:buSzTx/>
                        <a:buFontTx/>
                        <a:buNone/>
                        <a:defRPr/>
                      </a:pPr>
                      <a:r>
                        <a:rPr kumimoji="0" lang="en-US" sz="2600" b="1" u="none" strike="noStrike" kern="1200" cap="none" spc="0" normalizeH="0" baseline="0" noProof="0" dirty="0">
                          <a:ln>
                            <a:noFill/>
                          </a:ln>
                          <a:solidFill>
                            <a:prstClr val="black"/>
                          </a:solidFill>
                          <a:effectLst/>
                          <a:uLnTx/>
                          <a:uFillTx/>
                        </a:rPr>
                        <a:t>04/11/2024</a:t>
                      </a:r>
                      <a:endParaRPr kumimoji="0" lang="en-US" sz="2600" b="1"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charset="0"/>
                        <a:cs typeface="Arial" panose="020B0604020202020204" pitchFamily="34" charset="0"/>
                      </a:endParaRPr>
                    </a:p>
                  </a:txBody>
                  <a:tcPr marL="68580" marR="68580" marT="0" marB="0"/>
                </a:tc>
                <a:tc>
                  <a:txBody>
                    <a:bodyPr/>
                    <a:p>
                      <a:pPr marL="0" marR="0" algn="ctr">
                        <a:lnSpc>
                          <a:spcPct val="107000"/>
                        </a:lnSpc>
                        <a:spcBef>
                          <a:spcPts val="0"/>
                        </a:spcBef>
                        <a:spcAft>
                          <a:spcPts val="800"/>
                        </a:spcAft>
                      </a:pPr>
                      <a:r>
                        <a:rPr lang="en-US" sz="2600" b="1" dirty="0">
                          <a:effectLst/>
                        </a:rPr>
                        <a:t>0.5 mg/dl</a:t>
                      </a:r>
                      <a:endParaRPr lang="en-US" sz="2600" b="1" dirty="0">
                        <a:effectLst/>
                        <a:latin typeface="Arial" panose="020B0604020202020204" pitchFamily="34" charset="0"/>
                        <a:ea typeface="Calibri" panose="020F0502020204030204" charset="0"/>
                        <a:cs typeface="Arial" panose="020B0604020202020204" pitchFamily="34" charset="0"/>
                      </a:endParaRPr>
                    </a:p>
                  </a:txBody>
                  <a:tcPr marL="68580" marR="68580" marT="0" marB="0"/>
                </a:tc>
                <a:tc>
                  <a:txBody>
                    <a:bodyPr/>
                    <a:p>
                      <a:pPr marL="0" marR="0" algn="ctr">
                        <a:lnSpc>
                          <a:spcPct val="107000"/>
                        </a:lnSpc>
                        <a:spcBef>
                          <a:spcPts val="0"/>
                        </a:spcBef>
                        <a:spcAft>
                          <a:spcPts val="800"/>
                        </a:spcAft>
                      </a:pPr>
                      <a:r>
                        <a:rPr lang="en-US" sz="2600" b="1" dirty="0">
                          <a:effectLst/>
                        </a:rPr>
                        <a:t>0.5 - 1.5 mg/dl </a:t>
                      </a:r>
                      <a:endParaRPr lang="en-US" sz="2600" b="1" dirty="0">
                        <a:effectLst/>
                        <a:latin typeface="Arial" panose="020B0604020202020204" pitchFamily="34" charset="0"/>
                        <a:ea typeface="Calibri" panose="020F0502020204030204" charset="0"/>
                        <a:cs typeface="Arial" panose="020B0604020202020204" pitchFamily="34" charset="0"/>
                      </a:endParaRPr>
                    </a:p>
                  </a:txBody>
                  <a:tcPr marL="68580" marR="68580" marT="0" marB="0"/>
                </a:tc>
                <a:tc>
                  <a:txBody>
                    <a:bodyPr/>
                    <a:p>
                      <a:r>
                        <a:rPr lang="en-US" sz="2600" b="1" dirty="0"/>
                        <a:t>Normal </a:t>
                      </a:r>
                      <a:endParaRPr lang="en-US" sz="2600" b="1" dirty="0">
                        <a:latin typeface="Arial" panose="020B0604020202020204" pitchFamily="34" charset="0"/>
                        <a:cs typeface="Arial" panose="020B0604020202020204" pitchFamily="34" charset="0"/>
                      </a:endParaRPr>
                    </a:p>
                  </a:txBody>
                  <a:tcPr marL="68580" marR="68580" marT="0" marB="0"/>
                </a:tc>
              </a:tr>
            </a:tbl>
          </a:graphicData>
        </a:graphic>
      </p:graphicFrame>
      <p:sp>
        <p:nvSpPr>
          <p:cNvPr id="7" name="Text Box 6"/>
          <p:cNvSpPr txBox="1"/>
          <p:nvPr/>
        </p:nvSpPr>
        <p:spPr>
          <a:xfrm>
            <a:off x="799465" y="802005"/>
            <a:ext cx="4064000" cy="308610"/>
          </a:xfrm>
          <a:prstGeom prst="rect">
            <a:avLst/>
          </a:prstGeom>
          <a:noFill/>
        </p:spPr>
        <p:txBody>
          <a:bodyPr wrap="square" rtlCol="0">
            <a:noAutofit/>
          </a:bodyPr>
          <a:p>
            <a:pPr marL="0" indent="0">
              <a:buNone/>
            </a:pPr>
            <a:r>
              <a:rPr lang="en-US" sz="3200" dirty="0">
                <a:latin typeface="Arial Black" panose="020B0A04020102020204" pitchFamily="34" charset="0"/>
                <a:cs typeface="Arial Black" panose="020B0A04020102020204" pitchFamily="34" charset="0"/>
                <a:sym typeface="+mn-ea"/>
              </a:rPr>
              <a:t>u/</a:t>
            </a:r>
            <a:r>
              <a:rPr lang="en-US" sz="3200" dirty="0" err="1">
                <a:latin typeface="Arial Black" panose="020B0A04020102020204" pitchFamily="34" charset="0"/>
                <a:cs typeface="Arial Black" panose="020B0A04020102020204" pitchFamily="34" charset="0"/>
                <a:sym typeface="+mn-ea"/>
              </a:rPr>
              <a:t>cr</a:t>
            </a:r>
            <a:r>
              <a:rPr lang="en-US" sz="3200" dirty="0">
                <a:latin typeface="Arial Black" panose="020B0A04020102020204" pitchFamily="34" charset="0"/>
                <a:cs typeface="Arial Black" panose="020B0A04020102020204" pitchFamily="34" charset="0"/>
                <a:sym typeface="+mn-ea"/>
              </a:rPr>
              <a:t> test</a:t>
            </a:r>
            <a:endParaRPr lang="en-US" sz="3200">
              <a:latin typeface="Arial Black" panose="020B0A04020102020204" pitchFamily="34" charset="0"/>
              <a:cs typeface="Arial Black" panose="020B0A04020102020204" pitchFamily="34" charset="0"/>
            </a:endParaRPr>
          </a:p>
        </p:txBody>
      </p:sp>
      <p:sp>
        <p:nvSpPr>
          <p:cNvPr id="8" name="Text Box 7"/>
          <p:cNvSpPr txBox="1"/>
          <p:nvPr/>
        </p:nvSpPr>
        <p:spPr>
          <a:xfrm>
            <a:off x="262890" y="5172710"/>
            <a:ext cx="7319645" cy="954405"/>
          </a:xfrm>
          <a:prstGeom prst="rect">
            <a:avLst/>
          </a:prstGeom>
          <a:noFill/>
        </p:spPr>
        <p:txBody>
          <a:bodyPr wrap="square" rtlCol="0">
            <a:noAutofit/>
          </a:bodyPr>
          <a:p>
            <a:r>
              <a:rPr lang="en-US" sz="3200" b="1"/>
              <a:t>FBS on admission : 127 mg/dl</a:t>
            </a:r>
            <a:endParaRPr lang="en-US" sz="3200" b="1"/>
          </a:p>
          <a:p>
            <a:r>
              <a:rPr lang="en-US" sz="3200" b="1"/>
              <a:t>FBS on discharge  : 125mg/dl</a:t>
            </a:r>
            <a:endParaRPr lang="en-US" sz="32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p:cNvPicPr>
            <a:picLocks noGrp="1" noChangeAspect="1"/>
          </p:cNvPicPr>
          <p:nvPr>
            <p:ph idx="4294967295"/>
          </p:nvPr>
        </p:nvPicPr>
        <p:blipFill>
          <a:blip r:embed="rId1"/>
          <a:stretch>
            <a:fillRect/>
          </a:stretch>
        </p:blipFill>
        <p:spPr>
          <a:xfrm>
            <a:off x="0" y="0"/>
            <a:ext cx="12192000" cy="6858000"/>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half" idx="2"/>
          </p:nvPr>
        </p:nvSpPr>
        <p:spPr>
          <a:xfrm>
            <a:off x="417195" y="1304290"/>
            <a:ext cx="10787380" cy="4792980"/>
          </a:xfrm>
        </p:spPr>
        <p:txBody>
          <a:bodyPr/>
          <a:p>
            <a:r>
              <a:rPr lang="en-US" sz="4000" b="1">
                <a:latin typeface="Arial Black" panose="020B0A04020102020204" pitchFamily="34" charset="0"/>
                <a:cs typeface="Arial Black" panose="020B0A04020102020204" pitchFamily="34" charset="0"/>
              </a:rPr>
              <a:t>Nutrition Focused Physical Findings</a:t>
            </a:r>
            <a:endParaRPr lang="en-US" sz="4000" b="1">
              <a:latin typeface="Arial Black" panose="020B0A04020102020204" pitchFamily="34" charset="0"/>
              <a:cs typeface="Arial Black" panose="020B0A04020102020204" pitchFamily="34" charset="0"/>
            </a:endParaRPr>
          </a:p>
          <a:p>
            <a:endParaRPr lang="en-US" sz="3600" b="1"/>
          </a:p>
          <a:p>
            <a:r>
              <a:rPr lang="en-US" sz="3600" b="1"/>
              <a:t>O/E, a pregenant woman met sitting on a chair, not pale, not dehydrated , in no obvious respiratory distress, afebrile (36</a:t>
            </a:r>
            <a:r>
              <a:rPr lang="en-US" sz="3600" b="1">
                <a:latin typeface="Calibri" panose="020F0502020204030204" charset="0"/>
              </a:rPr>
              <a:t>◦</a:t>
            </a:r>
            <a:r>
              <a:rPr lang="en-US" sz="3600" b="1"/>
              <a:t>c), bileteral pitting oedema up to the ankle.</a:t>
            </a:r>
            <a:endParaRPr lang="en-US" sz="36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1052195"/>
          </a:xfrm>
        </p:spPr>
        <p:txBody>
          <a:bodyPr/>
          <a:p>
            <a:r>
              <a:rPr lang="en-US" sz="3600">
                <a:latin typeface="Arial Black" panose="020B0A04020102020204" pitchFamily="34" charset="0"/>
                <a:cs typeface="Arial Black" panose="020B0A04020102020204" pitchFamily="34" charset="0"/>
              </a:rPr>
              <a:t>VITAL SIGNS</a:t>
            </a:r>
            <a:endParaRPr lang="en-US" sz="3600">
              <a:latin typeface="Arial Black" panose="020B0A04020102020204" pitchFamily="34" charset="0"/>
              <a:cs typeface="Arial Black" panose="020B0A04020102020204" pitchFamily="34" charset="0"/>
            </a:endParaRPr>
          </a:p>
        </p:txBody>
      </p:sp>
      <p:graphicFrame>
        <p:nvGraphicFramePr>
          <p:cNvPr id="5" name="Table 6"/>
          <p:cNvGraphicFramePr/>
          <p:nvPr/>
        </p:nvGraphicFramePr>
        <p:xfrm>
          <a:off x="262634" y="1630588"/>
          <a:ext cx="10619740" cy="4607560"/>
        </p:xfrm>
        <a:graphic>
          <a:graphicData uri="http://schemas.openxmlformats.org/drawingml/2006/table">
            <a:tbl>
              <a:tblPr bandRow="1">
                <a:tableStyleId>{C083E6E3-FA7D-4D7B-A595-EF9225AFEA82}</a:tableStyleId>
              </a:tblPr>
              <a:tblGrid>
                <a:gridCol w="2151270"/>
                <a:gridCol w="3204088"/>
                <a:gridCol w="1754698"/>
                <a:gridCol w="1754698"/>
                <a:gridCol w="1754698"/>
              </a:tblGrid>
              <a:tr h="1104986">
                <a:tc>
                  <a:txBody>
                    <a:bodyPr/>
                    <a:p>
                      <a:pPr algn="just">
                        <a:lnSpc>
                          <a:spcPct val="150000"/>
                        </a:lnSpc>
                        <a:spcAft>
                          <a:spcPts val="1000"/>
                        </a:spcAft>
                      </a:pPr>
                      <a:r>
                        <a:rPr lang="en-US" sz="2800" b="1" dirty="0">
                          <a:solidFill>
                            <a:schemeClr val="tx1"/>
                          </a:solidFill>
                          <a:effectLst/>
                        </a:rPr>
                        <a:t> </a:t>
                      </a:r>
                      <a:endParaRPr lang="en-GB" sz="2800" b="1" dirty="0">
                        <a:solidFill>
                          <a:schemeClr val="tx1"/>
                        </a:solidFill>
                        <a:effectLst/>
                      </a:endParaRPr>
                    </a:p>
                    <a:p>
                      <a:pPr algn="just">
                        <a:lnSpc>
                          <a:spcPct val="150000"/>
                        </a:lnSpc>
                        <a:spcAft>
                          <a:spcPts val="1000"/>
                        </a:spcAft>
                      </a:pPr>
                      <a:r>
                        <a:rPr lang="en-US" sz="2800" b="1" dirty="0">
                          <a:solidFill>
                            <a:schemeClr val="tx1"/>
                          </a:solidFill>
                          <a:effectLst/>
                        </a:rPr>
                        <a:t>Date</a:t>
                      </a:r>
                      <a:endParaRPr lang="en-US" sz="2800" b="1"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tc>
                <a:tc>
                  <a:txBody>
                    <a:bodyPr/>
                    <a:p>
                      <a:pPr algn="just">
                        <a:lnSpc>
                          <a:spcPct val="150000"/>
                        </a:lnSpc>
                        <a:spcAft>
                          <a:spcPts val="1000"/>
                        </a:spcAft>
                      </a:pPr>
                      <a:r>
                        <a:rPr lang="en-GB" sz="2800" b="1" baseline="0" dirty="0">
                          <a:solidFill>
                            <a:schemeClr val="tx1"/>
                          </a:solidFill>
                          <a:effectLst/>
                        </a:rPr>
                        <a:t>Blood pressure(MmHg)</a:t>
                      </a:r>
                      <a:endParaRPr lang="en-GB" sz="2800" b="1" baseline="0" dirty="0">
                        <a:solidFill>
                          <a:schemeClr val="tx1"/>
                        </a:solidFill>
                        <a:effectLst/>
                      </a:endParaRPr>
                    </a:p>
                    <a:p>
                      <a:pPr algn="just">
                        <a:lnSpc>
                          <a:spcPct val="150000"/>
                        </a:lnSpc>
                        <a:spcAft>
                          <a:spcPts val="1000"/>
                        </a:spcAft>
                      </a:pPr>
                      <a:endParaRPr lang="en-GB" sz="2800" b="1" baseline="0"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tc>
                <a:tc>
                  <a:txBody>
                    <a:bodyPr/>
                    <a:p>
                      <a:pPr algn="just">
                        <a:lnSpc>
                          <a:spcPct val="150000"/>
                        </a:lnSpc>
                        <a:spcAft>
                          <a:spcPts val="1000"/>
                        </a:spcAft>
                      </a:pPr>
                      <a:r>
                        <a:rPr lang="en-US" sz="2800" b="1" dirty="0">
                          <a:solidFill>
                            <a:schemeClr val="tx1"/>
                          </a:solidFill>
                          <a:effectLst/>
                        </a:rPr>
                        <a:t> </a:t>
                      </a:r>
                      <a:endParaRPr lang="en-GB" sz="2800" b="1" dirty="0">
                        <a:solidFill>
                          <a:schemeClr val="tx1"/>
                        </a:solidFill>
                        <a:effectLst/>
                      </a:endParaRPr>
                    </a:p>
                    <a:p>
                      <a:pPr algn="just">
                        <a:lnSpc>
                          <a:spcPct val="150000"/>
                        </a:lnSpc>
                        <a:spcAft>
                          <a:spcPts val="1000"/>
                        </a:spcAft>
                      </a:pPr>
                      <a:r>
                        <a:rPr lang="en-US" sz="2800" b="1" dirty="0">
                          <a:solidFill>
                            <a:schemeClr val="tx1"/>
                          </a:solidFill>
                          <a:effectLst/>
                        </a:rPr>
                        <a:t>PR (b/m)</a:t>
                      </a:r>
                      <a:endParaRPr lang="en-US" sz="2800" b="1"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tc>
                <a:tc>
                  <a:txBody>
                    <a:bodyPr/>
                    <a:p>
                      <a:pPr algn="just">
                        <a:lnSpc>
                          <a:spcPct val="150000"/>
                        </a:lnSpc>
                        <a:spcAft>
                          <a:spcPts val="1000"/>
                        </a:spcAft>
                      </a:pPr>
                      <a:r>
                        <a:rPr lang="en-US" sz="2800" b="1" dirty="0">
                          <a:solidFill>
                            <a:schemeClr val="tx1"/>
                          </a:solidFill>
                          <a:effectLst/>
                        </a:rPr>
                        <a:t> </a:t>
                      </a:r>
                      <a:endParaRPr lang="en-GB" sz="2800" b="1" dirty="0">
                        <a:solidFill>
                          <a:schemeClr val="tx1"/>
                        </a:solidFill>
                        <a:effectLst/>
                      </a:endParaRPr>
                    </a:p>
                    <a:p>
                      <a:pPr algn="just">
                        <a:lnSpc>
                          <a:spcPct val="150000"/>
                        </a:lnSpc>
                        <a:spcAft>
                          <a:spcPts val="1000"/>
                        </a:spcAft>
                      </a:pPr>
                      <a:r>
                        <a:rPr lang="en-US" sz="2800" b="1" dirty="0">
                          <a:solidFill>
                            <a:schemeClr val="tx1"/>
                          </a:solidFill>
                          <a:effectLst/>
                        </a:rPr>
                        <a:t>RR (s/m)</a:t>
                      </a:r>
                      <a:endParaRPr lang="en-US" sz="2800" b="1"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tc>
                <a:tc>
                  <a:txBody>
                    <a:bodyPr/>
                    <a:p>
                      <a:pPr algn="just">
                        <a:lnSpc>
                          <a:spcPct val="150000"/>
                        </a:lnSpc>
                        <a:spcAft>
                          <a:spcPts val="1000"/>
                        </a:spcAft>
                      </a:pPr>
                      <a:r>
                        <a:rPr lang="en-US" sz="2800" b="1" dirty="0">
                          <a:solidFill>
                            <a:schemeClr val="tx1"/>
                          </a:solidFill>
                          <a:effectLst/>
                        </a:rPr>
                        <a:t>SPO2(%)</a:t>
                      </a:r>
                      <a:endParaRPr lang="en-US" sz="2800" b="1" dirty="0">
                        <a:solidFill>
                          <a:schemeClr val="tx1"/>
                        </a:solidFill>
                        <a:effectLst/>
                        <a:latin typeface="Arial" panose="020B0604020202020204" pitchFamily="34" charset="0"/>
                        <a:cs typeface="Arial" panose="020B0604020202020204" pitchFamily="34" charset="0"/>
                      </a:endParaRPr>
                    </a:p>
                  </a:txBody>
                  <a:tcPr marL="68580" marR="68580" marT="0" marB="0"/>
                </a:tc>
              </a:tr>
              <a:tr h="466773">
                <a:tc>
                  <a:txBody>
                    <a:bodyPr/>
                    <a:p>
                      <a:pPr marL="0" lvl="0" indent="0" algn="just">
                        <a:lnSpc>
                          <a:spcPct val="150000"/>
                        </a:lnSpc>
                        <a:spcAft>
                          <a:spcPts val="1000"/>
                        </a:spcAft>
                        <a:buFont typeface="+mj-lt"/>
                        <a:buNone/>
                      </a:pPr>
                      <a:r>
                        <a:rPr lang="en-US" sz="2800" b="1" dirty="0">
                          <a:solidFill>
                            <a:schemeClr val="tx1"/>
                          </a:solidFill>
                          <a:effectLst/>
                        </a:rPr>
                        <a:t>29/10/24</a:t>
                      </a:r>
                      <a:endParaRPr lang="en-US" sz="2800" b="1"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tc>
                <a:tc>
                  <a:txBody>
                    <a:bodyPr/>
                    <a:p>
                      <a:pPr algn="ctr">
                        <a:lnSpc>
                          <a:spcPct val="150000"/>
                        </a:lnSpc>
                        <a:spcAft>
                          <a:spcPts val="1000"/>
                        </a:spcAft>
                      </a:pPr>
                      <a:r>
                        <a:rPr lang="en-GB" sz="2800" b="1" dirty="0">
                          <a:solidFill>
                            <a:schemeClr val="tx1"/>
                          </a:solidFill>
                          <a:effectLst/>
                        </a:rPr>
                        <a:t>1</a:t>
                      </a:r>
                      <a:r>
                        <a:rPr lang="en-US" altLang="en-GB" sz="2800" b="1" dirty="0">
                          <a:solidFill>
                            <a:schemeClr val="tx1"/>
                          </a:solidFill>
                          <a:effectLst/>
                        </a:rPr>
                        <a:t>30</a:t>
                      </a:r>
                      <a:r>
                        <a:rPr lang="en-GB" sz="2800" b="1" dirty="0">
                          <a:solidFill>
                            <a:schemeClr val="tx1"/>
                          </a:solidFill>
                          <a:effectLst/>
                        </a:rPr>
                        <a:t>/</a:t>
                      </a:r>
                      <a:r>
                        <a:rPr lang="en-US" altLang="en-GB" sz="2800" b="1" dirty="0">
                          <a:solidFill>
                            <a:schemeClr val="tx1"/>
                          </a:solidFill>
                          <a:effectLst/>
                        </a:rPr>
                        <a:t>60</a:t>
                      </a:r>
                      <a:endParaRPr lang="en-US" altLang="en-GB" sz="2800" b="1"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tc>
                <a:tc>
                  <a:txBody>
                    <a:bodyPr/>
                    <a:p>
                      <a:pPr algn="just">
                        <a:lnSpc>
                          <a:spcPct val="150000"/>
                        </a:lnSpc>
                        <a:spcAft>
                          <a:spcPts val="1000"/>
                        </a:spcAft>
                      </a:pPr>
                      <a:r>
                        <a:rPr lang="en-US" altLang="en-GB" sz="2800" b="1" dirty="0">
                          <a:solidFill>
                            <a:schemeClr val="tx1"/>
                          </a:solidFill>
                          <a:effectLst/>
                          <a:latin typeface="Arial" panose="020B0604020202020204" pitchFamily="34" charset="0"/>
                          <a:ea typeface="SimSun" panose="02010600030101010101" pitchFamily="2" charset="-122"/>
                          <a:cs typeface="Arial" panose="020B0604020202020204" pitchFamily="34" charset="0"/>
                        </a:rPr>
                        <a:t>88</a:t>
                      </a:r>
                      <a:endParaRPr lang="en-US" altLang="en-GB" sz="2800" b="1"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tc>
                <a:tc>
                  <a:txBody>
                    <a:bodyPr/>
                    <a:p>
                      <a:pPr algn="just">
                        <a:lnSpc>
                          <a:spcPct val="150000"/>
                        </a:lnSpc>
                        <a:spcAft>
                          <a:spcPts val="1000"/>
                        </a:spcAft>
                      </a:pPr>
                      <a:r>
                        <a:rPr lang="en-US" altLang="en-GB" sz="2800" b="1" dirty="0">
                          <a:solidFill>
                            <a:schemeClr val="tx1"/>
                          </a:solidFill>
                          <a:effectLst/>
                          <a:latin typeface="Arial" panose="020B0604020202020204" pitchFamily="34" charset="0"/>
                          <a:ea typeface="SimSun" panose="02010600030101010101" pitchFamily="2" charset="-122"/>
                          <a:cs typeface="Arial" panose="020B0604020202020204" pitchFamily="34" charset="0"/>
                        </a:rPr>
                        <a:t>24</a:t>
                      </a:r>
                      <a:endParaRPr lang="en-US" altLang="en-GB" sz="2800" b="1"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tc>
                <a:tc>
                  <a:txBody>
                    <a:bodyPr/>
                    <a:p>
                      <a:pPr algn="just">
                        <a:lnSpc>
                          <a:spcPct val="150000"/>
                        </a:lnSpc>
                        <a:spcAft>
                          <a:spcPts val="1000"/>
                        </a:spcAft>
                      </a:pPr>
                      <a:r>
                        <a:rPr lang="en-US" sz="2800" b="1" dirty="0">
                          <a:solidFill>
                            <a:schemeClr val="tx1"/>
                          </a:solidFill>
                          <a:effectLst/>
                        </a:rPr>
                        <a:t>98</a:t>
                      </a:r>
                      <a:endParaRPr lang="en-US" sz="2800" b="1" dirty="0">
                        <a:solidFill>
                          <a:schemeClr val="tx1"/>
                        </a:solidFill>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8610" y="835025"/>
            <a:ext cx="11588750" cy="5923280"/>
          </a:xfrm>
        </p:spPr>
        <p:txBody>
          <a:bodyPr>
            <a:normAutofit/>
          </a:bodyPr>
          <a:lstStyle/>
          <a:p>
            <a:pPr marL="0" indent="0">
              <a:buNone/>
            </a:pPr>
            <a:r>
              <a:rPr lang="en-US" sz="4000" b="1" dirty="0">
                <a:solidFill>
                  <a:schemeClr val="tx1"/>
                </a:solidFill>
                <a:effectLst>
                  <a:outerShdw blurRad="38100" dist="38100" dir="2700000" algn="tl">
                    <a:srgbClr val="000000">
                      <a:alpha val="43137"/>
                    </a:srgbClr>
                  </a:outerShdw>
                </a:effectLst>
                <a:latin typeface="Arial Black" panose="020B0A04020102020204" pitchFamily="34" charset="0"/>
                <a:ea typeface="Calibri" panose="020F0502020204030204" charset="0"/>
                <a:cs typeface="Arial Black" panose="020B0A04020102020204" pitchFamily="34" charset="0"/>
              </a:rPr>
              <a:t>Food And Nutrition Related History</a:t>
            </a:r>
            <a:endParaRPr lang="en-US" sz="4000" b="1" dirty="0">
              <a:solidFill>
                <a:schemeClr val="tx1"/>
              </a:solidFill>
              <a:effectLst>
                <a:outerShdw blurRad="38100" dist="38100" dir="2700000" algn="tl">
                  <a:srgbClr val="000000">
                    <a:alpha val="43137"/>
                  </a:srgbClr>
                </a:outerShdw>
              </a:effectLst>
              <a:latin typeface="Arial Black" panose="020B0A04020102020204" pitchFamily="34" charset="0"/>
              <a:ea typeface="Calibri" panose="020F0502020204030204" charset="0"/>
              <a:cs typeface="Arial Black" panose="020B0A04020102020204" pitchFamily="34" charset="0"/>
            </a:endParaRPr>
          </a:p>
          <a:p>
            <a:pPr marL="0" indent="0">
              <a:buNone/>
            </a:pPr>
            <a:endParaRPr lang="en-US" b="1" dirty="0">
              <a:solidFill>
                <a:srgbClr val="FF0000"/>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p>
            <a:pPr algn="just">
              <a:buFont typeface="Wingdings" panose="05000000000000000000" pitchFamily="2" charset="2"/>
              <a:buChar char="q"/>
            </a:pPr>
            <a:r>
              <a:rPr lang="en-US" b="1" dirty="0">
                <a:effectLst/>
                <a:latin typeface="Calibri" panose="020F0502020204030204" charset="0"/>
                <a:ea typeface="SimSun" panose="02010600030101010101" pitchFamily="2" charset="-122"/>
                <a:cs typeface="Calibri" panose="020F0502020204030204" charset="0"/>
              </a:rPr>
              <a:t> </a:t>
            </a:r>
            <a:r>
              <a:rPr lang="en-US" sz="3200" b="1" dirty="0">
                <a:effectLst/>
                <a:latin typeface="Gill Sans MT" panose="020B0502020104020203" charset="0"/>
                <a:ea typeface="SimSun" panose="02010600030101010101" pitchFamily="2" charset="-122"/>
                <a:cs typeface="Gill Sans MT" panose="020B0502020104020203" charset="0"/>
              </a:rPr>
              <a:t>Patient is a voracious eater</a:t>
            </a:r>
            <a:endParaRPr lang="en-US" sz="3200" b="1" dirty="0">
              <a:effectLst/>
              <a:latin typeface="Gill Sans MT" panose="020B0502020104020203" charset="0"/>
              <a:ea typeface="SimSun" panose="02010600030101010101" pitchFamily="2" charset="-122"/>
              <a:cs typeface="Gill Sans MT" panose="020B0502020104020203" charset="0"/>
            </a:endParaRPr>
          </a:p>
          <a:p>
            <a:pPr algn="just">
              <a:buFont typeface="Wingdings" panose="05000000000000000000" pitchFamily="2" charset="2"/>
              <a:buChar char="q"/>
            </a:pPr>
            <a:r>
              <a:rPr lang="en-US" altLang="en-GB" sz="3200" b="1" dirty="0">
                <a:latin typeface="Gill Sans MT" panose="020B0502020104020203" charset="0"/>
                <a:cs typeface="Gill Sans MT" panose="020B0502020104020203" charset="0"/>
              </a:rPr>
              <a:t>Has no known food allergy</a:t>
            </a:r>
            <a:endParaRPr lang="en-US" altLang="en-GB" sz="3200" b="1" dirty="0">
              <a:latin typeface="Gill Sans MT" panose="020B0502020104020203" charset="0"/>
              <a:cs typeface="Gill Sans MT" panose="020B0502020104020203" charset="0"/>
            </a:endParaRPr>
          </a:p>
          <a:p>
            <a:pPr algn="just">
              <a:buFont typeface="Wingdings" panose="05000000000000000000" pitchFamily="2" charset="2"/>
              <a:buChar char="q"/>
            </a:pPr>
            <a:r>
              <a:rPr lang="en-US" altLang="en-GB" sz="3200" b="1" dirty="0">
                <a:latin typeface="Gill Sans MT" panose="020B0502020104020203" charset="0"/>
                <a:cs typeface="Gill Sans MT" panose="020B0502020104020203" charset="0"/>
              </a:rPr>
              <a:t>Patient consumes fruits ocassionally and consumes vegetables mostly in soups.</a:t>
            </a:r>
            <a:endParaRPr lang="en-US" altLang="en-GB" sz="3200" b="1" dirty="0">
              <a:latin typeface="Gill Sans MT" panose="020B0502020104020203" charset="0"/>
              <a:cs typeface="Gill Sans MT" panose="020B0502020104020203" charset="0"/>
            </a:endParaRPr>
          </a:p>
          <a:p>
            <a:pPr algn="just">
              <a:buFont typeface="Wingdings" panose="05000000000000000000" pitchFamily="2" charset="2"/>
              <a:buChar char="q"/>
            </a:pPr>
            <a:r>
              <a:rPr lang="en-US" altLang="en-GB" sz="3200" b="1" dirty="0">
                <a:latin typeface="Gill Sans MT" panose="020B0502020104020203" charset="0"/>
                <a:cs typeface="Gill Sans MT" panose="020B0502020104020203" charset="0"/>
              </a:rPr>
              <a:t>Patient likes fries</a:t>
            </a:r>
            <a:endParaRPr lang="en-US" altLang="en-GB" sz="3200" b="1" dirty="0">
              <a:latin typeface="Gill Sans MT" panose="020B0502020104020203" charset="0"/>
              <a:cs typeface="Gill Sans MT" panose="020B0502020104020203" charset="0"/>
            </a:endParaRPr>
          </a:p>
          <a:p>
            <a:pPr algn="just">
              <a:buFont typeface="Wingdings" panose="05000000000000000000" pitchFamily="2" charset="2"/>
              <a:buChar char="q"/>
            </a:pPr>
            <a:r>
              <a:rPr lang="en-US" altLang="en-GB" sz="3200" b="1" dirty="0">
                <a:latin typeface="Gill Sans MT" panose="020B0502020104020203" charset="0"/>
                <a:cs typeface="Gill Sans MT" panose="020B0502020104020203" charset="0"/>
              </a:rPr>
              <a:t>Consumes confectionaries doesn’t consume fizzy drinks</a:t>
            </a:r>
            <a:endParaRPr lang="en-US" altLang="en-GB" sz="3200" b="1" dirty="0">
              <a:latin typeface="Gill Sans MT" panose="020B0502020104020203" charset="0"/>
              <a:cs typeface="Gill Sans MT" panose="020B0502020104020203" charset="0"/>
            </a:endParaRPr>
          </a:p>
          <a:p>
            <a:pPr algn="just">
              <a:buFont typeface="Wingdings" panose="05000000000000000000" pitchFamily="2" charset="2"/>
              <a:buChar char="q"/>
            </a:pPr>
            <a:r>
              <a:rPr lang="en-US" altLang="en-GB" sz="3200" b="1" dirty="0">
                <a:latin typeface="Gill Sans MT" panose="020B0502020104020203" charset="0"/>
                <a:cs typeface="Gill Sans MT" panose="020B0502020104020203" charset="0"/>
              </a:rPr>
              <a:t>Patient consumes spirit after delivery</a:t>
            </a:r>
            <a:endParaRPr lang="en-US" altLang="en-GB" sz="3200" b="1" dirty="0">
              <a:latin typeface="Gill Sans MT" panose="020B0502020104020203" charset="0"/>
              <a:cs typeface="Gill Sans MT" panose="020B0502020104020203"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020"/>
            <a:ext cx="10515600" cy="1165860"/>
          </a:xfrm>
        </p:spPr>
        <p:txBody>
          <a:bodyPr>
            <a:normAutofit fontScale="90000"/>
          </a:bodyPr>
          <a:lstStyle/>
          <a:p>
            <a:r>
              <a:rPr lang="en-US" altLang="en-US" sz="3600" b="1" dirty="0">
                <a:solidFill>
                  <a:schemeClr val="tx1"/>
                </a:solidFill>
                <a:latin typeface="Arial Black" panose="020B0A04020102020204" pitchFamily="34" charset="0"/>
                <a:ea typeface="Tahoma" panose="020B0604030504040204" pitchFamily="34" charset="0"/>
                <a:cs typeface="Arial Black" panose="020B0A04020102020204" pitchFamily="34" charset="0"/>
              </a:rPr>
              <a:t>Calorie and Macronutrient Estimation of Patient’s 24-hour dietary Intake</a:t>
            </a:r>
            <a:br>
              <a:rPr lang="en-US" sz="3200" dirty="0">
                <a:solidFill>
                  <a:schemeClr val="tx1"/>
                </a:solidFill>
                <a:latin typeface="Arial Black" panose="020B0A04020102020204" pitchFamily="34" charset="0"/>
                <a:ea typeface="Tahoma" panose="020B0604030504040204" pitchFamily="34" charset="0"/>
                <a:cs typeface="Arial Black" panose="020B0A04020102020204" pitchFamily="34" charset="0"/>
              </a:rPr>
            </a:br>
            <a:endParaRPr lang="en-US" sz="3200" dirty="0">
              <a:solidFill>
                <a:schemeClr val="tx1"/>
              </a:solidFill>
              <a:latin typeface="Arial Black" panose="020B0A04020102020204" pitchFamily="34" charset="0"/>
              <a:ea typeface="Tahoma" panose="020B0604030504040204" pitchFamily="34" charset="0"/>
              <a:cs typeface="Arial Black" panose="020B0A04020102020204" pitchFamily="34" charset="0"/>
            </a:endParaRPr>
          </a:p>
        </p:txBody>
      </p:sp>
      <p:graphicFrame>
        <p:nvGraphicFramePr>
          <p:cNvPr id="4" name="Content Placeholder 3"/>
          <p:cNvGraphicFramePr>
            <a:graphicFrameLocks noGrp="1"/>
          </p:cNvGraphicFramePr>
          <p:nvPr>
            <p:ph idx="1"/>
            <p:custDataLst>
              <p:tags r:id="rId1"/>
            </p:custDataLst>
          </p:nvPr>
        </p:nvGraphicFramePr>
        <p:xfrm>
          <a:off x="228600" y="1143635"/>
          <a:ext cx="11599545" cy="5675630"/>
        </p:xfrm>
        <a:graphic>
          <a:graphicData uri="http://schemas.openxmlformats.org/drawingml/2006/table">
            <a:tbl>
              <a:tblPr firstRow="1" bandRow="1">
                <a:tableStyleId>{8799B23B-EC83-4686-B30A-512413B5E67A}</a:tableStyleId>
              </a:tblPr>
              <a:tblGrid>
                <a:gridCol w="1851660"/>
                <a:gridCol w="1727200"/>
                <a:gridCol w="1727835"/>
                <a:gridCol w="1726565"/>
                <a:gridCol w="1480820"/>
                <a:gridCol w="1703070"/>
                <a:gridCol w="1382395"/>
              </a:tblGrid>
              <a:tr h="574040">
                <a:tc>
                  <a:txBody>
                    <a:bodyPr/>
                    <a:lstStyle/>
                    <a:p>
                      <a:r>
                        <a:rPr lang="en-US" sz="2400" b="1" dirty="0"/>
                        <a:t>Menu </a:t>
                      </a:r>
                      <a:endParaRPr lang="en-US" sz="2400" b="1" dirty="0">
                        <a:latin typeface="Arial" panose="020B0604020202020204" pitchFamily="34" charset="0"/>
                        <a:cs typeface="Arial" panose="020B0604020202020204" pitchFamily="34" charset="0"/>
                      </a:endParaRPr>
                    </a:p>
                  </a:txBody>
                  <a:tcPr/>
                </a:tc>
                <a:tc>
                  <a:txBody>
                    <a:bodyPr/>
                    <a:lstStyle/>
                    <a:p>
                      <a:r>
                        <a:rPr lang="en-US" sz="2400" dirty="0"/>
                        <a:t>Food </a:t>
                      </a:r>
                      <a:endParaRPr lang="en-US" sz="2400" b="1" dirty="0">
                        <a:latin typeface="Arial" panose="020B0604020202020204" pitchFamily="34" charset="0"/>
                        <a:cs typeface="Arial" panose="020B0604020202020204" pitchFamily="34" charset="0"/>
                      </a:endParaRPr>
                    </a:p>
                  </a:txBody>
                  <a:tcPr/>
                </a:tc>
                <a:tc>
                  <a:txBody>
                    <a:bodyPr/>
                    <a:lstStyle/>
                    <a:p>
                      <a:r>
                        <a:rPr lang="en-US" sz="2400" dirty="0"/>
                        <a:t>Quantity(g) </a:t>
                      </a:r>
                      <a:endParaRPr lang="en-US" sz="2400" b="1" dirty="0">
                        <a:latin typeface="Arial" panose="020B0604020202020204" pitchFamily="34" charset="0"/>
                        <a:cs typeface="Arial" panose="020B0604020202020204" pitchFamily="34" charset="0"/>
                      </a:endParaRPr>
                    </a:p>
                  </a:txBody>
                  <a:tcPr/>
                </a:tc>
                <a:tc>
                  <a:txBody>
                    <a:bodyPr/>
                    <a:lstStyle/>
                    <a:p>
                      <a:r>
                        <a:rPr lang="en-US" sz="2400" dirty="0"/>
                        <a:t>Kcal </a:t>
                      </a:r>
                      <a:endParaRPr lang="en-US" sz="2400" b="1" dirty="0">
                        <a:latin typeface="Arial" panose="020B0604020202020204" pitchFamily="34" charset="0"/>
                        <a:cs typeface="Arial" panose="020B0604020202020204" pitchFamily="34" charset="0"/>
                      </a:endParaRPr>
                    </a:p>
                  </a:txBody>
                  <a:tcPr/>
                </a:tc>
                <a:tc>
                  <a:txBody>
                    <a:bodyPr/>
                    <a:lstStyle/>
                    <a:p>
                      <a:r>
                        <a:rPr lang="en-US" sz="2400" dirty="0"/>
                        <a:t>CHO(g) </a:t>
                      </a:r>
                      <a:endParaRPr lang="en-US" sz="2400" b="1" dirty="0">
                        <a:latin typeface="Arial" panose="020B0604020202020204" pitchFamily="34" charset="0"/>
                        <a:cs typeface="Arial" panose="020B0604020202020204" pitchFamily="34" charset="0"/>
                      </a:endParaRPr>
                    </a:p>
                  </a:txBody>
                  <a:tcPr/>
                </a:tc>
                <a:tc>
                  <a:txBody>
                    <a:bodyPr/>
                    <a:lstStyle/>
                    <a:p>
                      <a:r>
                        <a:rPr lang="en-US" sz="2400" dirty="0"/>
                        <a:t>Protein(g) </a:t>
                      </a:r>
                      <a:endParaRPr lang="en-US" sz="2400" b="1" dirty="0">
                        <a:latin typeface="Arial" panose="020B0604020202020204" pitchFamily="34" charset="0"/>
                        <a:cs typeface="Arial" panose="020B0604020202020204" pitchFamily="34" charset="0"/>
                      </a:endParaRPr>
                    </a:p>
                  </a:txBody>
                  <a:tcPr/>
                </a:tc>
                <a:tc>
                  <a:txBody>
                    <a:bodyPr/>
                    <a:lstStyle/>
                    <a:p>
                      <a:r>
                        <a:rPr lang="en-US" sz="2400" dirty="0"/>
                        <a:t>Fat(g) </a:t>
                      </a:r>
                      <a:endParaRPr lang="en-US" sz="2400" b="1" dirty="0">
                        <a:latin typeface="Arial" panose="020B0604020202020204" pitchFamily="34" charset="0"/>
                        <a:cs typeface="Arial" panose="020B0604020202020204" pitchFamily="34" charset="0"/>
                      </a:endParaRPr>
                    </a:p>
                  </a:txBody>
                  <a:tcPr/>
                </a:tc>
              </a:tr>
              <a:tr h="472440">
                <a:tc>
                  <a:txBody>
                    <a:bodyPr/>
                    <a:lstStyle/>
                    <a:p>
                      <a:r>
                        <a:rPr lang="en-US" sz="2400" b="1" dirty="0"/>
                        <a:t>Breakfast </a:t>
                      </a:r>
                      <a:endParaRPr lang="en-US" sz="2400" b="1" dirty="0">
                        <a:latin typeface="Arial" panose="020B0604020202020204" pitchFamily="34" charset="0"/>
                        <a:cs typeface="Arial" panose="020B0604020202020204" pitchFamily="34" charset="0"/>
                      </a:endParaRPr>
                    </a:p>
                  </a:txBody>
                  <a:tcPr/>
                </a:tc>
                <a:tc>
                  <a:txBody>
                    <a:bodyPr/>
                    <a:lstStyle/>
                    <a:p>
                      <a:r>
                        <a:rPr lang="en-US" sz="2400" dirty="0"/>
                        <a:t> milk</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14</a:t>
                      </a:r>
                      <a:endParaRPr lang="en-US" sz="2400" dirty="0">
                        <a:latin typeface="Arial" panose="020B0604020202020204" pitchFamily="34" charset="0"/>
                        <a:cs typeface="Arial" panose="020B0604020202020204" pitchFamily="34" charset="0"/>
                      </a:endParaRPr>
                    </a:p>
                  </a:txBody>
                  <a:tcPr/>
                </a:tc>
                <a:tc>
                  <a:txBody>
                    <a:bodyPr/>
                    <a:lstStyle/>
                    <a:p>
                      <a:r>
                        <a:rPr lang="en-US" sz="2400" dirty="0"/>
                        <a:t>69.24</a:t>
                      </a:r>
                      <a:endParaRPr lang="en-US" sz="2400" dirty="0">
                        <a:latin typeface="Arial" panose="020B0604020202020204" pitchFamily="34" charset="0"/>
                        <a:cs typeface="Arial" panose="020B0604020202020204" pitchFamily="34" charset="0"/>
                      </a:endParaRPr>
                    </a:p>
                  </a:txBody>
                  <a:tcPr/>
                </a:tc>
                <a:tc>
                  <a:txBody>
                    <a:bodyPr/>
                    <a:lstStyle/>
                    <a:p>
                      <a:r>
                        <a:rPr lang="en-US" sz="2400" dirty="0"/>
                        <a:t>5.31</a:t>
                      </a:r>
                      <a:endParaRPr lang="en-US" sz="2400" dirty="0">
                        <a:latin typeface="Arial" panose="020B0604020202020204" pitchFamily="34" charset="0"/>
                        <a:cs typeface="Arial" panose="020B0604020202020204" pitchFamily="34" charset="0"/>
                      </a:endParaRPr>
                    </a:p>
                  </a:txBody>
                  <a:tcPr/>
                </a:tc>
                <a:tc>
                  <a:txBody>
                    <a:bodyPr/>
                    <a:lstStyle/>
                    <a:p>
                      <a:r>
                        <a:rPr lang="en-US" sz="2400" dirty="0"/>
                        <a:t>3.63</a:t>
                      </a:r>
                      <a:endParaRPr lang="en-US" sz="2400" dirty="0">
                        <a:latin typeface="Arial" panose="020B0604020202020204" pitchFamily="34" charset="0"/>
                        <a:cs typeface="Arial" panose="020B0604020202020204" pitchFamily="34" charset="0"/>
                      </a:endParaRPr>
                    </a:p>
                  </a:txBody>
                  <a:tcPr/>
                </a:tc>
                <a:tc>
                  <a:txBody>
                    <a:bodyPr/>
                    <a:lstStyle/>
                    <a:p>
                      <a:r>
                        <a:rPr lang="en-US" sz="2400" dirty="0"/>
                        <a:t>3.72</a:t>
                      </a:r>
                      <a:endParaRPr lang="en-US" sz="2400" dirty="0">
                        <a:latin typeface="Arial" panose="020B0604020202020204" pitchFamily="34" charset="0"/>
                        <a:cs typeface="Arial" panose="020B0604020202020204" pitchFamily="34" charset="0"/>
                      </a:endParaRPr>
                    </a:p>
                  </a:txBody>
                  <a:tcPr/>
                </a:tc>
              </a:tr>
              <a:tr h="472440">
                <a:tc>
                  <a:txBody>
                    <a:bodyPr/>
                    <a:lstStyle/>
                    <a:p>
                      <a:endParaRPr lang="en-US" sz="2400" b="1" dirty="0">
                        <a:latin typeface="Arial" panose="020B0604020202020204" pitchFamily="34" charset="0"/>
                        <a:cs typeface="Arial" panose="020B0604020202020204" pitchFamily="34" charset="0"/>
                      </a:endParaRPr>
                    </a:p>
                  </a:txBody>
                  <a:tcPr/>
                </a:tc>
                <a:tc>
                  <a:txBody>
                    <a:bodyPr/>
                    <a:lstStyle/>
                    <a:p>
                      <a:r>
                        <a:rPr lang="en-US" altLang="en-US" sz="2400" dirty="0"/>
                        <a:t>Lipton</a:t>
                      </a:r>
                      <a:endParaRPr lang="en-US" altLang="en-US" sz="2400" dirty="0"/>
                    </a:p>
                  </a:txBody>
                  <a:tcPr/>
                </a:tc>
                <a:tc>
                  <a:txBody>
                    <a:bodyPr/>
                    <a:lstStyle/>
                    <a:p>
                      <a:r>
                        <a:rPr lang="en-US" altLang="en-US" sz="2400"/>
                        <a:t>-</a:t>
                      </a:r>
                      <a:endParaRPr lang="en-US" altLang="en-US" sz="2400"/>
                    </a:p>
                  </a:txBody>
                  <a:tcPr/>
                </a:tc>
                <a:tc>
                  <a:txBody>
                    <a:bodyPr/>
                    <a:lstStyle/>
                    <a:p>
                      <a:r>
                        <a:rPr lang="en-US" altLang="en-US" sz="2400"/>
                        <a:t>-</a:t>
                      </a:r>
                      <a:endParaRPr lang="en-US" altLang="en-US" sz="2400"/>
                    </a:p>
                  </a:txBody>
                  <a:tcPr/>
                </a:tc>
                <a:tc>
                  <a:txBody>
                    <a:bodyPr/>
                    <a:lstStyle/>
                    <a:p>
                      <a:r>
                        <a:rPr lang="en-US" altLang="en-US" sz="2400"/>
                        <a:t>-</a:t>
                      </a:r>
                      <a:endParaRPr lang="en-US" altLang="en-US" sz="2400"/>
                    </a:p>
                  </a:txBody>
                  <a:tcPr/>
                </a:tc>
                <a:tc>
                  <a:txBody>
                    <a:bodyPr/>
                    <a:lstStyle/>
                    <a:p>
                      <a:r>
                        <a:rPr lang="en-US" altLang="en-US" sz="2400"/>
                        <a:t>-</a:t>
                      </a:r>
                      <a:endParaRPr lang="en-US" altLang="en-US" sz="2400"/>
                    </a:p>
                  </a:txBody>
                  <a:tcPr/>
                </a:tc>
                <a:tc>
                  <a:txBody>
                    <a:bodyPr/>
                    <a:lstStyle/>
                    <a:p>
                      <a:r>
                        <a:rPr lang="en-US" altLang="en-US" sz="2400"/>
                        <a:t>-</a:t>
                      </a:r>
                      <a:endParaRPr lang="en-US" altLang="en-US" sz="2400"/>
                    </a:p>
                  </a:txBody>
                  <a:tcPr/>
                </a:tc>
              </a:tr>
              <a:tr h="472440">
                <a:tc>
                  <a:txBody>
                    <a:bodyPr/>
                    <a:lstStyle/>
                    <a:p>
                      <a:endParaRPr lang="en-US" sz="2400" b="1" dirty="0">
                        <a:latin typeface="Arial" panose="020B0604020202020204" pitchFamily="34" charset="0"/>
                        <a:cs typeface="Arial" panose="020B0604020202020204" pitchFamily="34" charset="0"/>
                      </a:endParaRPr>
                    </a:p>
                  </a:txBody>
                  <a:tcPr/>
                </a:tc>
                <a:tc>
                  <a:txBody>
                    <a:bodyPr/>
                    <a:lstStyle/>
                    <a:p>
                      <a:r>
                        <a:rPr lang="en-US" sz="2400" dirty="0"/>
                        <a:t>Bread </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120</a:t>
                      </a:r>
                      <a:endParaRPr lang="en-US" sz="2400" dirty="0">
                        <a:latin typeface="Arial" panose="020B0604020202020204" pitchFamily="34" charset="0"/>
                        <a:cs typeface="Arial" panose="020B0604020202020204" pitchFamily="34" charset="0"/>
                      </a:endParaRPr>
                    </a:p>
                  </a:txBody>
                  <a:tcPr/>
                </a:tc>
                <a:tc>
                  <a:txBody>
                    <a:bodyPr/>
                    <a:lstStyle/>
                    <a:p>
                      <a:r>
                        <a:rPr lang="en-US" sz="2400" dirty="0"/>
                        <a:t>338.172</a:t>
                      </a:r>
                      <a:endParaRPr lang="en-US" sz="2400" dirty="0">
                        <a:latin typeface="Arial" panose="020B0604020202020204" pitchFamily="34" charset="0"/>
                        <a:cs typeface="Arial" panose="020B0604020202020204" pitchFamily="34" charset="0"/>
                      </a:endParaRPr>
                    </a:p>
                  </a:txBody>
                  <a:tcPr/>
                </a:tc>
                <a:tc>
                  <a:txBody>
                    <a:bodyPr/>
                    <a:lstStyle/>
                    <a:p>
                      <a:r>
                        <a:rPr lang="en-US" sz="2400" dirty="0"/>
                        <a:t>62.11</a:t>
                      </a:r>
                      <a:endParaRPr lang="en-US" sz="2400" dirty="0">
                        <a:latin typeface="Arial" panose="020B0604020202020204" pitchFamily="34" charset="0"/>
                        <a:cs typeface="Arial" panose="020B0604020202020204" pitchFamily="34" charset="0"/>
                      </a:endParaRPr>
                    </a:p>
                  </a:txBody>
                  <a:tcPr/>
                </a:tc>
                <a:tc>
                  <a:txBody>
                    <a:bodyPr/>
                    <a:lstStyle/>
                    <a:p>
                      <a:r>
                        <a:rPr lang="en-US" sz="2400" dirty="0"/>
                        <a:t>9.98</a:t>
                      </a:r>
                      <a:endParaRPr lang="en-US" sz="2400" dirty="0">
                        <a:latin typeface="Arial" panose="020B0604020202020204" pitchFamily="34" charset="0"/>
                        <a:cs typeface="Arial" panose="020B0604020202020204" pitchFamily="34" charset="0"/>
                      </a:endParaRPr>
                    </a:p>
                  </a:txBody>
                  <a:tcPr/>
                </a:tc>
                <a:tc>
                  <a:txBody>
                    <a:bodyPr/>
                    <a:lstStyle/>
                    <a:p>
                      <a:r>
                        <a:rPr lang="en-US" sz="2400" dirty="0"/>
                        <a:t>4.81</a:t>
                      </a:r>
                      <a:endParaRPr lang="en-US" sz="2400" dirty="0">
                        <a:latin typeface="Arial" panose="020B0604020202020204" pitchFamily="34" charset="0"/>
                        <a:cs typeface="Arial" panose="020B0604020202020204" pitchFamily="34" charset="0"/>
                      </a:endParaRPr>
                    </a:p>
                  </a:txBody>
                  <a:tcPr/>
                </a:tc>
              </a:tr>
              <a:tr h="850265">
                <a:tc>
                  <a:txBody>
                    <a:bodyPr/>
                    <a:lstStyle/>
                    <a:p>
                      <a:r>
                        <a:rPr lang="en-US" sz="2400" b="1" dirty="0"/>
                        <a:t>Lunch </a:t>
                      </a:r>
                      <a:endParaRPr lang="en-US" sz="2400" b="1" dirty="0">
                        <a:latin typeface="Arial" panose="020B0604020202020204" pitchFamily="34" charset="0"/>
                        <a:cs typeface="Arial" panose="020B0604020202020204" pitchFamily="34" charset="0"/>
                      </a:endParaRPr>
                    </a:p>
                  </a:txBody>
                  <a:tcPr/>
                </a:tc>
                <a:tc>
                  <a:txBody>
                    <a:bodyPr/>
                    <a:lstStyle/>
                    <a:p>
                      <a:r>
                        <a:rPr lang="en-US" sz="2400" dirty="0"/>
                        <a:t>Jollof rice</a:t>
                      </a:r>
                      <a:endParaRPr lang="en-US" sz="2400" dirty="0"/>
                    </a:p>
                    <a:p>
                      <a:r>
                        <a:rPr lang="en-US" sz="2400" dirty="0"/>
                        <a:t>Fish</a:t>
                      </a:r>
                      <a:endParaRPr lang="en-US" sz="2400" dirty="0">
                        <a:latin typeface="Arial" panose="020B0604020202020204" pitchFamily="34" charset="0"/>
                        <a:cs typeface="Arial" panose="020B0604020202020204" pitchFamily="34" charset="0"/>
                      </a:endParaRPr>
                    </a:p>
                  </a:txBody>
                  <a:tcPr/>
                </a:tc>
                <a:tc>
                  <a:txBody>
                    <a:bodyPr/>
                    <a:lstStyle/>
                    <a:p>
                      <a:r>
                        <a:rPr lang="en-US" sz="2400" dirty="0"/>
                        <a:t>500</a:t>
                      </a:r>
                      <a:endParaRPr lang="en-US" sz="2400" dirty="0"/>
                    </a:p>
                    <a:p>
                      <a:r>
                        <a:rPr lang="en-US" sz="2400" dirty="0"/>
                        <a:t>25</a:t>
                      </a:r>
                      <a:endParaRPr lang="en-US" sz="2400" dirty="0">
                        <a:latin typeface="Arial" panose="020B0604020202020204" pitchFamily="34" charset="0"/>
                        <a:cs typeface="Arial" panose="020B0604020202020204" pitchFamily="34" charset="0"/>
                      </a:endParaRPr>
                    </a:p>
                  </a:txBody>
                  <a:tcPr/>
                </a:tc>
                <a:tc>
                  <a:txBody>
                    <a:bodyPr/>
                    <a:lstStyle/>
                    <a:p>
                      <a:r>
                        <a:rPr lang="en-US" sz="2400" dirty="0"/>
                        <a:t>722.75</a:t>
                      </a:r>
                      <a:endParaRPr lang="en-US" sz="2400" dirty="0"/>
                    </a:p>
                    <a:p>
                      <a:r>
                        <a:rPr lang="en-US" sz="2400" dirty="0"/>
                        <a:t>39.50</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137.55</a:t>
                      </a:r>
                      <a:endParaRPr lang="en-US" sz="2400" dirty="0"/>
                    </a:p>
                    <a:p>
                      <a:r>
                        <a:rPr lang="en-US" sz="2400" dirty="0"/>
                        <a:t>-</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13.2</a:t>
                      </a:r>
                      <a:endParaRPr lang="en-US" sz="2400" dirty="0"/>
                    </a:p>
                    <a:p>
                      <a:r>
                        <a:rPr lang="en-US" sz="2400" dirty="0"/>
                        <a:t>7.30</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13.35</a:t>
                      </a:r>
                      <a:endParaRPr lang="en-US" sz="2400" dirty="0"/>
                    </a:p>
                    <a:p>
                      <a:r>
                        <a:rPr lang="en-US" sz="2400" dirty="0"/>
                        <a:t>1.15</a:t>
                      </a:r>
                      <a:endParaRPr lang="en-US" sz="2400" dirty="0">
                        <a:latin typeface="Arial" panose="020B0604020202020204" pitchFamily="34" charset="0"/>
                        <a:cs typeface="Arial" panose="020B0604020202020204" pitchFamily="34" charset="0"/>
                      </a:endParaRPr>
                    </a:p>
                  </a:txBody>
                  <a:tcPr/>
                </a:tc>
              </a:tr>
              <a:tr h="1228090">
                <a:tc>
                  <a:txBody>
                    <a:bodyPr/>
                    <a:lstStyle/>
                    <a:p>
                      <a:r>
                        <a:rPr lang="en-US" sz="2400" b="1" dirty="0"/>
                        <a:t>Dinner </a:t>
                      </a:r>
                      <a:endParaRPr lang="en-US" sz="2400" b="1" dirty="0">
                        <a:latin typeface="Arial" panose="020B0604020202020204" pitchFamily="34" charset="0"/>
                        <a:cs typeface="Arial" panose="020B0604020202020204" pitchFamily="34" charset="0"/>
                      </a:endParaRPr>
                    </a:p>
                  </a:txBody>
                  <a:tcPr/>
                </a:tc>
                <a:tc>
                  <a:txBody>
                    <a:bodyPr/>
                    <a:lstStyle/>
                    <a:p>
                      <a:r>
                        <a:rPr lang="en-US" sz="2400" baseline="0" dirty="0"/>
                        <a:t>Egusi soup</a:t>
                      </a:r>
                      <a:endParaRPr lang="en-US" sz="2400" dirty="0"/>
                    </a:p>
                    <a:p>
                      <a:r>
                        <a:rPr lang="en-US" sz="2400" baseline="0" dirty="0"/>
                        <a:t>Beef</a:t>
                      </a:r>
                      <a:endParaRPr lang="en-US" sz="2400" dirty="0"/>
                    </a:p>
                    <a:p>
                      <a:r>
                        <a:rPr lang="en-US" sz="2400" baseline="0" dirty="0"/>
                        <a:t>Eba</a:t>
                      </a:r>
                      <a:endParaRPr lang="en-US" sz="2400" dirty="0">
                        <a:latin typeface="Arial" panose="020B0604020202020204" pitchFamily="34" charset="0"/>
                        <a:cs typeface="Arial" panose="020B0604020202020204" pitchFamily="34" charset="0"/>
                      </a:endParaRPr>
                    </a:p>
                  </a:txBody>
                  <a:tcPr/>
                </a:tc>
                <a:tc>
                  <a:txBody>
                    <a:bodyPr/>
                    <a:lstStyle/>
                    <a:p>
                      <a:r>
                        <a:rPr lang="en-US" sz="2400" dirty="0"/>
                        <a:t>300</a:t>
                      </a:r>
                      <a:endParaRPr lang="en-US" sz="2400" dirty="0"/>
                    </a:p>
                    <a:p>
                      <a:r>
                        <a:rPr lang="en-US" sz="2400" dirty="0"/>
                        <a:t>30</a:t>
                      </a:r>
                      <a:endParaRPr lang="en-US" sz="2400" dirty="0"/>
                    </a:p>
                    <a:p>
                      <a:r>
                        <a:rPr lang="en-US" sz="2400" dirty="0"/>
                        <a:t>700</a:t>
                      </a:r>
                      <a:endParaRPr lang="en-US" sz="2400" dirty="0">
                        <a:latin typeface="Arial" panose="020B0604020202020204" pitchFamily="34" charset="0"/>
                        <a:cs typeface="Arial" panose="020B0604020202020204" pitchFamily="34" charset="0"/>
                      </a:endParaRPr>
                    </a:p>
                  </a:txBody>
                  <a:tcPr/>
                </a:tc>
                <a:tc>
                  <a:txBody>
                    <a:bodyPr/>
                    <a:lstStyle/>
                    <a:p>
                      <a:r>
                        <a:rPr lang="en-US" sz="2400" dirty="0"/>
                        <a:t>1329</a:t>
                      </a:r>
                      <a:endParaRPr lang="en-US" sz="2400" dirty="0"/>
                    </a:p>
                    <a:p>
                      <a:r>
                        <a:rPr lang="en-US" sz="2400" dirty="0"/>
                        <a:t>34.50</a:t>
                      </a:r>
                      <a:endParaRPr lang="en-US" sz="2400" dirty="0"/>
                    </a:p>
                    <a:p>
                      <a:r>
                        <a:rPr lang="en-US" sz="2400" dirty="0">
                          <a:latin typeface="Arial" panose="020B0604020202020204" pitchFamily="34" charset="0"/>
                          <a:cs typeface="Arial" panose="020B0604020202020204" pitchFamily="34" charset="0"/>
                        </a:rPr>
                        <a:t>691.18</a:t>
                      </a:r>
                      <a:endParaRPr lang="en-US" sz="2400" dirty="0">
                        <a:latin typeface="Arial" panose="020B0604020202020204" pitchFamily="34" charset="0"/>
                        <a:cs typeface="Arial" panose="020B0604020202020204" pitchFamily="34" charset="0"/>
                      </a:endParaRPr>
                    </a:p>
                  </a:txBody>
                  <a:tcPr/>
                </a:tc>
                <a:tc>
                  <a:txBody>
                    <a:bodyPr/>
                    <a:lstStyle/>
                    <a:p>
                      <a:r>
                        <a:rPr lang="en-US" sz="2400" dirty="0"/>
                        <a:t>22.65</a:t>
                      </a:r>
                      <a:endParaRPr lang="en-US" sz="2400" dirty="0"/>
                    </a:p>
                    <a:p>
                      <a:r>
                        <a:rPr lang="en-US" sz="2400" dirty="0"/>
                        <a:t>-</a:t>
                      </a:r>
                      <a:endParaRPr lang="en-US" sz="2400" dirty="0"/>
                    </a:p>
                    <a:p>
                      <a:r>
                        <a:rPr lang="en-US" sz="2400" dirty="0"/>
                        <a:t>160.58</a:t>
                      </a:r>
                      <a:endParaRPr lang="en-US" sz="2400" dirty="0">
                        <a:latin typeface="Arial" panose="020B0604020202020204" pitchFamily="34" charset="0"/>
                        <a:cs typeface="Arial" panose="020B0604020202020204" pitchFamily="34" charset="0"/>
                      </a:endParaRPr>
                    </a:p>
                  </a:txBody>
                  <a:tcPr/>
                </a:tc>
                <a:tc>
                  <a:txBody>
                    <a:bodyPr/>
                    <a:lstStyle/>
                    <a:p>
                      <a:r>
                        <a:rPr lang="en-US" sz="2400" dirty="0"/>
                        <a:t>25.70</a:t>
                      </a:r>
                      <a:endParaRPr lang="en-US" sz="2400" dirty="0"/>
                    </a:p>
                    <a:p>
                      <a:r>
                        <a:rPr lang="en-US" sz="2400" dirty="0"/>
                        <a:t>5.10</a:t>
                      </a:r>
                      <a:endParaRPr lang="en-US" sz="2400" dirty="0"/>
                    </a:p>
                    <a:p>
                      <a:r>
                        <a:rPr lang="en-US" sz="2400" dirty="0">
                          <a:latin typeface="Arial" panose="020B0604020202020204" pitchFamily="34" charset="0"/>
                          <a:cs typeface="Arial" panose="020B0604020202020204" pitchFamily="34" charset="0"/>
                        </a:rPr>
                        <a:t>4.76</a:t>
                      </a:r>
                      <a:endParaRPr lang="en-US" sz="2400" dirty="0">
                        <a:latin typeface="Arial" panose="020B0604020202020204" pitchFamily="34" charset="0"/>
                        <a:cs typeface="Arial" panose="020B0604020202020204" pitchFamily="34" charset="0"/>
                      </a:endParaRPr>
                    </a:p>
                  </a:txBody>
                  <a:tcPr/>
                </a:tc>
                <a:tc>
                  <a:txBody>
                    <a:bodyPr/>
                    <a:lstStyle/>
                    <a:p>
                      <a:r>
                        <a:rPr lang="en-US" sz="2400" dirty="0"/>
                        <a:t>91.26</a:t>
                      </a:r>
                      <a:endParaRPr lang="en-US" sz="2400" dirty="0"/>
                    </a:p>
                    <a:p>
                      <a:r>
                        <a:rPr lang="en-US" sz="2400" dirty="0"/>
                        <a:t>1.56</a:t>
                      </a:r>
                      <a:endParaRPr lang="en-US" sz="2400" dirty="0"/>
                    </a:p>
                    <a:p>
                      <a:r>
                        <a:rPr lang="en-US" sz="2400" dirty="0">
                          <a:latin typeface="Arial" panose="020B0604020202020204" pitchFamily="34" charset="0"/>
                          <a:cs typeface="Arial" panose="020B0604020202020204" pitchFamily="34" charset="0"/>
                        </a:rPr>
                        <a:t>0.7</a:t>
                      </a:r>
                      <a:endParaRPr lang="en-US" sz="2400" dirty="0">
                        <a:latin typeface="Arial" panose="020B0604020202020204" pitchFamily="34" charset="0"/>
                        <a:cs typeface="Arial" panose="020B0604020202020204" pitchFamily="34" charset="0"/>
                      </a:endParaRPr>
                    </a:p>
                  </a:txBody>
                  <a:tcPr/>
                </a:tc>
              </a:tr>
              <a:tr h="1605915">
                <a:tc>
                  <a:txBody>
                    <a:bodyPr/>
                    <a:lstStyle/>
                    <a:p>
                      <a:endParaRPr lang="en-US" sz="2400" b="1" dirty="0"/>
                    </a:p>
                    <a:p>
                      <a:endParaRPr lang="en-US" sz="2400" b="1" dirty="0"/>
                    </a:p>
                    <a:p>
                      <a:endParaRPr lang="en-US" sz="2400" b="1" dirty="0"/>
                    </a:p>
                    <a:p>
                      <a:r>
                        <a:rPr lang="en-US" sz="2400" b="1" dirty="0"/>
                        <a:t>Total </a:t>
                      </a:r>
                      <a:endParaRPr lang="en-US" sz="2400" b="1" dirty="0">
                        <a:latin typeface="Arial" panose="020B0604020202020204" pitchFamily="34" charset="0"/>
                        <a:cs typeface="Arial" panose="020B0604020202020204" pitchFamily="34" charset="0"/>
                      </a:endParaRPr>
                    </a:p>
                  </a:txBody>
                  <a:tcPr/>
                </a:tc>
                <a:tc>
                  <a:txBody>
                    <a:bodyPr/>
                    <a:lstStyle/>
                    <a:p>
                      <a:endParaRPr lang="en-US" sz="2400" b="1" dirty="0">
                        <a:latin typeface="Arial" panose="020B0604020202020204" pitchFamily="34" charset="0"/>
                        <a:cs typeface="Arial" panose="020B0604020202020204" pitchFamily="34" charset="0"/>
                      </a:endParaRPr>
                    </a:p>
                  </a:txBody>
                  <a:tcPr/>
                </a:tc>
                <a:tc>
                  <a:txBody>
                    <a:bodyPr/>
                    <a:lstStyle/>
                    <a:p>
                      <a:endParaRPr lang="en-US" sz="2400" b="1" dirty="0">
                        <a:latin typeface="Arial" panose="020B0604020202020204" pitchFamily="34" charset="0"/>
                        <a:cs typeface="Arial" panose="020B0604020202020204" pitchFamily="34" charset="0"/>
                      </a:endParaRPr>
                    </a:p>
                  </a:txBody>
                  <a:tcPr/>
                </a:tc>
                <a:tc>
                  <a:txBody>
                    <a:bodyPr/>
                    <a:lstStyle/>
                    <a:p>
                      <a:endParaRPr lang="en-US" sz="2400" b="1" dirty="0"/>
                    </a:p>
                    <a:p>
                      <a:endParaRPr lang="en-US" sz="2400" b="1" dirty="0"/>
                    </a:p>
                    <a:p>
                      <a:endParaRPr lang="en-US" sz="2400" b="1" dirty="0"/>
                    </a:p>
                    <a:p>
                      <a:r>
                        <a:rPr lang="en-US" sz="2400" b="1" dirty="0"/>
                        <a:t>2,870.346</a:t>
                      </a:r>
                      <a:endParaRPr lang="en-US" sz="2400" b="1" dirty="0">
                        <a:latin typeface="Arial" panose="020B0604020202020204" pitchFamily="34" charset="0"/>
                        <a:cs typeface="Arial" panose="020B0604020202020204" pitchFamily="34" charset="0"/>
                      </a:endParaRPr>
                    </a:p>
                  </a:txBody>
                  <a:tcPr/>
                </a:tc>
                <a:tc>
                  <a:txBody>
                    <a:bodyPr/>
                    <a:lstStyle/>
                    <a:p>
                      <a:endParaRPr lang="en-US" sz="2400" b="1" dirty="0"/>
                    </a:p>
                    <a:p>
                      <a:endParaRPr lang="en-US" sz="2400" b="1" dirty="0"/>
                    </a:p>
                    <a:p>
                      <a:endParaRPr lang="en-US" sz="2400" b="1" dirty="0"/>
                    </a:p>
                    <a:p>
                      <a:r>
                        <a:rPr lang="en-US" sz="2400" b="1" dirty="0"/>
                        <a:t>388.038</a:t>
                      </a:r>
                      <a:endParaRPr lang="en-US" sz="2400" b="1" dirty="0">
                        <a:latin typeface="Arial" panose="020B0604020202020204" pitchFamily="34" charset="0"/>
                        <a:cs typeface="Arial" panose="020B0604020202020204" pitchFamily="34" charset="0"/>
                      </a:endParaRPr>
                    </a:p>
                  </a:txBody>
                  <a:tcPr/>
                </a:tc>
                <a:tc>
                  <a:txBody>
                    <a:bodyPr/>
                    <a:lstStyle/>
                    <a:p>
                      <a:endParaRPr lang="en-US" sz="2400" b="1" dirty="0"/>
                    </a:p>
                    <a:p>
                      <a:endParaRPr lang="en-US" sz="2400" b="1" dirty="0"/>
                    </a:p>
                    <a:p>
                      <a:endParaRPr lang="en-US" sz="2400" b="1" dirty="0"/>
                    </a:p>
                    <a:p>
                      <a:r>
                        <a:rPr lang="en-US" sz="2400" b="1" dirty="0"/>
                        <a:t>69.57</a:t>
                      </a:r>
                      <a:endParaRPr lang="en-US" sz="2400" b="1" dirty="0">
                        <a:latin typeface="Arial" panose="020B0604020202020204" pitchFamily="34" charset="0"/>
                        <a:cs typeface="Arial" panose="020B0604020202020204" pitchFamily="34" charset="0"/>
                      </a:endParaRPr>
                    </a:p>
                  </a:txBody>
                  <a:tcPr/>
                </a:tc>
                <a:tc>
                  <a:txBody>
                    <a:bodyPr/>
                    <a:lstStyle/>
                    <a:p>
                      <a:endParaRPr lang="en-US" sz="2400" b="1" dirty="0"/>
                    </a:p>
                    <a:p>
                      <a:endParaRPr lang="en-US" sz="2400" b="1" dirty="0"/>
                    </a:p>
                    <a:p>
                      <a:endParaRPr lang="en-US" sz="2400" b="1" dirty="0"/>
                    </a:p>
                    <a:p>
                      <a:r>
                        <a:rPr lang="en-US" sz="2400" b="1" dirty="0"/>
                        <a:t>116.556</a:t>
                      </a:r>
                      <a:endParaRPr lang="en-US" sz="2400" b="1" dirty="0">
                        <a:latin typeface="Arial" panose="020B0604020202020204" pitchFamily="34" charset="0"/>
                        <a:cs typeface="Arial" panose="020B0604020202020204" pitchFamily="34" charset="0"/>
                      </a:endParaRPr>
                    </a:p>
                  </a:txBody>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2089" y="0"/>
            <a:ext cx="9867314" cy="1325563"/>
          </a:xfrm>
        </p:spPr>
        <p:txBody>
          <a:bodyPr/>
          <a:lstStyle/>
          <a:p>
            <a:r>
              <a:rPr lang="en-US" b="1" dirty="0">
                <a:solidFill>
                  <a:schemeClr val="tx1"/>
                </a:solidFill>
                <a:effectLst>
                  <a:outerShdw blurRad="38100" dist="38100" dir="2700000" algn="tl">
                    <a:srgbClr val="000000">
                      <a:alpha val="43137"/>
                    </a:srgbClr>
                  </a:outerShdw>
                </a:effectLst>
                <a:latin typeface="Arial Black" panose="020B0A04020102020204" pitchFamily="34" charset="0"/>
                <a:cs typeface="Arial Black" panose="020B0A04020102020204" pitchFamily="34" charset="0"/>
              </a:rPr>
              <a:t>Nutrition</a:t>
            </a:r>
            <a:r>
              <a:rPr lang="en-US" b="1" dirty="0">
                <a:solidFill>
                  <a:schemeClr val="tx1"/>
                </a:solidFill>
                <a:effectLst>
                  <a:outerShdw blurRad="38100" dist="38100" dir="2700000" algn="tl">
                    <a:srgbClr val="000000">
                      <a:alpha val="43137"/>
                    </a:srgbClr>
                  </a:outerShdw>
                </a:effectLst>
                <a:latin typeface="Arial Black" panose="020B0A04020102020204" pitchFamily="34" charset="0"/>
                <a:ea typeface="Calibri" panose="020F0502020204030204" charset="0"/>
                <a:cs typeface="Arial Black" panose="020B0A04020102020204" pitchFamily="34" charset="0"/>
              </a:rPr>
              <a:t> </a:t>
            </a:r>
            <a:r>
              <a:rPr lang="en-US" b="1" dirty="0">
                <a:solidFill>
                  <a:schemeClr val="tx1"/>
                </a:solidFill>
                <a:effectLst>
                  <a:outerShdw blurRad="38100" dist="38100" dir="2700000" algn="tl">
                    <a:srgbClr val="000000">
                      <a:alpha val="43137"/>
                    </a:srgbClr>
                  </a:outerShdw>
                </a:effectLst>
                <a:latin typeface="Arial Black" panose="020B0A04020102020204" pitchFamily="34" charset="0"/>
                <a:cs typeface="Arial Black" panose="020B0A04020102020204" pitchFamily="34" charset="0"/>
              </a:rPr>
              <a:t>Diagnosis</a:t>
            </a:r>
            <a:endParaRPr lang="en-US" b="1" dirty="0">
              <a:solidFill>
                <a:schemeClr val="tx1"/>
              </a:solidFill>
              <a:effectLst>
                <a:outerShdw blurRad="38100" dist="38100" dir="2700000" algn="tl">
                  <a:srgbClr val="000000">
                    <a:alpha val="43137"/>
                  </a:srgbClr>
                </a:outerShdw>
              </a:effectLst>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a:xfrm>
            <a:off x="376506" y="2148840"/>
            <a:ext cx="10515600" cy="2560320"/>
          </a:xfrm>
        </p:spPr>
        <p:txBody>
          <a:bodyPr>
            <a:normAutofit lnSpcReduction="10000"/>
          </a:bodyPr>
          <a:lstStyle/>
          <a:p>
            <a:pPr algn="just">
              <a:buFont typeface="Wingdings" panose="05000000000000000000" pitchFamily="2" charset="2"/>
              <a:buChar char="q"/>
            </a:pPr>
            <a:r>
              <a:rPr lang="en-GB" sz="4400" b="1" dirty="0">
                <a:latin typeface="Arial Black" panose="020B0A04020102020204" pitchFamily="34" charset="0"/>
                <a:cs typeface="Arial Black" panose="020B0A04020102020204" pitchFamily="34" charset="0"/>
              </a:rPr>
              <a:t> Excessive </a:t>
            </a:r>
            <a:r>
              <a:rPr lang="en-US" altLang="en-GB" sz="4400" b="1" dirty="0">
                <a:latin typeface="Arial Black" panose="020B0A04020102020204" pitchFamily="34" charset="0"/>
                <a:cs typeface="Arial Black" panose="020B0A04020102020204" pitchFamily="34" charset="0"/>
              </a:rPr>
              <a:t>Cabohydrate intake RT nutrition knowledge deficit AEB FBS of 127mg/dl (70-100mg/dl) and diet history.</a:t>
            </a:r>
            <a:endParaRPr lang="en-GB" sz="4400" b="1" dirty="0">
              <a:latin typeface="Arial Black" panose="020B0A04020102020204" pitchFamily="34" charset="0"/>
              <a:cs typeface="Arial Black" panose="020B0A04020102020204" pitchFamily="34" charset="0"/>
            </a:endParaRPr>
          </a:p>
          <a:p>
            <a:pPr marL="0" indent="0" algn="just">
              <a:buNone/>
            </a:pPr>
            <a:endParaRPr lang="en-GB" sz="4400" b="1" dirty="0">
              <a:latin typeface="Arial Black" panose="020B0A04020102020204" pitchFamily="34" charset="0"/>
              <a:cs typeface="Arial Black" panose="020B0A040201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0"/>
            <a:ext cx="10515600" cy="1114425"/>
          </a:xfrm>
        </p:spPr>
        <p:txBody>
          <a:bodyPr/>
          <a:lstStyle/>
          <a:p>
            <a:r>
              <a:rPr lang="en-US" b="1" dirty="0">
                <a:solidFill>
                  <a:schemeClr val="tx1"/>
                </a:solidFill>
                <a:effectLst>
                  <a:outerShdw blurRad="38100" dist="38100" dir="2700000" algn="tl">
                    <a:srgbClr val="000000">
                      <a:alpha val="43137"/>
                    </a:srgbClr>
                  </a:outerShdw>
                </a:effectLst>
                <a:latin typeface="Arial Black" panose="020B0A04020102020204" pitchFamily="34" charset="0"/>
                <a:cs typeface="Calibri" panose="020F0502020204030204" charset="0"/>
              </a:rPr>
              <a:t>Nutrition</a:t>
            </a:r>
            <a:r>
              <a:rPr lang="en-US" sz="3600" b="1"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rPr>
              <a:t> </a:t>
            </a:r>
            <a:r>
              <a:rPr lang="en-US" b="1" dirty="0">
                <a:solidFill>
                  <a:schemeClr val="tx1"/>
                </a:solidFill>
                <a:effectLst>
                  <a:outerShdw blurRad="38100" dist="38100" dir="2700000" algn="tl">
                    <a:srgbClr val="000000">
                      <a:alpha val="43137"/>
                    </a:srgbClr>
                  </a:outerShdw>
                </a:effectLst>
                <a:latin typeface="Arial Black" panose="020B0A04020102020204" pitchFamily="34" charset="0"/>
                <a:cs typeface="Calibri" panose="020F0502020204030204" charset="0"/>
              </a:rPr>
              <a:t>Intervention</a:t>
            </a:r>
            <a:r>
              <a:rPr lang="en-US" sz="3600" b="1"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rPr>
              <a:t> </a:t>
            </a:r>
            <a:endParaRPr lang="en-US" sz="3600" b="1"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p:txBody>
      </p:sp>
      <p:sp>
        <p:nvSpPr>
          <p:cNvPr id="3" name="Content Placeholder 2"/>
          <p:cNvSpPr>
            <a:spLocks noGrp="1"/>
          </p:cNvSpPr>
          <p:nvPr>
            <p:ph idx="1"/>
          </p:nvPr>
        </p:nvSpPr>
        <p:spPr>
          <a:xfrm>
            <a:off x="87630" y="1114425"/>
            <a:ext cx="7364730" cy="5568315"/>
          </a:xfrm>
        </p:spPr>
        <p:txBody>
          <a:bodyPr>
            <a:normAutofit fontScale="90000" lnSpcReduction="10000"/>
          </a:bodyPr>
          <a:lstStyle/>
          <a:p>
            <a:r>
              <a:rPr lang="en-US" sz="3200" b="1" dirty="0">
                <a:solidFill>
                  <a:schemeClr val="tx1"/>
                </a:solidFill>
                <a:effectLst>
                  <a:outerShdw blurRad="38100" dist="38100" dir="2700000" algn="tl">
                    <a:srgbClr val="000000">
                      <a:alpha val="43137"/>
                    </a:srgbClr>
                  </a:outerShdw>
                </a:effectLst>
                <a:latin typeface="Arial Black" panose="020B0A04020102020204" pitchFamily="34" charset="0"/>
                <a:cs typeface="Arial Black" panose="020B0A04020102020204" pitchFamily="34" charset="0"/>
              </a:rPr>
              <a:t>Goals Of Medical Nutrition Therapy</a:t>
            </a:r>
            <a:endParaRPr lang="en-US" b="1" dirty="0">
              <a:solidFill>
                <a:schemeClr val="tx1"/>
              </a:solidFill>
              <a:effectLst>
                <a:outerShdw blurRad="38100" dist="38100" dir="2700000" algn="tl">
                  <a:srgbClr val="000000">
                    <a:alpha val="43137"/>
                  </a:srgbClr>
                </a:outerShdw>
              </a:effectLst>
              <a:latin typeface="Arial Black" panose="020B0A04020102020204" pitchFamily="34" charset="0"/>
              <a:cs typeface="Arial Black" panose="020B0A04020102020204" pitchFamily="34" charset="0"/>
            </a:endParaRPr>
          </a:p>
          <a:p>
            <a:endParaRPr lang="en-US" sz="1800" b="1" dirty="0">
              <a:solidFill>
                <a:schemeClr val="accent1"/>
              </a:solidFill>
              <a:effectLst>
                <a:outerShdw blurRad="38100" dist="38100" dir="2700000" algn="tl">
                  <a:srgbClr val="000000">
                    <a:alpha val="43137"/>
                  </a:srgbClr>
                </a:outerShdw>
              </a:effectLst>
              <a:latin typeface="Arial Black" panose="020B0A04020102020204" pitchFamily="34" charset="0"/>
              <a:ea typeface="Calibri" panose="020F0502020204030204" charset="0"/>
              <a:cs typeface="Arial Black" panose="020B0A04020102020204" pitchFamily="34" charset="0"/>
            </a:endParaRPr>
          </a:p>
          <a:p>
            <a:pPr marL="0" indent="0">
              <a:buNone/>
            </a:pPr>
            <a:endParaRPr lang="en-US" sz="1800" b="1" dirty="0">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endParaRPr>
          </a:p>
          <a:p>
            <a:pPr>
              <a:buFont typeface="Wingdings" panose="05000000000000000000" pitchFamily="2" charset="2"/>
              <a:buChar char="q"/>
            </a:pPr>
            <a:r>
              <a:rPr lang="en-GB" sz="3555" b="1" dirty="0">
                <a:cs typeface="Arial" panose="020B0604020202020204" pitchFamily="34" charset="0"/>
              </a:rPr>
              <a:t>To provide adequate nutrition to improve the patients medical condition. </a:t>
            </a:r>
            <a:endParaRPr lang="en-GB" sz="3555" b="1" dirty="0">
              <a:cs typeface="Arial" panose="020B0604020202020204" pitchFamily="34" charset="0"/>
            </a:endParaRPr>
          </a:p>
          <a:p>
            <a:pPr>
              <a:buFont typeface="Wingdings" panose="05000000000000000000" pitchFamily="2" charset="2"/>
              <a:buChar char="q"/>
            </a:pPr>
            <a:endParaRPr lang="en-GB" sz="3555" b="1" dirty="0">
              <a:cs typeface="Arial" panose="020B0604020202020204" pitchFamily="34" charset="0"/>
            </a:endParaRPr>
          </a:p>
          <a:p>
            <a:pPr>
              <a:buFont typeface="Wingdings" panose="05000000000000000000" pitchFamily="2" charset="2"/>
              <a:buChar char="q"/>
            </a:pPr>
            <a:r>
              <a:rPr lang="en-GB" sz="3555" b="1" dirty="0">
                <a:cs typeface="Arial" panose="020B0604020202020204" pitchFamily="34" charset="0"/>
              </a:rPr>
              <a:t>To restore blood </a:t>
            </a:r>
            <a:r>
              <a:rPr lang="en-US" altLang="en-GB" sz="3555" b="1" dirty="0">
                <a:cs typeface="Arial" panose="020B0604020202020204" pitchFamily="34" charset="0"/>
              </a:rPr>
              <a:t>sugar level</a:t>
            </a:r>
            <a:r>
              <a:rPr lang="en-GB" sz="3555" b="1" dirty="0">
                <a:cs typeface="Arial" panose="020B0604020202020204" pitchFamily="34" charset="0"/>
              </a:rPr>
              <a:t> to within normal range.</a:t>
            </a:r>
            <a:endParaRPr lang="en-GB" sz="3555" b="1" dirty="0">
              <a:cs typeface="Arial" panose="020B0604020202020204" pitchFamily="34" charset="0"/>
            </a:endParaRPr>
          </a:p>
          <a:p>
            <a:pPr marL="0" indent="0">
              <a:buFont typeface="Wingdings" panose="05000000000000000000" pitchFamily="2" charset="2"/>
              <a:buNone/>
            </a:pPr>
            <a:endParaRPr lang="en-GB" sz="3555" b="1" dirty="0">
              <a:cs typeface="Arial" panose="020B0604020202020204" pitchFamily="34" charset="0"/>
            </a:endParaRPr>
          </a:p>
          <a:p>
            <a:pPr>
              <a:buFont typeface="Wingdings" panose="05000000000000000000" pitchFamily="2" charset="2"/>
              <a:buChar char="q"/>
            </a:pPr>
            <a:r>
              <a:rPr lang="en-GB" sz="3555" b="1" dirty="0">
                <a:cs typeface="Arial" panose="020B0604020202020204" pitchFamily="34" charset="0"/>
              </a:rPr>
              <a:t>To avoid further complications before and after delivery.</a:t>
            </a:r>
            <a:endParaRPr lang="en-GB" sz="3555" b="1" dirty="0">
              <a:cs typeface="Arial" panose="020B0604020202020204" pitchFamily="34" charset="0"/>
            </a:endParaRPr>
          </a:p>
          <a:p>
            <a:endParaRPr lang="en-GB" sz="3555" b="1" dirty="0">
              <a:cs typeface="Arial" panose="020B0604020202020204" pitchFamily="34" charset="0"/>
            </a:endParaRPr>
          </a:p>
        </p:txBody>
      </p:sp>
      <p:pic>
        <p:nvPicPr>
          <p:cNvPr id="6" name="Picture 5"/>
          <p:cNvPicPr>
            <a:picLocks noChangeAspect="1"/>
          </p:cNvPicPr>
          <p:nvPr/>
        </p:nvPicPr>
        <p:blipFill>
          <a:blip r:embed="rId1"/>
          <a:stretch>
            <a:fillRect/>
          </a:stretch>
        </p:blipFill>
        <p:spPr>
          <a:xfrm>
            <a:off x="7452995" y="1985010"/>
            <a:ext cx="4566285" cy="469709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71" y="101600"/>
            <a:ext cx="10515600" cy="1325563"/>
          </a:xfrm>
        </p:spPr>
        <p:txBody>
          <a:bodyPr/>
          <a:lstStyle/>
          <a:p>
            <a:r>
              <a:rPr lang="en-GB" b="1" dirty="0">
                <a:solidFill>
                  <a:schemeClr val="tx1"/>
                </a:solidFill>
                <a:effectLst>
                  <a:outerShdw blurRad="38100" dist="38100" dir="2700000" algn="tl">
                    <a:srgbClr val="000000">
                      <a:alpha val="43137"/>
                    </a:srgbClr>
                  </a:outerShdw>
                </a:effectLst>
                <a:latin typeface="Arial Black" panose="020B0A04020102020204" pitchFamily="34" charset="0"/>
                <a:cs typeface="Calibri" panose="020F0502020204030204" charset="0"/>
              </a:rPr>
              <a:t>NUTRITION</a:t>
            </a:r>
            <a:r>
              <a:rPr lang="en-GB" dirty="0">
                <a:solidFill>
                  <a:schemeClr val="tx1"/>
                </a:solidFill>
              </a:rPr>
              <a:t> </a:t>
            </a:r>
            <a:r>
              <a:rPr lang="en-GB" b="1" dirty="0">
                <a:solidFill>
                  <a:schemeClr val="tx1"/>
                </a:solidFill>
                <a:effectLst>
                  <a:outerShdw blurRad="38100" dist="38100" dir="2700000" algn="tl">
                    <a:srgbClr val="000000">
                      <a:alpha val="43137"/>
                    </a:srgbClr>
                  </a:outerShdw>
                </a:effectLst>
                <a:latin typeface="Arial Black" panose="020B0A04020102020204" pitchFamily="34" charset="0"/>
                <a:cs typeface="Calibri" panose="020F0502020204030204" charset="0"/>
              </a:rPr>
              <a:t>INTERVENTION</a:t>
            </a:r>
            <a:endParaRPr lang="en-GB" b="1" dirty="0">
              <a:solidFill>
                <a:schemeClr val="tx1"/>
              </a:solidFill>
              <a:effectLst>
                <a:outerShdw blurRad="38100" dist="38100" dir="2700000" algn="tl">
                  <a:srgbClr val="000000">
                    <a:alpha val="43137"/>
                  </a:srgbClr>
                </a:outerShdw>
              </a:effectLst>
              <a:latin typeface="Arial Black" panose="020B0A04020102020204" pitchFamily="34" charset="0"/>
              <a:cs typeface="Calibri" panose="020F0502020204030204" charset="0"/>
            </a:endParaRPr>
          </a:p>
        </p:txBody>
      </p:sp>
      <p:sp>
        <p:nvSpPr>
          <p:cNvPr id="3" name="Content Placeholder 2"/>
          <p:cNvSpPr>
            <a:spLocks noGrp="1"/>
          </p:cNvSpPr>
          <p:nvPr>
            <p:ph idx="1"/>
          </p:nvPr>
        </p:nvSpPr>
        <p:spPr>
          <a:xfrm>
            <a:off x="175441" y="1427366"/>
            <a:ext cx="10515600" cy="5202125"/>
          </a:xfrm>
        </p:spPr>
        <p:txBody>
          <a:bodyPr>
            <a:normAutofit lnSpcReduction="20000"/>
          </a:bodyPr>
          <a:lstStyle/>
          <a:p>
            <a:r>
              <a:rPr lang="en-US" sz="3200" b="1" dirty="0">
                <a:solidFill>
                  <a:schemeClr val="tx1"/>
                </a:solidFill>
                <a:effectLst>
                  <a:outerShdw blurRad="38100" dist="38100" dir="2700000" algn="tl">
                    <a:srgbClr val="000000">
                      <a:alpha val="43137"/>
                    </a:srgbClr>
                  </a:outerShdw>
                </a:effectLst>
                <a:latin typeface="Arial Black" panose="020B0A04020102020204" pitchFamily="34" charset="0"/>
                <a:cs typeface="Arial Black" panose="020B0A04020102020204" pitchFamily="34" charset="0"/>
              </a:rPr>
              <a:t>Diet Prescription</a:t>
            </a:r>
            <a:endParaRPr lang="en-US" sz="3200" b="1" dirty="0">
              <a:solidFill>
                <a:schemeClr val="tx1"/>
              </a:solidFill>
              <a:effectLst>
                <a:outerShdw blurRad="38100" dist="38100" dir="2700000" algn="tl">
                  <a:srgbClr val="000000">
                    <a:alpha val="43137"/>
                  </a:srgbClr>
                </a:outerShdw>
              </a:effectLst>
              <a:latin typeface="Arial Black" panose="020B0A04020102020204" pitchFamily="34" charset="0"/>
              <a:cs typeface="Arial Black" panose="020B0A04020102020204" pitchFamily="34" charset="0"/>
            </a:endParaRPr>
          </a:p>
          <a:p>
            <a:pPr>
              <a:buFont typeface="Wingdings" panose="05000000000000000000" pitchFamily="2" charset="2"/>
              <a:buChar char="q"/>
            </a:pPr>
            <a:r>
              <a:rPr lang="en-US" sz="3600" b="1" dirty="0">
                <a:latin typeface="Gill Sans MT" panose="020B0502020104020203" charset="0"/>
                <a:ea typeface="+mj-ea"/>
                <a:cs typeface="Gill Sans MT" panose="020B0502020104020203" charset="0"/>
              </a:rPr>
              <a:t> Patient was placed on a calorie controlled DD LF  LS diet of 2200kcal/day </a:t>
            </a:r>
            <a:endParaRPr lang="en-US" sz="3600" b="1" dirty="0">
              <a:latin typeface="Gill Sans MT" panose="020B0502020104020203" charset="0"/>
              <a:ea typeface="+mj-ea"/>
              <a:cs typeface="Gill Sans MT" panose="020B0502020104020203" charset="0"/>
            </a:endParaRPr>
          </a:p>
          <a:p>
            <a:pPr marL="0" indent="0">
              <a:buNone/>
            </a:pPr>
            <a:endParaRPr lang="en-US" sz="3600" b="1" dirty="0">
              <a:solidFill>
                <a:schemeClr val="accent1"/>
              </a:solidFill>
              <a:effectLst>
                <a:outerShdw blurRad="38100" dist="38100" dir="2700000" algn="tl">
                  <a:srgbClr val="000000">
                    <a:alpha val="43137"/>
                  </a:srgbClr>
                </a:outerShdw>
              </a:effectLst>
              <a:latin typeface="Gill Sans MT" panose="020B0502020104020203" charset="0"/>
              <a:ea typeface="Calibri" panose="020F0502020204030204" charset="0"/>
              <a:cs typeface="Gill Sans MT" panose="020B0502020104020203" charset="0"/>
            </a:endParaRPr>
          </a:p>
          <a:p>
            <a:pPr>
              <a:buFont typeface="Wingdings" panose="05000000000000000000" pitchFamily="2" charset="2"/>
              <a:buChar char="q"/>
            </a:pPr>
            <a:r>
              <a:rPr lang="en-GB" sz="3200" b="1" dirty="0">
                <a:latin typeface="Gill Sans MT" panose="020B0502020104020203" charset="0"/>
                <a:ea typeface="+mj-ea"/>
                <a:cs typeface="Gill Sans MT" panose="020B0502020104020203" charset="0"/>
              </a:rPr>
              <a:t>Daily calorie requirement for moderately active females(31-50) is 2,000kcal (USDA, 2021)</a:t>
            </a:r>
            <a:endParaRPr lang="en-GB" sz="3200" b="1" dirty="0">
              <a:latin typeface="Gill Sans MT" panose="020B0502020104020203" charset="0"/>
              <a:ea typeface="+mj-ea"/>
              <a:cs typeface="Gill Sans MT" panose="020B0502020104020203" charset="0"/>
            </a:endParaRPr>
          </a:p>
          <a:p>
            <a:pPr marL="0" indent="0">
              <a:buNone/>
            </a:pPr>
            <a:endParaRPr lang="en-GB" sz="3200" b="1" dirty="0">
              <a:latin typeface="Gill Sans MT" panose="020B0502020104020203" charset="0"/>
              <a:ea typeface="+mj-ea"/>
              <a:cs typeface="Gill Sans MT" panose="020B0502020104020203" charset="0"/>
            </a:endParaRPr>
          </a:p>
          <a:p>
            <a:pPr marL="0" indent="0">
              <a:buNone/>
            </a:pPr>
            <a:r>
              <a:rPr lang="en-GB" sz="3200" b="1" dirty="0">
                <a:latin typeface="Gill Sans MT" panose="020B0502020104020203" charset="0"/>
                <a:ea typeface="+mj-ea"/>
                <a:cs typeface="Gill Sans MT" panose="020B0502020104020203" charset="0"/>
              </a:rPr>
              <a:t>Calorie Allowance during pregnancy according to Institute of Medicine (IOM)</a:t>
            </a:r>
            <a:endParaRPr lang="en-GB" sz="3200" b="1" dirty="0">
              <a:latin typeface="Gill Sans MT" panose="020B0502020104020203" charset="0"/>
              <a:ea typeface="+mj-ea"/>
              <a:cs typeface="Gill Sans MT" panose="020B0502020104020203" charset="0"/>
            </a:endParaRPr>
          </a:p>
          <a:p>
            <a:pPr marL="0" indent="0">
              <a:buNone/>
            </a:pPr>
            <a:r>
              <a:rPr lang="en-GB" sz="3200" b="1" dirty="0">
                <a:latin typeface="Gill Sans MT" panose="020B0502020104020203" charset="0"/>
                <a:ea typeface="+mj-ea"/>
                <a:cs typeface="Gill Sans MT" panose="020B0502020104020203" charset="0"/>
              </a:rPr>
              <a:t>Second Trimester-340kcal</a:t>
            </a:r>
            <a:endParaRPr lang="en-GB" sz="3200" b="1" dirty="0">
              <a:latin typeface="Gill Sans MT" panose="020B0502020104020203" charset="0"/>
              <a:ea typeface="+mj-ea"/>
              <a:cs typeface="Gill Sans MT" panose="020B0502020104020203" charset="0"/>
            </a:endParaRPr>
          </a:p>
          <a:p>
            <a:pPr marL="0" indent="0">
              <a:buNone/>
            </a:pPr>
            <a:r>
              <a:rPr lang="en-GB" sz="3200" b="1" dirty="0">
                <a:latin typeface="Gill Sans MT" panose="020B0502020104020203" charset="0"/>
                <a:ea typeface="+mj-ea"/>
                <a:cs typeface="Gill Sans MT" panose="020B0502020104020203" charset="0"/>
              </a:rPr>
              <a:t>Third Trimester-452kcal</a:t>
            </a:r>
            <a:endParaRPr lang="en-GB" sz="3200" b="1" dirty="0">
              <a:latin typeface="Gill Sans MT" panose="020B0502020104020203" charset="0"/>
              <a:ea typeface="+mj-ea"/>
              <a:cs typeface="Gill Sans MT" panose="020B0502020104020203" charset="0"/>
            </a:endParaRPr>
          </a:p>
          <a:p>
            <a:pPr marL="0" indent="0">
              <a:buNone/>
            </a:pPr>
            <a:endParaRPr lang="en-GB" sz="3200" b="1" dirty="0">
              <a:latin typeface="Gill Sans MT" panose="020B0502020104020203" charset="0"/>
              <a:ea typeface="+mj-ea"/>
              <a:cs typeface="Gill Sans MT" panose="020B0502020104020203" charset="0"/>
            </a:endParaRPr>
          </a:p>
          <a:p>
            <a:pPr marL="0" indent="0">
              <a:buNone/>
            </a:pPr>
            <a:endParaRPr lang="en-US" dirty="0">
              <a:ea typeface="+mj-ea"/>
              <a:cs typeface="+mj-cs"/>
            </a:endParaRPr>
          </a:p>
          <a:p>
            <a:pPr marL="0" indent="0">
              <a:buNone/>
            </a:pPr>
            <a:endParaRPr lang="en-GB" sz="1800" dirty="0">
              <a:latin typeface="+mj-lt"/>
              <a:ea typeface="+mj-ea"/>
              <a:cs typeface="+mj-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772" y="190561"/>
            <a:ext cx="10515600" cy="1325563"/>
          </a:xfrm>
        </p:spPr>
        <p:txBody>
          <a:bodyPr>
            <a:normAutofit/>
          </a:bodyPr>
          <a:lstStyle/>
          <a:p>
            <a:r>
              <a:rPr lang="en-US" altLang="en-US" sz="3200" b="1" dirty="0">
                <a:solidFill>
                  <a:schemeClr val="tx1"/>
                </a:solidFill>
                <a:effectLst>
                  <a:outerShdw blurRad="38100" dist="38100" dir="2700000" algn="tl">
                    <a:srgbClr val="000000">
                      <a:alpha val="43137"/>
                    </a:srgbClr>
                  </a:outerShdw>
                </a:effectLst>
                <a:latin typeface="Arial Black" panose="020B0A04020102020204" pitchFamily="34" charset="0"/>
                <a:cs typeface="Calibri" panose="020F0502020204030204" charset="0"/>
              </a:rPr>
              <a:t>CALORIE DISTRIBUTION OF A DAY SAMPLE MENU BASED ON 2200Kcal DIET</a:t>
            </a:r>
            <a:endParaRPr lang="en-US" altLang="en-US" sz="3200" b="1" dirty="0">
              <a:solidFill>
                <a:schemeClr val="tx1"/>
              </a:solidFill>
              <a:effectLst>
                <a:outerShdw blurRad="38100" dist="38100" dir="2700000" algn="tl">
                  <a:srgbClr val="000000">
                    <a:alpha val="43137"/>
                  </a:srgbClr>
                </a:outerShdw>
              </a:effectLst>
              <a:latin typeface="Arial Black" panose="020B0A04020102020204" pitchFamily="34" charset="0"/>
              <a:cs typeface="Calibri" panose="020F0502020204030204" charset="0"/>
            </a:endParaRPr>
          </a:p>
        </p:txBody>
      </p:sp>
      <p:sp>
        <p:nvSpPr>
          <p:cNvPr id="3" name="Content Placeholder 2"/>
          <p:cNvSpPr>
            <a:spLocks noGrp="1"/>
          </p:cNvSpPr>
          <p:nvPr>
            <p:ph idx="1"/>
          </p:nvPr>
        </p:nvSpPr>
        <p:spPr>
          <a:xfrm>
            <a:off x="301625" y="1400175"/>
            <a:ext cx="6938645" cy="5356860"/>
          </a:xfrm>
        </p:spPr>
        <p:txBody>
          <a:bodyPr>
            <a:noAutofit/>
          </a:bodyPr>
          <a:lstStyle/>
          <a:p>
            <a:pPr marL="0" indent="0">
              <a:lnSpc>
                <a:spcPct val="150000"/>
              </a:lnSpc>
              <a:buNone/>
            </a:pPr>
            <a:r>
              <a:rPr lang="en-US" b="1" dirty="0">
                <a:latin typeface="Arial" panose="020B0604020202020204" pitchFamily="34" charset="0"/>
                <a:cs typeface="Arial" panose="020B0604020202020204" pitchFamily="34" charset="0"/>
              </a:rPr>
              <a:t>CHO: 50% of 2200kcal = 1,100 kcal</a:t>
            </a:r>
            <a:endParaRPr lang="en-US" b="1" dirty="0">
              <a:latin typeface="Arial" panose="020B0604020202020204" pitchFamily="34" charset="0"/>
              <a:cs typeface="Arial" panose="020B0604020202020204" pitchFamily="34" charset="0"/>
            </a:endParaRPr>
          </a:p>
          <a:p>
            <a:pPr marL="0" indent="0">
              <a:lnSpc>
                <a:spcPct val="150000"/>
              </a:lnSpc>
              <a:buNone/>
            </a:pPr>
            <a:r>
              <a:rPr lang="en-US" b="1" dirty="0">
                <a:latin typeface="Arial" panose="020B0604020202020204" pitchFamily="34" charset="0"/>
                <a:cs typeface="Arial" panose="020B0604020202020204" pitchFamily="34" charset="0"/>
              </a:rPr>
              <a:t>		1100 / 4 = 275g</a:t>
            </a:r>
            <a:endParaRPr lang="en-US" b="1" dirty="0">
              <a:latin typeface="Arial" panose="020B0604020202020204" pitchFamily="34" charset="0"/>
              <a:cs typeface="Arial" panose="020B0604020202020204" pitchFamily="34" charset="0"/>
            </a:endParaRPr>
          </a:p>
          <a:p>
            <a:pPr marL="0" indent="0">
              <a:lnSpc>
                <a:spcPct val="150000"/>
              </a:lnSpc>
              <a:buNone/>
            </a:pPr>
            <a:r>
              <a:rPr lang="en-US" b="1" dirty="0">
                <a:latin typeface="Arial" panose="020B0604020202020204" pitchFamily="34" charset="0"/>
                <a:cs typeface="Arial" panose="020B0604020202020204" pitchFamily="34" charset="0"/>
              </a:rPr>
              <a:t>Protein: 20% of 2200kcal = 440kcal</a:t>
            </a:r>
            <a:endParaRPr lang="en-US" b="1" dirty="0">
              <a:latin typeface="Arial" panose="020B0604020202020204" pitchFamily="34" charset="0"/>
              <a:cs typeface="Arial" panose="020B0604020202020204" pitchFamily="34" charset="0"/>
            </a:endParaRPr>
          </a:p>
          <a:p>
            <a:pPr marL="0" indent="0">
              <a:lnSpc>
                <a:spcPct val="150000"/>
              </a:lnSpc>
              <a:buNone/>
            </a:pPr>
            <a:r>
              <a:rPr lang="en-US" sz="3295" b="1" dirty="0">
                <a:latin typeface="Arial" panose="020B0604020202020204" pitchFamily="34" charset="0"/>
                <a:cs typeface="Arial" panose="020B0604020202020204" pitchFamily="34" charset="0"/>
              </a:rPr>
              <a:t>		440 / 4 = 110g</a:t>
            </a:r>
            <a:endParaRPr lang="en-US" sz="3295" b="1" dirty="0">
              <a:latin typeface="Arial" panose="020B0604020202020204" pitchFamily="34" charset="0"/>
              <a:cs typeface="Arial" panose="020B0604020202020204" pitchFamily="34" charset="0"/>
            </a:endParaRPr>
          </a:p>
          <a:p>
            <a:pPr marL="0" indent="0">
              <a:lnSpc>
                <a:spcPct val="150000"/>
              </a:lnSpc>
              <a:buNone/>
            </a:pPr>
            <a:r>
              <a:rPr lang="en-US" b="1" dirty="0">
                <a:latin typeface="Arial" panose="020B0604020202020204" pitchFamily="34" charset="0"/>
                <a:cs typeface="Arial" panose="020B0604020202020204" pitchFamily="34" charset="0"/>
              </a:rPr>
              <a:t>Fat: 30% of 2200kcal = 660kcal</a:t>
            </a:r>
            <a:endParaRPr lang="en-US" b="1" dirty="0">
              <a:latin typeface="Arial" panose="020B0604020202020204" pitchFamily="34" charset="0"/>
              <a:cs typeface="Arial" panose="020B0604020202020204" pitchFamily="34" charset="0"/>
            </a:endParaRPr>
          </a:p>
          <a:p>
            <a:pPr marL="0" indent="0">
              <a:lnSpc>
                <a:spcPct val="150000"/>
              </a:lnSpc>
              <a:buNone/>
            </a:pPr>
            <a:r>
              <a:rPr lang="en-US" sz="3295" b="1" dirty="0">
                <a:latin typeface="Arial" panose="020B0604020202020204" pitchFamily="34" charset="0"/>
                <a:cs typeface="Arial" panose="020B0604020202020204" pitchFamily="34" charset="0"/>
              </a:rPr>
              <a:t>		660 / 9 = 73g</a:t>
            </a:r>
            <a:endParaRPr lang="en-US" sz="3295" b="1" dirty="0">
              <a:latin typeface="Arial" panose="020B0604020202020204" pitchFamily="34" charset="0"/>
              <a:cs typeface="Arial" panose="020B0604020202020204" pitchFamily="34" charset="0"/>
            </a:endParaRPr>
          </a:p>
          <a:p>
            <a:endParaRPr lang="en-GB" b="1"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8500" y="1676400"/>
            <a:ext cx="4965065" cy="508063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a:graphicFrameLocks noGrp="1"/>
          </p:cNvGraphicFramePr>
          <p:nvPr>
            <p:ph idx="1"/>
            <p:custDataLst>
              <p:tags r:id="rId1"/>
            </p:custDataLst>
          </p:nvPr>
        </p:nvGraphicFramePr>
        <p:xfrm>
          <a:off x="187960" y="396240"/>
          <a:ext cx="11816715" cy="6461760"/>
        </p:xfrm>
        <a:graphic>
          <a:graphicData uri="http://schemas.openxmlformats.org/drawingml/2006/table">
            <a:tbl>
              <a:tblPr firstRow="1" bandRow="1">
                <a:tableStyleId>{BC89EF96-8CEA-46FF-86C4-4CE0E7609802}</a:tableStyleId>
              </a:tblPr>
              <a:tblGrid>
                <a:gridCol w="1654175"/>
                <a:gridCol w="1807210"/>
                <a:gridCol w="1789430"/>
                <a:gridCol w="1920875"/>
                <a:gridCol w="1318895"/>
                <a:gridCol w="1354455"/>
                <a:gridCol w="977900"/>
                <a:gridCol w="993775"/>
              </a:tblGrid>
              <a:tr h="731520">
                <a:tc>
                  <a:txBody>
                    <a:bodyPr/>
                    <a:p>
                      <a:endParaRPr lang="en-US" sz="2000" b="1" dirty="0">
                        <a:latin typeface="Garamond" panose="02020404030301010803" pitchFamily="18" charset="0"/>
                      </a:endParaRPr>
                    </a:p>
                  </a:txBody>
                  <a:tcPr/>
                </a:tc>
                <a:tc>
                  <a:txBody>
                    <a:bodyPr/>
                    <a:p>
                      <a:r>
                        <a:rPr lang="en-US" sz="1400" b="1" dirty="0"/>
                        <a:t>FOOD</a:t>
                      </a:r>
                      <a:endParaRPr lang="en-US" sz="1400" b="1" dirty="0">
                        <a:latin typeface="Garamond" panose="02020404030301010803" pitchFamily="18" charset="0"/>
                      </a:endParaRPr>
                    </a:p>
                  </a:txBody>
                  <a:tcPr/>
                </a:tc>
                <a:tc>
                  <a:txBody>
                    <a:bodyPr/>
                    <a:p>
                      <a:r>
                        <a:rPr lang="en-US" sz="1400" b="1" dirty="0"/>
                        <a:t>QUANTITY</a:t>
                      </a:r>
                      <a:endParaRPr lang="en-US" sz="1400" b="1" dirty="0">
                        <a:latin typeface="Garamond" panose="02020404030301010803" pitchFamily="18" charset="0"/>
                      </a:endParaRPr>
                    </a:p>
                  </a:txBody>
                  <a:tcPr/>
                </a:tc>
                <a:tc>
                  <a:txBody>
                    <a:bodyPr/>
                    <a:p>
                      <a:pPr algn="ctr"/>
                      <a:r>
                        <a:rPr lang="en-US" sz="1400" b="1" dirty="0"/>
                        <a:t>KCAL</a:t>
                      </a:r>
                      <a:endParaRPr lang="en-US" sz="1400" b="1" dirty="0"/>
                    </a:p>
                    <a:p>
                      <a:pPr algn="ctr"/>
                      <a:r>
                        <a:rPr lang="en-US" sz="1400" b="1" dirty="0">
                          <a:latin typeface="Garamond" panose="02020404030301010803" pitchFamily="18" charset="0"/>
                        </a:rPr>
                        <a:t>(</a:t>
                      </a:r>
                      <a:r>
                        <a:rPr lang="en-US" sz="1400" b="1" dirty="0">
                          <a:solidFill>
                            <a:srgbClr val="C00000"/>
                          </a:solidFill>
                          <a:latin typeface="Garamond" panose="02020404030301010803" pitchFamily="18" charset="0"/>
                        </a:rPr>
                        <a:t>2400</a:t>
                      </a:r>
                      <a:r>
                        <a:rPr lang="en-US" sz="1400" b="1" dirty="0">
                          <a:latin typeface="Garamond" panose="02020404030301010803" pitchFamily="18" charset="0"/>
                        </a:rPr>
                        <a:t>)</a:t>
                      </a:r>
                      <a:endParaRPr lang="en-US" sz="1400" b="1" dirty="0">
                        <a:latin typeface="Garamond" panose="02020404030301010803" pitchFamily="18" charset="0"/>
                      </a:endParaRPr>
                    </a:p>
                  </a:txBody>
                  <a:tcPr/>
                </a:tc>
                <a:tc>
                  <a:txBody>
                    <a:bodyPr/>
                    <a:p>
                      <a:pPr algn="ctr"/>
                      <a:r>
                        <a:rPr lang="en-US" sz="1400" b="1" dirty="0"/>
                        <a:t>CHO(g)</a:t>
                      </a:r>
                      <a:endParaRPr lang="en-US" sz="1400" b="1" dirty="0"/>
                    </a:p>
                    <a:p>
                      <a:pPr algn="ctr"/>
                      <a:r>
                        <a:rPr lang="en-US" sz="1400" b="1" dirty="0">
                          <a:latin typeface="Garamond" panose="02020404030301010803" pitchFamily="18" charset="0"/>
                        </a:rPr>
                        <a:t>(</a:t>
                      </a:r>
                      <a:r>
                        <a:rPr lang="en-US" sz="1400" b="1" kern="1200" dirty="0">
                          <a:solidFill>
                            <a:srgbClr val="C00000"/>
                          </a:solidFill>
                          <a:latin typeface="Garamond" panose="02020404030301010803" pitchFamily="18" charset="0"/>
                          <a:ea typeface="+mn-ea"/>
                          <a:cs typeface="+mn-cs"/>
                        </a:rPr>
                        <a:t>300g</a:t>
                      </a:r>
                      <a:r>
                        <a:rPr lang="en-US" sz="1400" b="1" dirty="0">
                          <a:latin typeface="Garamond" panose="02020404030301010803" pitchFamily="18" charset="0"/>
                        </a:rPr>
                        <a:t>)</a:t>
                      </a:r>
                      <a:endParaRPr lang="en-US" sz="1400" b="1" dirty="0">
                        <a:latin typeface="Garamond" panose="02020404030301010803" pitchFamily="18" charset="0"/>
                      </a:endParaRPr>
                    </a:p>
                  </a:txBody>
                  <a:tcPr/>
                </a:tc>
                <a:tc>
                  <a:txBody>
                    <a:bodyPr/>
                    <a:p>
                      <a:pPr algn="ctr"/>
                      <a:r>
                        <a:rPr lang="en-US" sz="1400" b="1" dirty="0"/>
                        <a:t>CHON (g)</a:t>
                      </a:r>
                      <a:endParaRPr lang="en-US" sz="1400" b="1" dirty="0"/>
                    </a:p>
                    <a:p>
                      <a:pPr algn="ctr"/>
                      <a:r>
                        <a:rPr lang="en-US" sz="1400" b="1" dirty="0">
                          <a:latin typeface="Garamond" panose="02020404030301010803" pitchFamily="18" charset="0"/>
                        </a:rPr>
                        <a:t>(</a:t>
                      </a:r>
                      <a:r>
                        <a:rPr lang="en-US" sz="1400" b="1" kern="1200" dirty="0">
                          <a:solidFill>
                            <a:srgbClr val="C00000"/>
                          </a:solidFill>
                          <a:latin typeface="Garamond" panose="02020404030301010803" pitchFamily="18" charset="0"/>
                          <a:ea typeface="+mn-ea"/>
                          <a:cs typeface="+mn-cs"/>
                        </a:rPr>
                        <a:t>120g</a:t>
                      </a:r>
                      <a:r>
                        <a:rPr lang="en-US" sz="1400" b="1" dirty="0">
                          <a:latin typeface="Garamond" panose="02020404030301010803" pitchFamily="18" charset="0"/>
                        </a:rPr>
                        <a:t>)</a:t>
                      </a:r>
                      <a:endParaRPr lang="en-US" sz="1400" b="1" dirty="0">
                        <a:latin typeface="Garamond" panose="02020404030301010803" pitchFamily="18" charset="0"/>
                      </a:endParaRPr>
                    </a:p>
                  </a:txBody>
                  <a:tcPr/>
                </a:tc>
                <a:tc>
                  <a:txBody>
                    <a:bodyPr/>
                    <a:p>
                      <a:pPr algn="ctr"/>
                      <a:r>
                        <a:rPr lang="en-US" sz="1400" b="1" dirty="0"/>
                        <a:t>FAT (g)</a:t>
                      </a:r>
                      <a:endParaRPr lang="en-US" sz="1400" b="1" dirty="0"/>
                    </a:p>
                    <a:p>
                      <a:pPr algn="ctr"/>
                      <a:r>
                        <a:rPr lang="en-US" sz="1400" b="1" dirty="0">
                          <a:latin typeface="Garamond" panose="02020404030301010803" pitchFamily="18" charset="0"/>
                        </a:rPr>
                        <a:t>(</a:t>
                      </a:r>
                      <a:r>
                        <a:rPr lang="en-US" sz="1400" b="1" dirty="0">
                          <a:solidFill>
                            <a:srgbClr val="C00000"/>
                          </a:solidFill>
                          <a:latin typeface="Garamond" panose="02020404030301010803" pitchFamily="18" charset="0"/>
                        </a:rPr>
                        <a:t>80g</a:t>
                      </a:r>
                      <a:r>
                        <a:rPr lang="en-US" sz="1400" b="1" dirty="0">
                          <a:latin typeface="Garamond" panose="02020404030301010803" pitchFamily="18" charset="0"/>
                        </a:rPr>
                        <a:t>)</a:t>
                      </a:r>
                      <a:endParaRPr lang="en-US" sz="1400" b="1" dirty="0">
                        <a:latin typeface="Garamond" panose="02020404030301010803" pitchFamily="18" charset="0"/>
                      </a:endParaRPr>
                    </a:p>
                  </a:txBody>
                  <a:tcPr/>
                </a:tc>
                <a:tc>
                  <a:txBody>
                    <a:bodyPr/>
                    <a:p>
                      <a:pPr algn="ctr"/>
                      <a:r>
                        <a:rPr lang="en-US" sz="1400" b="1" dirty="0"/>
                        <a:t>Sodium(mg)</a:t>
                      </a:r>
                      <a:endParaRPr lang="en-US" sz="1400" b="1" dirty="0"/>
                    </a:p>
                    <a:p>
                      <a:pPr algn="ctr"/>
                      <a:r>
                        <a:rPr lang="en-US" sz="1400" b="1" dirty="0">
                          <a:latin typeface="Garamond" panose="02020404030301010803" pitchFamily="18" charset="0"/>
                        </a:rPr>
                        <a:t>(</a:t>
                      </a:r>
                      <a:r>
                        <a:rPr lang="en-US" sz="1400" b="1" kern="1200" dirty="0">
                          <a:solidFill>
                            <a:srgbClr val="C00000"/>
                          </a:solidFill>
                          <a:latin typeface="Garamond" panose="02020404030301010803" pitchFamily="18" charset="0"/>
                          <a:ea typeface="+mn-ea"/>
                          <a:cs typeface="+mn-cs"/>
                        </a:rPr>
                        <a:t>500mg</a:t>
                      </a:r>
                      <a:r>
                        <a:rPr lang="en-US" sz="1400" b="1" dirty="0">
                          <a:latin typeface="Garamond" panose="02020404030301010803" pitchFamily="18" charset="0"/>
                        </a:rPr>
                        <a:t>)</a:t>
                      </a:r>
                      <a:endParaRPr lang="en-US" sz="1400" b="1" dirty="0">
                        <a:latin typeface="Garamond" panose="02020404030301010803" pitchFamily="18" charset="0"/>
                      </a:endParaRPr>
                    </a:p>
                  </a:txBody>
                  <a:tcPr/>
                </a:tc>
              </a:tr>
              <a:tr h="1189355">
                <a:tc>
                  <a:txBody>
                    <a:bodyPr/>
                    <a:p>
                      <a:pPr algn="l"/>
                      <a:r>
                        <a:rPr lang="en-US" sz="1400" b="1" dirty="0">
                          <a:solidFill>
                            <a:srgbClr val="FF0000"/>
                          </a:solidFill>
                        </a:rPr>
                        <a:t>Breakfast</a:t>
                      </a:r>
                      <a:endParaRPr lang="en-US" sz="1400" b="1" dirty="0">
                        <a:solidFill>
                          <a:srgbClr val="FF0000"/>
                        </a:solidFill>
                        <a:latin typeface="Garamond" panose="02020404030301010803" pitchFamily="18" charset="0"/>
                        <a:cs typeface="Arial" panose="020B0604020202020204" pitchFamily="34" charset="0"/>
                      </a:endParaRPr>
                    </a:p>
                  </a:txBody>
                  <a:tcPr anchor="ctr"/>
                </a:tc>
                <a:tc>
                  <a:txBody>
                    <a:bodyPr/>
                    <a:p>
                      <a:r>
                        <a:rPr lang="en-US" sz="1400" b="1" dirty="0"/>
                        <a:t>BREAD</a:t>
                      </a:r>
                      <a:endParaRPr lang="en-US" sz="1400" b="1" dirty="0"/>
                    </a:p>
                    <a:p>
                      <a:r>
                        <a:rPr lang="en-US" sz="1400" b="1" baseline="0" dirty="0"/>
                        <a:t> </a:t>
                      </a:r>
                      <a:r>
                        <a:rPr lang="en-US" sz="1400" b="1" dirty="0"/>
                        <a:t>MILK</a:t>
                      </a:r>
                      <a:endParaRPr lang="en-US" sz="1400" b="1" dirty="0"/>
                    </a:p>
                    <a:p>
                      <a:r>
                        <a:rPr lang="en-US" sz="1400" b="1" dirty="0"/>
                        <a:t>LIPTON</a:t>
                      </a:r>
                      <a:endParaRPr lang="en-US" sz="1400" b="1" dirty="0"/>
                    </a:p>
                    <a:p>
                      <a:r>
                        <a:rPr lang="en-US" sz="1400" b="1" dirty="0"/>
                        <a:t>COLESLAW</a:t>
                      </a:r>
                      <a:endParaRPr lang="en-US" sz="1400" b="1" dirty="0"/>
                    </a:p>
                    <a:p>
                      <a:r>
                        <a:rPr lang="en-US" sz="1400" b="1" dirty="0"/>
                        <a:t>1</a:t>
                      </a:r>
                      <a:r>
                        <a:rPr lang="en-US" sz="1400" b="1" baseline="0" dirty="0"/>
                        <a:t> WHOLE EGG</a:t>
                      </a:r>
                      <a:endParaRPr lang="en-US" sz="1400" b="1" dirty="0">
                        <a:latin typeface="Garamond" panose="02020404030301010803" pitchFamily="18" charset="0"/>
                        <a:cs typeface="Arial" panose="020B0604020202020204" pitchFamily="34" charset="0"/>
                      </a:endParaRPr>
                    </a:p>
                  </a:txBody>
                  <a:tcPr/>
                </a:tc>
                <a:tc>
                  <a:txBody>
                    <a:bodyPr/>
                    <a:p>
                      <a:r>
                        <a:rPr lang="en-US" sz="1400" b="1" baseline="0" dirty="0"/>
                        <a:t> 150g</a:t>
                      </a:r>
                      <a:endParaRPr lang="en-US" sz="1400" b="1" baseline="0" dirty="0"/>
                    </a:p>
                    <a:p>
                      <a:r>
                        <a:rPr lang="en-US" sz="1400" b="1" baseline="0" dirty="0"/>
                        <a:t> 14g</a:t>
                      </a:r>
                      <a:endParaRPr lang="en-US" sz="1400" b="1" baseline="0" dirty="0"/>
                    </a:p>
                    <a:p>
                      <a:r>
                        <a:rPr lang="en-US" sz="1400" b="1" baseline="0" dirty="0"/>
                        <a:t>-</a:t>
                      </a:r>
                      <a:endParaRPr lang="en-US" sz="1400" b="1" baseline="0" dirty="0"/>
                    </a:p>
                    <a:p>
                      <a:r>
                        <a:rPr lang="en-US" sz="1400" b="1" baseline="0" dirty="0"/>
                        <a:t>20g</a:t>
                      </a:r>
                      <a:endParaRPr lang="en-US" sz="1400" b="1" baseline="0" dirty="0"/>
                    </a:p>
                    <a:p>
                      <a:r>
                        <a:rPr lang="en-US" sz="1400" b="1" baseline="0" dirty="0"/>
                        <a:t>50g</a:t>
                      </a:r>
                      <a:endParaRPr lang="en-US" sz="1400" b="1" dirty="0">
                        <a:latin typeface="Garamond" panose="02020404030301010803" pitchFamily="18" charset="0"/>
                        <a:cs typeface="Arial" panose="020B0604020202020204" pitchFamily="34" charset="0"/>
                      </a:endParaRPr>
                    </a:p>
                  </a:txBody>
                  <a:tcPr/>
                </a:tc>
                <a:tc>
                  <a:txBody>
                    <a:bodyPr/>
                    <a:p>
                      <a:pPr algn="ctr"/>
                      <a:r>
                        <a:rPr lang="en-US" sz="1400" b="1" dirty="0"/>
                        <a:t>369.88</a:t>
                      </a:r>
                      <a:endParaRPr lang="en-US" sz="1400" b="1" dirty="0"/>
                    </a:p>
                    <a:p>
                      <a:pPr algn="ctr"/>
                      <a:r>
                        <a:rPr lang="en-US" sz="1400" b="1" dirty="0"/>
                        <a:t>21.6</a:t>
                      </a:r>
                      <a:endParaRPr lang="en-US" sz="1400" b="1" dirty="0"/>
                    </a:p>
                    <a:p>
                      <a:pPr algn="ctr"/>
                      <a:r>
                        <a:rPr lang="en-US" sz="1400" b="1" dirty="0"/>
                        <a:t>-</a:t>
                      </a:r>
                      <a:endParaRPr lang="en-US" sz="1400" b="1" dirty="0"/>
                    </a:p>
                    <a:p>
                      <a:pPr algn="ctr"/>
                      <a:r>
                        <a:rPr lang="en-US" sz="1400" b="1" dirty="0"/>
                        <a:t>68</a:t>
                      </a:r>
                      <a:endParaRPr lang="en-US" sz="1400" b="1" dirty="0"/>
                    </a:p>
                    <a:p>
                      <a:pPr algn="ctr"/>
                      <a:r>
                        <a:rPr lang="en-US" sz="1400" b="1" dirty="0"/>
                        <a:t>88</a:t>
                      </a:r>
                      <a:endParaRPr lang="en-US" sz="1400" b="1" dirty="0">
                        <a:latin typeface="Garamond" panose="02020404030301010803" pitchFamily="18" charset="0"/>
                      </a:endParaRPr>
                    </a:p>
                  </a:txBody>
                  <a:tcPr/>
                </a:tc>
                <a:tc>
                  <a:txBody>
                    <a:bodyPr/>
                    <a:p>
                      <a:pPr algn="ctr"/>
                      <a:r>
                        <a:rPr lang="en-US" sz="1400" b="1" dirty="0"/>
                        <a:t>75</a:t>
                      </a:r>
                      <a:endParaRPr lang="en-US" sz="1400" b="1" dirty="0"/>
                    </a:p>
                    <a:p>
                      <a:pPr algn="ctr"/>
                      <a:r>
                        <a:rPr lang="en-US" sz="1400" b="1" dirty="0"/>
                        <a:t>15</a:t>
                      </a:r>
                      <a:endParaRPr lang="en-US" sz="1400" b="1" dirty="0"/>
                    </a:p>
                    <a:p>
                      <a:pPr algn="ctr"/>
                      <a:r>
                        <a:rPr lang="en-US" sz="1400" b="1" dirty="0"/>
                        <a:t>-</a:t>
                      </a:r>
                      <a:endParaRPr lang="en-US" sz="1400" b="1" dirty="0"/>
                    </a:p>
                    <a:p>
                      <a:pPr algn="ctr"/>
                      <a:r>
                        <a:rPr lang="en-US" sz="1400" b="1" dirty="0"/>
                        <a:t>15</a:t>
                      </a:r>
                      <a:endParaRPr lang="en-US" sz="1400" b="1" dirty="0"/>
                    </a:p>
                    <a:p>
                      <a:pPr algn="ctr"/>
                      <a:r>
                        <a:rPr lang="en-US" sz="1400" b="1" dirty="0"/>
                        <a:t>0.6</a:t>
                      </a:r>
                      <a:endParaRPr lang="en-US" sz="1400" b="1" dirty="0">
                        <a:latin typeface="Garamond" panose="02020404030301010803" pitchFamily="18" charset="0"/>
                      </a:endParaRPr>
                    </a:p>
                  </a:txBody>
                  <a:tcPr/>
                </a:tc>
                <a:tc>
                  <a:txBody>
                    <a:bodyPr/>
                    <a:p>
                      <a:pPr algn="ctr"/>
                      <a:r>
                        <a:rPr lang="en-US" sz="1400" b="1" dirty="0"/>
                        <a:t>10.92</a:t>
                      </a:r>
                      <a:endParaRPr lang="en-US" sz="1400" b="1" dirty="0"/>
                    </a:p>
                    <a:p>
                      <a:pPr algn="ctr"/>
                      <a:r>
                        <a:rPr lang="en-US" sz="1400" b="1" dirty="0"/>
                        <a:t>1.58</a:t>
                      </a:r>
                      <a:endParaRPr lang="en-US" sz="1400" b="1" dirty="0"/>
                    </a:p>
                    <a:p>
                      <a:pPr algn="ctr"/>
                      <a:r>
                        <a:rPr lang="en-US" sz="1400" b="1" dirty="0"/>
                        <a:t>-</a:t>
                      </a:r>
                      <a:endParaRPr lang="en-US" sz="1400" b="1" dirty="0"/>
                    </a:p>
                    <a:p>
                      <a:pPr algn="ctr"/>
                      <a:r>
                        <a:rPr lang="en-US" sz="1400" b="1" dirty="0"/>
                        <a:t>3</a:t>
                      </a:r>
                      <a:endParaRPr lang="en-US" sz="1400" b="1" dirty="0"/>
                    </a:p>
                    <a:p>
                      <a:pPr algn="ctr"/>
                      <a:r>
                        <a:rPr lang="en-US" sz="1400" b="1" dirty="0"/>
                        <a:t>6.5</a:t>
                      </a:r>
                      <a:endParaRPr lang="en-US" sz="1400" b="1" dirty="0">
                        <a:latin typeface="Garamond" panose="02020404030301010803" pitchFamily="18" charset="0"/>
                      </a:endParaRPr>
                    </a:p>
                  </a:txBody>
                  <a:tcPr/>
                </a:tc>
                <a:tc>
                  <a:txBody>
                    <a:bodyPr/>
                    <a:p>
                      <a:pPr algn="ctr"/>
                      <a:r>
                        <a:rPr lang="en-US" sz="1400" b="1" dirty="0"/>
                        <a:t>5.26</a:t>
                      </a:r>
                      <a:endParaRPr lang="en-US" sz="1400" b="1" dirty="0"/>
                    </a:p>
                    <a:p>
                      <a:pPr algn="ctr"/>
                      <a:r>
                        <a:rPr lang="en-US" sz="1400" b="1" dirty="0"/>
                        <a:t>0.72</a:t>
                      </a:r>
                      <a:endParaRPr lang="en-US" sz="1400" b="1" dirty="0"/>
                    </a:p>
                    <a:p>
                      <a:pPr algn="ctr"/>
                      <a:r>
                        <a:rPr lang="en-US" sz="1400" b="1" dirty="0"/>
                        <a:t>-</a:t>
                      </a:r>
                      <a:endParaRPr lang="en-US" sz="1400" b="1" dirty="0"/>
                    </a:p>
                    <a:p>
                      <a:pPr algn="ctr"/>
                      <a:r>
                        <a:rPr lang="en-US" sz="1400" b="1" dirty="0"/>
                        <a:t>-</a:t>
                      </a:r>
                      <a:endParaRPr lang="en-US" sz="1400" b="1" dirty="0"/>
                    </a:p>
                    <a:p>
                      <a:pPr algn="ctr"/>
                      <a:r>
                        <a:rPr lang="en-US" sz="1400" b="1" dirty="0"/>
                        <a:t>6.79</a:t>
                      </a:r>
                      <a:endParaRPr lang="en-US" sz="1400" b="1" dirty="0">
                        <a:latin typeface="Garamond" panose="02020404030301010803" pitchFamily="18" charset="0"/>
                      </a:endParaRPr>
                    </a:p>
                  </a:txBody>
                  <a:tcPr/>
                </a:tc>
                <a:tc>
                  <a:txBody>
                    <a:bodyPr/>
                    <a:p>
                      <a:pPr algn="ctr"/>
                      <a:r>
                        <a:rPr lang="en-US" sz="1400" b="1" dirty="0"/>
                        <a:t>260</a:t>
                      </a:r>
                      <a:endParaRPr lang="en-US" sz="1400" b="1" dirty="0"/>
                    </a:p>
                    <a:p>
                      <a:pPr algn="ctr"/>
                      <a:r>
                        <a:rPr lang="en-US" sz="1400" b="1" dirty="0"/>
                        <a:t>3.03</a:t>
                      </a:r>
                      <a:endParaRPr lang="en-US" sz="1400" b="1" dirty="0"/>
                    </a:p>
                    <a:p>
                      <a:pPr algn="ctr"/>
                      <a:r>
                        <a:rPr lang="en-US" sz="1400" b="1" dirty="0"/>
                        <a:t>-</a:t>
                      </a:r>
                      <a:endParaRPr lang="en-US" sz="1400" b="1" dirty="0"/>
                    </a:p>
                    <a:p>
                      <a:pPr algn="ctr"/>
                      <a:r>
                        <a:rPr lang="en-US" sz="1400" b="1" dirty="0"/>
                        <a:t>19.5</a:t>
                      </a:r>
                      <a:endParaRPr lang="en-US" sz="1400" b="1" dirty="0"/>
                    </a:p>
                    <a:p>
                      <a:pPr algn="ctr"/>
                      <a:r>
                        <a:rPr lang="en-US" sz="1400" b="1" dirty="0">
                          <a:latin typeface="Garamond" panose="02020404030301010803" pitchFamily="18" charset="0"/>
                        </a:rPr>
                        <a:t>6</a:t>
                      </a:r>
                      <a:endParaRPr lang="en-US" sz="1400" b="1" dirty="0">
                        <a:latin typeface="Garamond" panose="02020404030301010803" pitchFamily="18" charset="0"/>
                      </a:endParaRPr>
                    </a:p>
                  </a:txBody>
                  <a:tcPr/>
                </a:tc>
              </a:tr>
              <a:tr h="645160">
                <a:tc>
                  <a:txBody>
                    <a:bodyPr/>
                    <a:p>
                      <a:r>
                        <a:rPr lang="en-US" sz="1400" b="1" dirty="0">
                          <a:solidFill>
                            <a:srgbClr val="FF0000"/>
                          </a:solidFill>
                        </a:rPr>
                        <a:t>Mid Morning Snacks</a:t>
                      </a:r>
                      <a:endParaRPr lang="en-US" sz="1400" b="1" dirty="0">
                        <a:solidFill>
                          <a:srgbClr val="FF0000"/>
                        </a:solidFill>
                        <a:latin typeface="Garamond" panose="02020404030301010803" pitchFamily="18" charset="0"/>
                        <a:cs typeface="Arial" panose="020B0604020202020204" pitchFamily="34" charset="0"/>
                      </a:endParaRPr>
                    </a:p>
                  </a:txBody>
                  <a:tcPr/>
                </a:tc>
                <a:tc>
                  <a:txBody>
                    <a:bodyPr/>
                    <a:p>
                      <a:r>
                        <a:rPr lang="en-US" sz="1400" b="1" dirty="0"/>
                        <a:t>GROUNDNUT</a:t>
                      </a:r>
                      <a:endParaRPr lang="en-US" sz="1400" b="1" dirty="0"/>
                    </a:p>
                    <a:p>
                      <a:r>
                        <a:rPr lang="en-US" sz="1400" b="1" dirty="0"/>
                        <a:t>BANANA</a:t>
                      </a:r>
                      <a:endParaRPr lang="en-US" sz="1400" b="1" dirty="0">
                        <a:latin typeface="Garamond" panose="02020404030301010803" pitchFamily="18" charset="0"/>
                        <a:cs typeface="Arial" panose="020B0604020202020204" pitchFamily="34" charset="0"/>
                      </a:endParaRPr>
                    </a:p>
                  </a:txBody>
                  <a:tcPr/>
                </a:tc>
                <a:tc>
                  <a:txBody>
                    <a:bodyPr/>
                    <a:p>
                      <a:r>
                        <a:rPr lang="en-US" sz="1400" b="1" dirty="0"/>
                        <a:t>30g</a:t>
                      </a:r>
                      <a:endParaRPr lang="en-US" sz="1400" b="1" dirty="0"/>
                    </a:p>
                    <a:p>
                      <a:r>
                        <a:rPr lang="en-US" sz="1400" b="1" dirty="0"/>
                        <a:t>100g</a:t>
                      </a:r>
                      <a:endParaRPr lang="en-US" sz="1400" b="1" dirty="0">
                        <a:latin typeface="Garamond" panose="02020404030301010803" pitchFamily="18" charset="0"/>
                        <a:cs typeface="Arial" panose="020B0604020202020204" pitchFamily="34" charset="0"/>
                      </a:endParaRPr>
                    </a:p>
                  </a:txBody>
                  <a:tcPr/>
                </a:tc>
                <a:tc>
                  <a:txBody>
                    <a:bodyPr/>
                    <a:p>
                      <a:pPr algn="ctr"/>
                      <a:r>
                        <a:rPr lang="en-US" sz="1400" b="1" dirty="0"/>
                        <a:t>170</a:t>
                      </a:r>
                      <a:endParaRPr lang="en-US" sz="1400" b="1" dirty="0"/>
                    </a:p>
                    <a:p>
                      <a:pPr algn="ctr"/>
                      <a:r>
                        <a:rPr lang="en-US" sz="1400" b="1" dirty="0"/>
                        <a:t>103</a:t>
                      </a:r>
                      <a:endParaRPr lang="en-US" sz="1400" b="1" dirty="0">
                        <a:latin typeface="Garamond" panose="02020404030301010803" pitchFamily="18" charset="0"/>
                      </a:endParaRPr>
                    </a:p>
                  </a:txBody>
                  <a:tcPr/>
                </a:tc>
                <a:tc>
                  <a:txBody>
                    <a:bodyPr/>
                    <a:p>
                      <a:pPr algn="ctr"/>
                      <a:r>
                        <a:rPr lang="en-US" sz="1400" b="1" dirty="0"/>
                        <a:t>7.5</a:t>
                      </a:r>
                      <a:endParaRPr lang="en-US" sz="1400" b="1" dirty="0"/>
                    </a:p>
                    <a:p>
                      <a:pPr algn="ctr"/>
                      <a:r>
                        <a:rPr lang="en-US" sz="1400" b="1" dirty="0"/>
                        <a:t>22.5</a:t>
                      </a:r>
                      <a:endParaRPr lang="en-US" sz="1400" b="1" dirty="0">
                        <a:latin typeface="Garamond" panose="02020404030301010803" pitchFamily="18" charset="0"/>
                      </a:endParaRPr>
                    </a:p>
                  </a:txBody>
                  <a:tcPr/>
                </a:tc>
                <a:tc>
                  <a:txBody>
                    <a:bodyPr/>
                    <a:p>
                      <a:pPr algn="ctr"/>
                      <a:r>
                        <a:rPr lang="en-US" sz="1400" b="1" dirty="0"/>
                        <a:t>5.52</a:t>
                      </a:r>
                      <a:endParaRPr lang="en-US" sz="1400" b="1" dirty="0"/>
                    </a:p>
                    <a:p>
                      <a:pPr algn="ctr"/>
                      <a:r>
                        <a:rPr lang="en-US" sz="1400" b="1" dirty="0"/>
                        <a:t>1.09</a:t>
                      </a:r>
                      <a:endParaRPr lang="en-US" sz="1400" b="1" dirty="0">
                        <a:latin typeface="Garamond" panose="02020404030301010803" pitchFamily="18" charset="0"/>
                      </a:endParaRPr>
                    </a:p>
                  </a:txBody>
                  <a:tcPr/>
                </a:tc>
                <a:tc>
                  <a:txBody>
                    <a:bodyPr/>
                    <a:p>
                      <a:pPr algn="ctr"/>
                      <a:r>
                        <a:rPr lang="en-US" sz="1400" b="1" dirty="0"/>
                        <a:t>13.68</a:t>
                      </a:r>
                      <a:endParaRPr lang="en-US" sz="1400" b="1" dirty="0"/>
                    </a:p>
                    <a:p>
                      <a:pPr algn="ctr"/>
                      <a:r>
                        <a:rPr lang="en-US" sz="1400" b="1" dirty="0"/>
                        <a:t>0.33</a:t>
                      </a:r>
                      <a:endParaRPr lang="en-US" sz="1400" b="1" dirty="0">
                        <a:latin typeface="Garamond" panose="02020404030301010803" pitchFamily="18" charset="0"/>
                      </a:endParaRPr>
                    </a:p>
                  </a:txBody>
                  <a:tcPr/>
                </a:tc>
                <a:tc>
                  <a:txBody>
                    <a:bodyPr/>
                    <a:p>
                      <a:pPr algn="ctr"/>
                      <a:r>
                        <a:rPr lang="en-US" sz="1400" b="1" dirty="0"/>
                        <a:t>0.72</a:t>
                      </a:r>
                      <a:endParaRPr lang="en-US" sz="1400" b="1" dirty="0"/>
                    </a:p>
                    <a:p>
                      <a:pPr algn="ctr"/>
                      <a:endParaRPr lang="en-US" sz="1400" b="1" dirty="0">
                        <a:latin typeface="Garamond" panose="02020404030301010803" pitchFamily="18" charset="0"/>
                      </a:endParaRPr>
                    </a:p>
                  </a:txBody>
                  <a:tcPr/>
                </a:tc>
              </a:tr>
              <a:tr h="1158240">
                <a:tc>
                  <a:txBody>
                    <a:bodyPr/>
                    <a:p>
                      <a:r>
                        <a:rPr lang="en-US" sz="1400" b="1" dirty="0">
                          <a:solidFill>
                            <a:srgbClr val="FF0000"/>
                          </a:solidFill>
                        </a:rPr>
                        <a:t>Lunch</a:t>
                      </a:r>
                      <a:endParaRPr lang="en-US" sz="1400" b="1" dirty="0">
                        <a:solidFill>
                          <a:srgbClr val="FF0000"/>
                        </a:solidFill>
                        <a:latin typeface="Garamond" panose="02020404030301010803" pitchFamily="18" charset="0"/>
                        <a:cs typeface="Arial" panose="020B0604020202020204" pitchFamily="34" charset="0"/>
                      </a:endParaRPr>
                    </a:p>
                  </a:txBody>
                  <a:tcPr anchor="ctr"/>
                </a:tc>
                <a:tc>
                  <a:txBody>
                    <a:bodyPr/>
                    <a:p>
                      <a:r>
                        <a:rPr lang="en-US" sz="1400" b="1" baseline="0" dirty="0"/>
                        <a:t>GARRI</a:t>
                      </a:r>
                      <a:endParaRPr lang="en-US" sz="1400" b="1" baseline="0" dirty="0"/>
                    </a:p>
                    <a:p>
                      <a:endParaRPr lang="en-US" sz="1400" b="1" baseline="0" dirty="0"/>
                    </a:p>
                    <a:p>
                      <a:r>
                        <a:rPr lang="en-US" sz="1400" b="1" baseline="0" dirty="0"/>
                        <a:t>OKRO SOUP</a:t>
                      </a:r>
                      <a:endParaRPr lang="en-US" sz="1400" b="1" baseline="0" dirty="0"/>
                    </a:p>
                    <a:p>
                      <a:pPr marL="0" marR="0" indent="0" algn="l" defTabSz="1036320" rtl="0" eaLnBrk="1" fontAlgn="auto" latinLnBrk="0" hangingPunct="1">
                        <a:lnSpc>
                          <a:spcPct val="100000"/>
                        </a:lnSpc>
                        <a:spcBef>
                          <a:spcPts val="0"/>
                        </a:spcBef>
                        <a:spcAft>
                          <a:spcPts val="0"/>
                        </a:spcAft>
                        <a:buClrTx/>
                        <a:buSzTx/>
                        <a:buFontTx/>
                        <a:buNone/>
                        <a:defRPr/>
                      </a:pPr>
                      <a:endParaRPr lang="en-US" sz="1400" b="1" dirty="0"/>
                    </a:p>
                    <a:p>
                      <a:pPr marL="0" marR="0" indent="0" algn="l" defTabSz="1036320" rtl="0" eaLnBrk="1" fontAlgn="auto" latinLnBrk="0" hangingPunct="1">
                        <a:lnSpc>
                          <a:spcPct val="100000"/>
                        </a:lnSpc>
                        <a:spcBef>
                          <a:spcPts val="0"/>
                        </a:spcBef>
                        <a:spcAft>
                          <a:spcPts val="0"/>
                        </a:spcAft>
                        <a:buClrTx/>
                        <a:buSzTx/>
                        <a:buFontTx/>
                        <a:buNone/>
                        <a:defRPr/>
                      </a:pPr>
                      <a:r>
                        <a:rPr lang="en-US" sz="1400" b="1" dirty="0"/>
                        <a:t>BEEF</a:t>
                      </a:r>
                      <a:endParaRPr lang="en-US" sz="1400" b="1" dirty="0">
                        <a:latin typeface="Garamond" panose="02020404030301010803" pitchFamily="18" charset="0"/>
                        <a:cs typeface="Arial" panose="020B0604020202020204" pitchFamily="34" charset="0"/>
                      </a:endParaRPr>
                    </a:p>
                  </a:txBody>
                  <a:tcPr/>
                </a:tc>
                <a:tc>
                  <a:txBody>
                    <a:bodyPr/>
                    <a:p>
                      <a:r>
                        <a:rPr lang="en-US" sz="1400" b="1" dirty="0"/>
                        <a:t>300g </a:t>
                      </a:r>
                      <a:endParaRPr lang="en-US" sz="1400" b="1" baseline="0" dirty="0"/>
                    </a:p>
                    <a:p>
                      <a:endParaRPr lang="en-US" sz="1400" b="1" baseline="0" dirty="0"/>
                    </a:p>
                    <a:p>
                      <a:r>
                        <a:rPr lang="en-US" sz="1400" b="1" baseline="0" dirty="0"/>
                        <a:t>250</a:t>
                      </a:r>
                      <a:endParaRPr lang="en-US" sz="1400" b="1" baseline="0" dirty="0"/>
                    </a:p>
                    <a:p>
                      <a:endParaRPr lang="en-US" sz="1400" b="1" baseline="0" dirty="0"/>
                    </a:p>
                    <a:p>
                      <a:r>
                        <a:rPr lang="en-US" sz="1400" b="1" baseline="0" dirty="0"/>
                        <a:t>60g</a:t>
                      </a:r>
                      <a:endParaRPr lang="en-US" sz="1400" b="1" dirty="0">
                        <a:latin typeface="Garamond" panose="02020404030301010803" pitchFamily="18" charset="0"/>
                        <a:cs typeface="Arial" panose="020B0604020202020204" pitchFamily="34" charset="0"/>
                      </a:endParaRPr>
                    </a:p>
                  </a:txBody>
                  <a:tcPr/>
                </a:tc>
                <a:tc>
                  <a:txBody>
                    <a:bodyPr/>
                    <a:p>
                      <a:pPr algn="ctr"/>
                      <a:r>
                        <a:rPr lang="en-US" sz="1400" b="1" dirty="0"/>
                        <a:t>296.22</a:t>
                      </a:r>
                      <a:endParaRPr lang="en-US" sz="1400" b="1" dirty="0"/>
                    </a:p>
                    <a:p>
                      <a:pPr algn="ctr"/>
                      <a:endParaRPr lang="en-US" sz="1400" b="1" dirty="0"/>
                    </a:p>
                    <a:p>
                      <a:pPr algn="ctr"/>
                      <a:r>
                        <a:rPr lang="en-US" sz="1400" b="1" dirty="0"/>
                        <a:t>230</a:t>
                      </a:r>
                      <a:endParaRPr lang="en-US" sz="1400" b="1" dirty="0"/>
                    </a:p>
                    <a:p>
                      <a:pPr algn="ctr"/>
                      <a:endParaRPr lang="en-US" sz="1400" b="1" dirty="0"/>
                    </a:p>
                    <a:p>
                      <a:pPr algn="ctr"/>
                      <a:r>
                        <a:rPr lang="en-US" sz="1400" b="1" dirty="0"/>
                        <a:t>188.4</a:t>
                      </a:r>
                      <a:endParaRPr lang="en-US" sz="1400" b="1" dirty="0">
                        <a:latin typeface="Garamond" panose="02020404030301010803" pitchFamily="18" charset="0"/>
                      </a:endParaRPr>
                    </a:p>
                  </a:txBody>
                  <a:tcPr/>
                </a:tc>
                <a:tc>
                  <a:txBody>
                    <a:bodyPr/>
                    <a:p>
                      <a:pPr algn="ctr"/>
                      <a:r>
                        <a:rPr lang="en-US" sz="1400" b="1" dirty="0"/>
                        <a:t>60</a:t>
                      </a:r>
                      <a:endParaRPr lang="en-US" sz="1400" b="1" dirty="0"/>
                    </a:p>
                    <a:p>
                      <a:pPr algn="ctr"/>
                      <a:endParaRPr lang="en-US" sz="1400" b="1" dirty="0"/>
                    </a:p>
                    <a:p>
                      <a:pPr algn="ctr"/>
                      <a:r>
                        <a:rPr lang="en-US" sz="1400" b="1" dirty="0"/>
                        <a:t>15</a:t>
                      </a:r>
                      <a:endParaRPr lang="en-US" sz="1400" b="1" dirty="0"/>
                    </a:p>
                    <a:p>
                      <a:pPr algn="ctr"/>
                      <a:endParaRPr lang="en-US" sz="1400" b="1" dirty="0"/>
                    </a:p>
                    <a:p>
                      <a:pPr algn="ctr"/>
                      <a:r>
                        <a:rPr lang="en-US" sz="1400" b="1" dirty="0"/>
                        <a:t>-</a:t>
                      </a:r>
                      <a:endParaRPr lang="en-US" sz="1400" b="1" dirty="0"/>
                    </a:p>
                  </a:txBody>
                  <a:tcPr/>
                </a:tc>
                <a:tc>
                  <a:txBody>
                    <a:bodyPr/>
                    <a:p>
                      <a:pPr algn="ctr"/>
                      <a:r>
                        <a:rPr lang="en-US" sz="1400" b="1" dirty="0"/>
                        <a:t>2.04</a:t>
                      </a:r>
                      <a:endParaRPr lang="en-US" sz="1400" b="1" dirty="0"/>
                    </a:p>
                    <a:p>
                      <a:pPr algn="ctr"/>
                      <a:endParaRPr lang="en-US" sz="1400" b="1" dirty="0"/>
                    </a:p>
                    <a:p>
                      <a:pPr algn="ctr"/>
                      <a:r>
                        <a:rPr lang="en-US" sz="1400" b="1" dirty="0"/>
                        <a:t>9</a:t>
                      </a:r>
                      <a:endParaRPr lang="en-US" sz="1400" b="1" dirty="0"/>
                    </a:p>
                    <a:p>
                      <a:pPr algn="ctr"/>
                      <a:endParaRPr lang="en-US" sz="1400" b="1" dirty="0"/>
                    </a:p>
                    <a:p>
                      <a:pPr algn="ctr"/>
                      <a:r>
                        <a:rPr lang="en-US" sz="1400" b="1" dirty="0"/>
                        <a:t>18.36</a:t>
                      </a:r>
                      <a:endParaRPr lang="en-US" sz="1400" b="1" dirty="0">
                        <a:latin typeface="Garamond" panose="02020404030301010803" pitchFamily="18" charset="0"/>
                      </a:endParaRPr>
                    </a:p>
                  </a:txBody>
                  <a:tcPr/>
                </a:tc>
                <a:tc>
                  <a:txBody>
                    <a:bodyPr/>
                    <a:p>
                      <a:pPr algn="ctr"/>
                      <a:r>
                        <a:rPr lang="en-US" sz="1400" b="1" dirty="0"/>
                        <a:t>0.9</a:t>
                      </a:r>
                      <a:endParaRPr lang="en-US" sz="1400" b="1" dirty="0"/>
                    </a:p>
                    <a:p>
                      <a:pPr algn="ctr"/>
                      <a:endParaRPr lang="en-US" sz="1400" b="1" dirty="0"/>
                    </a:p>
                    <a:p>
                      <a:pPr algn="ctr"/>
                      <a:r>
                        <a:rPr lang="en-US" sz="1400" b="1" dirty="0"/>
                        <a:t>3.6</a:t>
                      </a:r>
                      <a:endParaRPr lang="en-US" sz="1400" b="1" dirty="0"/>
                    </a:p>
                    <a:p>
                      <a:pPr algn="ctr"/>
                      <a:endParaRPr lang="en-US" sz="1400" b="1" dirty="0"/>
                    </a:p>
                    <a:p>
                      <a:pPr algn="ctr"/>
                      <a:r>
                        <a:rPr lang="en-US" sz="1400" b="1" dirty="0"/>
                        <a:t>12.78</a:t>
                      </a:r>
                      <a:endParaRPr lang="en-US" sz="1400" b="1" dirty="0">
                        <a:latin typeface="Garamond" panose="02020404030301010803" pitchFamily="18" charset="0"/>
                      </a:endParaRPr>
                    </a:p>
                  </a:txBody>
                  <a:tcPr/>
                </a:tc>
                <a:tc>
                  <a:txBody>
                    <a:bodyPr/>
                    <a:p>
                      <a:pPr algn="ctr"/>
                      <a:r>
                        <a:rPr lang="en-US" sz="1400" b="1" dirty="0"/>
                        <a:t>5.1</a:t>
                      </a:r>
                      <a:endParaRPr lang="en-US" sz="1400" b="1" dirty="0"/>
                    </a:p>
                    <a:p>
                      <a:pPr algn="ctr"/>
                      <a:endParaRPr lang="en-US" sz="1400" b="1" dirty="0"/>
                    </a:p>
                    <a:p>
                      <a:pPr algn="ctr"/>
                      <a:r>
                        <a:rPr lang="en-US" sz="1400" b="1" dirty="0"/>
                        <a:t>60</a:t>
                      </a:r>
                      <a:endParaRPr lang="en-US" sz="1400" b="1" dirty="0"/>
                    </a:p>
                    <a:p>
                      <a:pPr algn="ctr"/>
                      <a:endParaRPr lang="en-US" sz="1400" b="1" dirty="0"/>
                    </a:p>
                    <a:p>
                      <a:pPr algn="ctr"/>
                      <a:r>
                        <a:rPr lang="en-US" sz="1400" b="1" dirty="0"/>
                        <a:t>-</a:t>
                      </a:r>
                      <a:endParaRPr lang="en-US" sz="1400" b="1" dirty="0">
                        <a:latin typeface="Garamond" panose="02020404030301010803" pitchFamily="18" charset="0"/>
                      </a:endParaRPr>
                    </a:p>
                  </a:txBody>
                  <a:tcPr/>
                </a:tc>
              </a:tr>
              <a:tr h="577850">
                <a:tc>
                  <a:txBody>
                    <a:bodyPr/>
                    <a:p>
                      <a:r>
                        <a:rPr lang="en-US" sz="1400" b="1" baseline="0" dirty="0">
                          <a:solidFill>
                            <a:srgbClr val="FF0000"/>
                          </a:solidFill>
                        </a:rPr>
                        <a:t>Mid Afternoon Snack</a:t>
                      </a:r>
                      <a:endParaRPr lang="en-US" sz="1400" b="1" baseline="0" dirty="0">
                        <a:solidFill>
                          <a:srgbClr val="FF0000"/>
                        </a:solidFill>
                        <a:latin typeface="Garamond" panose="02020404030301010803" pitchFamily="18" charset="0"/>
                        <a:cs typeface="Arial" panose="020B0604020202020204" pitchFamily="34" charset="0"/>
                      </a:endParaRPr>
                    </a:p>
                  </a:txBody>
                  <a:tcPr/>
                </a:tc>
                <a:tc>
                  <a:txBody>
                    <a:bodyPr/>
                    <a:p>
                      <a:r>
                        <a:rPr lang="en-US" sz="1400" b="1" baseline="0" dirty="0"/>
                        <a:t>ORANGE</a:t>
                      </a:r>
                      <a:endParaRPr lang="en-US" sz="1400" b="1" baseline="0" dirty="0">
                        <a:latin typeface="Garamond" panose="02020404030301010803" pitchFamily="18" charset="0"/>
                        <a:cs typeface="Arial" panose="020B0604020202020204" pitchFamily="34" charset="0"/>
                      </a:endParaRPr>
                    </a:p>
                  </a:txBody>
                  <a:tcPr/>
                </a:tc>
                <a:tc>
                  <a:txBody>
                    <a:bodyPr/>
                    <a:p>
                      <a:r>
                        <a:rPr lang="en-US" sz="1400" b="1" baseline="0" dirty="0"/>
                        <a:t>140g</a:t>
                      </a:r>
                      <a:endParaRPr lang="en-US" sz="1400" b="1" baseline="0" dirty="0">
                        <a:latin typeface="Garamond" panose="02020404030301010803" pitchFamily="18" charset="0"/>
                        <a:cs typeface="Arial" panose="020B0604020202020204" pitchFamily="34" charset="0"/>
                      </a:endParaRPr>
                    </a:p>
                  </a:txBody>
                  <a:tcPr/>
                </a:tc>
                <a:tc>
                  <a:txBody>
                    <a:bodyPr/>
                    <a:p>
                      <a:pPr algn="ctr"/>
                      <a:r>
                        <a:rPr lang="en-US" sz="1400" b="1" dirty="0"/>
                        <a:t>66</a:t>
                      </a:r>
                      <a:endParaRPr lang="en-US" sz="1400" b="1" dirty="0">
                        <a:latin typeface="Garamond" panose="02020404030301010803" pitchFamily="18" charset="0"/>
                      </a:endParaRPr>
                    </a:p>
                  </a:txBody>
                  <a:tcPr/>
                </a:tc>
                <a:tc>
                  <a:txBody>
                    <a:bodyPr/>
                    <a:p>
                      <a:pPr algn="ctr"/>
                      <a:r>
                        <a:rPr lang="en-US" sz="1400" b="1" dirty="0"/>
                        <a:t>15</a:t>
                      </a:r>
                      <a:endParaRPr lang="en-US" sz="1400" b="1" dirty="0"/>
                    </a:p>
                    <a:p>
                      <a:pPr algn="ctr"/>
                      <a:endParaRPr lang="en-US" sz="1400" b="1" dirty="0">
                        <a:latin typeface="Garamond" panose="02020404030301010803" pitchFamily="18" charset="0"/>
                      </a:endParaRPr>
                    </a:p>
                  </a:txBody>
                  <a:tcPr/>
                </a:tc>
                <a:tc>
                  <a:txBody>
                    <a:bodyPr/>
                    <a:p>
                      <a:pPr algn="ctr"/>
                      <a:r>
                        <a:rPr lang="en-US" sz="1400" b="1" dirty="0"/>
                        <a:t>1.3</a:t>
                      </a:r>
                      <a:endParaRPr lang="en-US" sz="1400" b="1" dirty="0">
                        <a:latin typeface="Garamond" panose="02020404030301010803" pitchFamily="18" charset="0"/>
                      </a:endParaRPr>
                    </a:p>
                  </a:txBody>
                  <a:tcPr/>
                </a:tc>
                <a:tc>
                  <a:txBody>
                    <a:bodyPr/>
                    <a:p>
                      <a:pPr algn="ctr"/>
                      <a:r>
                        <a:rPr lang="en-US" sz="1400" b="1" dirty="0"/>
                        <a:t>0.2</a:t>
                      </a:r>
                      <a:endParaRPr lang="en-US" sz="1400" b="1" dirty="0">
                        <a:latin typeface="Garamond" panose="02020404030301010803" pitchFamily="18" charset="0"/>
                      </a:endParaRPr>
                    </a:p>
                  </a:txBody>
                  <a:tcPr/>
                </a:tc>
                <a:tc>
                  <a:txBody>
                    <a:bodyPr/>
                    <a:p>
                      <a:pPr algn="ctr"/>
                      <a:r>
                        <a:rPr lang="en-US" sz="1400" b="1" dirty="0"/>
                        <a:t>2.8</a:t>
                      </a:r>
                      <a:endParaRPr lang="en-US" sz="1400" b="1" dirty="0">
                        <a:latin typeface="Garamond" panose="02020404030301010803" pitchFamily="18" charset="0"/>
                      </a:endParaRPr>
                    </a:p>
                  </a:txBody>
                  <a:tcPr/>
                </a:tc>
              </a:tr>
              <a:tr h="944880">
                <a:tc>
                  <a:txBody>
                    <a:bodyPr/>
                    <a:p>
                      <a:r>
                        <a:rPr lang="en-US" sz="1400" b="1" baseline="0" dirty="0">
                          <a:solidFill>
                            <a:srgbClr val="FF0000"/>
                          </a:solidFill>
                        </a:rPr>
                        <a:t>Supper</a:t>
                      </a:r>
                      <a:endParaRPr lang="en-US" sz="1400" b="1" baseline="0" dirty="0">
                        <a:solidFill>
                          <a:srgbClr val="FF0000"/>
                        </a:solidFill>
                        <a:latin typeface="Garamond" panose="02020404030301010803" pitchFamily="18" charset="0"/>
                        <a:cs typeface="Arial" panose="020B0604020202020204" pitchFamily="34" charset="0"/>
                      </a:endParaRPr>
                    </a:p>
                  </a:txBody>
                  <a:tcPr anchor="ctr"/>
                </a:tc>
                <a:tc>
                  <a:txBody>
                    <a:bodyPr/>
                    <a:p>
                      <a:r>
                        <a:rPr lang="en-US" sz="1400" b="1" dirty="0"/>
                        <a:t>BEANS</a:t>
                      </a:r>
                      <a:endParaRPr lang="en-US" sz="1400" b="1" dirty="0"/>
                    </a:p>
                    <a:p>
                      <a:r>
                        <a:rPr lang="en-US" sz="1400" b="1" dirty="0"/>
                        <a:t>RICE</a:t>
                      </a:r>
                      <a:endParaRPr lang="en-US" sz="1400" b="1" dirty="0"/>
                    </a:p>
                    <a:p>
                      <a:r>
                        <a:rPr lang="en-US" sz="1400" b="1" dirty="0"/>
                        <a:t>VEG. SAUCE</a:t>
                      </a:r>
                      <a:endParaRPr lang="en-US" sz="1400" b="1" dirty="0"/>
                    </a:p>
                    <a:p>
                      <a:pPr marL="0" marR="0" indent="0" algn="l" defTabSz="1036320" rtl="0" eaLnBrk="1" fontAlgn="auto" latinLnBrk="0" hangingPunct="1">
                        <a:lnSpc>
                          <a:spcPct val="100000"/>
                        </a:lnSpc>
                        <a:spcBef>
                          <a:spcPts val="0"/>
                        </a:spcBef>
                        <a:spcAft>
                          <a:spcPts val="0"/>
                        </a:spcAft>
                        <a:buClrTx/>
                        <a:buSzTx/>
                        <a:buFontTx/>
                        <a:buNone/>
                        <a:defRPr/>
                      </a:pPr>
                      <a:r>
                        <a:rPr lang="en-US" sz="1400" b="1" baseline="0" dirty="0"/>
                        <a:t>FISH</a:t>
                      </a:r>
                      <a:endParaRPr lang="en-US" sz="1400" b="1" baseline="0" dirty="0">
                        <a:latin typeface="Garamond" panose="02020404030301010803" pitchFamily="18" charset="0"/>
                        <a:cs typeface="Arial" panose="020B0604020202020204" pitchFamily="34" charset="0"/>
                      </a:endParaRPr>
                    </a:p>
                  </a:txBody>
                  <a:tcPr/>
                </a:tc>
                <a:tc>
                  <a:txBody>
                    <a:bodyPr/>
                    <a:p>
                      <a:r>
                        <a:rPr lang="en-US" sz="1400" b="1" baseline="0" dirty="0"/>
                        <a:t>140g</a:t>
                      </a:r>
                      <a:endParaRPr lang="en-US" sz="1400" b="1" baseline="0" dirty="0"/>
                    </a:p>
                    <a:p>
                      <a:r>
                        <a:rPr lang="en-US" sz="1400" b="1" baseline="0" dirty="0"/>
                        <a:t>130g</a:t>
                      </a:r>
                      <a:endParaRPr lang="en-US" sz="1400" b="1" baseline="0" dirty="0"/>
                    </a:p>
                    <a:p>
                      <a:r>
                        <a:rPr lang="en-US" sz="1400" b="1" baseline="0" dirty="0"/>
                        <a:t>200g</a:t>
                      </a:r>
                      <a:endParaRPr lang="en-US" sz="1400" b="1" baseline="0" dirty="0"/>
                    </a:p>
                    <a:p>
                      <a:r>
                        <a:rPr lang="en-US" sz="1400" b="1" baseline="0" dirty="0"/>
                        <a:t>90g</a:t>
                      </a:r>
                      <a:endParaRPr lang="en-US" sz="1400" b="1" baseline="0" dirty="0">
                        <a:latin typeface="Garamond" panose="02020404030301010803" pitchFamily="18" charset="0"/>
                        <a:cs typeface="Arial" panose="020B0604020202020204" pitchFamily="34" charset="0"/>
                      </a:endParaRPr>
                    </a:p>
                  </a:txBody>
                  <a:tcPr/>
                </a:tc>
                <a:tc>
                  <a:txBody>
                    <a:bodyPr/>
                    <a:p>
                      <a:pPr algn="ctr"/>
                      <a:r>
                        <a:rPr lang="en-US" sz="1400" b="1" dirty="0"/>
                        <a:t>206.58</a:t>
                      </a:r>
                      <a:endParaRPr lang="en-US" sz="1400" b="1" dirty="0"/>
                    </a:p>
                    <a:p>
                      <a:pPr algn="ctr"/>
                      <a:r>
                        <a:rPr lang="en-US" sz="1400" b="1" dirty="0"/>
                        <a:t>172.55</a:t>
                      </a:r>
                      <a:endParaRPr lang="en-US" sz="1400" b="1" dirty="0"/>
                    </a:p>
                    <a:p>
                      <a:pPr algn="ctr"/>
                      <a:r>
                        <a:rPr lang="en-US" sz="1400" b="1" dirty="0"/>
                        <a:t>103</a:t>
                      </a:r>
                      <a:endParaRPr lang="en-US" sz="1400" b="1" dirty="0"/>
                    </a:p>
                    <a:p>
                      <a:pPr marL="0" marR="0" indent="0" algn="ctr" defTabSz="1036320" rtl="0" eaLnBrk="1" fontAlgn="auto" latinLnBrk="0" hangingPunct="1">
                        <a:lnSpc>
                          <a:spcPct val="100000"/>
                        </a:lnSpc>
                        <a:spcBef>
                          <a:spcPts val="0"/>
                        </a:spcBef>
                        <a:spcAft>
                          <a:spcPts val="0"/>
                        </a:spcAft>
                        <a:buClrTx/>
                        <a:buSzTx/>
                        <a:buFontTx/>
                        <a:buNone/>
                        <a:defRPr/>
                      </a:pPr>
                      <a:r>
                        <a:rPr lang="en-US" sz="1400" b="1" dirty="0"/>
                        <a:t>139.5</a:t>
                      </a:r>
                      <a:endParaRPr lang="en-US" sz="1400" b="1" dirty="0">
                        <a:latin typeface="Garamond" panose="02020404030301010803" pitchFamily="18" charset="0"/>
                      </a:endParaRPr>
                    </a:p>
                  </a:txBody>
                  <a:tcPr/>
                </a:tc>
                <a:tc>
                  <a:txBody>
                    <a:bodyPr/>
                    <a:p>
                      <a:pPr algn="ctr"/>
                      <a:r>
                        <a:rPr lang="en-US" sz="1400" b="1" dirty="0"/>
                        <a:t>30</a:t>
                      </a:r>
                      <a:endParaRPr lang="en-US" sz="1400" b="1" dirty="0"/>
                    </a:p>
                    <a:p>
                      <a:pPr algn="ctr"/>
                      <a:r>
                        <a:rPr lang="en-US" sz="1400" b="1" dirty="0"/>
                        <a:t>30</a:t>
                      </a:r>
                      <a:endParaRPr lang="en-US" sz="1400" b="1" dirty="0"/>
                    </a:p>
                    <a:p>
                      <a:pPr algn="ctr"/>
                      <a:r>
                        <a:rPr lang="en-US" sz="1400" b="1" dirty="0"/>
                        <a:t>15</a:t>
                      </a:r>
                      <a:endParaRPr lang="en-US" sz="1400" b="1" dirty="0"/>
                    </a:p>
                    <a:p>
                      <a:pPr algn="ctr"/>
                      <a:r>
                        <a:rPr lang="en-US" sz="1400" b="1" dirty="0"/>
                        <a:t>-</a:t>
                      </a:r>
                      <a:endParaRPr lang="en-US" sz="1400" b="1" dirty="0">
                        <a:latin typeface="Garamond" panose="02020404030301010803" pitchFamily="18" charset="0"/>
                      </a:endParaRPr>
                    </a:p>
                  </a:txBody>
                  <a:tcPr/>
                </a:tc>
                <a:tc>
                  <a:txBody>
                    <a:bodyPr/>
                    <a:p>
                      <a:pPr algn="ctr"/>
                      <a:r>
                        <a:rPr lang="en-US" sz="1400" b="1" dirty="0"/>
                        <a:t>16.25</a:t>
                      </a:r>
                      <a:endParaRPr lang="en-US" sz="1400" b="1" dirty="0"/>
                    </a:p>
                    <a:p>
                      <a:pPr algn="ctr"/>
                      <a:r>
                        <a:rPr lang="en-US" sz="1400" b="1" dirty="0"/>
                        <a:t>3.45</a:t>
                      </a:r>
                      <a:endParaRPr lang="en-US" sz="1400" b="1" dirty="0"/>
                    </a:p>
                    <a:p>
                      <a:pPr algn="ctr"/>
                      <a:r>
                        <a:rPr lang="en-US" sz="1400" b="1" dirty="0"/>
                        <a:t>4</a:t>
                      </a:r>
                      <a:endParaRPr lang="en-US" sz="1400" b="1" dirty="0"/>
                    </a:p>
                    <a:p>
                      <a:pPr marL="0" marR="0" indent="0" algn="ctr" defTabSz="1036320" rtl="0" eaLnBrk="1" fontAlgn="auto" latinLnBrk="0" hangingPunct="1">
                        <a:lnSpc>
                          <a:spcPct val="100000"/>
                        </a:lnSpc>
                        <a:spcBef>
                          <a:spcPts val="0"/>
                        </a:spcBef>
                        <a:spcAft>
                          <a:spcPts val="0"/>
                        </a:spcAft>
                        <a:buClrTx/>
                        <a:buSzTx/>
                        <a:buFontTx/>
                        <a:buNone/>
                        <a:defRPr/>
                      </a:pPr>
                      <a:r>
                        <a:rPr lang="en-US" sz="1400" b="1" dirty="0"/>
                        <a:t>26.82</a:t>
                      </a:r>
                      <a:endParaRPr lang="en-US" sz="1400" b="1" dirty="0">
                        <a:latin typeface="Garamond" panose="02020404030301010803" pitchFamily="18" charset="0"/>
                      </a:endParaRPr>
                    </a:p>
                  </a:txBody>
                  <a:tcPr/>
                </a:tc>
                <a:tc>
                  <a:txBody>
                    <a:bodyPr/>
                    <a:p>
                      <a:pPr algn="ctr"/>
                      <a:r>
                        <a:rPr lang="en-US" sz="1400" b="1" dirty="0"/>
                        <a:t>0.7</a:t>
                      </a:r>
                      <a:endParaRPr lang="en-US" sz="1400" b="1" dirty="0"/>
                    </a:p>
                    <a:p>
                      <a:pPr algn="ctr"/>
                      <a:r>
                        <a:rPr lang="en-US" sz="1400" b="1" dirty="0"/>
                        <a:t>0.33</a:t>
                      </a:r>
                      <a:endParaRPr lang="en-US" sz="1400" b="1" dirty="0"/>
                    </a:p>
                    <a:p>
                      <a:pPr algn="ctr"/>
                      <a:r>
                        <a:rPr lang="en-US" sz="1400" b="1" dirty="0"/>
                        <a:t>7</a:t>
                      </a:r>
                      <a:endParaRPr lang="en-US" sz="1400" b="1" dirty="0"/>
                    </a:p>
                    <a:p>
                      <a:pPr algn="ctr"/>
                      <a:r>
                        <a:rPr lang="en-US" sz="1400" b="1" dirty="0"/>
                        <a:t>3.6</a:t>
                      </a:r>
                      <a:endParaRPr lang="en-US" sz="1400" b="1" dirty="0">
                        <a:latin typeface="Garamond" panose="02020404030301010803" pitchFamily="18" charset="0"/>
                      </a:endParaRPr>
                    </a:p>
                  </a:txBody>
                  <a:tcPr/>
                </a:tc>
                <a:tc>
                  <a:txBody>
                    <a:bodyPr/>
                    <a:p>
                      <a:pPr algn="ctr"/>
                      <a:r>
                        <a:rPr lang="en-US" sz="1400" b="1" dirty="0"/>
                        <a:t>7.42</a:t>
                      </a:r>
                      <a:endParaRPr lang="en-US" sz="1400" b="1" dirty="0"/>
                    </a:p>
                    <a:p>
                      <a:pPr algn="ctr"/>
                      <a:r>
                        <a:rPr lang="en-US" sz="1400" b="1" dirty="0"/>
                        <a:t>0.85</a:t>
                      </a:r>
                      <a:endParaRPr lang="en-US" sz="1400" b="1" dirty="0"/>
                    </a:p>
                    <a:p>
                      <a:pPr algn="ctr"/>
                      <a:r>
                        <a:rPr lang="en-US" sz="1400" b="1" dirty="0"/>
                        <a:t>24</a:t>
                      </a:r>
                      <a:endParaRPr lang="en-US" sz="1400" b="1" dirty="0"/>
                    </a:p>
                    <a:p>
                      <a:pPr algn="ctr"/>
                      <a:r>
                        <a:rPr lang="en-US" sz="1400" b="1" dirty="0">
                          <a:latin typeface="Garamond" panose="02020404030301010803" pitchFamily="18" charset="0"/>
                        </a:rPr>
                        <a:t>62</a:t>
                      </a:r>
                      <a:endParaRPr lang="en-US" sz="1400" b="1" dirty="0">
                        <a:latin typeface="Garamond" panose="02020404030301010803" pitchFamily="18" charset="0"/>
                      </a:endParaRPr>
                    </a:p>
                  </a:txBody>
                  <a:tcPr/>
                </a:tc>
              </a:tr>
              <a:tr h="518160">
                <a:tc>
                  <a:txBody>
                    <a:bodyPr/>
                    <a:p>
                      <a:r>
                        <a:rPr lang="en-US" sz="1400" b="1" baseline="0" dirty="0">
                          <a:solidFill>
                            <a:srgbClr val="FF0000"/>
                          </a:solidFill>
                        </a:rPr>
                        <a:t>Bed Time Snack</a:t>
                      </a:r>
                      <a:endParaRPr lang="en-US" sz="1400" b="1" baseline="0" dirty="0">
                        <a:solidFill>
                          <a:srgbClr val="FF0000"/>
                        </a:solidFill>
                        <a:latin typeface="Garamond" panose="02020404030301010803" pitchFamily="18" charset="0"/>
                        <a:cs typeface="Arial" panose="020B0604020202020204" pitchFamily="34" charset="0"/>
                      </a:endParaRPr>
                    </a:p>
                  </a:txBody>
                  <a:tcPr/>
                </a:tc>
                <a:tc>
                  <a:txBody>
                    <a:bodyPr/>
                    <a:p>
                      <a:r>
                        <a:rPr lang="en-US" sz="1400" b="1" baseline="0" dirty="0"/>
                        <a:t>YOGURT</a:t>
                      </a:r>
                      <a:endParaRPr lang="en-US" sz="1400" b="1" baseline="0" dirty="0"/>
                    </a:p>
                    <a:p>
                      <a:r>
                        <a:rPr lang="en-US" sz="1400" b="1" baseline="0" dirty="0"/>
                        <a:t>KEMP CRACKERS</a:t>
                      </a:r>
                      <a:endParaRPr lang="en-US" sz="1400" b="1" baseline="0" dirty="0">
                        <a:latin typeface="Garamond" panose="02020404030301010803" pitchFamily="18" charset="0"/>
                        <a:cs typeface="Arial" panose="020B0604020202020204" pitchFamily="34" charset="0"/>
                      </a:endParaRPr>
                    </a:p>
                  </a:txBody>
                  <a:tcPr/>
                </a:tc>
                <a:tc>
                  <a:txBody>
                    <a:bodyPr/>
                    <a:p>
                      <a:r>
                        <a:rPr lang="en-US" sz="1400" b="1" baseline="0" dirty="0"/>
                        <a:t>1 cup</a:t>
                      </a:r>
                      <a:endParaRPr lang="en-US" sz="1400" b="1" baseline="0" dirty="0"/>
                    </a:p>
                    <a:p>
                      <a:r>
                        <a:rPr lang="en-US" sz="1400" b="1" dirty="0"/>
                        <a:t>18g</a:t>
                      </a:r>
                      <a:endParaRPr lang="en-US" sz="1400" b="1" dirty="0">
                        <a:latin typeface="Garamond" panose="02020404030301010803" pitchFamily="18" charset="0"/>
                        <a:cs typeface="Arial" panose="020B0604020202020204" pitchFamily="34" charset="0"/>
                      </a:endParaRPr>
                    </a:p>
                  </a:txBody>
                  <a:tcPr/>
                </a:tc>
                <a:tc>
                  <a:txBody>
                    <a:bodyPr/>
                    <a:p>
                      <a:pPr algn="ctr"/>
                      <a:r>
                        <a:rPr lang="en-US" sz="1400" b="1" dirty="0"/>
                        <a:t>66</a:t>
                      </a:r>
                      <a:endParaRPr lang="en-US" sz="1400" b="1" dirty="0"/>
                    </a:p>
                    <a:p>
                      <a:pPr algn="ctr"/>
                      <a:r>
                        <a:rPr lang="en-US" sz="1400" b="1" dirty="0"/>
                        <a:t>149</a:t>
                      </a:r>
                      <a:endParaRPr lang="en-US" sz="1400" b="1" dirty="0">
                        <a:latin typeface="Garamond" panose="02020404030301010803" pitchFamily="18" charset="0"/>
                      </a:endParaRPr>
                    </a:p>
                  </a:txBody>
                  <a:tcPr/>
                </a:tc>
                <a:tc>
                  <a:txBody>
                    <a:bodyPr/>
                    <a:p>
                      <a:pPr algn="ctr"/>
                      <a:r>
                        <a:rPr lang="en-US" sz="1400" b="1" dirty="0"/>
                        <a:t>15</a:t>
                      </a:r>
                      <a:endParaRPr lang="en-US" sz="1400" b="1" dirty="0"/>
                    </a:p>
                    <a:p>
                      <a:pPr algn="ctr"/>
                      <a:r>
                        <a:rPr lang="en-US" sz="1400" b="1" dirty="0"/>
                        <a:t>15</a:t>
                      </a:r>
                      <a:endParaRPr lang="en-US" sz="1400" b="1" dirty="0">
                        <a:latin typeface="Garamond" panose="02020404030301010803" pitchFamily="18" charset="0"/>
                      </a:endParaRPr>
                    </a:p>
                  </a:txBody>
                  <a:tcPr/>
                </a:tc>
                <a:tc>
                  <a:txBody>
                    <a:bodyPr/>
                    <a:p>
                      <a:pPr algn="ctr"/>
                      <a:r>
                        <a:rPr lang="en-US" sz="1400" b="1" dirty="0"/>
                        <a:t>1.75</a:t>
                      </a:r>
                      <a:endParaRPr lang="en-US" sz="1400" b="1" dirty="0"/>
                    </a:p>
                    <a:p>
                      <a:pPr algn="ctr"/>
                      <a:r>
                        <a:rPr lang="en-US" sz="1400" b="1" dirty="0"/>
                        <a:t>8.5</a:t>
                      </a:r>
                      <a:endParaRPr lang="en-US" sz="1400" b="1" dirty="0">
                        <a:latin typeface="Garamond" panose="02020404030301010803" pitchFamily="18" charset="0"/>
                      </a:endParaRPr>
                    </a:p>
                  </a:txBody>
                  <a:tcPr/>
                </a:tc>
                <a:tc>
                  <a:txBody>
                    <a:bodyPr/>
                    <a:p>
                      <a:pPr algn="ctr"/>
                      <a:r>
                        <a:rPr lang="en-US" sz="1400" b="1" dirty="0"/>
                        <a:t>1.68</a:t>
                      </a:r>
                      <a:endParaRPr lang="en-US" sz="1400" b="1" dirty="0"/>
                    </a:p>
                    <a:p>
                      <a:pPr algn="ctr"/>
                      <a:r>
                        <a:rPr lang="en-US" sz="1400" b="1" dirty="0"/>
                        <a:t>8</a:t>
                      </a:r>
                      <a:endParaRPr lang="en-US" sz="1400" b="1" dirty="0">
                        <a:latin typeface="Garamond" panose="02020404030301010803" pitchFamily="18" charset="0"/>
                      </a:endParaRPr>
                    </a:p>
                  </a:txBody>
                  <a:tcPr/>
                </a:tc>
                <a:tc>
                  <a:txBody>
                    <a:bodyPr/>
                    <a:p>
                      <a:pPr algn="ctr"/>
                      <a:r>
                        <a:rPr lang="en-US" sz="1400" b="1" dirty="0"/>
                        <a:t>2.1</a:t>
                      </a:r>
                      <a:endParaRPr lang="en-US" sz="1400" b="1" dirty="0"/>
                    </a:p>
                    <a:p>
                      <a:pPr algn="ctr"/>
                      <a:r>
                        <a:rPr lang="en-US" sz="1400" b="1" dirty="0">
                          <a:latin typeface="Garamond" panose="02020404030301010803" pitchFamily="18" charset="0"/>
                        </a:rPr>
                        <a:t>2</a:t>
                      </a:r>
                      <a:endParaRPr lang="en-US" sz="1400" b="1" dirty="0">
                        <a:latin typeface="Garamond" panose="02020404030301010803" pitchFamily="18" charset="0"/>
                      </a:endParaRPr>
                    </a:p>
                  </a:txBody>
                  <a:tcPr/>
                </a:tc>
              </a:tr>
              <a:tr h="696595">
                <a:tc>
                  <a:txBody>
                    <a:bodyPr/>
                    <a:p>
                      <a:endParaRPr lang="en-US" sz="2000" b="1" baseline="0" dirty="0">
                        <a:latin typeface="Garamond" panose="02020404030301010803" pitchFamily="18" charset="0"/>
                        <a:cs typeface="Arial" panose="020B0604020202020204" pitchFamily="34" charset="0"/>
                      </a:endParaRPr>
                    </a:p>
                  </a:txBody>
                  <a:tcPr/>
                </a:tc>
                <a:tc>
                  <a:txBody>
                    <a:bodyPr/>
                    <a:p>
                      <a:r>
                        <a:rPr lang="en-US" sz="1400" b="1" baseline="0" dirty="0">
                          <a:solidFill>
                            <a:srgbClr val="FF0000"/>
                          </a:solidFill>
                          <a:latin typeface="Arial Black" panose="020B0A04020102020204" pitchFamily="34" charset="0"/>
                        </a:rPr>
                        <a:t>TOTAL</a:t>
                      </a:r>
                      <a:endParaRPr lang="en-US" sz="1400" b="1" baseline="0" dirty="0">
                        <a:solidFill>
                          <a:srgbClr val="FF0000"/>
                        </a:solidFill>
                        <a:latin typeface="Arial Black" panose="020B0A04020102020204" pitchFamily="34" charset="0"/>
                        <a:cs typeface="Arial" panose="020B0604020202020204" pitchFamily="34" charset="0"/>
                      </a:endParaRPr>
                    </a:p>
                  </a:txBody>
                  <a:tcPr/>
                </a:tc>
                <a:tc>
                  <a:txBody>
                    <a:bodyPr/>
                    <a:p>
                      <a:endParaRPr lang="en-US" sz="1400" b="1" dirty="0">
                        <a:solidFill>
                          <a:srgbClr val="FF0000"/>
                        </a:solidFill>
                        <a:latin typeface="Arial Black" panose="020B0A04020102020204" pitchFamily="34" charset="0"/>
                        <a:cs typeface="Arial" panose="020B0604020202020204" pitchFamily="34" charset="0"/>
                      </a:endParaRPr>
                    </a:p>
                  </a:txBody>
                  <a:tcPr/>
                </a:tc>
                <a:tc>
                  <a:txBody>
                    <a:bodyPr/>
                    <a:p>
                      <a:pPr algn="ctr"/>
                      <a:r>
                        <a:rPr lang="en-US" sz="1400" b="1" dirty="0">
                          <a:solidFill>
                            <a:srgbClr val="FF0000"/>
                          </a:solidFill>
                          <a:latin typeface="Arial Black" panose="020B0A04020102020204" pitchFamily="34" charset="0"/>
                        </a:rPr>
                        <a:t>2226.73</a:t>
                      </a:r>
                      <a:endParaRPr lang="en-US" sz="1400" b="1" dirty="0">
                        <a:solidFill>
                          <a:srgbClr val="FF0000"/>
                        </a:solidFill>
                        <a:latin typeface="Arial Black" panose="020B0A04020102020204" pitchFamily="34" charset="0"/>
                      </a:endParaRPr>
                    </a:p>
                  </a:txBody>
                  <a:tcPr/>
                </a:tc>
                <a:tc>
                  <a:txBody>
                    <a:bodyPr/>
                    <a:p>
                      <a:pPr algn="ctr"/>
                      <a:r>
                        <a:rPr lang="en-US" sz="1400" b="1" dirty="0">
                          <a:solidFill>
                            <a:srgbClr val="FF0000"/>
                          </a:solidFill>
                          <a:latin typeface="Arial Black" panose="020B0A04020102020204" pitchFamily="34" charset="0"/>
                        </a:rPr>
                        <a:t>330.6</a:t>
                      </a:r>
                      <a:endParaRPr lang="en-US" sz="1400" b="1" dirty="0">
                        <a:solidFill>
                          <a:srgbClr val="FF0000"/>
                        </a:solidFill>
                        <a:latin typeface="Arial Black" panose="020B0A04020102020204" pitchFamily="34" charset="0"/>
                      </a:endParaRPr>
                    </a:p>
                  </a:txBody>
                  <a:tcPr/>
                </a:tc>
                <a:tc>
                  <a:txBody>
                    <a:bodyPr/>
                    <a:p>
                      <a:pPr algn="ctr"/>
                      <a:r>
                        <a:rPr lang="en-US" sz="1400" b="1" dirty="0">
                          <a:solidFill>
                            <a:srgbClr val="FF0000"/>
                          </a:solidFill>
                          <a:latin typeface="Arial Black" panose="020B0A04020102020204" pitchFamily="34" charset="0"/>
                        </a:rPr>
                        <a:t>120.08</a:t>
                      </a:r>
                      <a:endParaRPr lang="en-US" sz="1400" b="1" dirty="0">
                        <a:solidFill>
                          <a:srgbClr val="FF0000"/>
                        </a:solidFill>
                        <a:latin typeface="Arial Black" panose="020B0A04020102020204" pitchFamily="34" charset="0"/>
                      </a:endParaRPr>
                    </a:p>
                  </a:txBody>
                  <a:tcPr/>
                </a:tc>
                <a:tc>
                  <a:txBody>
                    <a:bodyPr/>
                    <a:p>
                      <a:pPr algn="ctr"/>
                      <a:r>
                        <a:rPr lang="en-US" sz="1400" b="1" dirty="0">
                          <a:solidFill>
                            <a:srgbClr val="FF0000"/>
                          </a:solidFill>
                          <a:latin typeface="Arial Black" panose="020B0A04020102020204" pitchFamily="34" charset="0"/>
                        </a:rPr>
                        <a:t>65.57</a:t>
                      </a:r>
                      <a:endParaRPr lang="en-US" sz="1400" b="1" dirty="0">
                        <a:solidFill>
                          <a:srgbClr val="FF0000"/>
                        </a:solidFill>
                        <a:latin typeface="Arial Black" panose="020B0A04020102020204" pitchFamily="34" charset="0"/>
                      </a:endParaRPr>
                    </a:p>
                  </a:txBody>
                  <a:tcPr/>
                </a:tc>
                <a:tc>
                  <a:txBody>
                    <a:bodyPr/>
                    <a:p>
                      <a:pPr algn="ctr"/>
                      <a:r>
                        <a:rPr lang="en-US" sz="1400" b="1" dirty="0">
                          <a:solidFill>
                            <a:srgbClr val="FF0000"/>
                          </a:solidFill>
                          <a:latin typeface="Arial Black" panose="020B0A04020102020204" pitchFamily="34" charset="0"/>
                        </a:rPr>
                        <a:t>455.52</a:t>
                      </a:r>
                      <a:endParaRPr lang="en-US" sz="1400" b="1" dirty="0">
                        <a:solidFill>
                          <a:srgbClr val="FF0000"/>
                        </a:solidFill>
                        <a:latin typeface="Arial Black" panose="020B0A04020102020204" pitchFamily="34" charset="0"/>
                      </a:endParaRPr>
                    </a:p>
                  </a:txBody>
                  <a:tcPr/>
                </a:tc>
              </a:tr>
            </a:tbl>
          </a:graphicData>
        </a:graphic>
      </p:graphicFrame>
      <p:sp>
        <p:nvSpPr>
          <p:cNvPr id="5" name="Text Box 4"/>
          <p:cNvSpPr txBox="1"/>
          <p:nvPr/>
        </p:nvSpPr>
        <p:spPr>
          <a:xfrm>
            <a:off x="1176655" y="26035"/>
            <a:ext cx="4064000" cy="829945"/>
          </a:xfrm>
          <a:prstGeom prst="rect">
            <a:avLst/>
          </a:prstGeom>
          <a:noFill/>
        </p:spPr>
        <p:txBody>
          <a:bodyPr wrap="square" rtlCol="0">
            <a:spAutoFit/>
          </a:bodyPr>
          <a:p>
            <a:r>
              <a:rPr lang="en-US" sz="2400" b="1" dirty="0">
                <a:solidFill>
                  <a:schemeClr val="tx1"/>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sym typeface="+mn-ea"/>
              </a:rPr>
              <a:t>A DAY SAMPLE MENU</a:t>
            </a:r>
            <a:endParaRPr lang="en-GB" sz="2400" dirty="0">
              <a:solidFill>
                <a:schemeClr val="tx1"/>
              </a:solidFill>
            </a:endParaRPr>
          </a:p>
          <a:p>
            <a:endParaRPr lang="en-GB" sz="2400" dirty="0">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260" y="-34925"/>
            <a:ext cx="10515600" cy="1123950"/>
          </a:xfrm>
        </p:spPr>
        <p:txBody>
          <a:bodyPr/>
          <a:lstStyle/>
          <a:p>
            <a:r>
              <a:rPr lang="en-GB" b="1" dirty="0">
                <a:solidFill>
                  <a:schemeClr val="tx1"/>
                </a:solidFill>
                <a:effectLst>
                  <a:outerShdw blurRad="38100" dist="38100" dir="2700000" algn="tl">
                    <a:srgbClr val="000000">
                      <a:alpha val="43137"/>
                    </a:srgbClr>
                  </a:outerShdw>
                </a:effectLst>
                <a:latin typeface="Arial Black" panose="020B0A04020102020204" pitchFamily="34" charset="0"/>
                <a:cs typeface="Calibri" panose="020F0502020204030204" charset="0"/>
              </a:rPr>
              <a:t>NUTRITIO</a:t>
            </a:r>
            <a:r>
              <a:rPr lang="en-US" altLang="en-GB" b="1" dirty="0">
                <a:solidFill>
                  <a:schemeClr val="tx1"/>
                </a:solidFill>
                <a:effectLst>
                  <a:outerShdw blurRad="38100" dist="38100" dir="2700000" algn="tl">
                    <a:srgbClr val="000000">
                      <a:alpha val="43137"/>
                    </a:srgbClr>
                  </a:outerShdw>
                </a:effectLst>
                <a:latin typeface="Arial Black" panose="020B0A04020102020204" pitchFamily="34" charset="0"/>
                <a:cs typeface="Calibri" panose="020F0502020204030204" charset="0"/>
              </a:rPr>
              <a:t>N COUNSELLING</a:t>
            </a:r>
            <a:endParaRPr lang="en-US" altLang="en-GB" b="1" dirty="0">
              <a:solidFill>
                <a:schemeClr val="tx1"/>
              </a:solidFill>
              <a:effectLst>
                <a:outerShdw blurRad="38100" dist="38100" dir="2700000" algn="tl">
                  <a:srgbClr val="000000">
                    <a:alpha val="43137"/>
                  </a:srgbClr>
                </a:outerShdw>
              </a:effectLst>
              <a:latin typeface="Arial Black" panose="020B0A04020102020204" pitchFamily="34" charset="0"/>
              <a:cs typeface="Calibri" panose="020F0502020204030204" charset="0"/>
            </a:endParaRPr>
          </a:p>
        </p:txBody>
      </p:sp>
      <p:sp>
        <p:nvSpPr>
          <p:cNvPr id="3" name="Content Placeholder 2"/>
          <p:cNvSpPr>
            <a:spLocks noGrp="1"/>
          </p:cNvSpPr>
          <p:nvPr>
            <p:ph idx="1"/>
          </p:nvPr>
        </p:nvSpPr>
        <p:spPr>
          <a:xfrm>
            <a:off x="168813" y="1023245"/>
            <a:ext cx="7019778" cy="5438340"/>
          </a:xfrm>
        </p:spPr>
        <p:txBody>
          <a:bodyPr>
            <a:noAutofit/>
          </a:bodyPr>
          <a:lstStyle/>
          <a:p>
            <a:pPr marL="0" indent="0">
              <a:buNone/>
            </a:pPr>
            <a:endParaRPr lang="en-US" sz="3200" b="1" dirty="0">
              <a:effectLst/>
              <a:latin typeface="+mj-lt"/>
              <a:ea typeface="+mj-ea"/>
              <a:cs typeface="+mj-cs"/>
            </a:endParaRPr>
          </a:p>
          <a:p>
            <a:pPr algn="just">
              <a:buFont typeface="Wingdings" panose="05000000000000000000" pitchFamily="2" charset="2"/>
              <a:buChar char="q"/>
            </a:pPr>
            <a:r>
              <a:rPr lang="en-US" sz="3200" b="1" dirty="0">
                <a:effectLst/>
                <a:ea typeface="+mj-ea"/>
                <a:cs typeface="+mj-cs"/>
              </a:rPr>
              <a:t> Patient was counselled to avoid artificial spices in her meals and to stop adding salt at table.</a:t>
            </a:r>
            <a:endParaRPr lang="en-US" sz="3200" b="1" dirty="0">
              <a:effectLst/>
              <a:ea typeface="+mj-ea"/>
              <a:cs typeface="+mj-cs"/>
            </a:endParaRPr>
          </a:p>
          <a:p>
            <a:pPr algn="just">
              <a:buFont typeface="Wingdings" panose="05000000000000000000" pitchFamily="2" charset="2"/>
              <a:buChar char="q"/>
            </a:pPr>
            <a:r>
              <a:rPr lang="en-US" sz="3200" b="1" dirty="0">
                <a:effectLst/>
                <a:ea typeface="+mj-ea"/>
                <a:cs typeface="+mj-cs"/>
              </a:rPr>
              <a:t> Patient was counselled on the need to eat protein rich foods to make up for the losses in urine.</a:t>
            </a:r>
            <a:endParaRPr lang="en-GB" sz="3200" b="1" dirty="0">
              <a:effectLst/>
            </a:endParaRPr>
          </a:p>
          <a:p>
            <a:pPr algn="just">
              <a:buFont typeface="Wingdings" panose="05000000000000000000" pitchFamily="2" charset="2"/>
              <a:buChar char="q"/>
            </a:pPr>
            <a:r>
              <a:rPr lang="en-GB" sz="3200" b="1" dirty="0">
                <a:effectLst/>
              </a:rPr>
              <a:t> </a:t>
            </a:r>
            <a:r>
              <a:rPr lang="en-GB" sz="3200" b="1" dirty="0">
                <a:effectLst/>
                <a:ea typeface="+mj-ea"/>
                <a:cs typeface="+mj-cs"/>
              </a:rPr>
              <a:t>To increase fibre intake through the consumption of fruits, vegetables, whole grain cereals.</a:t>
            </a:r>
            <a:endParaRPr lang="en-GB" sz="3200" b="1" dirty="0">
              <a:effectLst/>
              <a:ea typeface="+mj-ea"/>
              <a:cs typeface="+mj-cs"/>
            </a:endParaRPr>
          </a:p>
          <a:p>
            <a:pPr marL="0" indent="0" algn="just">
              <a:buNone/>
            </a:pPr>
            <a:endParaRPr lang="en-GB" sz="3200" b="1" dirty="0">
              <a:effectLst/>
              <a:ea typeface="+mj-ea"/>
              <a:cs typeface="+mj-cs"/>
            </a:endParaRPr>
          </a:p>
          <a:p>
            <a:endParaRPr lang="en-GB" sz="3200" b="1" dirty="0">
              <a:effectLst/>
              <a:ea typeface="+mj-ea"/>
              <a:cs typeface="+mj-cs"/>
            </a:endParaRPr>
          </a:p>
        </p:txBody>
      </p:sp>
      <p:pic>
        <p:nvPicPr>
          <p:cNvPr id="5" name="Picture 4"/>
          <p:cNvPicPr>
            <a:picLocks noChangeAspect="1"/>
          </p:cNvPicPr>
          <p:nvPr/>
        </p:nvPicPr>
        <p:blipFill>
          <a:blip r:embed="rId1"/>
          <a:stretch>
            <a:fillRect/>
          </a:stretch>
        </p:blipFill>
        <p:spPr>
          <a:xfrm>
            <a:off x="7301132" y="1023245"/>
            <a:ext cx="4890868" cy="51673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980" y="169545"/>
            <a:ext cx="10131425" cy="786765"/>
          </a:xfrm>
        </p:spPr>
        <p:txBody>
          <a:bodyPr>
            <a:normAutofit fontScale="90000"/>
          </a:bodyPr>
          <a:lstStyle/>
          <a:p>
            <a:r>
              <a:rPr lang="en-GB" sz="4000" dirty="0">
                <a:solidFill>
                  <a:schemeClr val="tx1"/>
                </a:solidFill>
                <a:latin typeface="Arial Black" panose="020B0A04020102020204" pitchFamily="34" charset="0"/>
              </a:rPr>
              <a:t>          </a:t>
            </a:r>
            <a:r>
              <a:rPr lang="en-GB" sz="4000" b="1" dirty="0">
                <a:solidFill>
                  <a:schemeClr val="tx1"/>
                </a:solidFill>
                <a:latin typeface="Arial Black" panose="020B0A04020102020204" pitchFamily="34" charset="0"/>
              </a:rPr>
              <a:t>OVERVIEW</a:t>
            </a:r>
            <a:r>
              <a:rPr lang="en-US" altLang="en-GB" sz="4000" b="1" dirty="0">
                <a:solidFill>
                  <a:schemeClr val="tx1"/>
                </a:solidFill>
                <a:latin typeface="Arial Black" panose="020B0A04020102020204" pitchFamily="34" charset="0"/>
              </a:rPr>
              <a:t> CONT’D</a:t>
            </a:r>
            <a:br>
              <a:rPr lang="en-GB" sz="4000" b="1" dirty="0">
                <a:solidFill>
                  <a:schemeClr val="tx1"/>
                </a:solidFill>
                <a:latin typeface="Arial Black" panose="020B0A04020102020204" pitchFamily="34" charset="0"/>
              </a:rPr>
            </a:br>
            <a:r>
              <a:rPr lang="en-GB" sz="4000" b="1" dirty="0">
                <a:solidFill>
                  <a:schemeClr val="tx1"/>
                </a:solidFill>
                <a:latin typeface="Arial Black" panose="020B0A04020102020204" pitchFamily="34" charset="0"/>
              </a:rPr>
              <a:t>                     </a:t>
            </a:r>
            <a:endParaRPr lang="en-GB" sz="4000" b="1" dirty="0">
              <a:solidFill>
                <a:schemeClr val="tx1"/>
              </a:solidFill>
              <a:latin typeface="Arial Black" panose="020B0A04020102020204" pitchFamily="34" charset="0"/>
            </a:endParaRPr>
          </a:p>
        </p:txBody>
      </p:sp>
      <p:sp>
        <p:nvSpPr>
          <p:cNvPr id="3" name="Content Placeholder 2"/>
          <p:cNvSpPr>
            <a:spLocks noGrp="1"/>
          </p:cNvSpPr>
          <p:nvPr>
            <p:ph idx="1"/>
          </p:nvPr>
        </p:nvSpPr>
        <p:spPr>
          <a:xfrm>
            <a:off x="0" y="657225"/>
            <a:ext cx="7095490" cy="6201410"/>
          </a:xfrm>
        </p:spPr>
        <p:txBody>
          <a:bodyPr>
            <a:noAutofit/>
          </a:bodyPr>
          <a:lstStyle/>
          <a:p>
            <a:pPr marL="0" indent="0" algn="just">
              <a:buNone/>
            </a:pPr>
            <a:r>
              <a:rPr lang="en-GB" sz="3200" b="1" dirty="0"/>
              <a:t>From the time of conception until 40 weeks of gestation, a foetus is fully dependent on its mother for nourishment. Maternal factors such as pre-pregnancy nutritional status, pre-pregnancy weight status, gestational weight gain, the presence of comorbidities,</a:t>
            </a:r>
            <a:r>
              <a:rPr lang="en-GB" sz="3200" b="1" dirty="0">
                <a:solidFill>
                  <a:schemeClr val="accent1"/>
                </a:solidFill>
              </a:rPr>
              <a:t> </a:t>
            </a:r>
            <a:r>
              <a:rPr lang="en-GB" sz="3200" b="1" dirty="0"/>
              <a:t>gravida</a:t>
            </a:r>
            <a:r>
              <a:rPr lang="en-GB" sz="3200" b="1" dirty="0">
                <a:solidFill>
                  <a:schemeClr val="accent1"/>
                </a:solidFill>
              </a:rPr>
              <a:t> </a:t>
            </a:r>
            <a:r>
              <a:rPr lang="en-GB" sz="3200" b="1" dirty="0"/>
              <a:t>(number of pregnancies a woman has experienced) and parity (number of births a woman has given in her lifetime), smoking status, and maternal behaviour can therefore directly influence birth weight, health and outcomes.</a:t>
            </a:r>
            <a:endParaRPr lang="en-GB" sz="3200" b="1" dirty="0"/>
          </a:p>
        </p:txBody>
      </p:sp>
      <p:pic>
        <p:nvPicPr>
          <p:cNvPr id="5" name="Picture 4"/>
          <p:cNvPicPr>
            <a:picLocks noChangeAspect="1"/>
          </p:cNvPicPr>
          <p:nvPr/>
        </p:nvPicPr>
        <p:blipFill>
          <a:blip r:embed="rId1"/>
          <a:stretch>
            <a:fillRect/>
          </a:stretch>
        </p:blipFill>
        <p:spPr>
          <a:xfrm>
            <a:off x="7287895" y="1416050"/>
            <a:ext cx="4904105" cy="43465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a:blip r:embed="rId1"/>
          <a:srcRect l="8718" r="8718"/>
          <a:stretch>
            <a:fillRect/>
          </a:stretch>
        </p:blipFill>
        <p:spPr>
          <a:xfrm>
            <a:off x="6941185" y="1199515"/>
            <a:ext cx="5085080" cy="5383530"/>
          </a:xfrm>
        </p:spPr>
      </p:pic>
      <p:sp>
        <p:nvSpPr>
          <p:cNvPr id="3" name="Content Placeholder 2"/>
          <p:cNvSpPr>
            <a:spLocks noGrp="1"/>
          </p:cNvSpPr>
          <p:nvPr>
            <p:ph type="body" sz="half" idx="2"/>
          </p:nvPr>
        </p:nvSpPr>
        <p:spPr>
          <a:xfrm>
            <a:off x="132715" y="337820"/>
            <a:ext cx="6433185" cy="6519545"/>
          </a:xfrm>
        </p:spPr>
        <p:txBody>
          <a:bodyPr>
            <a:noAutofit/>
          </a:bodyPr>
          <a:lstStyle/>
          <a:p>
            <a:pPr marL="228600" indent="-228600" algn="just">
              <a:buFont typeface="Wingdings" panose="05000000000000000000" pitchFamily="2" charset="2"/>
              <a:buChar char="q"/>
            </a:pPr>
            <a:r>
              <a:rPr lang="en-GB" sz="3200" b="1" dirty="0">
                <a:effectLst>
                  <a:outerShdw blurRad="38100" dist="38100" dir="2700000" algn="tl">
                    <a:srgbClr val="000000">
                      <a:alpha val="43137"/>
                    </a:srgbClr>
                  </a:outerShdw>
                </a:effectLst>
                <a:ea typeface="+mj-ea"/>
                <a:cs typeface="+mj-cs"/>
              </a:rPr>
              <a:t>Patient was counselled on DASH diet </a:t>
            </a:r>
            <a:endParaRPr lang="en-GB" sz="3200" b="1" dirty="0">
              <a:effectLst>
                <a:outerShdw blurRad="38100" dist="38100" dir="2700000" algn="tl">
                  <a:srgbClr val="000000">
                    <a:alpha val="43137"/>
                  </a:srgbClr>
                </a:outerShdw>
              </a:effectLst>
              <a:ea typeface="+mj-ea"/>
              <a:cs typeface="+mj-cs"/>
            </a:endParaRPr>
          </a:p>
          <a:p>
            <a:pPr marL="228600" indent="-228600" algn="just">
              <a:buFont typeface="Wingdings" panose="05000000000000000000" pitchFamily="2" charset="2"/>
              <a:buChar char="q"/>
            </a:pPr>
            <a:r>
              <a:rPr lang="en-GB" sz="3200" b="1" dirty="0">
                <a:effectLst>
                  <a:outerShdw blurRad="38100" dist="38100" dir="2700000" algn="tl">
                    <a:srgbClr val="000000">
                      <a:alpha val="43137"/>
                    </a:srgbClr>
                  </a:outerShdw>
                </a:effectLst>
                <a:ea typeface="+mj-ea"/>
                <a:cs typeface="+mj-cs"/>
              </a:rPr>
              <a:t> Patient was counselled to take foods rich in  Omega 3  fatty acids (nuts, fish</a:t>
            </a:r>
            <a:r>
              <a:rPr lang="en-GB" sz="3200" b="1" dirty="0">
                <a:effectLst/>
                <a:ea typeface="+mj-ea"/>
                <a:cs typeface="+mj-cs"/>
              </a:rPr>
              <a:t>, </a:t>
            </a:r>
            <a:r>
              <a:rPr lang="en-GB" sz="3200" b="1" dirty="0">
                <a:effectLst>
                  <a:outerShdw blurRad="38100" dist="38100" dir="2700000" algn="tl">
                    <a:srgbClr val="000000">
                      <a:alpha val="43137"/>
                    </a:srgbClr>
                  </a:outerShdw>
                </a:effectLst>
                <a:ea typeface="+mj-ea"/>
                <a:cs typeface="+mj-cs"/>
              </a:rPr>
              <a:t>flax </a:t>
            </a:r>
            <a:r>
              <a:rPr lang="en-GB" sz="3200" b="1" dirty="0">
                <a:effectLst>
                  <a:outerShdw blurRad="38100" dist="38100" dir="2700000" algn="tl">
                    <a:srgbClr val="000000">
                      <a:alpha val="43137"/>
                    </a:srgbClr>
                  </a:outerShdw>
                </a:effectLst>
                <a:ea typeface="+mj-ea"/>
                <a:cs typeface="+mj-cs"/>
              </a:rPr>
              <a:t>seeds, Avocado etc)  and </a:t>
            </a:r>
            <a:r>
              <a:rPr lang="en-GB" sz="3200" b="1" dirty="0">
                <a:effectLst>
                  <a:outerShdw blurRad="38100" dist="38100" dir="2700000" algn="tl">
                    <a:srgbClr val="000000">
                      <a:alpha val="43137"/>
                    </a:srgbClr>
                  </a:outerShdw>
                </a:effectLst>
                <a:ea typeface="+mj-ea"/>
                <a:cs typeface="+mj-cs"/>
              </a:rPr>
              <a:t>leafy vegetables</a:t>
            </a:r>
            <a:endParaRPr lang="en-GB" sz="3200" b="1" dirty="0">
              <a:effectLst>
                <a:outerShdw blurRad="38100" dist="38100" dir="2700000" algn="tl">
                  <a:srgbClr val="000000">
                    <a:alpha val="43137"/>
                  </a:srgbClr>
                </a:outerShdw>
              </a:effectLst>
              <a:ea typeface="+mj-ea"/>
              <a:cs typeface="+mj-cs"/>
            </a:endParaRPr>
          </a:p>
          <a:p>
            <a:pPr marL="228600" indent="-228600" algn="just">
              <a:buFont typeface="Wingdings" panose="05000000000000000000" pitchFamily="2" charset="2"/>
              <a:buChar char="q"/>
            </a:pPr>
            <a:r>
              <a:rPr lang="en-GB" sz="3200" b="1" dirty="0">
                <a:effectLst>
                  <a:outerShdw blurRad="38100" dist="38100" dir="2700000" algn="tl">
                    <a:srgbClr val="000000">
                      <a:alpha val="43137"/>
                    </a:srgbClr>
                  </a:outerShdw>
                </a:effectLst>
                <a:ea typeface="+mj-ea"/>
                <a:cs typeface="+mj-cs"/>
              </a:rPr>
              <a:t> Eat green leafy vegetables with vitamin C rich sources in order to improve the bioavailability of iron.</a:t>
            </a:r>
            <a:endParaRPr lang="en-GB" sz="3200" b="1" dirty="0">
              <a:effectLst>
                <a:outerShdw blurRad="38100" dist="38100" dir="2700000" algn="tl">
                  <a:srgbClr val="000000">
                    <a:alpha val="43137"/>
                  </a:srgbClr>
                </a:outerShdw>
              </a:effectLst>
              <a:ea typeface="+mj-ea"/>
              <a:cs typeface="+mj-cs"/>
            </a:endParaRPr>
          </a:p>
          <a:p>
            <a:pPr algn="just">
              <a:buFont typeface="Wingdings" panose="05000000000000000000" pitchFamily="2" charset="2"/>
            </a:pPr>
            <a:endParaRPr lang="en-GB" sz="3200" b="1" dirty="0">
              <a:effectLst>
                <a:outerShdw blurRad="38100" dist="38100" dir="2700000" algn="tl">
                  <a:srgbClr val="000000">
                    <a:alpha val="43137"/>
                  </a:srgbClr>
                </a:outerShdw>
              </a:effectLst>
              <a:ea typeface="+mj-ea"/>
              <a:cs typeface="+mj-cs"/>
            </a:endParaRPr>
          </a:p>
          <a:p>
            <a:pPr marL="228600" indent="-228600" algn="just">
              <a:buFont typeface="Wingdings" panose="05000000000000000000" pitchFamily="2" charset="2"/>
              <a:buChar char="q"/>
            </a:pPr>
            <a:r>
              <a:rPr lang="en-GB" sz="3200" b="1" dirty="0">
                <a:effectLst>
                  <a:outerShdw blurRad="38100" dist="38100" dir="2700000" algn="tl">
                    <a:srgbClr val="000000">
                      <a:alpha val="43137"/>
                    </a:srgbClr>
                  </a:outerShdw>
                </a:effectLst>
                <a:ea typeface="+mj-ea"/>
                <a:cs typeface="+mj-cs"/>
              </a:rPr>
              <a:t>Patient was counselled to avoid packaged foods.</a:t>
            </a:r>
            <a:endParaRPr lang="en-GB" sz="3200" b="1" dirty="0">
              <a:effectLst>
                <a:outerShdw blurRad="38100" dist="38100" dir="2700000" algn="tl">
                  <a:srgbClr val="000000">
                    <a:alpha val="43137"/>
                  </a:srgbClr>
                </a:outerShdw>
              </a:effectLst>
              <a:ea typeface="+mj-ea"/>
              <a:cs typeface="+mj-cs"/>
            </a:endParaRPr>
          </a:p>
          <a:p>
            <a:endParaRPr lang="en-GB" sz="3200" b="1" dirty="0">
              <a:effectLst>
                <a:outerShdw blurRad="38100" dist="38100" dir="2700000" algn="tl">
                  <a:srgbClr val="000000">
                    <a:alpha val="43137"/>
                  </a:srgbClr>
                </a:outerShdw>
              </a:effectLst>
              <a:ea typeface="+mj-ea"/>
              <a:cs typeface="+mj-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99" y="-14068"/>
            <a:ext cx="10515600" cy="555015"/>
          </a:xfrm>
        </p:spPr>
        <p:txBody>
          <a:bodyPr>
            <a:normAutofit fontScale="90000"/>
          </a:bodyPr>
          <a:lstStyle/>
          <a:p>
            <a:r>
              <a:rPr lang="en-US" sz="4400" b="1" dirty="0">
                <a:solidFill>
                  <a:schemeClr val="accent1">
                    <a:lumMod val="75000"/>
                  </a:schemeClr>
                </a:solidFill>
                <a:effectLst>
                  <a:outerShdw blurRad="38100" dist="38100" dir="2700000" algn="tl">
                    <a:srgbClr val="000000">
                      <a:alpha val="43137"/>
                    </a:srgbClr>
                  </a:outerShdw>
                </a:effectLst>
                <a:latin typeface="Calibri" panose="020F0502020204030204" charset="0"/>
                <a:ea typeface="Calibri" panose="020F0502020204030204" charset="0"/>
                <a:cs typeface="Calibri" panose="020F0502020204030204" charset="0"/>
              </a:rPr>
              <a:t>Drugs-Nutrient Interaction And Their Functions</a:t>
            </a:r>
            <a:endParaRPr lang="en-GB" dirty="0"/>
          </a:p>
        </p:txBody>
      </p:sp>
      <p:graphicFrame>
        <p:nvGraphicFramePr>
          <p:cNvPr id="4" name="Table 4"/>
          <p:cNvGraphicFramePr>
            <a:graphicFrameLocks noGrp="1"/>
          </p:cNvGraphicFramePr>
          <p:nvPr>
            <p:ph idx="1"/>
          </p:nvPr>
        </p:nvGraphicFramePr>
        <p:xfrm>
          <a:off x="134816" y="426765"/>
          <a:ext cx="11949332" cy="6431235"/>
        </p:xfrm>
        <a:graphic>
          <a:graphicData uri="http://schemas.openxmlformats.org/drawingml/2006/table">
            <a:tbl>
              <a:tblPr firstRow="1" firstCol="1" bandRow="1">
                <a:tableStyleId>{69CF1AB2-1976-4502-BF36-3FF5EA218861}</a:tableStyleId>
              </a:tblPr>
              <a:tblGrid>
                <a:gridCol w="1841602"/>
                <a:gridCol w="1775145"/>
                <a:gridCol w="4167573"/>
                <a:gridCol w="4165012"/>
              </a:tblGrid>
              <a:tr h="381462">
                <a:tc>
                  <a:txBody>
                    <a:bodyPr/>
                    <a:lstStyle/>
                    <a:p>
                      <a:pPr algn="just">
                        <a:lnSpc>
                          <a:spcPct val="150000"/>
                        </a:lnSpc>
                        <a:spcAft>
                          <a:spcPts val="1000"/>
                        </a:spcAft>
                      </a:pPr>
                      <a:r>
                        <a:rPr lang="en-US" sz="1600" b="1" dirty="0">
                          <a:effectLst/>
                        </a:rPr>
                        <a:t>Drugs </a:t>
                      </a:r>
                      <a:endParaRPr lang="en-US" sz="1600" b="1"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600" b="1">
                          <a:effectLst/>
                        </a:rPr>
                        <a:t>Dosage </a:t>
                      </a:r>
                      <a:endParaRPr lang="en-US" sz="1600" b="1">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600" b="1" dirty="0">
                          <a:effectLst/>
                        </a:rPr>
                        <a:t>Functions </a:t>
                      </a:r>
                      <a:endParaRPr lang="en-US" sz="1600" b="1"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600" b="1">
                          <a:effectLst/>
                        </a:rPr>
                        <a:t>Drug  and Nutrient  interaction </a:t>
                      </a:r>
                      <a:endParaRPr lang="en-US" sz="1600" b="1">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r>
              <a:tr h="1328586">
                <a:tc>
                  <a:txBody>
                    <a:bodyPr/>
                    <a:lstStyle/>
                    <a:p>
                      <a:pPr algn="just">
                        <a:lnSpc>
                          <a:spcPct val="150000"/>
                        </a:lnSpc>
                        <a:spcAft>
                          <a:spcPts val="1000"/>
                        </a:spcAft>
                      </a:pPr>
                      <a:r>
                        <a:rPr lang="en-US" sz="1600" b="1" dirty="0">
                          <a:effectLst/>
                        </a:rPr>
                        <a:t>IM </a:t>
                      </a:r>
                      <a:r>
                        <a:rPr lang="en-US" sz="1600" b="1" dirty="0" err="1">
                          <a:effectLst/>
                        </a:rPr>
                        <a:t>Nifediphine</a:t>
                      </a:r>
                      <a:r>
                        <a:rPr lang="en-US" sz="1600" b="1" dirty="0">
                          <a:effectLst/>
                        </a:rPr>
                        <a:t> (20mg)</a:t>
                      </a:r>
                      <a:endParaRPr lang="en-GB" sz="1600" b="1"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600" b="1" dirty="0">
                          <a:effectLst/>
                        </a:rPr>
                        <a:t>12 hourly</a:t>
                      </a:r>
                      <a:endParaRPr lang="en-US" sz="1600" b="1"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400" b="1" dirty="0">
                          <a:effectLst/>
                        </a:rPr>
                        <a:t>Used to treat high blood pressure and to control angina (chest pain)</a:t>
                      </a:r>
                      <a:endParaRPr lang="en-US" sz="1400" b="1"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400" b="1" dirty="0">
                          <a:effectLst/>
                        </a:rPr>
                        <a:t>Longer use causes edema, grapefruits may increase the effects of the drug by increasing the amount in the body.</a:t>
                      </a:r>
                      <a:endParaRPr lang="en-US" sz="1400" b="1"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r>
              <a:tr h="758481">
                <a:tc>
                  <a:txBody>
                    <a:bodyPr/>
                    <a:lstStyle/>
                    <a:p>
                      <a:pPr algn="just">
                        <a:lnSpc>
                          <a:spcPct val="150000"/>
                        </a:lnSpc>
                        <a:spcAft>
                          <a:spcPts val="1000"/>
                        </a:spcAft>
                      </a:pPr>
                      <a:r>
                        <a:rPr lang="en-US" sz="1600" b="1" dirty="0">
                          <a:effectLst/>
                        </a:rPr>
                        <a:t>IM MgSO4 (5mg)</a:t>
                      </a:r>
                      <a:endParaRPr lang="en-US" sz="1600" b="1"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600" b="1" dirty="0">
                          <a:effectLst/>
                        </a:rPr>
                        <a:t>4 hourly</a:t>
                      </a:r>
                      <a:endParaRPr lang="en-US" sz="1600" b="1"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400" b="1" dirty="0">
                          <a:effectLst/>
                        </a:rPr>
                        <a:t>It is used as an anticonvulsant and an electrolyte replenisher </a:t>
                      </a:r>
                      <a:endParaRPr lang="en-US" sz="1400" b="1"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GB" sz="1400" b="1" dirty="0">
                          <a:effectLst/>
                        </a:rPr>
                        <a:t>Calcium react with magnesium sulphate resulting in precipitation of the </a:t>
                      </a:r>
                      <a:r>
                        <a:rPr lang="en-GB" sz="1400" b="1" dirty="0" err="1">
                          <a:effectLst/>
                        </a:rPr>
                        <a:t>sulfates</a:t>
                      </a:r>
                      <a:endParaRPr lang="en-GB" sz="1400" b="1"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r>
              <a:tr h="995505">
                <a:tc>
                  <a:txBody>
                    <a:bodyPr/>
                    <a:lstStyle/>
                    <a:p>
                      <a:pPr algn="just">
                        <a:lnSpc>
                          <a:spcPct val="150000"/>
                        </a:lnSpc>
                        <a:spcAft>
                          <a:spcPts val="1000"/>
                        </a:spcAft>
                      </a:pPr>
                      <a:r>
                        <a:rPr lang="en-US" sz="1600" b="1" dirty="0">
                          <a:effectLst/>
                        </a:rPr>
                        <a:t>Tab Vitamin C (500mg)</a:t>
                      </a:r>
                      <a:endParaRPr lang="en-US" sz="1600" b="1"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600" b="1">
                          <a:effectLst/>
                        </a:rPr>
                        <a:t>2x daily </a:t>
                      </a:r>
                      <a:endParaRPr lang="en-US" sz="1600" b="1">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400" b="1">
                          <a:effectLst/>
                        </a:rPr>
                        <a:t>Helps to protect  cells  and keep them healthy </a:t>
                      </a:r>
                      <a:endParaRPr lang="en-US" sz="1400" b="1">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400" b="1" dirty="0">
                          <a:effectLst/>
                        </a:rPr>
                        <a:t>Enhances the absorption  of  dietary iron and  selenium, reduces copper, nickel  and  manganese  absorption </a:t>
                      </a:r>
                      <a:endParaRPr lang="en-US" sz="1400" b="1"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r>
              <a:tr h="985848">
                <a:tc>
                  <a:txBody>
                    <a:bodyPr/>
                    <a:lstStyle/>
                    <a:p>
                      <a:pPr algn="just">
                        <a:lnSpc>
                          <a:spcPct val="150000"/>
                        </a:lnSpc>
                        <a:spcAft>
                          <a:spcPts val="1000"/>
                        </a:spcAft>
                      </a:pPr>
                      <a:r>
                        <a:rPr lang="en-US" sz="1600" b="1">
                          <a:effectLst/>
                        </a:rPr>
                        <a:t>Tab CaCO3 600mg </a:t>
                      </a:r>
                      <a:endParaRPr lang="en-US" sz="1600" b="1">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600" b="1">
                          <a:effectLst/>
                        </a:rPr>
                        <a:t>3x daily </a:t>
                      </a:r>
                      <a:endParaRPr lang="en-US" sz="1600" b="1">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400" b="1">
                          <a:effectLst/>
                        </a:rPr>
                        <a:t>Helps in normal  functioning of the nerves, cells, muscles and bones </a:t>
                      </a:r>
                      <a:endParaRPr lang="en-US" sz="1400" b="1">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400" b="1" dirty="0">
                          <a:effectLst/>
                        </a:rPr>
                        <a:t>Absorption may increase with food.  Binds with  phosphorus in the  gut and  block  its  absorption </a:t>
                      </a:r>
                      <a:endParaRPr lang="en-US" sz="1400" b="1"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r>
              <a:tr h="995505">
                <a:tc>
                  <a:txBody>
                    <a:bodyPr/>
                    <a:lstStyle/>
                    <a:p>
                      <a:pPr algn="just">
                        <a:lnSpc>
                          <a:spcPct val="150000"/>
                        </a:lnSpc>
                        <a:spcAft>
                          <a:spcPts val="1000"/>
                        </a:spcAft>
                      </a:pPr>
                      <a:r>
                        <a:rPr lang="en-US" sz="1600" b="1">
                          <a:effectLst/>
                        </a:rPr>
                        <a:t>Tab Propanolol (80mg)</a:t>
                      </a:r>
                      <a:endParaRPr lang="en-US" sz="1600" b="1">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600" b="1">
                          <a:effectLst/>
                        </a:rPr>
                        <a:t>2x daily </a:t>
                      </a:r>
                      <a:endParaRPr lang="en-US" sz="1600" b="1">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400" b="1">
                          <a:effectLst/>
                        </a:rPr>
                        <a:t>A beta blocker used  to treat high blood  pressure, irregular heartbeats, migraine  headaches or tremors </a:t>
                      </a:r>
                      <a:endParaRPr lang="en-US" sz="1400" b="1">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400" b="1" dirty="0">
                          <a:effectLst/>
                        </a:rPr>
                        <a:t>Caffeine  containing  foods  may decrease  its  effectiveness  when  taken together </a:t>
                      </a:r>
                      <a:endParaRPr lang="en-US" sz="1400" b="1"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r>
              <a:tr h="985848">
                <a:tc>
                  <a:txBody>
                    <a:bodyPr/>
                    <a:lstStyle/>
                    <a:p>
                      <a:pPr algn="just">
                        <a:lnSpc>
                          <a:spcPct val="150000"/>
                        </a:lnSpc>
                        <a:spcAft>
                          <a:spcPts val="1000"/>
                        </a:spcAft>
                      </a:pPr>
                      <a:r>
                        <a:rPr lang="en-US" sz="1600" b="1">
                          <a:effectLst/>
                        </a:rPr>
                        <a:t>Tab Aldoment (1g)</a:t>
                      </a:r>
                      <a:endParaRPr lang="en-US" sz="1600" b="1">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600" b="1">
                          <a:effectLst/>
                        </a:rPr>
                        <a:t>12 hourly</a:t>
                      </a:r>
                      <a:endParaRPr lang="en-US" sz="1600" b="1">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400" b="1" dirty="0">
                          <a:effectLst/>
                        </a:rPr>
                        <a:t>Used to treat  high blood  pressure, renal  impairment  and hypertensive  crisis </a:t>
                      </a:r>
                      <a:endParaRPr lang="en-US" sz="1400" b="1"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400" b="1" dirty="0">
                          <a:effectLst/>
                        </a:rPr>
                        <a:t>Interferes with  excess  salt  intake.  Alcohol may  increase dizziness when  taken with  drugs. </a:t>
                      </a:r>
                      <a:endParaRPr lang="en-US" sz="1400" b="1" dirty="0">
                        <a:effectLst/>
                        <a:latin typeface="Arial" panose="020B0604020202020204" pitchFamily="34" charset="0"/>
                        <a:ea typeface="SimSun" panose="02010600030101010101" pitchFamily="2" charset="-122"/>
                        <a:cs typeface="Arial" panose="020B0604020202020204" pitchFamily="34" charset="0"/>
                      </a:endParaRPr>
                    </a:p>
                  </a:txBody>
                  <a:tcPr marL="53595" marR="53595" marT="0" marB="0"/>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solidFill>
                  <a:schemeClr val="tx1"/>
                </a:solidFill>
                <a:effectLst>
                  <a:outerShdw blurRad="38100" dist="38100" dir="2700000" algn="tl">
                    <a:srgbClr val="000000">
                      <a:alpha val="43137"/>
                    </a:srgbClr>
                  </a:outerShdw>
                </a:effectLst>
                <a:latin typeface="Arial Black" panose="020B0A04020102020204" pitchFamily="34" charset="0"/>
                <a:ea typeface="Calibri" panose="020F0502020204030204" charset="0"/>
                <a:cs typeface="Arial Black" panose="020B0A04020102020204" pitchFamily="34" charset="0"/>
              </a:rPr>
              <a:t>Nutrition Monitoring And Evaluation</a:t>
            </a:r>
            <a:br>
              <a:rPr lang="en-GB" dirty="0">
                <a:solidFill>
                  <a:schemeClr val="tx1"/>
                </a:solidFill>
                <a:latin typeface="Arial Black" panose="020B0A04020102020204" pitchFamily="34" charset="0"/>
                <a:cs typeface="Arial Black" panose="020B0A04020102020204" pitchFamily="34" charset="0"/>
              </a:rPr>
            </a:br>
            <a:endParaRPr lang="en-GB" dirty="0">
              <a:solidFill>
                <a:schemeClr val="tx1"/>
              </a:solidFill>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a:xfrm>
            <a:off x="528955" y="1094105"/>
            <a:ext cx="6554470" cy="5533390"/>
          </a:xfrm>
        </p:spPr>
        <p:txBody>
          <a:bodyPr>
            <a:noAutofit/>
          </a:bodyPr>
          <a:lstStyle/>
          <a:p>
            <a:pPr marL="0" indent="0">
              <a:buFont typeface="Wingdings" panose="05000000000000000000" pitchFamily="2" charset="2"/>
              <a:buNone/>
            </a:pPr>
            <a:endParaRPr lang="en-GB" sz="3200" b="1" dirty="0"/>
          </a:p>
          <a:p>
            <a:pPr>
              <a:buFont typeface="Wingdings" panose="05000000000000000000" pitchFamily="2" charset="2"/>
              <a:buChar char="q"/>
            </a:pPr>
            <a:r>
              <a:rPr lang="en-GB" sz="3200" b="1" dirty="0"/>
              <a:t>Patient adhered to the new dietary regimen</a:t>
            </a:r>
            <a:endParaRPr lang="en-GB" sz="3200" b="1" dirty="0"/>
          </a:p>
          <a:p>
            <a:pPr>
              <a:buFont typeface="Wingdings" panose="05000000000000000000" pitchFamily="2" charset="2"/>
              <a:buChar char="q"/>
            </a:pPr>
            <a:r>
              <a:rPr lang="en-GB" sz="3200" b="1" dirty="0"/>
              <a:t>On </a:t>
            </a:r>
            <a:r>
              <a:rPr lang="en-US" altLang="en-GB" sz="3200" b="1" dirty="0"/>
              <a:t>10</a:t>
            </a:r>
            <a:r>
              <a:rPr lang="en-GB" sz="3200" b="1" dirty="0"/>
              <a:t>/</a:t>
            </a:r>
            <a:r>
              <a:rPr lang="en-US" altLang="en-GB" sz="3200" b="1" dirty="0"/>
              <a:t>11</a:t>
            </a:r>
            <a:r>
              <a:rPr lang="en-GB" sz="3200" b="1" dirty="0"/>
              <a:t>/24, patients BP was 120/80mmHg</a:t>
            </a:r>
            <a:endParaRPr lang="en-GB" sz="3200" b="1" dirty="0"/>
          </a:p>
          <a:p>
            <a:pPr>
              <a:buFont typeface="Wingdings" panose="05000000000000000000" pitchFamily="2" charset="2"/>
              <a:buChar char="q"/>
            </a:pPr>
            <a:r>
              <a:rPr lang="en-GB" sz="3200" b="1" dirty="0"/>
              <a:t>Patient complained of heartburn and she was advised to</a:t>
            </a:r>
            <a:endParaRPr lang="en-GB" sz="3200" b="1" dirty="0"/>
          </a:p>
          <a:p>
            <a:pPr>
              <a:buFont typeface="Wingdings" panose="05000000000000000000" pitchFamily="2" charset="2"/>
              <a:buChar char="q"/>
            </a:pPr>
            <a:r>
              <a:rPr lang="en-GB" sz="3200" b="1" dirty="0"/>
              <a:t>Eat small, frequent meals, drink liquids between meals, sit up while eating  and wait 3 hours after eating before lying do</a:t>
            </a:r>
            <a:r>
              <a:rPr lang="en-US" altLang="en-GB" sz="3200" b="1" dirty="0"/>
              <a:t>wn</a:t>
            </a:r>
            <a:endParaRPr lang="en-US" altLang="en-GB" sz="3200" b="1" dirty="0"/>
          </a:p>
        </p:txBody>
      </p:sp>
      <p:pic>
        <p:nvPicPr>
          <p:cNvPr id="5" name="Picture 4"/>
          <p:cNvPicPr>
            <a:picLocks noChangeAspect="1"/>
          </p:cNvPicPr>
          <p:nvPr/>
        </p:nvPicPr>
        <p:blipFill>
          <a:blip r:embed="rId1"/>
          <a:stretch>
            <a:fillRect/>
          </a:stretch>
        </p:blipFill>
        <p:spPr>
          <a:xfrm>
            <a:off x="6865257" y="1436914"/>
            <a:ext cx="5080000" cy="435133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885" y="0"/>
            <a:ext cx="10515600" cy="1325563"/>
          </a:xfrm>
        </p:spPr>
        <p:txBody>
          <a:bodyPr>
            <a:normAutofit fontScale="90000"/>
          </a:bodyPr>
          <a:lstStyle/>
          <a:p>
            <a:r>
              <a:rPr lang="en-US" sz="4400" b="1" dirty="0">
                <a:solidFill>
                  <a:schemeClr val="tx1"/>
                </a:solidFill>
                <a:effectLst>
                  <a:outerShdw blurRad="38100" dist="38100" dir="2700000" algn="tl">
                    <a:srgbClr val="000000">
                      <a:alpha val="43137"/>
                    </a:srgbClr>
                  </a:outerShdw>
                </a:effectLst>
                <a:latin typeface="Arial Black" panose="020B0A04020102020204" pitchFamily="34" charset="0"/>
                <a:ea typeface="Calibri" panose="020F0502020204030204" charset="0"/>
                <a:cs typeface="Arial Black" panose="020B0A04020102020204" pitchFamily="34" charset="0"/>
              </a:rPr>
              <a:t>Nutrition Monitoring And Evaluation</a:t>
            </a:r>
            <a:endParaRPr lang="en-US" sz="4400" b="1" dirty="0">
              <a:solidFill>
                <a:schemeClr val="tx1"/>
              </a:solidFill>
              <a:effectLst>
                <a:outerShdw blurRad="38100" dist="38100" dir="2700000" algn="tl">
                  <a:srgbClr val="000000">
                    <a:alpha val="43137"/>
                  </a:srgbClr>
                </a:outerShdw>
              </a:effectLst>
              <a:latin typeface="Arial Black" panose="020B0A04020102020204" pitchFamily="34" charset="0"/>
              <a:ea typeface="Calibri" panose="020F0502020204030204" charset="0"/>
              <a:cs typeface="Arial Black" panose="020B0A04020102020204" pitchFamily="34" charset="0"/>
            </a:endParaRPr>
          </a:p>
        </p:txBody>
      </p:sp>
      <p:sp>
        <p:nvSpPr>
          <p:cNvPr id="3" name="Content Placeholder 2"/>
          <p:cNvSpPr>
            <a:spLocks noGrp="1"/>
          </p:cNvSpPr>
          <p:nvPr>
            <p:ph idx="1"/>
          </p:nvPr>
        </p:nvSpPr>
        <p:spPr>
          <a:xfrm>
            <a:off x="518885" y="1401309"/>
            <a:ext cx="10515600" cy="4351338"/>
          </a:xfrm>
        </p:spPr>
        <p:txBody>
          <a:bodyPr/>
          <a:lstStyle/>
          <a:p>
            <a:pPr>
              <a:buFont typeface="Wingdings" panose="05000000000000000000" pitchFamily="2" charset="2"/>
              <a:buChar char="q"/>
            </a:pPr>
            <a:r>
              <a:rPr lang="en-US" altLang="en-GB" sz="3600" b="1" dirty="0"/>
              <a:t> On 12/11/24</a:t>
            </a:r>
            <a:r>
              <a:rPr lang="en-GB" sz="3600" b="1" dirty="0"/>
              <a:t> Oedema gradually regressed </a:t>
            </a:r>
            <a:endParaRPr lang="en-GB" sz="3600" b="1" dirty="0"/>
          </a:p>
          <a:p>
            <a:pPr>
              <a:buFont typeface="Wingdings" panose="05000000000000000000" pitchFamily="2" charset="2"/>
              <a:buChar char="q"/>
            </a:pPr>
            <a:r>
              <a:rPr lang="en-GB" sz="3600" b="1" dirty="0"/>
              <a:t> Pa</a:t>
            </a:r>
            <a:r>
              <a:rPr lang="en-US" altLang="en-GB" sz="3600" b="1" dirty="0"/>
              <a:t>tient was discharged on 14/11/24 . Blood pressure was 120/80 mmHg</a:t>
            </a:r>
            <a:endParaRPr lang="en-GB" sz="3600" b="1" dirty="0"/>
          </a:p>
          <a:p>
            <a:endParaRPr lang="en-GB" sz="3600" b="1" dirty="0"/>
          </a:p>
        </p:txBody>
      </p:sp>
      <p:pic>
        <p:nvPicPr>
          <p:cNvPr id="5" name="Picture 4"/>
          <p:cNvPicPr>
            <a:picLocks noChangeAspect="1"/>
          </p:cNvPicPr>
          <p:nvPr/>
        </p:nvPicPr>
        <p:blipFill>
          <a:blip r:embed="rId1"/>
          <a:stretch>
            <a:fillRect/>
          </a:stretch>
        </p:blipFill>
        <p:spPr>
          <a:xfrm>
            <a:off x="518885" y="3790392"/>
            <a:ext cx="8414100" cy="2998439"/>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643" y="-35170"/>
            <a:ext cx="10515600" cy="1325563"/>
          </a:xfrm>
        </p:spPr>
        <p:txBody>
          <a:bodyPr/>
          <a:lstStyle/>
          <a:p>
            <a:r>
              <a:rPr lang="en-US" sz="3600" b="1" dirty="0">
                <a:solidFill>
                  <a:schemeClr val="tx1"/>
                </a:solidFill>
                <a:effectLst>
                  <a:outerShdw blurRad="38100" dist="38100" dir="2700000" algn="tl">
                    <a:srgbClr val="000000">
                      <a:alpha val="43137"/>
                    </a:srgbClr>
                  </a:outerShdw>
                </a:effectLst>
                <a:latin typeface="Arial Black" panose="020B0A04020102020204" pitchFamily="34" charset="0"/>
                <a:cs typeface="Arial Black" panose="020B0A04020102020204" pitchFamily="34" charset="0"/>
              </a:rPr>
              <a:t>Other Medical Professionals Involved </a:t>
            </a:r>
            <a:endParaRPr lang="en-US" sz="3600" b="1" dirty="0">
              <a:solidFill>
                <a:schemeClr val="tx1"/>
              </a:solidFill>
              <a:effectLst>
                <a:outerShdw blurRad="38100" dist="38100" dir="2700000" algn="tl">
                  <a:srgbClr val="000000">
                    <a:alpha val="43137"/>
                  </a:srgbClr>
                </a:outerShdw>
              </a:effectLst>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a:xfrm>
            <a:off x="226695" y="1628775"/>
            <a:ext cx="4485640" cy="4351655"/>
          </a:xfrm>
        </p:spPr>
        <p:txBody>
          <a:bodyPr/>
          <a:lstStyle/>
          <a:p>
            <a:pPr>
              <a:buFont typeface="Wingdings" panose="05000000000000000000" pitchFamily="2" charset="2"/>
              <a:buChar char="q"/>
            </a:pPr>
            <a:r>
              <a:rPr lang="en-US" sz="3600" b="1" dirty="0">
                <a:effectLst/>
                <a:latin typeface="Arial Black" panose="020B0A04020102020204" pitchFamily="34" charset="0"/>
                <a:ea typeface="SimSun" panose="02010600030101010101" pitchFamily="2" charset="-122"/>
                <a:cs typeface="Arial Black" panose="020B0A04020102020204" pitchFamily="34" charset="0"/>
              </a:rPr>
              <a:t>Doctors </a:t>
            </a:r>
            <a:endParaRPr lang="en-GB" sz="3600" b="1" dirty="0">
              <a:effectLst/>
              <a:latin typeface="Arial Black" panose="020B0A04020102020204" pitchFamily="34" charset="0"/>
              <a:ea typeface="SimSun" panose="02010600030101010101" pitchFamily="2" charset="-122"/>
              <a:cs typeface="Arial Black" panose="020B0A04020102020204" pitchFamily="34" charset="0"/>
            </a:endParaRPr>
          </a:p>
          <a:p>
            <a:pPr>
              <a:buFont typeface="Wingdings" panose="05000000000000000000" pitchFamily="2" charset="2"/>
              <a:buChar char="q"/>
            </a:pPr>
            <a:r>
              <a:rPr lang="en-US" sz="3600" b="1" dirty="0">
                <a:effectLst/>
                <a:latin typeface="Arial Black" panose="020B0A04020102020204" pitchFamily="34" charset="0"/>
                <a:ea typeface="SimSun" panose="02010600030101010101" pitchFamily="2" charset="-122"/>
                <a:cs typeface="Arial Black" panose="020B0A04020102020204" pitchFamily="34" charset="0"/>
              </a:rPr>
              <a:t>Nurses</a:t>
            </a:r>
            <a:endParaRPr lang="en-GB" sz="3600" b="1" dirty="0">
              <a:effectLst/>
              <a:latin typeface="Arial Black" panose="020B0A04020102020204" pitchFamily="34" charset="0"/>
              <a:ea typeface="SimSun" panose="02010600030101010101" pitchFamily="2" charset="-122"/>
              <a:cs typeface="Arial Black" panose="020B0A04020102020204" pitchFamily="34" charset="0"/>
            </a:endParaRPr>
          </a:p>
          <a:p>
            <a:pPr>
              <a:buFont typeface="Wingdings" panose="05000000000000000000" pitchFamily="2" charset="2"/>
              <a:buChar char="q"/>
            </a:pPr>
            <a:r>
              <a:rPr lang="en-US" sz="3600" b="1" dirty="0">
                <a:effectLst/>
                <a:latin typeface="Arial Black" panose="020B0A04020102020204" pitchFamily="34" charset="0"/>
                <a:ea typeface="SimSun" panose="02010600030101010101" pitchFamily="2" charset="-122"/>
                <a:cs typeface="Arial Black" panose="020B0A04020102020204" pitchFamily="34" charset="0"/>
              </a:rPr>
              <a:t>Lab. Scientists </a:t>
            </a:r>
            <a:endParaRPr lang="en-US" sz="3600" b="1" dirty="0">
              <a:effectLst/>
              <a:latin typeface="Arial Black" panose="020B0A04020102020204" pitchFamily="34" charset="0"/>
              <a:ea typeface="SimSun" panose="02010600030101010101" pitchFamily="2" charset="-122"/>
              <a:cs typeface="Arial Black" panose="020B0A04020102020204" pitchFamily="34" charset="0"/>
            </a:endParaRPr>
          </a:p>
          <a:p>
            <a:pPr>
              <a:buFont typeface="Wingdings" panose="05000000000000000000" pitchFamily="2" charset="2"/>
              <a:buChar char="q"/>
            </a:pPr>
            <a:r>
              <a:rPr lang="en-US" sz="3600" b="1" dirty="0">
                <a:effectLst/>
                <a:latin typeface="Arial Black" panose="020B0A04020102020204" pitchFamily="34" charset="0"/>
                <a:ea typeface="SimSun" panose="02010600030101010101" pitchFamily="2" charset="-122"/>
                <a:cs typeface="Arial Black" panose="020B0A04020102020204" pitchFamily="34" charset="0"/>
              </a:rPr>
              <a:t>Radiographers</a:t>
            </a:r>
            <a:endParaRPr lang="en-GB" sz="3600" b="1" dirty="0">
              <a:effectLst/>
              <a:latin typeface="Arial Black" panose="020B0A04020102020204" pitchFamily="34" charset="0"/>
              <a:ea typeface="SimSun" panose="02010600030101010101" pitchFamily="2" charset="-122"/>
              <a:cs typeface="Arial Black" panose="020B0A04020102020204" pitchFamily="34" charset="0"/>
            </a:endParaRPr>
          </a:p>
          <a:p>
            <a:endParaRPr lang="en-GB" sz="3600" b="1" dirty="0">
              <a:latin typeface="Arial Black" panose="020B0A04020102020204" pitchFamily="34" charset="0"/>
              <a:cs typeface="Arial Black" panose="020B0A04020102020204" pitchFamily="34" charset="0"/>
            </a:endParaRPr>
          </a:p>
        </p:txBody>
      </p:sp>
      <p:pic>
        <p:nvPicPr>
          <p:cNvPr id="4" name="Picture Placeholder 7"/>
          <p:cNvPicPr>
            <a:picLocks noChangeAspect="1"/>
          </p:cNvPicPr>
          <p:nvPr/>
        </p:nvPicPr>
        <p:blipFill>
          <a:blip r:embed="rId1">
            <a:extLst>
              <a:ext uri="{28A0092B-C50C-407E-A947-70E740481C1C}">
                <a14:useLocalDpi xmlns:a14="http://schemas.microsoft.com/office/drawing/2010/main" val="0"/>
              </a:ext>
            </a:extLst>
          </a:blip>
          <a:srcRect l="17270" r="17270"/>
          <a:stretch>
            <a:fillRect/>
          </a:stretch>
        </p:blipFill>
        <p:spPr>
          <a:xfrm>
            <a:off x="4712677" y="1477109"/>
            <a:ext cx="7105357" cy="4107766"/>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858520"/>
          </a:xfrm>
        </p:spPr>
        <p:txBody>
          <a:bodyPr>
            <a:normAutofit/>
          </a:bodyPr>
          <a:lstStyle/>
          <a:p>
            <a:r>
              <a:rPr lang="en-US" sz="3600" b="1" dirty="0">
                <a:solidFill>
                  <a:schemeClr val="tx1"/>
                </a:solidFill>
                <a:effectLst>
                  <a:outerShdw blurRad="38100" dist="38100" dir="2700000" algn="tl">
                    <a:srgbClr val="000000">
                      <a:alpha val="43137"/>
                    </a:srgbClr>
                  </a:outerShdw>
                </a:effectLst>
                <a:latin typeface="Arial Black" panose="020B0A04020102020204" pitchFamily="34" charset="0"/>
                <a:ea typeface="Calibri" panose="020F0502020204030204" charset="0"/>
                <a:cs typeface="Arial Black" panose="020B0A04020102020204" pitchFamily="34" charset="0"/>
              </a:rPr>
              <a:t>                         REFRENCES</a:t>
            </a:r>
            <a:endParaRPr lang="en-US" sz="3600" b="1" dirty="0">
              <a:solidFill>
                <a:schemeClr val="tx1"/>
              </a:solidFill>
              <a:effectLst>
                <a:outerShdw blurRad="38100" dist="38100" dir="2700000" algn="tl">
                  <a:srgbClr val="000000">
                    <a:alpha val="43137"/>
                  </a:srgbClr>
                </a:outerShdw>
              </a:effectLst>
              <a:latin typeface="Arial Black" panose="020B0A04020102020204" pitchFamily="34" charset="0"/>
              <a:ea typeface="Calibri" panose="020F0502020204030204" charset="0"/>
              <a:cs typeface="Arial Black" panose="020B0A04020102020204" pitchFamily="34" charset="0"/>
            </a:endParaRPr>
          </a:p>
        </p:txBody>
      </p:sp>
      <p:sp>
        <p:nvSpPr>
          <p:cNvPr id="3" name="Content Placeholder 2"/>
          <p:cNvSpPr>
            <a:spLocks noGrp="1"/>
          </p:cNvSpPr>
          <p:nvPr>
            <p:ph idx="1"/>
          </p:nvPr>
        </p:nvSpPr>
        <p:spPr>
          <a:xfrm>
            <a:off x="346075" y="995045"/>
            <a:ext cx="10515600" cy="5789930"/>
          </a:xfrm>
        </p:spPr>
        <p:txBody>
          <a:bodyPr>
            <a:noAutofit/>
          </a:bodyPr>
          <a:lstStyle/>
          <a:p>
            <a:pPr marL="0" indent="0" algn="just">
              <a:buNone/>
            </a:pPr>
            <a:r>
              <a:rPr lang="en-GB" sz="1600" b="1" dirty="0"/>
              <a:t>American College of Obstetricians and </a:t>
            </a:r>
            <a:r>
              <a:rPr lang="en-GB" sz="1600" b="1" dirty="0" err="1"/>
              <a:t>Gynecologists</a:t>
            </a:r>
            <a:r>
              <a:rPr lang="en-GB" sz="1600" b="1" dirty="0"/>
              <a:t>: ACOG Practice Bulletin No. 202: Gestational Hypertension and Preeclampsia, </a:t>
            </a:r>
            <a:r>
              <a:rPr lang="en-GB" sz="1600" b="1" dirty="0" err="1"/>
              <a:t>Obstet</a:t>
            </a:r>
            <a:r>
              <a:rPr lang="en-GB" sz="1600" b="1" dirty="0"/>
              <a:t> </a:t>
            </a:r>
            <a:r>
              <a:rPr lang="en-GB" sz="1600" b="1" dirty="0" err="1"/>
              <a:t>Gynecol</a:t>
            </a:r>
            <a:r>
              <a:rPr lang="en-GB" sz="1600" b="1" dirty="0"/>
              <a:t> 133: e1–e25, 2019. </a:t>
            </a:r>
            <a:endParaRPr lang="en-GB" sz="1600" b="1" dirty="0"/>
          </a:p>
          <a:p>
            <a:pPr marL="0" indent="0" algn="just">
              <a:buNone/>
            </a:pPr>
            <a:r>
              <a:rPr lang="en-GB" sz="1600" b="1" dirty="0"/>
              <a:t>American Dietetic Association, American Society of Nutrition, </a:t>
            </a:r>
            <a:r>
              <a:rPr lang="en-GB" sz="1600" b="1" dirty="0" err="1"/>
              <a:t>SiegaRiz</a:t>
            </a:r>
            <a:r>
              <a:rPr lang="en-GB" sz="1600" b="1" dirty="0"/>
              <a:t> AM, King JC. Position of the American Dietetic Association and American Society for Nutrition: Obesity, Reproduction, and Pregnancy Outcomes. J Am Diet Assoc. 2009;109(5):918-927</a:t>
            </a:r>
            <a:endParaRPr lang="en-GB" sz="1600" b="1" dirty="0"/>
          </a:p>
          <a:p>
            <a:pPr marL="0" indent="0" algn="just">
              <a:buNone/>
            </a:pPr>
            <a:r>
              <a:rPr lang="en-GB" sz="1600" b="1" dirty="0"/>
              <a:t>Goodnight W, Newman R, Society of Maternal-</a:t>
            </a:r>
            <a:r>
              <a:rPr lang="en-GB" sz="1600" b="1" dirty="0" err="1"/>
              <a:t>Fetal</a:t>
            </a:r>
            <a:r>
              <a:rPr lang="en-GB" sz="1600" b="1" dirty="0"/>
              <a:t> Medicine: Optimal nutrition for improved twin pregnancy outcome, </a:t>
            </a:r>
            <a:r>
              <a:rPr lang="en-GB" sz="1600" b="1" dirty="0" err="1"/>
              <a:t>Obstet</a:t>
            </a:r>
            <a:r>
              <a:rPr lang="en-GB" sz="1600" b="1" dirty="0"/>
              <a:t> </a:t>
            </a:r>
            <a:r>
              <a:rPr lang="en-GB" sz="1600" b="1" dirty="0" err="1"/>
              <a:t>Gynecol</a:t>
            </a:r>
            <a:r>
              <a:rPr lang="en-GB" sz="1600" b="1" dirty="0"/>
              <a:t> 114: 1121–1134, 2009</a:t>
            </a:r>
            <a:endParaRPr lang="en-GB" sz="1600" b="1" dirty="0">
              <a:solidFill>
                <a:srgbClr val="222222"/>
              </a:solidFill>
            </a:endParaRPr>
          </a:p>
          <a:p>
            <a:pPr marL="0" indent="0" algn="just">
              <a:buNone/>
            </a:pPr>
            <a:r>
              <a:rPr lang="en-GB" sz="1600" b="1" i="0" dirty="0" err="1">
                <a:solidFill>
                  <a:srgbClr val="222222"/>
                </a:solidFill>
                <a:effectLst/>
              </a:rPr>
              <a:t>Sibai</a:t>
            </a:r>
            <a:r>
              <a:rPr lang="en-GB" sz="1600" b="1" i="0" dirty="0">
                <a:solidFill>
                  <a:srgbClr val="222222"/>
                </a:solidFill>
                <a:effectLst/>
              </a:rPr>
              <a:t>, B. M. (2004). Magnesium </a:t>
            </a:r>
            <a:r>
              <a:rPr lang="en-GB" sz="1600" b="1" i="0" dirty="0" err="1">
                <a:solidFill>
                  <a:srgbClr val="222222"/>
                </a:solidFill>
                <a:effectLst/>
              </a:rPr>
              <a:t>sulfate</a:t>
            </a:r>
            <a:r>
              <a:rPr lang="en-GB" sz="1600" b="1" i="0" dirty="0">
                <a:solidFill>
                  <a:srgbClr val="222222"/>
                </a:solidFill>
                <a:effectLst/>
              </a:rPr>
              <a:t> prophylaxis in preeclampsia: Lessons learned from recent trials. </a:t>
            </a:r>
            <a:r>
              <a:rPr lang="en-GB" sz="1600" b="1" i="1" dirty="0">
                <a:solidFill>
                  <a:srgbClr val="222222"/>
                </a:solidFill>
                <a:effectLst/>
              </a:rPr>
              <a:t>American Journal of Obstetrics &amp; </a:t>
            </a:r>
            <a:r>
              <a:rPr lang="en-GB" sz="1600" b="1" i="1" dirty="0" err="1">
                <a:solidFill>
                  <a:srgbClr val="222222"/>
                </a:solidFill>
                <a:effectLst/>
              </a:rPr>
              <a:t>Gynecology</a:t>
            </a:r>
            <a:r>
              <a:rPr lang="en-GB" sz="1600" b="1" i="1" dirty="0">
                <a:solidFill>
                  <a:srgbClr val="222222"/>
                </a:solidFill>
                <a:effectLst/>
              </a:rPr>
              <a:t>, 190</a:t>
            </a:r>
            <a:r>
              <a:rPr lang="en-GB" sz="1600" b="1" i="0" dirty="0">
                <a:solidFill>
                  <a:srgbClr val="222222"/>
                </a:solidFill>
                <a:effectLst/>
              </a:rPr>
              <a:t>(6), 1520–1526. Retrieved November 14, 2018, from </a:t>
            </a:r>
            <a:r>
              <a:rPr lang="en-GB" sz="1600" b="1" i="0" u="none" strike="noStrike" dirty="0">
                <a:solidFill>
                  <a:srgbClr val="3277B3"/>
                </a:solidFill>
                <a:effectLst/>
                <a:hlinkClick r:id="rId1"/>
              </a:rPr>
              <a:t>https://www.ncbi.nlm.nih.gov/pubmed/15284724</a:t>
            </a:r>
            <a:endParaRPr lang="en-GB" sz="1600" b="1" i="0" u="none" strike="noStrike" dirty="0">
              <a:solidFill>
                <a:srgbClr val="3277B3"/>
              </a:solidFill>
              <a:effectLst/>
            </a:endParaRPr>
          </a:p>
          <a:p>
            <a:pPr marL="0" indent="0" algn="just">
              <a:buNone/>
            </a:pPr>
            <a:r>
              <a:rPr lang="en-GB" sz="1600" b="1" dirty="0"/>
              <a:t>Szymanski LM, Satin AJ: Strenuous exercise during pregnancy: is there a limit? Am J </a:t>
            </a:r>
            <a:r>
              <a:rPr lang="en-GB" sz="1600" b="1" dirty="0" err="1"/>
              <a:t>Obstet</a:t>
            </a:r>
            <a:r>
              <a:rPr lang="en-GB" sz="1600" b="1" dirty="0"/>
              <a:t> </a:t>
            </a:r>
            <a:r>
              <a:rPr lang="en-GB" sz="1600" b="1" dirty="0" err="1"/>
              <a:t>Gynecol</a:t>
            </a:r>
            <a:r>
              <a:rPr lang="en-GB" sz="1600" b="1" dirty="0"/>
              <a:t> 207:179.e1-e6, 2012.</a:t>
            </a:r>
            <a:endParaRPr lang="en-GB" sz="1600" b="1" i="0" dirty="0">
              <a:solidFill>
                <a:srgbClr val="222222"/>
              </a:solidFill>
              <a:effectLst/>
            </a:endParaRPr>
          </a:p>
          <a:p>
            <a:pPr marL="0" indent="0" algn="just">
              <a:buNone/>
            </a:pPr>
            <a:r>
              <a:rPr lang="en-GB" sz="1600" b="1" i="0" dirty="0">
                <a:solidFill>
                  <a:srgbClr val="222222"/>
                </a:solidFill>
                <a:effectLst/>
              </a:rPr>
              <a:t>National Institute of Neurological Disorders and Stroke. (2016). </a:t>
            </a:r>
            <a:r>
              <a:rPr lang="en-GB" sz="1600" b="1" i="1" dirty="0">
                <a:solidFill>
                  <a:srgbClr val="222222"/>
                </a:solidFill>
                <a:effectLst/>
              </a:rPr>
              <a:t>The epilepsies and</a:t>
            </a:r>
            <a:r>
              <a:rPr lang="en-GB" sz="1600" b="1" i="0" dirty="0">
                <a:solidFill>
                  <a:srgbClr val="222222"/>
                </a:solidFill>
                <a:effectLst/>
              </a:rPr>
              <a:t> </a:t>
            </a:r>
            <a:r>
              <a:rPr lang="en-GB" sz="1600" b="1" i="1" dirty="0">
                <a:solidFill>
                  <a:srgbClr val="222222"/>
                </a:solidFill>
                <a:effectLst/>
              </a:rPr>
              <a:t>seizures: Hope through research</a:t>
            </a:r>
            <a:r>
              <a:rPr lang="en-GB" sz="1600" b="1" i="0" dirty="0">
                <a:solidFill>
                  <a:srgbClr val="222222"/>
                </a:solidFill>
                <a:effectLst/>
              </a:rPr>
              <a:t>. Retrieved January 4, 2017, from </a:t>
            </a:r>
            <a:r>
              <a:rPr lang="en-GB" sz="1600" b="1" i="0" u="none" strike="noStrike" dirty="0">
                <a:solidFill>
                  <a:srgbClr val="3277B3"/>
                </a:solidFill>
                <a:effectLst/>
                <a:hlinkClick r:id="rId2"/>
              </a:rPr>
              <a:t>https://www.ninds.nih.gov/Disorders/Patient-Caregiver-Education/Hope-Through-Research/Epilepsies-and-Seizures-Hope-Through</a:t>
            </a:r>
            <a:endParaRPr lang="en-GB" sz="1600" b="1" i="0" dirty="0">
              <a:solidFill>
                <a:srgbClr val="222222"/>
              </a:solidFill>
              <a:effectLst/>
            </a:endParaRPr>
          </a:p>
          <a:p>
            <a:pPr marL="0" indent="0" algn="just">
              <a:buNone/>
            </a:pPr>
            <a:r>
              <a:rPr lang="en-GB" sz="1600" b="1" i="0" dirty="0">
                <a:solidFill>
                  <a:srgbClr val="222222"/>
                </a:solidFill>
                <a:effectLst/>
              </a:rPr>
              <a:t>Preeclampsia Foundation. (2018). </a:t>
            </a:r>
            <a:r>
              <a:rPr lang="en-GB" sz="1600" b="1" i="1" dirty="0">
                <a:solidFill>
                  <a:srgbClr val="222222"/>
                </a:solidFill>
                <a:effectLst/>
              </a:rPr>
              <a:t>FAQs</a:t>
            </a:r>
            <a:r>
              <a:rPr lang="en-GB" sz="1600" b="1" i="0" dirty="0">
                <a:solidFill>
                  <a:srgbClr val="222222"/>
                </a:solidFill>
                <a:effectLst/>
              </a:rPr>
              <a:t>. Retrieved November 14, 2018, from </a:t>
            </a:r>
            <a:r>
              <a:rPr lang="en-GB" sz="1600" b="1" i="0" u="none" strike="noStrike" dirty="0">
                <a:solidFill>
                  <a:srgbClr val="3277B3"/>
                </a:solidFill>
                <a:effectLst/>
                <a:hlinkClick r:id="rId3"/>
              </a:rPr>
              <a:t>https://www.preeclampsia.org/health-information/faqs</a:t>
            </a:r>
            <a:endParaRPr lang="en-GB" sz="1600" b="1" i="0" dirty="0">
              <a:solidFill>
                <a:srgbClr val="222222"/>
              </a:solidFill>
              <a:effectLst/>
            </a:endParaRPr>
          </a:p>
          <a:p>
            <a:pPr marL="0" indent="0" algn="just">
              <a:buNone/>
            </a:pPr>
            <a:r>
              <a:rPr lang="en-GB" sz="1600" b="1" i="0" dirty="0" err="1">
                <a:solidFill>
                  <a:srgbClr val="212121"/>
                </a:solidFill>
                <a:effectLst/>
              </a:rPr>
              <a:t>Thangaratinam</a:t>
            </a:r>
            <a:r>
              <a:rPr lang="en-GB" sz="1600" b="1" i="0" dirty="0">
                <a:solidFill>
                  <a:srgbClr val="212121"/>
                </a:solidFill>
                <a:effectLst/>
              </a:rPr>
              <a:t> S, </a:t>
            </a:r>
            <a:r>
              <a:rPr lang="en-GB" sz="1600" b="1" i="0" dirty="0" err="1">
                <a:solidFill>
                  <a:srgbClr val="212121"/>
                </a:solidFill>
                <a:effectLst/>
              </a:rPr>
              <a:t>Rogozinska</a:t>
            </a:r>
            <a:r>
              <a:rPr lang="en-GB" sz="1600" b="1" i="0" dirty="0">
                <a:solidFill>
                  <a:srgbClr val="212121"/>
                </a:solidFill>
                <a:effectLst/>
              </a:rPr>
              <a:t> E, Jolly K, et al.. Effects of interventions in pregnancy on maternal weight and obstetric outcomes: meta-analysis of randomised evidence. </a:t>
            </a:r>
            <a:r>
              <a:rPr lang="en-GB" sz="1600" b="1" i="1" dirty="0">
                <a:solidFill>
                  <a:srgbClr val="212121"/>
                </a:solidFill>
                <a:effectLst/>
              </a:rPr>
              <a:t>BMJ</a:t>
            </a:r>
            <a:r>
              <a:rPr lang="en-GB" sz="1600" b="1" i="0" dirty="0">
                <a:solidFill>
                  <a:srgbClr val="212121"/>
                </a:solidFill>
                <a:effectLst/>
              </a:rPr>
              <a:t> 2012;344:e2088. 10.1136/bmj.e2088 </a:t>
            </a:r>
            <a:endParaRPr lang="en-GB" sz="1600" b="1" i="0" dirty="0">
              <a:solidFill>
                <a:srgbClr val="212121"/>
              </a:solidFill>
              <a:effectLst/>
            </a:endParaRPr>
          </a:p>
          <a:p>
            <a:pPr marL="0" indent="0" algn="just">
              <a:buNone/>
            </a:pPr>
            <a:r>
              <a:rPr lang="en-GB" sz="1600" b="1" dirty="0"/>
              <a:t>United States Department of Health and Human Services, Office on Women’s Health: Postpartum depression, 2018b. Available at: https://www.womenshealth.gov/mental-health/mental-health-conditions/postpartum-depression.</a:t>
            </a:r>
            <a:endParaRPr lang="en-GB" sz="1600" b="1" i="0" dirty="0">
              <a:solidFill>
                <a:srgbClr val="212121"/>
              </a:solidFill>
              <a:effectLst/>
            </a:endParaRPr>
          </a:p>
          <a:p>
            <a:pPr marL="0" indent="0" algn="just">
              <a:buNone/>
            </a:pPr>
            <a:endParaRPr lang="en-GB" sz="1100" b="1" i="0" dirty="0">
              <a:solidFill>
                <a:srgbClr val="212121"/>
              </a:solidFill>
              <a:effectLs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71166" y="799552"/>
            <a:ext cx="8665279" cy="4565837"/>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790" y="715645"/>
            <a:ext cx="6260465" cy="5896610"/>
          </a:xfrm>
        </p:spPr>
        <p:txBody>
          <a:bodyPr>
            <a:noAutofit/>
          </a:bodyPr>
          <a:lstStyle/>
          <a:p>
            <a:pPr marL="0" indent="0" algn="just">
              <a:buNone/>
            </a:pPr>
            <a:r>
              <a:rPr lang="en-GB" sz="3200" b="1" dirty="0"/>
              <a:t>Pre-pregnancy weight alone has been shown to significantly impact the mother’s health and weight gain during pregnancy, as well as the health of her child at birth. These maternal behaviours, along with the provision of adequate, under or overnutrition throughout gestation (the time between conception and birth) can affect the genetic and metabolic components of the foetus and may result in epigenetic changes in the infant.</a:t>
            </a:r>
            <a:endParaRPr lang="en-GB" sz="3200" b="1" dirty="0"/>
          </a:p>
        </p:txBody>
      </p:sp>
      <p:pic>
        <p:nvPicPr>
          <p:cNvPr id="6" name="Picture 5"/>
          <p:cNvPicPr>
            <a:picLocks noChangeAspect="1"/>
          </p:cNvPicPr>
          <p:nvPr/>
        </p:nvPicPr>
        <p:blipFill>
          <a:blip r:embed="rId1"/>
          <a:stretch>
            <a:fillRect/>
          </a:stretch>
        </p:blipFill>
        <p:spPr>
          <a:xfrm>
            <a:off x="6640830" y="939165"/>
            <a:ext cx="5551170" cy="50057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0545" y="131300"/>
            <a:ext cx="10131425" cy="544137"/>
          </a:xfrm>
        </p:spPr>
        <p:txBody>
          <a:bodyPr>
            <a:normAutofit fontScale="90000"/>
          </a:bodyPr>
          <a:lstStyle/>
          <a:p>
            <a:r>
              <a:rPr lang="en-GB" sz="4000" b="1" dirty="0"/>
              <a:t>             </a:t>
            </a:r>
            <a:r>
              <a:rPr lang="en-GB" sz="4000" b="1" dirty="0">
                <a:latin typeface="Arial Black" panose="020B0A04020102020204" pitchFamily="34" charset="0"/>
              </a:rPr>
              <a:t>High-Risk Pregnancy Factors</a:t>
            </a:r>
            <a:endParaRPr lang="en-GB" sz="4000" b="1" dirty="0">
              <a:latin typeface="Arial Black" panose="020B0A04020102020204" pitchFamily="34" charset="0"/>
            </a:endParaRPr>
          </a:p>
        </p:txBody>
      </p:sp>
      <p:graphicFrame>
        <p:nvGraphicFramePr>
          <p:cNvPr id="4" name="Content Placeholder 3"/>
          <p:cNvGraphicFramePr>
            <a:graphicFrameLocks noGrp="1"/>
          </p:cNvGraphicFramePr>
          <p:nvPr>
            <p:ph idx="1"/>
          </p:nvPr>
        </p:nvGraphicFramePr>
        <p:xfrm>
          <a:off x="180535" y="675437"/>
          <a:ext cx="11830930" cy="6332220"/>
        </p:xfrm>
        <a:graphic>
          <a:graphicData uri="http://schemas.openxmlformats.org/drawingml/2006/table">
            <a:tbl>
              <a:tblPr firstRow="1" bandRow="1">
                <a:tableStyleId>{74C1A8A3-306A-4EB7-A6B1-4F7E0EB9C5D6}</a:tableStyleId>
              </a:tblPr>
              <a:tblGrid>
                <a:gridCol w="5915465"/>
                <a:gridCol w="5915465"/>
              </a:tblGrid>
              <a:tr h="381371">
                <a:tc>
                  <a:txBody>
                    <a:bodyPr/>
                    <a:lstStyle/>
                    <a:p>
                      <a:r>
                        <a:rPr lang="en-GB" b="1" dirty="0"/>
                        <a:t>Factor </a:t>
                      </a:r>
                      <a:endParaRPr lang="en-GB" b="1" dirty="0"/>
                    </a:p>
                  </a:txBody>
                  <a:tcPr/>
                </a:tc>
                <a:tc>
                  <a:txBody>
                    <a:bodyPr/>
                    <a:lstStyle/>
                    <a:p>
                      <a:r>
                        <a:rPr lang="en-GB" b="1" dirty="0"/>
                        <a:t>Condition That Raises Risk</a:t>
                      </a:r>
                      <a:endParaRPr lang="en-GB" b="1" dirty="0"/>
                    </a:p>
                  </a:txBody>
                  <a:tcPr/>
                </a:tc>
              </a:tr>
              <a:tr h="858086">
                <a:tc>
                  <a:txBody>
                    <a:bodyPr/>
                    <a:lstStyle/>
                    <a:p>
                      <a:pPr marL="342900" indent="-342900">
                        <a:buFont typeface="+mj-lt"/>
                        <a:buAutoNum type="arabicPeriod"/>
                      </a:pPr>
                      <a:r>
                        <a:rPr lang="en-GB" sz="1600" b="1" dirty="0"/>
                        <a:t>Maternal weight  </a:t>
                      </a:r>
                      <a:endParaRPr lang="en-GB" sz="1600" b="1" dirty="0"/>
                    </a:p>
                    <a:p>
                      <a:pPr marL="285750" indent="-285750">
                        <a:buFont typeface="Arial" panose="020B0604020202020204" pitchFamily="34" charset="0"/>
                        <a:buChar char="•"/>
                      </a:pPr>
                      <a:r>
                        <a:rPr lang="en-GB" sz="1600" b="1" dirty="0"/>
                        <a:t>Prior to pregnancy </a:t>
                      </a:r>
                      <a:endParaRPr lang="en-GB" sz="1600" b="1" dirty="0"/>
                    </a:p>
                    <a:p>
                      <a:pPr marL="285750" indent="-285750">
                        <a:buFont typeface="Arial" panose="020B0604020202020204" pitchFamily="34" charset="0"/>
                        <a:buChar char="•"/>
                      </a:pPr>
                      <a:endParaRPr lang="en-GB" sz="1600" b="1" dirty="0"/>
                    </a:p>
                    <a:p>
                      <a:pPr marL="285750" indent="-285750">
                        <a:buFont typeface="Arial" panose="020B0604020202020204" pitchFamily="34" charset="0"/>
                        <a:buChar char="•"/>
                      </a:pPr>
                      <a:r>
                        <a:rPr lang="en-GB" sz="1600" b="1" dirty="0"/>
                        <a:t>During pregnancy</a:t>
                      </a:r>
                      <a:endParaRPr lang="en-GB" sz="1600" b="1" dirty="0"/>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endParaRPr lang="en-GB" sz="1600" b="1" dirty="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GB" sz="1600" b="1" dirty="0"/>
                        <a:t>Pre-pregnancy BMI either &lt;18.5 or ≥25</a:t>
                      </a:r>
                      <a:endParaRPr lang="en-GB" sz="1600" b="1" dirty="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endParaRPr lang="en-GB" sz="1600" b="1" dirty="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GB" sz="1600" b="1" dirty="0"/>
                        <a:t>Insufficient or excessive pregnancy weight gain</a:t>
                      </a:r>
                      <a:endParaRPr lang="en-GB" sz="1600" b="1" dirty="0"/>
                    </a:p>
                    <a:p>
                      <a:endParaRPr lang="en-GB" sz="1600" b="1" dirty="0"/>
                    </a:p>
                  </a:txBody>
                  <a:tcPr/>
                </a:tc>
              </a:tr>
              <a:tr h="355600">
                <a:tc>
                  <a:txBody>
                    <a:bodyPr/>
                    <a:lstStyle/>
                    <a:p>
                      <a:r>
                        <a:rPr lang="en-GB" sz="1600" b="1" dirty="0"/>
                        <a:t>2.   Maternal nutrition</a:t>
                      </a:r>
                      <a:endParaRPr lang="en-GB" sz="1600" b="1" dirty="0"/>
                    </a:p>
                  </a:txBody>
                  <a:tcPr/>
                </a:tc>
                <a:tc>
                  <a:txBody>
                    <a:bodyPr/>
                    <a:lstStyle/>
                    <a:p>
                      <a:r>
                        <a:rPr lang="en-GB" sz="1600" b="1" dirty="0"/>
                        <a:t>Nutrient deficiencies or toxicities; eating disorders</a:t>
                      </a:r>
                      <a:endParaRPr lang="en-GB" sz="1600" b="1" dirty="0"/>
                    </a:p>
                  </a:txBody>
                  <a:tcPr/>
                </a:tc>
              </a:tr>
              <a:tr h="622678">
                <a:tc>
                  <a:txBody>
                    <a:bodyPr/>
                    <a:lstStyle/>
                    <a:p>
                      <a:r>
                        <a:rPr lang="en-GB" sz="1600" b="1" dirty="0"/>
                        <a:t>3.  Socioeconomic</a:t>
                      </a:r>
                      <a:endParaRPr lang="en-GB" sz="1600" b="1" dirty="0"/>
                    </a:p>
                  </a:txBody>
                  <a:tcPr/>
                </a:tc>
                <a:tc>
                  <a:txBody>
                    <a:bodyPr/>
                    <a:lstStyle/>
                    <a:p>
                      <a:r>
                        <a:rPr lang="en-GB" sz="1600" b="1" dirty="0"/>
                        <a:t>status Poverty, lack of family support, low level of education, limited food available</a:t>
                      </a:r>
                      <a:endParaRPr lang="en-GB" sz="1600" b="1" dirty="0"/>
                    </a:p>
                  </a:txBody>
                  <a:tcPr/>
                </a:tc>
              </a:tr>
              <a:tr h="355816">
                <a:tc>
                  <a:txBody>
                    <a:bodyPr/>
                    <a:lstStyle/>
                    <a:p>
                      <a:r>
                        <a:rPr lang="en-GB" sz="1600" b="1" dirty="0"/>
                        <a:t>4. Lifestyle habits</a:t>
                      </a:r>
                      <a:endParaRPr lang="en-GB" sz="1600" b="1" dirty="0"/>
                    </a:p>
                  </a:txBody>
                  <a:tcPr/>
                </a:tc>
                <a:tc>
                  <a:txBody>
                    <a:bodyPr/>
                    <a:lstStyle/>
                    <a:p>
                      <a:r>
                        <a:rPr lang="en-GB" sz="1600" b="1" dirty="0"/>
                        <a:t>Smoking, alcohol or other drug use</a:t>
                      </a:r>
                      <a:endParaRPr lang="en-GB" sz="1600" b="1" dirty="0"/>
                    </a:p>
                  </a:txBody>
                  <a:tcPr/>
                </a:tc>
              </a:tr>
              <a:tr h="351516">
                <a:tc>
                  <a:txBody>
                    <a:bodyPr/>
                    <a:lstStyle/>
                    <a:p>
                      <a:r>
                        <a:rPr lang="en-GB" sz="1600" b="1" dirty="0"/>
                        <a:t>5.  Age</a:t>
                      </a:r>
                      <a:endParaRPr lang="en-GB" sz="1600" b="1" dirty="0"/>
                    </a:p>
                  </a:txBody>
                  <a:tcPr/>
                </a:tc>
                <a:tc>
                  <a:txBody>
                    <a:bodyPr/>
                    <a:lstStyle/>
                    <a:p>
                      <a:r>
                        <a:rPr lang="en-GB" sz="1600" b="1" dirty="0"/>
                        <a:t>Teens, especially 15 years or younger; women 35 years or older</a:t>
                      </a:r>
                      <a:endParaRPr lang="en-GB" sz="1600" b="1" dirty="0"/>
                    </a:p>
                  </a:txBody>
                  <a:tcPr/>
                </a:tc>
              </a:tr>
              <a:tr h="927821">
                <a:tc>
                  <a:txBody>
                    <a:bodyPr/>
                    <a:lstStyle/>
                    <a:p>
                      <a:r>
                        <a:rPr lang="en-GB" sz="1600" b="1" dirty="0"/>
                        <a:t>6.  Previous pregnancies </a:t>
                      </a:r>
                      <a:endParaRPr lang="en-GB" sz="1600" b="1" dirty="0"/>
                    </a:p>
                    <a:p>
                      <a:r>
                        <a:rPr lang="en-GB" sz="1600" b="1" dirty="0"/>
                        <a:t>• Number </a:t>
                      </a:r>
                      <a:endParaRPr lang="en-GB" sz="1600" b="1" dirty="0"/>
                    </a:p>
                    <a:p>
                      <a:r>
                        <a:rPr lang="en-GB" sz="1600" b="1" dirty="0"/>
                        <a:t>• Interval</a:t>
                      </a:r>
                      <a:endParaRPr lang="en-GB" sz="1600" b="1" dirty="0"/>
                    </a:p>
                    <a:p>
                      <a:endParaRPr lang="en-GB" sz="1600" b="1" dirty="0"/>
                    </a:p>
                    <a:p>
                      <a:r>
                        <a:rPr lang="en-GB" sz="1600" b="1" dirty="0"/>
                        <a:t> • Outcomes </a:t>
                      </a:r>
                      <a:endParaRPr lang="en-GB" sz="1600" b="1" dirty="0"/>
                    </a:p>
                    <a:p>
                      <a:r>
                        <a:rPr lang="en-GB" sz="1600" b="1" dirty="0"/>
                        <a:t>• Multiple births</a:t>
                      </a:r>
                      <a:endParaRPr lang="en-GB" sz="1600" b="1" dirty="0"/>
                    </a:p>
                    <a:p>
                      <a:r>
                        <a:rPr lang="en-GB" sz="1600" b="1" dirty="0"/>
                        <a:t> </a:t>
                      </a:r>
                      <a:endParaRPr lang="en-GB" sz="1600" b="1" dirty="0"/>
                    </a:p>
                  </a:txBody>
                  <a:tcPr/>
                </a:tc>
                <a:tc>
                  <a:txBody>
                    <a:bodyPr/>
                    <a:lstStyle/>
                    <a:p>
                      <a:endParaRPr lang="en-GB" sz="1600" b="1" dirty="0"/>
                    </a:p>
                    <a:p>
                      <a:pPr marL="285750" indent="-285750">
                        <a:buFont typeface="Arial" panose="020B0604020202020204" pitchFamily="34" charset="0"/>
                        <a:buChar char="•"/>
                      </a:pPr>
                      <a:r>
                        <a:rPr lang="en-GB" sz="1600" b="1" dirty="0"/>
                        <a:t>Many previous pregnancies (3 or more to mothers under age 20; 4 or more to mothers age 20 or older) </a:t>
                      </a:r>
                      <a:endParaRPr lang="en-GB" sz="1600" b="1" dirty="0"/>
                    </a:p>
                    <a:p>
                      <a:pPr marL="285750" indent="-285750">
                        <a:buFont typeface="Arial" panose="020B0604020202020204" pitchFamily="34" charset="0"/>
                        <a:buChar char="•"/>
                      </a:pPr>
                      <a:r>
                        <a:rPr lang="en-GB" sz="1600" b="1" dirty="0"/>
                        <a:t>Short or long intervals between pregnancies (59 months)</a:t>
                      </a:r>
                      <a:endParaRPr lang="en-GB" sz="1600" b="1" dirty="0"/>
                    </a:p>
                    <a:p>
                      <a:pPr marL="285750" indent="-285750">
                        <a:buFont typeface="Arial" panose="020B0604020202020204" pitchFamily="34" charset="0"/>
                        <a:buChar char="•"/>
                      </a:pPr>
                      <a:r>
                        <a:rPr lang="en-GB" sz="1600" b="1" dirty="0"/>
                        <a:t>Previous history of problems</a:t>
                      </a:r>
                      <a:endParaRPr lang="en-GB" sz="1600" b="1" dirty="0"/>
                    </a:p>
                    <a:p>
                      <a:pPr marL="285750" indent="-285750">
                        <a:buFont typeface="Arial" panose="020B0604020202020204" pitchFamily="34" charset="0"/>
                        <a:buChar char="•"/>
                      </a:pPr>
                      <a:r>
                        <a:rPr lang="en-GB" sz="1600" b="1" dirty="0"/>
                        <a:t>Twins or triplets </a:t>
                      </a:r>
                      <a:endParaRPr lang="en-GB" sz="1600" b="1" dirty="0"/>
                    </a:p>
                  </a:txBody>
                  <a:tcPr/>
                </a:tc>
              </a:tr>
              <a:tr h="1156403">
                <a:tc>
                  <a:txBody>
                    <a:bodyPr/>
                    <a:lstStyle/>
                    <a:p>
                      <a:r>
                        <a:rPr lang="en-GB" sz="1600" b="1" dirty="0"/>
                        <a:t>7.  Maternal health</a:t>
                      </a:r>
                      <a:endParaRPr lang="en-GB" sz="1600" b="1" dirty="0"/>
                    </a:p>
                    <a:p>
                      <a:r>
                        <a:rPr lang="en-GB" sz="1600" b="1" dirty="0"/>
                        <a:t>High blood pressure </a:t>
                      </a:r>
                      <a:endParaRPr lang="en-GB" sz="1600" b="1" dirty="0"/>
                    </a:p>
                    <a:p>
                      <a:r>
                        <a:rPr lang="en-GB" sz="1600" b="1" dirty="0"/>
                        <a:t>• Diabetes</a:t>
                      </a:r>
                      <a:endParaRPr lang="en-GB" sz="1600" b="1" dirty="0"/>
                    </a:p>
                    <a:p>
                      <a:r>
                        <a:rPr lang="en-GB" sz="1600" b="1" dirty="0"/>
                        <a:t> • Chronic diseases</a:t>
                      </a:r>
                      <a:endParaRPr lang="en-GB" sz="1600" b="1" dirty="0"/>
                    </a:p>
                  </a:txBody>
                  <a:tcPr/>
                </a:tc>
                <a:tc>
                  <a:txBody>
                    <a:bodyPr/>
                    <a:lstStyle/>
                    <a:p>
                      <a:r>
                        <a:rPr lang="en-GB" sz="1600" b="1" dirty="0"/>
                        <a:t>Development of gestational hypertension</a:t>
                      </a:r>
                      <a:endParaRPr lang="en-GB" sz="1600" b="1" dirty="0"/>
                    </a:p>
                    <a:p>
                      <a:r>
                        <a:rPr lang="en-GB" sz="1600" b="1" dirty="0"/>
                        <a:t>Development of gestational diabetes</a:t>
                      </a:r>
                      <a:endParaRPr lang="en-GB" sz="1600" b="1" dirty="0"/>
                    </a:p>
                    <a:p>
                      <a:r>
                        <a:rPr lang="en-GB" sz="1600" b="1" dirty="0"/>
                        <a:t>Diabetes; heart, respiratory, and kidney disease; certain genetic disorders; special diets and medication</a:t>
                      </a:r>
                      <a:endParaRPr lang="en-GB" sz="1600" b="1"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131425" cy="1456267"/>
          </a:xfrm>
        </p:spPr>
        <p:txBody>
          <a:bodyPr/>
          <a:lstStyle/>
          <a:p>
            <a:r>
              <a:rPr lang="en-GB" sz="3600" b="1" dirty="0">
                <a:solidFill>
                  <a:schemeClr val="tx1"/>
                </a:solidFill>
                <a:latin typeface="Arial Black" panose="020B0A04020102020204" pitchFamily="34" charset="0"/>
                <a:cs typeface="Arial Black" panose="020B0A04020102020204" pitchFamily="34" charset="0"/>
              </a:rPr>
              <a:t>N</a:t>
            </a:r>
            <a:r>
              <a:rPr lang="en-US" altLang="en-GB" sz="3600" b="1" dirty="0">
                <a:solidFill>
                  <a:schemeClr val="tx1"/>
                </a:solidFill>
                <a:latin typeface="Arial Black" panose="020B0A04020102020204" pitchFamily="34" charset="0"/>
                <a:cs typeface="Arial Black" panose="020B0A04020102020204" pitchFamily="34" charset="0"/>
              </a:rPr>
              <a:t>UTRITION SUPPORT IN PREGNANCY</a:t>
            </a:r>
            <a:endParaRPr lang="en-US" altLang="en-GB" sz="3600" b="1" dirty="0">
              <a:solidFill>
                <a:schemeClr val="tx1"/>
              </a:solidFill>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a:xfrm>
            <a:off x="182880" y="1456055"/>
            <a:ext cx="10838815" cy="5401945"/>
          </a:xfrm>
        </p:spPr>
        <p:txBody>
          <a:bodyPr>
            <a:normAutofit/>
          </a:bodyPr>
          <a:lstStyle/>
          <a:p>
            <a:pPr algn="just">
              <a:buFont typeface="Wingdings" panose="05000000000000000000" pitchFamily="2" charset="2"/>
              <a:buChar char="q"/>
            </a:pPr>
            <a:r>
              <a:rPr lang="en-GB" sz="3200" b="1" dirty="0"/>
              <a:t> Enhancing maternal nutrition status prior to conception is the gold standard to managing a health pregnancy.</a:t>
            </a:r>
            <a:endParaRPr lang="en-GB" sz="3200" b="1" dirty="0"/>
          </a:p>
          <a:p>
            <a:pPr algn="just">
              <a:buFont typeface="Wingdings" panose="05000000000000000000" pitchFamily="2" charset="2"/>
              <a:buChar char="q"/>
            </a:pPr>
            <a:r>
              <a:rPr lang="en-GB" sz="3200" b="1" dirty="0"/>
              <a:t> As gestation progresses, energy and protein needs increase and the growth of the foetus is altered by the nutrient supply provided. Supplementation of certain nutrients is highly recommended during pregnancy due to overall increased utilization. These include calcium, iron, folic acid and vitamin D. Folic acid intake or supplementation should be adequate prior to 21 days of gestation due to the closure of the neural tube.</a:t>
            </a:r>
            <a:endParaRPr lang="en-GB" sz="3200" b="1" dirty="0"/>
          </a:p>
          <a:p>
            <a:endParaRPr lang="en-GB" sz="3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514" y="1168335"/>
            <a:ext cx="10131425" cy="3649133"/>
          </a:xfrm>
        </p:spPr>
        <p:txBody>
          <a:bodyPr>
            <a:noAutofit/>
          </a:bodyPr>
          <a:lstStyle/>
          <a:p>
            <a:pPr algn="just">
              <a:buFont typeface="Wingdings" panose="05000000000000000000" pitchFamily="2" charset="2"/>
              <a:buChar char="q"/>
            </a:pPr>
            <a:r>
              <a:rPr lang="en-GB" sz="3200" b="1" dirty="0"/>
              <a:t> With the increased mental, physiologic and biologic demands of pregnancy, prolonged nutritional deprivation in a pregnant woman increases the risk of nutritional deficiencies, dehydration, electrolyte imbalances, low birth weight infants, and even foetal death.</a:t>
            </a:r>
            <a:endParaRPr lang="en-GB" sz="3200" b="1" dirty="0"/>
          </a:p>
          <a:p>
            <a:pPr algn="just">
              <a:buFont typeface="Wingdings" panose="05000000000000000000" pitchFamily="2" charset="2"/>
              <a:buChar char="q"/>
            </a:pPr>
            <a:r>
              <a:rPr lang="en-GB" sz="3200" b="1" dirty="0"/>
              <a:t> When indicated, providing nutrition support can play a pivotal role in preventing complications and adverse effects of nutrition deficit during pregnancy. </a:t>
            </a:r>
            <a:endParaRPr lang="en-GB" sz="32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1061700" cy="1456055"/>
          </a:xfrm>
        </p:spPr>
        <p:txBody>
          <a:bodyPr>
            <a:normAutofit/>
          </a:bodyPr>
          <a:lstStyle/>
          <a:p>
            <a:r>
              <a:rPr lang="en-GB" sz="3600" b="1" dirty="0">
                <a:solidFill>
                  <a:schemeClr val="tx1"/>
                </a:solidFill>
                <a:latin typeface="Arial Black" panose="020B0A04020102020204" pitchFamily="34" charset="0"/>
              </a:rPr>
              <a:t>Nutrient Requirements During Pregnancy</a:t>
            </a:r>
            <a:endParaRPr lang="en-GB" sz="3600" b="1" dirty="0">
              <a:solidFill>
                <a:schemeClr val="tx1"/>
              </a:solidFill>
              <a:latin typeface="Arial Black" panose="020B0A04020102020204" pitchFamily="34" charset="0"/>
            </a:endParaRPr>
          </a:p>
        </p:txBody>
      </p:sp>
      <p:sp>
        <p:nvSpPr>
          <p:cNvPr id="3" name="Content Placeholder 2"/>
          <p:cNvSpPr>
            <a:spLocks noGrp="1"/>
          </p:cNvSpPr>
          <p:nvPr>
            <p:ph idx="1"/>
          </p:nvPr>
        </p:nvSpPr>
        <p:spPr>
          <a:xfrm>
            <a:off x="474980" y="1046480"/>
            <a:ext cx="10131425" cy="5686425"/>
          </a:xfrm>
        </p:spPr>
        <p:txBody>
          <a:bodyPr>
            <a:noAutofit/>
          </a:bodyPr>
          <a:lstStyle/>
          <a:p>
            <a:pPr algn="just">
              <a:buFont typeface="Wingdings" panose="05000000000000000000" pitchFamily="2" charset="2"/>
              <a:buChar char="q"/>
            </a:pPr>
            <a:r>
              <a:rPr lang="en-GB" sz="3200" b="1" dirty="0">
                <a:solidFill>
                  <a:schemeClr val="tx1"/>
                </a:solidFill>
              </a:rPr>
              <a:t>Energy: </a:t>
            </a:r>
            <a:r>
              <a:rPr lang="en-GB" sz="3200" b="1" dirty="0"/>
              <a:t>Additional energy is required during pregnancy to support the metabolic demands of pregnancy and </a:t>
            </a:r>
            <a:r>
              <a:rPr lang="en-GB" sz="3200" b="1" dirty="0" err="1"/>
              <a:t>fetal</a:t>
            </a:r>
            <a:r>
              <a:rPr lang="en-GB" sz="3200" b="1" dirty="0"/>
              <a:t> growth. Metabolism increases by an average of 15% in the singleton pregnancy, but with wide variability especially in the third trimester. According to Institute of medicine t</a:t>
            </a:r>
            <a:r>
              <a:rPr lang="en-GB" sz="3200" b="1" dirty="0"/>
              <a:t>he DRI for energy increases by only 340 kcal/day during the second trimester and by 452 kcal/day in the third trimester. If maternal weight gain is within the desirable limits, the range of acceptable energy intakes varies widely, given large individual differences in energy output and basal metabolic rate. Modifying intakes to achieve recommended weight gain is more useful than calculating caloric requirements.</a:t>
            </a:r>
            <a:endParaRPr lang="en-GB" sz="3200" b="1" dirty="0"/>
          </a:p>
        </p:txBody>
      </p:sp>
    </p:spTree>
  </p:cSld>
  <p:clrMapOvr>
    <a:masterClrMapping/>
  </p:clrMapOvr>
</p:sld>
</file>

<file path=ppt/tags/tag1.xml><?xml version="1.0" encoding="utf-8"?>
<p:tagLst xmlns:p="http://schemas.openxmlformats.org/presentationml/2006/main">
  <p:tag name="TABLE_ENDDRAG_ORIGIN_RECT" val="913*446"/>
  <p:tag name="TABLE_ENDDRAG_RECT" val="18*90*913*446"/>
</p:tagLst>
</file>

<file path=ppt/tags/tag2.xml><?xml version="1.0" encoding="utf-8"?>
<p:tagLst xmlns:p="http://schemas.openxmlformats.org/presentationml/2006/main">
  <p:tag name="TABLE_ENDDRAG_ORIGIN_RECT" val="930*503"/>
  <p:tag name="TABLE_ENDDRAG_RECT" val="14*36*930*5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20053</Words>
  <Application>WPS Presentation</Application>
  <PresentationFormat>Widescreen</PresentationFormat>
  <Paragraphs>812</Paragraphs>
  <Slides>46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46</vt:i4>
      </vt:variant>
    </vt:vector>
  </HeadingPairs>
  <TitlesOfParts>
    <vt:vector size="60" baseType="lpstr">
      <vt:lpstr>Arial</vt:lpstr>
      <vt:lpstr>SimSun</vt:lpstr>
      <vt:lpstr>Wingdings</vt:lpstr>
      <vt:lpstr>Baskerville Old Face</vt:lpstr>
      <vt:lpstr>Arial Black</vt:lpstr>
      <vt:lpstr>Wingdings</vt:lpstr>
      <vt:lpstr>Calibri</vt:lpstr>
      <vt:lpstr>Microsoft YaHei</vt:lpstr>
      <vt:lpstr>Arial Unicode MS</vt:lpstr>
      <vt:lpstr>Calibri Light</vt:lpstr>
      <vt:lpstr>Gill Sans MT</vt:lpstr>
      <vt:lpstr>Tahoma</vt:lpstr>
      <vt:lpstr>Garamond</vt:lpstr>
      <vt:lpstr>Office Theme</vt:lpstr>
      <vt:lpstr>PowerPoint 演示文稿</vt:lpstr>
      <vt:lpstr>                    PREGNANCY  OVERVIEW </vt:lpstr>
      <vt:lpstr>PowerPoint 演示文稿</vt:lpstr>
      <vt:lpstr>          OVERVIEW CONT’D                      </vt:lpstr>
      <vt:lpstr>PowerPoint 演示文稿</vt:lpstr>
      <vt:lpstr>             High-Risk Pregnancy Factors</vt:lpstr>
      <vt:lpstr>NUTRITION SUPPORT IN PREGNANCY</vt:lpstr>
      <vt:lpstr>PowerPoint 演示文稿</vt:lpstr>
      <vt:lpstr>Nutrient Requirements During Pregnancy</vt:lpstr>
      <vt:lpstr>PowerPoint 演示文稿</vt:lpstr>
      <vt:lpstr>PowerPoint 演示文稿</vt:lpstr>
      <vt:lpstr>PowerPoint 演示文稿</vt:lpstr>
      <vt:lpstr>PowerPoint 演示文稿</vt:lpstr>
      <vt:lpstr>PowerPoint 演示文稿</vt:lpstr>
      <vt:lpstr>GESTATIONAL DIABETES OVERVIEW</vt:lpstr>
      <vt:lpstr>  TYPES OF GESTATIONAL DIABETES MELLITUS </vt:lpstr>
      <vt:lpstr>SIGNS AND SYMPTOMS OF GESTATIONAL DIABETES </vt:lpstr>
      <vt:lpstr>PRE-DISPOSING FACTORS OF GDM</vt:lpstr>
      <vt:lpstr>COMPLICATIONS OF GDM THAT MAY AFFECT THE CHILD</vt:lpstr>
      <vt:lpstr>COMPLICATIONS THAT MAY AFFECT THE MOTHER </vt:lpstr>
      <vt:lpstr>HOW IS GDM DIAGONISED?</vt:lpstr>
      <vt:lpstr>MANAGEMENT OF GDM</vt:lpstr>
      <vt:lpstr>PowerPoint 演示文稿</vt:lpstr>
      <vt:lpstr>PowerPoint 演示文稿</vt:lpstr>
      <vt:lpstr>Nutrition Assessment</vt:lpstr>
      <vt:lpstr>PowerPoint 演示文稿</vt:lpstr>
      <vt:lpstr>Antenatal History</vt:lpstr>
      <vt:lpstr>PowerPoint 演示文稿</vt:lpstr>
      <vt:lpstr>Biochemical Assessment</vt:lpstr>
      <vt:lpstr>PowerPoint 演示文稿</vt:lpstr>
      <vt:lpstr>VITAL SIGNS</vt:lpstr>
      <vt:lpstr>PowerPoint 演示文稿</vt:lpstr>
      <vt:lpstr>Calorie and Macronutrient Estimation of Patient’s 24-hour dietary Intake </vt:lpstr>
      <vt:lpstr>Nutrition Diagnosis</vt:lpstr>
      <vt:lpstr>Nutrition Intervention </vt:lpstr>
      <vt:lpstr>NUTRITION INTERVENTION</vt:lpstr>
      <vt:lpstr>CALORIE DISTRIBUTION OF A DAY SAMPLE MENU BASED ON 2200Kcal DIET</vt:lpstr>
      <vt:lpstr>PowerPoint 演示文稿</vt:lpstr>
      <vt:lpstr>NUTRITION COUNSELLING</vt:lpstr>
      <vt:lpstr>PowerPoint 演示文稿</vt:lpstr>
      <vt:lpstr>Drugs-Nutrient Interaction And Their Functions</vt:lpstr>
      <vt:lpstr>Nutrition Monitoring And Evaluation </vt:lpstr>
      <vt:lpstr>Nutrition Monitoring And Evaluation</vt:lpstr>
      <vt:lpstr>Other Medical Professionals Involved </vt:lpstr>
      <vt:lpstr>                         REFRENCES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KINGPOWER &amp; IFY</dc:creator>
  <cp:lastModifiedBy>okere</cp:lastModifiedBy>
  <cp:revision>45</cp:revision>
  <dcterms:created xsi:type="dcterms:W3CDTF">2024-02-16T12:14:00Z</dcterms:created>
  <dcterms:modified xsi:type="dcterms:W3CDTF">2024-12-12T11:07:50Z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A8DF0D85244D45249CF6B73A413E5222_12</vt:lpwstr>
  </property>
  <property fmtid="{D5CDD505-2E9C-101B-9397-08002B2CF9AE}" pid="3" name="KSOProductBuildVer">
    <vt:lpwstr>1033-12.2.0.19307</vt:lpwstr>
  </property>
</Properties>
</file>