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4" r:id="rId3"/>
    <p:sldId id="314" r:id="rId4"/>
    <p:sldId id="290" r:id="rId5"/>
    <p:sldId id="274" r:id="rId6"/>
    <p:sldId id="316" r:id="rId7"/>
    <p:sldId id="291" r:id="rId8"/>
    <p:sldId id="276" r:id="rId9"/>
    <p:sldId id="277" r:id="rId10"/>
    <p:sldId id="288" r:id="rId11"/>
    <p:sldId id="292" r:id="rId12"/>
    <p:sldId id="279" r:id="rId13"/>
    <p:sldId id="281" r:id="rId14"/>
    <p:sldId id="282" r:id="rId15"/>
    <p:sldId id="285" r:id="rId16"/>
    <p:sldId id="284" r:id="rId17"/>
    <p:sldId id="317" r:id="rId18"/>
    <p:sldId id="318" r:id="rId19"/>
    <p:sldId id="319" r:id="rId20"/>
    <p:sldId id="320" r:id="rId21"/>
    <p:sldId id="321" r:id="rId22"/>
    <p:sldId id="322" r:id="rId23"/>
    <p:sldId id="323" r:id="rId24"/>
    <p:sldId id="324" r:id="rId25"/>
    <p:sldId id="325" r:id="rId26"/>
    <p:sldId id="328" r:id="rId27"/>
    <p:sldId id="329" r:id="rId28"/>
    <p:sldId id="330" r:id="rId29"/>
    <p:sldId id="331" r:id="rId30"/>
    <p:sldId id="332" r:id="rId31"/>
    <p:sldId id="333" r:id="rId32"/>
    <p:sldId id="334" r:id="rId33"/>
    <p:sldId id="326" r:id="rId34"/>
    <p:sldId id="327" r:id="rId35"/>
    <p:sldId id="335" r:id="rId36"/>
    <p:sldId id="338" r:id="rId37"/>
    <p:sldId id="336" r:id="rId38"/>
    <p:sldId id="286" r:id="rId39"/>
    <p:sldId id="33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1446" y="-96"/>
      </p:cViewPr>
      <p:guideLst>
        <p:guide orient="horz" pos="217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8E46C77-1594-4BE9-A429-0BD799DED35C}" type="datetimeFigureOut">
              <a:rPr lang="en-US" smtClean="0"/>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2EE2376B-0438-457F-A98A-C78EF52152BA}" type="slidenum">
              <a:rPr lang="en-GB" smtClean="0"/>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E46C77-1594-4BE9-A429-0BD799DED35C}"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2376B-0438-457F-A98A-C78EF52152BA}"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E46C77-1594-4BE9-A429-0BD799DED35C}"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2376B-0438-457F-A98A-C78EF52152BA}"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E46C77-1594-4BE9-A429-0BD799DED35C}"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2376B-0438-457F-A98A-C78EF52152BA}"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68E46C77-1594-4BE9-A429-0BD799DED35C}"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2376B-0438-457F-A98A-C78EF52152BA}" type="slidenum">
              <a:rPr lang="en-GB" smtClean="0"/>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E46C77-1594-4BE9-A429-0BD799DED35C}"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2376B-0438-457F-A98A-C78EF52152BA}"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E46C77-1594-4BE9-A429-0BD799DED35C}" type="datetimeFigureOut">
              <a:rPr lang="en-US"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2376B-0438-457F-A98A-C78EF52152BA}"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E46C77-1594-4BE9-A429-0BD799DED35C}" type="datetimeFigureOut">
              <a:rPr lang="en-US"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2376B-0438-457F-A98A-C78EF52152BA}"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68E46C77-1594-4BE9-A429-0BD799DED35C}" type="datetimeFigureOut">
              <a:rPr lang="en-US"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2376B-0438-457F-A98A-C78EF52152BA}" type="slidenum">
              <a:rPr lang="en-GB" smtClean="0"/>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E46C77-1594-4BE9-A429-0BD799DED35C}"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2376B-0438-457F-A98A-C78EF52152BA}"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8E46C77-1594-4BE9-A429-0BD799DED35C}"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2376B-0438-457F-A98A-C78EF52152BA}" type="slidenum">
              <a:rPr lang="en-GB" smtClean="0"/>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68E46C77-1594-4BE9-A429-0BD799DED35C}" type="datetimeFigureOut">
              <a:rPr lang="en-US" smtClean="0"/>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2EE2376B-0438-457F-A98A-C78EF52152BA}" type="slidenum">
              <a:rPr lang="en-GB" smtClean="0"/>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35735" y="351790"/>
            <a:ext cx="7498080" cy="6234430"/>
          </a:xfrm>
        </p:spPr>
        <p:txBody>
          <a:bodyPr>
            <a:normAutofit lnSpcReduction="20000"/>
          </a:bodyPr>
          <a:p>
            <a:pPr marL="82550" indent="0">
              <a:buNone/>
            </a:pPr>
            <a:r>
              <a:rPr lang="en-US" b="1" dirty="0" smtClean="0">
                <a:latin typeface="Times New Roman" panose="02020603050405020304" pitchFamily="18" charset="0"/>
                <a:cs typeface="Times New Roman" panose="02020603050405020304" pitchFamily="18" charset="0"/>
                <a:sym typeface="+mn-ea"/>
              </a:rPr>
              <a:t>                                               </a:t>
            </a:r>
            <a:br>
              <a:rPr lang="en-GB" dirty="0" smtClean="0">
                <a:latin typeface="Times New Roman" panose="02020603050405020304" pitchFamily="18" charset="0"/>
                <a:cs typeface="Times New Roman" panose="02020603050405020304" pitchFamily="18" charset="0"/>
                <a:sym typeface="+mn-ea"/>
              </a:rPr>
            </a:br>
            <a:r>
              <a:rPr lang="en-GB" b="1" dirty="0" smtClean="0">
                <a:latin typeface="Times New Roman" panose="02020603050405020304" pitchFamily="18" charset="0"/>
                <a:cs typeface="Times New Roman" panose="02020603050405020304" pitchFamily="18" charset="0"/>
                <a:sym typeface="+mn-ea"/>
              </a:rPr>
              <a:t>                                       </a:t>
            </a:r>
            <a:br>
              <a:rPr lang="en-GB" b="1" dirty="0" smtClean="0">
                <a:latin typeface="Times New Roman" panose="02020603050405020304" pitchFamily="18" charset="0"/>
                <a:cs typeface="Times New Roman" panose="02020603050405020304" pitchFamily="18" charset="0"/>
                <a:sym typeface="+mn-ea"/>
              </a:rPr>
            </a:br>
            <a:r>
              <a:rPr lang="en-US" altLang="en-GB" b="1" dirty="0" smtClean="0">
                <a:latin typeface="Times New Roman" panose="02020603050405020304" pitchFamily="18" charset="0"/>
                <a:cs typeface="Times New Roman" panose="02020603050405020304" pitchFamily="18" charset="0"/>
                <a:sym typeface="+mn-ea"/>
              </a:rPr>
              <a:t>A CASE STUDY PRESENTATION ON ALCOHOLIC LIVER CIRRHOSIS AND HYPERTENSION</a:t>
            </a:r>
            <a:endParaRPr lang="en-US" altLang="en-GB" b="1" dirty="0" smtClean="0">
              <a:latin typeface="Times New Roman" panose="02020603050405020304" pitchFamily="18" charset="0"/>
              <a:cs typeface="Times New Roman" panose="02020603050405020304" pitchFamily="18" charset="0"/>
              <a:sym typeface="+mn-ea"/>
            </a:endParaRPr>
          </a:p>
          <a:p>
            <a:pPr marL="82550" indent="0">
              <a:buNone/>
            </a:pPr>
            <a:r>
              <a:rPr lang="en-US" altLang="en-GB" b="1" dirty="0" smtClean="0">
                <a:latin typeface="Times New Roman" panose="02020603050405020304" pitchFamily="18" charset="0"/>
                <a:cs typeface="Times New Roman" panose="02020603050405020304" pitchFamily="18" charset="0"/>
                <a:sym typeface="+mn-ea"/>
              </a:rPr>
              <a:t>                      </a:t>
            </a:r>
            <a:endParaRPr lang="en-US" altLang="en-GB" b="1" dirty="0" smtClean="0">
              <a:latin typeface="Times New Roman" panose="02020603050405020304" pitchFamily="18" charset="0"/>
              <a:cs typeface="Times New Roman" panose="02020603050405020304" pitchFamily="18" charset="0"/>
              <a:sym typeface="+mn-ea"/>
            </a:endParaRPr>
          </a:p>
          <a:p>
            <a:pPr marL="82550" indent="0">
              <a:buNone/>
            </a:pPr>
            <a:r>
              <a:rPr lang="en-US" altLang="en-GB" b="1" dirty="0" smtClean="0">
                <a:latin typeface="Times New Roman" panose="02020603050405020304" pitchFamily="18" charset="0"/>
                <a:cs typeface="Times New Roman" panose="02020603050405020304" pitchFamily="18" charset="0"/>
                <a:sym typeface="+mn-ea"/>
              </a:rPr>
              <a:t>                   PRESENTED BY</a:t>
            </a:r>
            <a:endParaRPr lang="en-US" altLang="en-GB" b="1" dirty="0" smtClean="0">
              <a:latin typeface="Times New Roman" panose="02020603050405020304" pitchFamily="18" charset="0"/>
              <a:cs typeface="Times New Roman" panose="02020603050405020304" pitchFamily="18" charset="0"/>
              <a:sym typeface="+mn-ea"/>
            </a:endParaRPr>
          </a:p>
          <a:p>
            <a:pPr marL="82550" indent="0">
              <a:buNone/>
            </a:pPr>
            <a:r>
              <a:rPr lang="en-US" altLang="en-GB" b="1" dirty="0" smtClean="0">
                <a:latin typeface="Times New Roman" panose="02020603050405020304" pitchFamily="18" charset="0"/>
                <a:cs typeface="Times New Roman" panose="02020603050405020304" pitchFamily="18" charset="0"/>
                <a:sym typeface="+mn-ea"/>
              </a:rPr>
              <a:t>            MAMAH CHINEMEREM .P.</a:t>
            </a:r>
            <a:endParaRPr lang="en-US" altLang="en-GB" b="1" dirty="0" smtClean="0">
              <a:latin typeface="Times New Roman" panose="02020603050405020304" pitchFamily="18" charset="0"/>
              <a:cs typeface="Times New Roman" panose="02020603050405020304" pitchFamily="18" charset="0"/>
              <a:sym typeface="+mn-ea"/>
            </a:endParaRPr>
          </a:p>
          <a:p>
            <a:pPr marL="82550" indent="0">
              <a:buNone/>
            </a:pPr>
            <a:endParaRPr lang="en-US" altLang="en-GB" b="1" dirty="0" smtClean="0">
              <a:latin typeface="Times New Roman" panose="02020603050405020304" pitchFamily="18" charset="0"/>
              <a:cs typeface="Times New Roman" panose="02020603050405020304" pitchFamily="18" charset="0"/>
              <a:sym typeface="+mn-ea"/>
            </a:endParaRPr>
          </a:p>
          <a:p>
            <a:pPr marL="82550" indent="0">
              <a:buNone/>
            </a:pPr>
            <a:r>
              <a:rPr lang="en-US" altLang="en-GB" b="1" dirty="0" smtClean="0">
                <a:latin typeface="Times New Roman" panose="02020603050405020304" pitchFamily="18" charset="0"/>
                <a:cs typeface="Times New Roman" panose="02020603050405020304" pitchFamily="18" charset="0"/>
                <a:sym typeface="+mn-ea"/>
              </a:rPr>
              <a:t>                    SUPERVISOR</a:t>
            </a:r>
            <a:endParaRPr lang="en-US" altLang="en-GB" b="1" dirty="0" smtClean="0">
              <a:latin typeface="Times New Roman" panose="02020603050405020304" pitchFamily="18" charset="0"/>
              <a:cs typeface="Times New Roman" panose="02020603050405020304" pitchFamily="18" charset="0"/>
              <a:sym typeface="+mn-ea"/>
            </a:endParaRPr>
          </a:p>
          <a:p>
            <a:pPr marL="82550" indent="0">
              <a:buNone/>
            </a:pPr>
            <a:r>
              <a:rPr lang="en-US" altLang="en-GB" b="1" dirty="0" smtClean="0">
                <a:latin typeface="Times New Roman" panose="02020603050405020304" pitchFamily="18" charset="0"/>
                <a:cs typeface="Times New Roman" panose="02020603050405020304" pitchFamily="18" charset="0"/>
                <a:sym typeface="+mn-ea"/>
              </a:rPr>
              <a:t>           DTN. ONYEKWELU CHIMDI</a:t>
            </a:r>
            <a:br>
              <a:rPr lang="en-GB" b="1" dirty="0" smtClean="0">
                <a:latin typeface="Times New Roman" panose="02020603050405020304" pitchFamily="18" charset="0"/>
                <a:cs typeface="Times New Roman" panose="02020603050405020304" pitchFamily="18" charset="0"/>
                <a:sym typeface="+mn-ea"/>
              </a:rPr>
            </a:br>
            <a:br>
              <a:rPr lang="en-GB" b="1" dirty="0" smtClean="0">
                <a:sym typeface="+mn-ea"/>
              </a:rPr>
            </a:br>
            <a:r>
              <a:rPr lang="en-US" altLang="en-GB" b="1" dirty="0" smtClean="0">
                <a:sym typeface="+mn-ea"/>
              </a:rPr>
              <a:t>                                             </a:t>
            </a:r>
            <a:endParaRPr lang="en-US" altLang="en-GB" b="1" dirty="0" smtClean="0">
              <a:sym typeface="+mn-ea"/>
            </a:endParaRPr>
          </a:p>
          <a:p>
            <a:pPr marL="82550" indent="0">
              <a:buNone/>
            </a:pPr>
            <a:r>
              <a:rPr lang="en-US" altLang="en-GB" b="1" dirty="0" smtClean="0">
                <a:sym typeface="+mn-ea"/>
              </a:rPr>
              <a:t>                                  OCTOBER,2024</a:t>
            </a:r>
            <a:endParaRPr lang="en-US" altLang="en-GB" b="1" dirty="0" smtClean="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274955"/>
            <a:ext cx="7498080" cy="800100"/>
          </a:xfrm>
        </p:spPr>
        <p:txBody>
          <a:bodyPr>
            <a:normAutofit/>
          </a:bodyPr>
          <a:p>
            <a:r>
              <a:rPr lang="en-US" sz="4000" b="1"/>
              <a:t>NUTRITION MANAGMENT</a:t>
            </a:r>
            <a:endParaRPr lang="en-US" sz="4000" b="1"/>
          </a:p>
        </p:txBody>
      </p:sp>
      <p:sp>
        <p:nvSpPr>
          <p:cNvPr id="3" name="Content Placeholder 2"/>
          <p:cNvSpPr>
            <a:spLocks noGrp="1"/>
          </p:cNvSpPr>
          <p:nvPr>
            <p:ph idx="1"/>
          </p:nvPr>
        </p:nvSpPr>
        <p:spPr>
          <a:xfrm>
            <a:off x="1403985" y="1075055"/>
            <a:ext cx="7498080" cy="5570855"/>
          </a:xfrm>
        </p:spPr>
        <p:txBody>
          <a:bodyPr>
            <a:normAutofit fontScale="90000" lnSpcReduction="10000"/>
          </a:bodyPr>
          <a:p>
            <a:r>
              <a:rPr lang="en-US"/>
              <a:t>People with cirrhosis require more energy and protein in their diet than people who have a healthy liver. </a:t>
            </a:r>
            <a:endParaRPr lang="en-US"/>
          </a:p>
          <a:p>
            <a:r>
              <a:rPr lang="en-US"/>
              <a:t>This is because liver cirrhosis makes the body unable to digest and absorb carbohydrate effectively.</a:t>
            </a:r>
            <a:endParaRPr lang="en-US"/>
          </a:p>
          <a:p>
            <a:r>
              <a:rPr lang="en-US"/>
              <a:t> Energy from food lasts two hours so the body finds an alternative energy source, usually protein stores (muscles) </a:t>
            </a:r>
            <a:endParaRPr lang="en-US"/>
          </a:p>
          <a:p>
            <a:r>
              <a:rPr lang="en-US"/>
              <a:t>. If this happens one may notice weakening and wasting of muscles leading to reduced strength.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350" y="1268730"/>
            <a:ext cx="7498080" cy="5285105"/>
          </a:xfrm>
        </p:spPr>
        <p:txBody>
          <a:bodyPr>
            <a:normAutofit fontScale="90000"/>
          </a:bodyPr>
          <a:lstStyle/>
          <a:p>
            <a:r>
              <a:rPr lang="en-GB" dirty="0"/>
              <a:t>Hav</a:t>
            </a:r>
            <a:r>
              <a:rPr lang="en-US" altLang="en-GB" dirty="0"/>
              <a:t>ing</a:t>
            </a:r>
            <a:r>
              <a:rPr lang="en-GB" dirty="0"/>
              <a:t> four to six snack meals rather than one or two bigger meals, so that</a:t>
            </a:r>
            <a:r>
              <a:rPr lang="en-US" altLang="en-GB" dirty="0"/>
              <a:t> </a:t>
            </a:r>
            <a:r>
              <a:rPr lang="en-GB" dirty="0"/>
              <a:t>energy and</a:t>
            </a:r>
            <a:r>
              <a:rPr lang="en-US" altLang="en-GB" dirty="0"/>
              <a:t> </a:t>
            </a:r>
            <a:r>
              <a:rPr lang="en-GB" dirty="0"/>
              <a:t>protein intake is spread through the day </a:t>
            </a:r>
            <a:r>
              <a:rPr lang="en-US" altLang="en-GB" dirty="0"/>
              <a:t>.</a:t>
            </a:r>
            <a:endParaRPr lang="en-US" altLang="en-GB" dirty="0"/>
          </a:p>
          <a:p>
            <a:r>
              <a:rPr lang="en-US" altLang="en-GB" dirty="0"/>
              <a:t>Poultry, fishes, eggs, pulses, milk, yoghurts and cheese as a good source of protein, as a healthy alternative to red meat. </a:t>
            </a:r>
            <a:endParaRPr lang="en-US" altLang="en-GB" dirty="0"/>
          </a:p>
          <a:p>
            <a:r>
              <a:rPr lang="en-US" altLang="en-GB" dirty="0"/>
              <a:t> Eating starchy (carbohydrate) foods will help provide energy more slowly over a longerperiod</a:t>
            </a:r>
            <a:endParaRPr lang="en-US" altLang="en-GB" dirty="0"/>
          </a:p>
          <a:p>
            <a:r>
              <a:rPr lang="en-US" altLang="en-GB" dirty="0"/>
              <a:t>it’s important to consume lots of fruits and vegetables and reduce intake of fats &amp; sodium.</a:t>
            </a:r>
            <a:endParaRPr lang="en-US" altLang="en-GB" dirty="0"/>
          </a:p>
        </p:txBody>
      </p:sp>
      <p:sp>
        <p:nvSpPr>
          <p:cNvPr id="2" name="Text Box 1"/>
          <p:cNvSpPr txBox="1"/>
          <p:nvPr/>
        </p:nvSpPr>
        <p:spPr>
          <a:xfrm>
            <a:off x="1509395" y="188595"/>
            <a:ext cx="7025640" cy="998220"/>
          </a:xfrm>
          <a:prstGeom prst="rect">
            <a:avLst/>
          </a:prstGeom>
          <a:noFill/>
        </p:spPr>
        <p:txBody>
          <a:bodyPr wrap="square" rtlCol="0">
            <a:noAutofit/>
          </a:bodyPr>
          <a:p>
            <a:r>
              <a:rPr lang="en-US" sz="3600" b="1">
                <a:solidFill>
                  <a:schemeClr val="tx2"/>
                </a:solidFill>
              </a:rPr>
              <a:t>NUTRITIONAL MANAGMENT CONT’D</a:t>
            </a:r>
            <a:endParaRPr lang="en-US" sz="3600" b="1">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1187450" y="1062990"/>
            <a:ext cx="7498080" cy="5717540"/>
          </a:xfrm>
        </p:spPr>
        <p:txBody>
          <a:bodyPr>
            <a:normAutofit lnSpcReduction="10000"/>
          </a:bodyPr>
          <a:p>
            <a:pPr algn="just"/>
            <a:r>
              <a:rPr lang="en-US" dirty="0">
                <a:effectLst>
                  <a:outerShdw blurRad="38100" dist="38100" dir="2700000" algn="tl">
                    <a:srgbClr val="000000">
                      <a:alpha val="43137"/>
                    </a:srgbClr>
                  </a:outerShdw>
                </a:effectLst>
                <a:ea typeface="Calibri" panose="020F0502020204030204" charset="0"/>
                <a:cs typeface="+mn-lt"/>
                <a:sym typeface="+mn-ea"/>
              </a:rPr>
              <a:t>Blood pressure is the force exerted against the walls of the blood vessles (ateries) while circulating blood.</a:t>
            </a:r>
            <a:endParaRPr lang="en-US" dirty="0">
              <a:effectLst>
                <a:outerShdw blurRad="38100" dist="38100" dir="2700000" algn="tl">
                  <a:srgbClr val="000000">
                    <a:alpha val="43137"/>
                  </a:srgbClr>
                </a:outerShdw>
              </a:effectLst>
              <a:ea typeface="Calibri" panose="020F0502020204030204" charset="0"/>
              <a:cs typeface="+mn-lt"/>
              <a:sym typeface="+mn-ea"/>
            </a:endParaRPr>
          </a:p>
          <a:p>
            <a:pPr algn="just"/>
            <a:r>
              <a:rPr lang="en-US" dirty="0">
                <a:effectLst>
                  <a:outerShdw blurRad="38100" dist="38100" dir="2700000" algn="tl">
                    <a:srgbClr val="000000">
                      <a:alpha val="43137"/>
                    </a:srgbClr>
                  </a:outerShdw>
                </a:effectLst>
                <a:ea typeface="Calibri" panose="020F0502020204030204" charset="0"/>
                <a:cs typeface="+mn-lt"/>
                <a:sym typeface="+mn-ea"/>
              </a:rPr>
              <a:t>This pressure depends on the resistance of blood vessels and how hard the heart has to work.</a:t>
            </a:r>
            <a:endParaRPr lang="en-US" dirty="0">
              <a:effectLst>
                <a:outerShdw blurRad="38100" dist="38100" dir="2700000" algn="tl">
                  <a:srgbClr val="000000">
                    <a:alpha val="43137"/>
                  </a:srgbClr>
                </a:outerShdw>
              </a:effectLst>
              <a:ea typeface="Calibri" panose="020F0502020204030204" charset="0"/>
              <a:cs typeface="+mn-lt"/>
              <a:sym typeface="+mn-ea"/>
            </a:endParaRPr>
          </a:p>
          <a:p>
            <a:pPr algn="just"/>
            <a:r>
              <a:rPr lang="en-US" dirty="0">
                <a:effectLst>
                  <a:outerShdw blurRad="38100" dist="38100" dir="2700000" algn="tl">
                    <a:srgbClr val="000000">
                      <a:alpha val="43137"/>
                    </a:srgbClr>
                  </a:outerShdw>
                </a:effectLst>
                <a:ea typeface="Calibri" panose="020F0502020204030204" charset="0"/>
                <a:cs typeface="+mn-lt"/>
                <a:sym typeface="+mn-ea"/>
              </a:rPr>
              <a:t>BP is </a:t>
            </a:r>
            <a:r>
              <a:rPr lang="en-US" dirty="0">
                <a:effectLst>
                  <a:outerShdw blurRad="38100" dist="38100" dir="2700000" algn="tl">
                    <a:srgbClr val="000000">
                      <a:alpha val="43137"/>
                    </a:srgbClr>
                  </a:outerShdw>
                </a:effectLst>
                <a:ea typeface="Calibri" panose="020F0502020204030204" charset="0"/>
                <a:cs typeface="+mn-lt"/>
                <a:sym typeface="+mn-ea"/>
              </a:rPr>
              <a:t>written as two numbers, the first (systolic) number represents the pressure in blood vessels when the heart contracts or beats. The second (diastolic) number represents the pressure in the vessels when the heart rests between beats.</a:t>
            </a:r>
            <a:endParaRPr lang="en-US" dirty="0">
              <a:effectLst>
                <a:outerShdw blurRad="38100" dist="38100" dir="2700000" algn="tl">
                  <a:srgbClr val="000000">
                    <a:alpha val="43137"/>
                  </a:srgbClr>
                </a:outerShdw>
              </a:effectLst>
              <a:ea typeface="Calibri" panose="020F0502020204030204" charset="0"/>
              <a:cs typeface="+mn-lt"/>
            </a:endParaRPr>
          </a:p>
          <a:p>
            <a:pPr algn="just"/>
            <a:endParaRPr lang="en-US" dirty="0">
              <a:effectLst>
                <a:outerShdw blurRad="38100" dist="38100" dir="2700000" algn="tl">
                  <a:srgbClr val="000000">
                    <a:alpha val="43137"/>
                  </a:srgbClr>
                </a:outerShdw>
              </a:effectLst>
              <a:ea typeface="Calibri" panose="020F0502020204030204" charset="0"/>
              <a:cs typeface="+mn-lt"/>
            </a:endParaRPr>
          </a:p>
          <a:p>
            <a:endParaRPr lang="en-US">
              <a:cs typeface="+mn-lt"/>
            </a:endParaRPr>
          </a:p>
        </p:txBody>
      </p:sp>
      <p:sp>
        <p:nvSpPr>
          <p:cNvPr id="4" name="Text Box 3"/>
          <p:cNvSpPr txBox="1"/>
          <p:nvPr/>
        </p:nvSpPr>
        <p:spPr>
          <a:xfrm>
            <a:off x="1331595" y="404495"/>
            <a:ext cx="7476490" cy="834390"/>
          </a:xfrm>
          <a:prstGeom prst="rect">
            <a:avLst/>
          </a:prstGeom>
          <a:noFill/>
        </p:spPr>
        <p:txBody>
          <a:bodyPr wrap="square" rtlCol="0">
            <a:noAutofit/>
          </a:bodyPr>
          <a:p>
            <a:r>
              <a:rPr lang="en-US" sz="4000" b="1">
                <a:solidFill>
                  <a:schemeClr val="tx2"/>
                </a:solidFill>
              </a:rPr>
              <a:t>        HYPERTENSION</a:t>
            </a:r>
            <a:endParaRPr lang="en-US" sz="4000" b="1">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1435608" y="1772285"/>
            <a:ext cx="7498080" cy="4800600"/>
          </a:xfrm>
        </p:spPr>
        <p:txBody>
          <a:bodyPr>
            <a:noAutofit/>
          </a:bodyPr>
          <a:p>
            <a:r>
              <a:rPr lang="en-US" sz="3600"/>
              <a:t>Hypertension is referred to when the blood pressure is high or elevated</a:t>
            </a:r>
            <a:endParaRPr lang="en-US" sz="3600"/>
          </a:p>
          <a:p>
            <a:r>
              <a:rPr lang="en-US" sz="3600"/>
              <a:t>Hypertension is diagonised if when overtime or on two occassions, a persons systolic blood pressure readings is =&gt; 140mmhg or diastolic BP reading is =&gt; 90</a:t>
            </a:r>
            <a:endParaRPr lang="en-US" sz="3600"/>
          </a:p>
        </p:txBody>
      </p:sp>
      <p:sp>
        <p:nvSpPr>
          <p:cNvPr id="5" name="Text Box 4"/>
          <p:cNvSpPr txBox="1"/>
          <p:nvPr/>
        </p:nvSpPr>
        <p:spPr>
          <a:xfrm>
            <a:off x="1691640" y="670560"/>
            <a:ext cx="6768465" cy="891540"/>
          </a:xfrm>
          <a:prstGeom prst="rect">
            <a:avLst/>
          </a:prstGeom>
          <a:noFill/>
        </p:spPr>
        <p:txBody>
          <a:bodyPr wrap="square" rtlCol="0">
            <a:noAutofit/>
          </a:bodyPr>
          <a:p>
            <a:r>
              <a:rPr lang="en-US" sz="3600" b="1">
                <a:solidFill>
                  <a:schemeClr val="tx2"/>
                </a:solidFill>
              </a:rPr>
              <a:t>HYPERTENSION CONT’D</a:t>
            </a:r>
            <a:endParaRPr lang="en-US" sz="3600" b="1">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35735" y="1002665"/>
            <a:ext cx="7498080" cy="5761990"/>
          </a:xfrm>
        </p:spPr>
        <p:txBody>
          <a:bodyPr>
            <a:normAutofit fontScale="90000"/>
          </a:bodyPr>
          <a:p>
            <a:r>
              <a:rPr lang="en-US" b="1"/>
              <a:t>Primary hypertension</a:t>
            </a:r>
            <a:r>
              <a:rPr lang="en-US"/>
              <a:t>: also called essential hypertension results from plague buildup in the arteries (atherosclerosis)which increases blood pressure. This can be from build up of fats,cholesterol and other substances.</a:t>
            </a:r>
            <a:endParaRPr lang="en-US"/>
          </a:p>
          <a:p>
            <a:pPr marL="82550" indent="0">
              <a:buNone/>
            </a:pPr>
            <a:endParaRPr lang="en-US"/>
          </a:p>
          <a:p>
            <a:r>
              <a:rPr lang="en-US" b="1"/>
              <a:t>Secondary hypertension</a:t>
            </a:r>
            <a:r>
              <a:rPr lang="en-US"/>
              <a:t>: this results from different underlying medical conditions such as adrenal gland tumor and congenital heart defects. also medications such as pain reliefs ,non steriodal anti inflammatory drugs(</a:t>
            </a:r>
            <a:r>
              <a:rPr lang="en-US" b="1"/>
              <a:t>NSAIDS</a:t>
            </a:r>
            <a:r>
              <a:rPr lang="en-US"/>
              <a:t>)and oral contraceptives.</a:t>
            </a:r>
            <a:endParaRPr lang="en-US"/>
          </a:p>
          <a:p>
            <a:endParaRPr lang="en-US"/>
          </a:p>
        </p:txBody>
      </p:sp>
      <p:sp>
        <p:nvSpPr>
          <p:cNvPr id="4" name="Text Box 3"/>
          <p:cNvSpPr txBox="1"/>
          <p:nvPr/>
        </p:nvSpPr>
        <p:spPr>
          <a:xfrm>
            <a:off x="1485265" y="231140"/>
            <a:ext cx="7448550" cy="803910"/>
          </a:xfrm>
          <a:prstGeom prst="rect">
            <a:avLst/>
          </a:prstGeom>
          <a:noFill/>
        </p:spPr>
        <p:txBody>
          <a:bodyPr wrap="square" rtlCol="0">
            <a:noAutofit/>
          </a:bodyPr>
          <a:p>
            <a:r>
              <a:rPr lang="en-US" sz="3600" b="1">
                <a:solidFill>
                  <a:schemeClr val="tx2"/>
                </a:solidFill>
              </a:rPr>
              <a:t>TYPES OF HYPERTENSION</a:t>
            </a:r>
            <a:endParaRPr lang="en-US" sz="3600" b="1">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595" y="1471930"/>
            <a:ext cx="7498080" cy="5217160"/>
          </a:xfrm>
        </p:spPr>
        <p:txBody>
          <a:bodyPr/>
          <a:lstStyle/>
          <a:p>
            <a:r>
              <a:rPr lang="en-US" altLang="en-GB" b="1" dirty="0"/>
              <a:t>Modifiable factors</a:t>
            </a:r>
            <a:r>
              <a:rPr lang="en-US" altLang="en-GB" dirty="0"/>
              <a:t>: such as unhealthy diets(excessive consumption of salt,saturated fat,trans fats). Low intake of fruits and vegetables,physical inactivity,consumption of alcohol,pregenancy.</a:t>
            </a:r>
            <a:endParaRPr lang="en-US" altLang="en-GB" dirty="0"/>
          </a:p>
          <a:p>
            <a:r>
              <a:rPr lang="en-US" altLang="en-GB" b="1" dirty="0"/>
              <a:t>Non modifiable factors</a:t>
            </a:r>
            <a:r>
              <a:rPr lang="en-US" altLang="en-GB" dirty="0"/>
              <a:t>: like Family history of hypertension, age, co-existing diseases such as diabetes, kidney disease,obesity.</a:t>
            </a:r>
            <a:endParaRPr lang="en-US" altLang="en-GB" dirty="0"/>
          </a:p>
        </p:txBody>
      </p:sp>
      <p:sp>
        <p:nvSpPr>
          <p:cNvPr id="4" name="Text Box 3"/>
          <p:cNvSpPr txBox="1"/>
          <p:nvPr/>
        </p:nvSpPr>
        <p:spPr>
          <a:xfrm>
            <a:off x="1396365" y="116205"/>
            <a:ext cx="7327265" cy="1216025"/>
          </a:xfrm>
          <a:prstGeom prst="rect">
            <a:avLst/>
          </a:prstGeom>
          <a:noFill/>
        </p:spPr>
        <p:txBody>
          <a:bodyPr wrap="square" rtlCol="0">
            <a:noAutofit/>
          </a:bodyPr>
          <a:p>
            <a:r>
              <a:rPr lang="en-US" sz="3600" b="1">
                <a:solidFill>
                  <a:schemeClr val="tx2"/>
                </a:solidFill>
              </a:rPr>
              <a:t>RISK FACTORS OF HYPERTENSION</a:t>
            </a:r>
            <a:endParaRPr lang="en-US" sz="3600" b="1">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274955"/>
            <a:ext cx="7498080" cy="996950"/>
          </a:xfrm>
        </p:spPr>
        <p:txBody>
          <a:bodyPr>
            <a:normAutofit fontScale="90000"/>
          </a:bodyPr>
          <a:p>
            <a:r>
              <a:rPr lang="en-US" b="1"/>
              <a:t>BLOOD PRESSURE RANGES</a:t>
            </a:r>
            <a:endParaRPr lang="en-US" b="1"/>
          </a:p>
        </p:txBody>
      </p:sp>
      <p:sp>
        <p:nvSpPr>
          <p:cNvPr id="3" name="Content Placeholder 2"/>
          <p:cNvSpPr>
            <a:spLocks noGrp="1"/>
          </p:cNvSpPr>
          <p:nvPr>
            <p:ph idx="1"/>
          </p:nvPr>
        </p:nvSpPr>
        <p:spPr/>
        <p:txBody>
          <a:bodyPr/>
          <a:p>
            <a:endParaRPr lang="en-US"/>
          </a:p>
        </p:txBody>
      </p:sp>
      <p:pic>
        <p:nvPicPr>
          <p:cNvPr id="2097152" name="Picture 5"/>
          <p:cNvPicPr>
            <a:picLocks noGrp="1" noChangeAspect="1"/>
          </p:cNvPicPr>
          <p:nvPr/>
        </p:nvPicPr>
        <p:blipFill>
          <a:blip r:embed="rId1"/>
          <a:stretch>
            <a:fillRect/>
          </a:stretch>
        </p:blipFill>
        <p:spPr>
          <a:xfrm>
            <a:off x="1515110" y="1447165"/>
            <a:ext cx="7325360" cy="47415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b="1"/>
              <a:t>SYMPTOMS OF HBP</a:t>
            </a:r>
            <a:endParaRPr lang="en-US" sz="3600" b="1"/>
          </a:p>
        </p:txBody>
      </p:sp>
      <p:sp>
        <p:nvSpPr>
          <p:cNvPr id="3" name="Content Placeholder 2"/>
          <p:cNvSpPr>
            <a:spLocks noGrp="1"/>
          </p:cNvSpPr>
          <p:nvPr>
            <p:ph idx="1"/>
          </p:nvPr>
        </p:nvSpPr>
        <p:spPr/>
        <p:txBody>
          <a:bodyPr>
            <a:normAutofit lnSpcReduction="10000"/>
          </a:bodyPr>
          <a:p>
            <a:r>
              <a:rPr lang="en-US"/>
              <a:t>Hypertension is called a ‘’silent killer’’ most people with hypertension are unaware because it may have no warning signs or symptoms. For this reason, it is important that BP is measured regularly.</a:t>
            </a:r>
            <a:endParaRPr lang="en-US"/>
          </a:p>
          <a:p>
            <a:r>
              <a:rPr lang="en-US"/>
              <a:t>When symptom occur, they may include early morning headaches,irregular heart rhythm,retinopathy and buzzing ears.</a:t>
            </a:r>
            <a:endParaRPr lang="en-US"/>
          </a:p>
          <a:p>
            <a:r>
              <a:rPr lang="en-US"/>
              <a:t>Severe hypertension can cause fatigue nausea,vomitting,confusion,muscle tumors.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t>COMPLICATIONS OF HBP</a:t>
            </a:r>
            <a:endParaRPr lang="en-US" sz="3600" b="1"/>
          </a:p>
        </p:txBody>
      </p:sp>
      <p:sp>
        <p:nvSpPr>
          <p:cNvPr id="3" name="Content Placeholder 2"/>
          <p:cNvSpPr>
            <a:spLocks noGrp="1"/>
          </p:cNvSpPr>
          <p:nvPr>
            <p:ph idx="1"/>
          </p:nvPr>
        </p:nvSpPr>
        <p:spPr/>
        <p:txBody>
          <a:bodyPr/>
          <a:p>
            <a:r>
              <a:rPr lang="en-US" sz="4000"/>
              <a:t>Heart attack</a:t>
            </a:r>
            <a:endParaRPr lang="en-US" sz="4000"/>
          </a:p>
          <a:p>
            <a:r>
              <a:rPr lang="en-US" sz="4000"/>
              <a:t>Stroke</a:t>
            </a:r>
            <a:endParaRPr lang="en-US" sz="4000"/>
          </a:p>
          <a:p>
            <a:r>
              <a:rPr lang="en-US" sz="4000"/>
              <a:t>Heart failure</a:t>
            </a:r>
            <a:endParaRPr lang="en-US" sz="4000"/>
          </a:p>
          <a:p>
            <a:r>
              <a:rPr lang="en-US" sz="4000"/>
              <a:t>Vision loss</a:t>
            </a:r>
            <a:endParaRPr lang="en-US" sz="4000"/>
          </a:p>
          <a:p>
            <a:r>
              <a:rPr lang="en-US" sz="4000"/>
              <a:t>Peripheral artery disease</a:t>
            </a:r>
            <a:endParaRPr lang="en-US" sz="4000"/>
          </a:p>
          <a:p>
            <a:r>
              <a:rPr lang="en-US" sz="4000"/>
              <a:t>Metabolic syndrome</a:t>
            </a:r>
            <a:endParaRPr lang="en-US" sz="4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74295"/>
            <a:ext cx="7498080" cy="910590"/>
          </a:xfrm>
        </p:spPr>
        <p:txBody>
          <a:bodyPr/>
          <a:p>
            <a:r>
              <a:rPr lang="en-US" sz="3600" b="1"/>
              <a:t>MANAGMENT OF HBP</a:t>
            </a:r>
            <a:endParaRPr lang="en-US" sz="3600" b="1"/>
          </a:p>
        </p:txBody>
      </p:sp>
      <p:sp>
        <p:nvSpPr>
          <p:cNvPr id="3" name="Content Placeholder 2"/>
          <p:cNvSpPr>
            <a:spLocks noGrp="1"/>
          </p:cNvSpPr>
          <p:nvPr>
            <p:ph idx="1"/>
          </p:nvPr>
        </p:nvSpPr>
        <p:spPr>
          <a:xfrm>
            <a:off x="1165860" y="888365"/>
            <a:ext cx="7767955" cy="5902960"/>
          </a:xfrm>
        </p:spPr>
        <p:txBody>
          <a:bodyPr/>
          <a:p>
            <a:r>
              <a:rPr lang="en-US" sz="2800"/>
              <a:t>Hypertension can be managed with regular exersise,stress reduction,medication,diet weight </a:t>
            </a:r>
            <a:r>
              <a:rPr lang="en-US" sz="2800">
                <a:sym typeface="+mn-ea"/>
              </a:rPr>
              <a:t>and </a:t>
            </a:r>
            <a:r>
              <a:rPr lang="en-US" sz="2800"/>
              <a:t>management.</a:t>
            </a:r>
            <a:endParaRPr lang="en-US" sz="2800"/>
          </a:p>
          <a:p>
            <a:pPr marL="82550" indent="0">
              <a:buNone/>
            </a:pPr>
            <a:r>
              <a:rPr lang="en-US" sz="2800" b="1"/>
              <a:t>Dietary management</a:t>
            </a:r>
            <a:endParaRPr lang="en-US" sz="2800" b="1"/>
          </a:p>
          <a:p>
            <a:r>
              <a:rPr lang="en-US" sz="2800"/>
              <a:t>DASH DIET: Dash stands for dietary approach to stop hypertenshion.</a:t>
            </a:r>
            <a:endParaRPr lang="en-US" sz="2800"/>
          </a:p>
          <a:p>
            <a:r>
              <a:rPr lang="en-US" sz="2800"/>
              <a:t>Eating more fruits and vegetables &amp; low fat dairy foods.</a:t>
            </a:r>
            <a:endParaRPr lang="en-US" sz="2800"/>
          </a:p>
          <a:p>
            <a:r>
              <a:rPr lang="en-US" sz="2800"/>
              <a:t>Choose carbohydrate sources from whole grains</a:t>
            </a:r>
            <a:endParaRPr lang="en-US" sz="2800"/>
          </a:p>
          <a:p>
            <a:r>
              <a:rPr lang="en-US" sz="2800"/>
              <a:t>Cut down on saturated fats,cholesterol &amp; transfat</a:t>
            </a:r>
            <a:endParaRPr lang="en-US" sz="2800"/>
          </a:p>
          <a:p>
            <a:r>
              <a:rPr lang="en-US" sz="2800"/>
              <a:t>Limit sodium intake to 1.5 miligrams/day</a:t>
            </a:r>
            <a:endParaRPr lang="en-US" sz="2800"/>
          </a:p>
          <a:p>
            <a:r>
              <a:rPr lang="en-US" sz="2800"/>
              <a:t>Limit sugar intake,sweets,drinks and red meats.</a:t>
            </a:r>
            <a:endParaRPr lang="en-US" sz="2800"/>
          </a:p>
          <a:p>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a:t>
            </a:r>
            <a:r>
              <a:rPr lang="en-US" b="1"/>
              <a:t>OVERVIEW</a:t>
            </a:r>
            <a:br>
              <a:rPr lang="en-US" b="1"/>
            </a:br>
            <a:r>
              <a:rPr lang="en-US"/>
              <a:t>        </a:t>
            </a:r>
            <a:r>
              <a:rPr lang="en-US" b="1"/>
              <a:t> THE HUMAN LIVER</a:t>
            </a:r>
            <a:endParaRPr lang="en-US" b="1"/>
          </a:p>
        </p:txBody>
      </p:sp>
      <p:pic>
        <p:nvPicPr>
          <p:cNvPr id="4" name="Content Placeholder 3" descr="LIVER PICTURE"/>
          <p:cNvPicPr>
            <a:picLocks noChangeAspect="1"/>
          </p:cNvPicPr>
          <p:nvPr>
            <p:ph idx="1"/>
          </p:nvPr>
        </p:nvPicPr>
        <p:blipFill>
          <a:blip r:embed="rId1"/>
          <a:stretch>
            <a:fillRect/>
          </a:stretch>
        </p:blipFill>
        <p:spPr>
          <a:xfrm>
            <a:off x="5148580" y="1447800"/>
            <a:ext cx="3785235" cy="4800600"/>
          </a:xfrm>
          <a:prstGeom prst="rect">
            <a:avLst/>
          </a:prstGeom>
        </p:spPr>
      </p:pic>
      <p:sp>
        <p:nvSpPr>
          <p:cNvPr id="5" name="Text Box 4"/>
          <p:cNvSpPr txBox="1"/>
          <p:nvPr/>
        </p:nvSpPr>
        <p:spPr>
          <a:xfrm>
            <a:off x="1924050" y="2225675"/>
            <a:ext cx="3048000" cy="368300"/>
          </a:xfrm>
          <a:prstGeom prst="rect">
            <a:avLst/>
          </a:prstGeom>
          <a:noFill/>
        </p:spPr>
        <p:txBody>
          <a:bodyPr wrap="square" rtlCol="0">
            <a:spAutoFit/>
          </a:bodyPr>
          <a:p>
            <a:endParaRPr lang="en-US"/>
          </a:p>
        </p:txBody>
      </p:sp>
      <p:sp>
        <p:nvSpPr>
          <p:cNvPr id="6" name="Text Box 5"/>
          <p:cNvSpPr txBox="1"/>
          <p:nvPr/>
        </p:nvSpPr>
        <p:spPr>
          <a:xfrm>
            <a:off x="1158240" y="1402080"/>
            <a:ext cx="3952240" cy="5354320"/>
          </a:xfrm>
          <a:prstGeom prst="rect">
            <a:avLst/>
          </a:prstGeom>
          <a:noFill/>
        </p:spPr>
        <p:txBody>
          <a:bodyPr wrap="square" rtlCol="0">
            <a:noAutofit/>
          </a:bodyPr>
          <a:p>
            <a:r>
              <a:rPr lang="en-US" sz="3200" dirty="0" smtClean="0">
                <a:sym typeface="+mn-ea"/>
              </a:rPr>
              <a:t>The liver is a critical organ in the human body that is responsible for an array of functions that help support metabolism, immunity ,digestion, detoxification, vitamin storage among other  functions.</a:t>
            </a:r>
            <a:endParaRPr lang="en-US" sz="3200" dirty="0" smtClean="0">
              <a:sym typeface="+mn-ea"/>
            </a:endParaRPr>
          </a:p>
          <a:p>
            <a:pPr indent="0">
              <a:buFont typeface="Arial" panose="020B0604020202020204" pitchFamily="34" charset="0"/>
              <a:buNone/>
            </a:pPr>
            <a:endParaRPr 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2365" y="1447800"/>
            <a:ext cx="7941945" cy="4800600"/>
          </a:xfrm>
        </p:spPr>
        <p:txBody>
          <a:bodyPr/>
          <a:p>
            <a:pPr marL="82550" indent="0">
              <a:buNone/>
            </a:pPr>
            <a:endParaRPr lang="en-US" sz="3600" b="1">
              <a:solidFill>
                <a:schemeClr val="tx2"/>
              </a:solidFill>
            </a:endParaRPr>
          </a:p>
          <a:p>
            <a:pPr marL="82550" indent="0">
              <a:buNone/>
            </a:pPr>
            <a:endParaRPr lang="en-US" sz="3600" b="1">
              <a:solidFill>
                <a:schemeClr val="tx2"/>
              </a:solidFill>
            </a:endParaRPr>
          </a:p>
          <a:p>
            <a:pPr marL="82550" indent="0">
              <a:buNone/>
            </a:pPr>
            <a:r>
              <a:rPr lang="en-US" sz="3600" b="1">
                <a:solidFill>
                  <a:schemeClr val="tx2"/>
                </a:solidFill>
              </a:rPr>
              <a:t>MEDICAL NUTRITION THERAPY</a:t>
            </a:r>
            <a:endParaRPr lang="en-US" sz="3600" b="1">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71550" y="483235"/>
            <a:ext cx="7983855" cy="6223000"/>
          </a:xfrm>
        </p:spPr>
        <p:txBody>
          <a:bodyPr>
            <a:normAutofit lnSpcReduction="20000"/>
          </a:bodyPr>
          <a:p>
            <a:pPr marL="82550" indent="0">
              <a:buNone/>
            </a:pPr>
            <a:r>
              <a:rPr lang="en-US" sz="2800"/>
              <a:t>I hereby present a medical case of a 74 year old man with Alcoholic liver cirrhosis and Hypertension.</a:t>
            </a:r>
            <a:endParaRPr lang="en-US" sz="2800" b="1"/>
          </a:p>
          <a:p>
            <a:pPr marL="82550" indent="0">
              <a:buFont typeface="Arial" panose="020B0604020202020204" pitchFamily="34" charset="0"/>
              <a:buNone/>
            </a:pPr>
            <a:endParaRPr lang="en-US" sz="2800"/>
          </a:p>
          <a:p>
            <a:pPr algn="just">
              <a:buFont typeface="Arial" panose="020B0604020202020204" pitchFamily="34" charset="0"/>
              <a:buChar char="•"/>
            </a:pPr>
            <a:r>
              <a:rPr lang="en-US"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Ward:</a:t>
            </a:r>
            <a:r>
              <a:rPr lang="en-US" dirty="0">
                <a:gradFill>
                  <a:gsLst>
                    <a:gs pos="0">
                      <a:srgbClr val="E30000"/>
                    </a:gs>
                    <a:gs pos="100000">
                      <a:srgbClr val="760303"/>
                    </a:gs>
                  </a:gsLst>
                  <a:lin scaled="0"/>
                </a:gra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 </a:t>
            </a:r>
            <a:r>
              <a:rPr lang="en-US" dirty="0">
                <a:effectLst>
                  <a:outerShdw blurRad="38100" dist="38100" dir="2700000" algn="tl">
                    <a:srgbClr val="000000">
                      <a:alpha val="43137"/>
                    </a:srgbClr>
                  </a:outerShdw>
                </a:effectLst>
                <a:latin typeface="Calibri" panose="020F0502020204030204" charset="0"/>
                <a:cs typeface="Calibri" panose="020F0502020204030204" charset="0"/>
                <a:sym typeface="+mn-ea"/>
              </a:rPr>
              <a:t>Female medical Ward</a:t>
            </a:r>
            <a:endParaRPr lang="en-US" dirty="0">
              <a:effectLst>
                <a:outerShdw blurRad="38100" dist="38100" dir="2700000" algn="tl">
                  <a:srgbClr val="000000">
                    <a:alpha val="43137"/>
                  </a:srgbClr>
                </a:outerShdw>
              </a:effectLst>
              <a:latin typeface="Calibri" panose="020F0502020204030204" charset="0"/>
              <a:cs typeface="Calibri" panose="020F0502020204030204" charset="0"/>
            </a:endParaRPr>
          </a:p>
          <a:p>
            <a:pPr algn="just">
              <a:buFont typeface="Arial" panose="020B0604020202020204" pitchFamily="34" charset="0"/>
              <a:buChar char="•"/>
            </a:pPr>
            <a:r>
              <a:rPr lang="en-US" dirty="0">
                <a:solidFill>
                  <a:srgbClr val="C00000"/>
                </a:solidFill>
                <a:effectLst>
                  <a:outerShdw blurRad="38100" dist="38100" dir="2700000" algn="tl">
                    <a:srgbClr val="000000">
                      <a:alpha val="43137"/>
                    </a:srgbClr>
                  </a:outerShdw>
                </a:effectLst>
                <a:latin typeface="Calibri" panose="020F0502020204030204" charset="0"/>
                <a:cs typeface="Calibri" panose="020F0502020204030204" charset="0"/>
                <a:sym typeface="+mn-ea"/>
              </a:rPr>
              <a:t>Consultant:</a:t>
            </a:r>
            <a:r>
              <a:rPr lang="en-US" dirty="0">
                <a:solidFill>
                  <a:srgbClr val="FF0000"/>
                </a:solidFill>
                <a:effectLst>
                  <a:outerShdw blurRad="38100" dist="38100" dir="2700000" algn="tl">
                    <a:srgbClr val="000000">
                      <a:alpha val="43137"/>
                    </a:srgbClr>
                  </a:outerShdw>
                </a:effectLst>
                <a:latin typeface="Calibri" panose="020F0502020204030204" charset="0"/>
                <a:cs typeface="Calibri" panose="020F0502020204030204" charset="0"/>
                <a:sym typeface="+mn-ea"/>
              </a:rPr>
              <a:t> </a:t>
            </a:r>
            <a:r>
              <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Dr. Anyanochi C.C</a:t>
            </a:r>
            <a:endPar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algn="just">
              <a:buFont typeface="Arial" panose="020B0604020202020204" pitchFamily="34" charset="0"/>
              <a:buChar char="•"/>
            </a:pPr>
            <a:r>
              <a:rPr lang="en-US"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Medical diagnosis:</a:t>
            </a:r>
            <a:r>
              <a:rPr lang="en-US"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Alcoholic liver cirrhosis       and hypertension</a:t>
            </a:r>
            <a:endParaRPr lang="en-US" dirty="0">
              <a:solidFill>
                <a:schemeClr val="tx1"/>
              </a:solidFill>
              <a:effectLst>
                <a:outerShdw blurRad="38100" dist="38100" dir="2700000" algn="tl">
                  <a:srgbClr val="000000">
                    <a:alpha val="43137"/>
                  </a:srgbClr>
                </a:outerShdw>
              </a:effectLst>
              <a:latin typeface="Calibri" panose="020F0502020204030204" charset="0"/>
              <a:cs typeface="Calibri" panose="020F0502020204030204" charset="0"/>
            </a:endParaRPr>
          </a:p>
          <a:p>
            <a:pPr algn="just">
              <a:buFont typeface="Arial" panose="020B0604020202020204" pitchFamily="34" charset="0"/>
              <a:buChar char="•"/>
            </a:pPr>
            <a:r>
              <a:rPr lang="en-US" dirty="0">
                <a:solidFill>
                  <a:schemeClr val="accent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 </a:t>
            </a:r>
            <a:r>
              <a:rPr lang="en-US"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Date of admission:</a:t>
            </a:r>
            <a:r>
              <a:rPr lang="en-US" dirty="0">
                <a:solidFill>
                  <a:srgbClr val="FF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 </a:t>
            </a:r>
            <a:r>
              <a:rPr lang="en-US"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29/9/</a:t>
            </a:r>
            <a:r>
              <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2024</a:t>
            </a:r>
            <a:endPar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algn="just">
              <a:buFont typeface="Arial" panose="020B0604020202020204" pitchFamily="34" charset="0"/>
              <a:buChar char="•"/>
            </a:pPr>
            <a:r>
              <a:rPr lang="en-US"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Date case commenced:</a:t>
            </a:r>
            <a:r>
              <a:rPr lang="en-US" dirty="0">
                <a:solidFill>
                  <a:srgbClr val="FF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 </a:t>
            </a:r>
            <a:r>
              <a:rPr lang="en-US"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9</a:t>
            </a:r>
            <a:r>
              <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/10/2023</a:t>
            </a:r>
            <a:endPar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algn="just">
              <a:buFont typeface="Arial" panose="020B0604020202020204" pitchFamily="34" charset="0"/>
              <a:buChar char="•"/>
            </a:pPr>
            <a:r>
              <a:rPr lang="en-US"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 Date of discharge:</a:t>
            </a:r>
            <a:r>
              <a:rPr lang="en-US" dirty="0">
                <a:solidFill>
                  <a:schemeClr val="accent5"/>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 </a:t>
            </a:r>
            <a:r>
              <a:rPr lang="en-US"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22/</a:t>
            </a:r>
            <a:r>
              <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10/2024</a:t>
            </a:r>
            <a:endPar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algn="just">
              <a:buFont typeface="Arial" panose="020B0604020202020204" pitchFamily="34" charset="0"/>
              <a:buChar char="•"/>
            </a:pPr>
            <a:r>
              <a:rPr lang="en-US" dirty="0">
                <a:solidFill>
                  <a:srgbClr val="C00000"/>
                </a:solidFill>
                <a:effectLst>
                  <a:outerShdw blurRad="38100" dist="38100" dir="2700000" algn="tl">
                    <a:srgbClr val="000000">
                      <a:alpha val="43137"/>
                    </a:srgbClr>
                  </a:outerShdw>
                </a:effectLst>
                <a:latin typeface="Calibri" panose="020F0502020204030204" charset="0"/>
                <a:cs typeface="Calibri" panose="020F0502020204030204" charset="0"/>
                <a:sym typeface="+mn-ea"/>
              </a:rPr>
              <a:t>Informant:</a:t>
            </a:r>
            <a:r>
              <a:rPr lang="en-US" dirty="0">
                <a:solidFill>
                  <a:schemeClr val="accent5"/>
                </a:solidFill>
                <a:effectLst>
                  <a:outerShdw blurRad="38100" dist="38100" dir="2700000" algn="tl">
                    <a:srgbClr val="000000">
                      <a:alpha val="43137"/>
                    </a:srgbClr>
                  </a:outerShdw>
                </a:effectLst>
                <a:latin typeface="Calibri" panose="020F0502020204030204" charset="0"/>
                <a:cs typeface="Calibri" panose="020F0502020204030204" charset="0"/>
                <a:sym typeface="+mn-ea"/>
              </a:rPr>
              <a:t> </a:t>
            </a:r>
            <a:r>
              <a:rPr lang="en-US"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Patient’s wife and son</a:t>
            </a:r>
            <a:endParaRPr lang="en-GB" dirty="0"/>
          </a:p>
          <a:p>
            <a:pPr marL="82550" indent="0">
              <a:buFont typeface="Arial" panose="020B0604020202020204" pitchFamily="34" charset="0"/>
              <a:buNone/>
            </a:pPr>
            <a:endParaRPr lang="en-US" dirty="0"/>
          </a:p>
          <a:p>
            <a:pPr marL="82550" indent="0">
              <a:buFont typeface="Arial" panose="020B0604020202020204" pitchFamily="34" charset="0"/>
              <a:buNone/>
            </a:pPr>
            <a:endParaRPr lang="en-US"/>
          </a:p>
          <a:p>
            <a:pPr>
              <a:buFont typeface="Arial" panose="020B0604020202020204" pitchFamily="34" charset="0"/>
              <a:buChar cha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120650"/>
            <a:ext cx="7498080" cy="673100"/>
          </a:xfrm>
        </p:spPr>
        <p:txBody>
          <a:bodyPr>
            <a:normAutofit/>
          </a:bodyPr>
          <a:p>
            <a:r>
              <a:rPr lang="en-US" sz="3600" b="1"/>
              <a:t>NUTRITION ASSESSMEN</a:t>
            </a:r>
            <a:r>
              <a:rPr lang="en-US" sz="3600"/>
              <a:t>T</a:t>
            </a:r>
            <a:endParaRPr lang="en-US" sz="3600"/>
          </a:p>
        </p:txBody>
      </p:sp>
      <p:sp>
        <p:nvSpPr>
          <p:cNvPr id="3" name="Content Placeholder 2"/>
          <p:cNvSpPr>
            <a:spLocks noGrp="1"/>
          </p:cNvSpPr>
          <p:nvPr>
            <p:ph idx="1"/>
          </p:nvPr>
        </p:nvSpPr>
        <p:spPr>
          <a:xfrm>
            <a:off x="1043940" y="836295"/>
            <a:ext cx="7901305" cy="5980430"/>
          </a:xfrm>
        </p:spPr>
        <p:txBody>
          <a:bodyPr>
            <a:normAutofit fontScale="90000"/>
          </a:bodyPr>
          <a:p>
            <a:pPr marL="82550" indent="0">
              <a:buNone/>
            </a:pPr>
            <a:r>
              <a:rPr lang="en-US">
                <a:solidFill>
                  <a:srgbClr val="C00000"/>
                </a:solidFill>
              </a:rPr>
              <a:t>Family and social history</a:t>
            </a:r>
            <a:endParaRPr lang="en-US">
              <a:solidFill>
                <a:schemeClr val="tx1"/>
              </a:solidFill>
            </a:endParaRPr>
          </a:p>
          <a:p>
            <a:pPr>
              <a:buFont typeface="Arial" panose="020B0604020202020204" pitchFamily="34" charset="0"/>
              <a:buChar char="•"/>
            </a:pPr>
            <a:r>
              <a:rPr lang="en-US">
                <a:solidFill>
                  <a:schemeClr val="tx1"/>
                </a:solidFill>
              </a:rPr>
              <a:t>Patient is 74 year old man who hails from Isu in Nwangege LGA of Imo state and resides in Aba,  Abia state.</a:t>
            </a:r>
            <a:endParaRPr lang="en-US">
              <a:solidFill>
                <a:schemeClr val="tx1"/>
              </a:solidFill>
            </a:endParaRPr>
          </a:p>
          <a:p>
            <a:pPr>
              <a:buFont typeface="Arial" panose="020B0604020202020204" pitchFamily="34" charset="0"/>
              <a:buChar char="•"/>
            </a:pPr>
            <a:r>
              <a:rPr lang="en-US">
                <a:solidFill>
                  <a:schemeClr val="tx1"/>
                </a:solidFill>
              </a:rPr>
              <a:t>PT is married in a monogamous setting with 3 Children (2M,1F).</a:t>
            </a:r>
            <a:endParaRPr lang="en-US">
              <a:solidFill>
                <a:schemeClr val="tx1"/>
              </a:solidFill>
            </a:endParaRPr>
          </a:p>
          <a:p>
            <a:pPr>
              <a:buFont typeface="Arial" panose="020B0604020202020204" pitchFamily="34" charset="0"/>
              <a:buChar char="•"/>
            </a:pPr>
            <a:r>
              <a:rPr lang="en-US">
                <a:solidFill>
                  <a:schemeClr val="tx1"/>
                </a:solidFill>
              </a:rPr>
              <a:t>PT is a Christian of Redeem Church</a:t>
            </a:r>
            <a:endParaRPr lang="en-US">
              <a:solidFill>
                <a:schemeClr val="tx1"/>
              </a:solidFill>
            </a:endParaRPr>
          </a:p>
          <a:p>
            <a:pPr>
              <a:buFont typeface="Arial" panose="020B0604020202020204" pitchFamily="34" charset="0"/>
              <a:buChar char="•"/>
            </a:pPr>
            <a:r>
              <a:rPr lang="en-US">
                <a:solidFill>
                  <a:schemeClr val="tx1"/>
                </a:solidFill>
              </a:rPr>
              <a:t>He is a brick layer and his highest level of education is SSCE</a:t>
            </a:r>
            <a:endParaRPr lang="en-US">
              <a:solidFill>
                <a:schemeClr val="tx1"/>
              </a:solidFill>
            </a:endParaRPr>
          </a:p>
          <a:p>
            <a:pPr>
              <a:buFont typeface="Arial" panose="020B0604020202020204" pitchFamily="34" charset="0"/>
              <a:buChar char="•"/>
            </a:pPr>
            <a:r>
              <a:rPr lang="en-US">
                <a:solidFill>
                  <a:schemeClr val="tx1"/>
                </a:solidFill>
              </a:rPr>
              <a:t>PT lives in a 2 bedroom apartment</a:t>
            </a:r>
            <a:endParaRPr lang="en-US">
              <a:solidFill>
                <a:schemeClr val="tx1"/>
              </a:solidFill>
            </a:endParaRPr>
          </a:p>
          <a:p>
            <a:pPr>
              <a:buFont typeface="Arial" panose="020B0604020202020204" pitchFamily="34" charset="0"/>
              <a:buChar char="•"/>
            </a:pPr>
            <a:r>
              <a:rPr lang="en-US">
                <a:solidFill>
                  <a:schemeClr val="tx1"/>
                </a:solidFill>
              </a:rPr>
              <a:t>Source of drinking water is borewhole</a:t>
            </a:r>
            <a:endParaRPr lang="en-US">
              <a:solidFill>
                <a:schemeClr val="tx1"/>
              </a:solidFill>
            </a:endParaRPr>
          </a:p>
          <a:p>
            <a:pPr>
              <a:buFont typeface="Arial" panose="020B0604020202020204" pitchFamily="34" charset="0"/>
              <a:buChar char="•"/>
            </a:pPr>
            <a:r>
              <a:rPr lang="en-US">
                <a:solidFill>
                  <a:schemeClr val="tx1"/>
                </a:solidFill>
              </a:rPr>
              <a:t>Mode of fecal disposal is WC</a:t>
            </a:r>
            <a:endParaRPr lang="en-US">
              <a:solidFill>
                <a:schemeClr val="tx1"/>
              </a:solidFill>
            </a:endParaRPr>
          </a:p>
          <a:p>
            <a:pPr>
              <a:buFont typeface="Arial" panose="020B0604020202020204" pitchFamily="34" charset="0"/>
              <a:buChar char="•"/>
            </a:pPr>
            <a:endParaRPr lang="en-US">
              <a:solidFill>
                <a:schemeClr val="tx1"/>
              </a:solidFill>
            </a:endParaRPr>
          </a:p>
          <a:p>
            <a:pPr>
              <a:buFont typeface="Arial" panose="020B0604020202020204" pitchFamily="34" charset="0"/>
              <a:buChar char="•"/>
            </a:pPr>
            <a:endParaRPr lang="en-US">
              <a:solidFill>
                <a:schemeClr val="tx1"/>
              </a:solidFill>
            </a:endParaRPr>
          </a:p>
          <a:p>
            <a:pPr>
              <a:buFont typeface="Arial" panose="020B0604020202020204" pitchFamily="34" charset="0"/>
              <a:buChar char="•"/>
            </a:pPr>
            <a:endParaRPr lang="en-US">
              <a:solidFill>
                <a:schemeClr val="tx1"/>
              </a:solidFill>
            </a:endParaRPr>
          </a:p>
          <a:p>
            <a:pPr>
              <a:buFont typeface="Arial" panose="020B0604020202020204" pitchFamily="34" charset="0"/>
              <a:buChar char="•"/>
            </a:pPr>
            <a:endParaRPr 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109220"/>
            <a:ext cx="7498080" cy="775335"/>
          </a:xfrm>
        </p:spPr>
        <p:txBody>
          <a:bodyPr>
            <a:normAutofit/>
          </a:bodyPr>
          <a:p>
            <a:r>
              <a:rPr lang="en-US" sz="3600" b="1">
                <a:sym typeface="+mn-ea"/>
              </a:rPr>
              <a:t>NUTRITION ASSESSMEN</a:t>
            </a:r>
            <a:r>
              <a:rPr lang="en-US" sz="3600">
                <a:sym typeface="+mn-ea"/>
              </a:rPr>
              <a:t>T</a:t>
            </a:r>
            <a:endParaRPr lang="en-US" sz="3600" b="1"/>
          </a:p>
        </p:txBody>
      </p:sp>
      <p:sp>
        <p:nvSpPr>
          <p:cNvPr id="3" name="Content Placeholder 2"/>
          <p:cNvSpPr>
            <a:spLocks noGrp="1"/>
          </p:cNvSpPr>
          <p:nvPr>
            <p:ph idx="1"/>
          </p:nvPr>
        </p:nvSpPr>
        <p:spPr>
          <a:xfrm>
            <a:off x="1187450" y="912495"/>
            <a:ext cx="7854315" cy="5804535"/>
          </a:xfrm>
        </p:spPr>
        <p:txBody>
          <a:bodyPr/>
          <a:p>
            <a:pPr marL="82550" indent="0">
              <a:buNone/>
            </a:pPr>
            <a:r>
              <a:rPr lang="en-US">
                <a:solidFill>
                  <a:srgbClr val="C00000"/>
                </a:solidFill>
              </a:rPr>
              <a:t>Past Medical History</a:t>
            </a:r>
            <a:endParaRPr lang="en-US">
              <a:solidFill>
                <a:srgbClr val="C00000"/>
              </a:solidFill>
            </a:endParaRPr>
          </a:p>
          <a:p>
            <a:r>
              <a:rPr lang="en-US">
                <a:solidFill>
                  <a:schemeClr val="tx1"/>
                </a:solidFill>
              </a:rPr>
              <a:t>PT has a family history of hypertension.</a:t>
            </a:r>
            <a:endParaRPr lang="en-US">
              <a:solidFill>
                <a:schemeClr val="tx1"/>
              </a:solidFill>
            </a:endParaRPr>
          </a:p>
          <a:p>
            <a:r>
              <a:rPr lang="en-US">
                <a:solidFill>
                  <a:schemeClr val="tx1"/>
                </a:solidFill>
              </a:rPr>
              <a:t>PT has no history of surgery or transfussion.</a:t>
            </a:r>
            <a:endParaRPr lang="en-US">
              <a:solidFill>
                <a:schemeClr val="tx1"/>
              </a:solidFill>
            </a:endParaRPr>
          </a:p>
          <a:p>
            <a:r>
              <a:rPr lang="en-US">
                <a:solidFill>
                  <a:schemeClr val="tx1"/>
                </a:solidFill>
              </a:rPr>
              <a:t>PT has no history of EADS.</a:t>
            </a:r>
            <a:endParaRPr lang="en-US">
              <a:solidFill>
                <a:schemeClr val="tx1"/>
              </a:solidFill>
            </a:endParaRPr>
          </a:p>
          <a:p>
            <a:pPr marL="82550" indent="0">
              <a:buNone/>
            </a:pPr>
            <a:endParaRPr lang="en-US">
              <a:solidFill>
                <a:schemeClr val="tx1"/>
              </a:solidFill>
            </a:endParaRPr>
          </a:p>
          <a:p>
            <a:pPr marL="82550" indent="0">
              <a:buFont typeface="Arial" panose="020B0604020202020204" pitchFamily="34" charset="0"/>
              <a:buNone/>
            </a:pPr>
            <a:r>
              <a:rPr lang="en-US">
                <a:solidFill>
                  <a:srgbClr val="C00000"/>
                </a:solidFill>
              </a:rPr>
              <a:t>Present Medical History</a:t>
            </a:r>
            <a:endParaRPr lang="en-US">
              <a:solidFill>
                <a:srgbClr val="C00000"/>
              </a:solidFill>
            </a:endParaRPr>
          </a:p>
          <a:p>
            <a:pPr/>
            <a:r>
              <a:rPr lang="en-US">
                <a:solidFill>
                  <a:schemeClr val="tx1"/>
                </a:solidFill>
              </a:rPr>
              <a:t>PT was apparently until a day prior to admission developed breathlessness.</a:t>
            </a:r>
            <a:endParaRPr lang="en-US">
              <a:solidFill>
                <a:schemeClr val="tx1"/>
              </a:solidFill>
            </a:endParaRPr>
          </a:p>
          <a:p>
            <a:pPr/>
            <a:r>
              <a:rPr lang="en-US">
                <a:solidFill>
                  <a:schemeClr val="tx1"/>
                </a:solidFill>
              </a:rPr>
              <a:t>PT was being managed for Alcoholic liver cirrhosis and hypertension.</a:t>
            </a:r>
            <a:endParaRPr lang="en-US">
              <a:solidFill>
                <a:schemeClr val="tx1"/>
              </a:solidFill>
            </a:endParaRPr>
          </a:p>
          <a:p>
            <a:endParaRPr lang="en-US">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119380"/>
            <a:ext cx="7498080" cy="706755"/>
          </a:xfrm>
        </p:spPr>
        <p:txBody>
          <a:bodyPr>
            <a:normAutofit/>
          </a:bodyPr>
          <a:p>
            <a:r>
              <a:rPr lang="en-US" sz="4000" b="1"/>
              <a:t>NUTRITION ASSESSMENT</a:t>
            </a:r>
            <a:endParaRPr lang="en-US" sz="4000" b="1"/>
          </a:p>
        </p:txBody>
      </p:sp>
      <p:sp>
        <p:nvSpPr>
          <p:cNvPr id="3" name="Content Placeholder 2"/>
          <p:cNvSpPr>
            <a:spLocks noGrp="1"/>
          </p:cNvSpPr>
          <p:nvPr>
            <p:ph idx="1"/>
          </p:nvPr>
        </p:nvSpPr>
        <p:spPr>
          <a:xfrm>
            <a:off x="1118235" y="826770"/>
            <a:ext cx="7711440" cy="5932805"/>
          </a:xfrm>
        </p:spPr>
        <p:txBody>
          <a:bodyPr/>
          <a:p>
            <a:pPr marL="82550" indent="0">
              <a:buNone/>
            </a:pPr>
            <a:r>
              <a:rPr lang="en-US">
                <a:solidFill>
                  <a:srgbClr val="C00000"/>
                </a:solidFill>
              </a:rPr>
              <a:t>Anthropometry</a:t>
            </a:r>
            <a:endParaRPr lang="en-US">
              <a:solidFill>
                <a:srgbClr val="C00000"/>
              </a:solidFill>
            </a:endParaRPr>
          </a:p>
          <a:p>
            <a:r>
              <a:rPr lang="en-US">
                <a:solidFill>
                  <a:schemeClr val="tx1"/>
                </a:solidFill>
              </a:rPr>
              <a:t>Patient was non-ambulatory</a:t>
            </a:r>
            <a:endParaRPr lang="en-US">
              <a:solidFill>
                <a:schemeClr val="tx1"/>
              </a:solidFill>
            </a:endParaRPr>
          </a:p>
          <a:p>
            <a:r>
              <a:rPr lang="en-US">
                <a:solidFill>
                  <a:schemeClr val="tx1"/>
                </a:solidFill>
              </a:rPr>
              <a:t>BROCAS formular was used to take his length170m, weight= 70kg (170-70)</a:t>
            </a:r>
            <a:endParaRPr lang="en-US">
              <a:solidFill>
                <a:schemeClr val="tx1"/>
              </a:solidFill>
            </a:endParaRPr>
          </a:p>
          <a:p>
            <a:pPr marL="82550" indent="0">
              <a:buNone/>
            </a:pPr>
            <a:r>
              <a:rPr lang="en-US">
                <a:solidFill>
                  <a:srgbClr val="C00000"/>
                </a:solidFill>
              </a:rPr>
              <a:t>Biochemical assessment</a:t>
            </a:r>
            <a:endParaRPr lang="en-US">
              <a:solidFill>
                <a:srgbClr val="C00000"/>
              </a:solidFill>
            </a:endParaRPr>
          </a:p>
          <a:p>
            <a:pPr marL="82550" indent="0">
              <a:buNone/>
            </a:pPr>
            <a:endParaRPr lang="en-US">
              <a:solidFill>
                <a:srgbClr val="C00000"/>
              </a:solidFill>
            </a:endParaRPr>
          </a:p>
        </p:txBody>
      </p:sp>
      <p:graphicFrame>
        <p:nvGraphicFramePr>
          <p:cNvPr id="4194308" name="Table 5"/>
          <p:cNvGraphicFramePr>
            <a:graphicFrameLocks noGrp="1"/>
          </p:cNvGraphicFramePr>
          <p:nvPr>
            <p:custDataLst>
              <p:tags r:id="rId1"/>
            </p:custDataLst>
          </p:nvPr>
        </p:nvGraphicFramePr>
        <p:xfrm>
          <a:off x="1192530" y="3716655"/>
          <a:ext cx="7741285" cy="3078480"/>
        </p:xfrm>
        <a:graphic>
          <a:graphicData uri="http://schemas.openxmlformats.org/drawingml/2006/table">
            <a:tbl>
              <a:tblPr firstRow="1" firstCol="1" bandRow="1">
                <a:tableStyleId>{5C22544A-7EE6-4342-B048-85BDC9FD1C3A}</a:tableStyleId>
              </a:tblPr>
              <a:tblGrid>
                <a:gridCol w="1623060"/>
                <a:gridCol w="1432560"/>
                <a:gridCol w="1409065"/>
                <a:gridCol w="2058670"/>
                <a:gridCol w="1217930"/>
              </a:tblGrid>
              <a:tr h="769620">
                <a:tc>
                  <a:txBody>
                    <a:bodyPr/>
                    <a:p>
                      <a:pPr marL="0" marR="0">
                        <a:lnSpc>
                          <a:spcPct val="107000"/>
                        </a:lnSpc>
                        <a:spcBef>
                          <a:spcPts val="0"/>
                        </a:spcBef>
                        <a:spcAft>
                          <a:spcPts val="0"/>
                        </a:spcAft>
                      </a:pPr>
                      <a:r>
                        <a:rPr lang="en-US" sz="2200" dirty="0">
                          <a:effectLst>
                            <a:outerShdw blurRad="38100" dist="38100" dir="2700000" algn="tl">
                              <a:srgbClr val="000000">
                                <a:alpha val="43137"/>
                              </a:srgbClr>
                            </a:outerShdw>
                          </a:effectLst>
                        </a:rPr>
                        <a:t>Tests </a:t>
                      </a:r>
                      <a:endParaRPr lang="en-US" sz="2200"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effectLst>
                            <a:outerShdw blurRad="38100" dist="38100" dir="2700000" algn="tl">
                              <a:srgbClr val="000000">
                                <a:alpha val="43137"/>
                              </a:srgbClr>
                            </a:outerShdw>
                          </a:effectLst>
                        </a:rPr>
                        <a:t>Dates </a:t>
                      </a:r>
                      <a:endParaRPr lang="en-US" sz="2200"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effectLst>
                            <a:outerShdw blurRad="38100" dist="38100" dir="2700000" algn="tl">
                              <a:srgbClr val="000000">
                                <a:alpha val="43137"/>
                              </a:srgbClr>
                            </a:outerShdw>
                          </a:effectLst>
                        </a:rPr>
                        <a:t>Values </a:t>
                      </a:r>
                      <a:endParaRPr lang="en-US" sz="2200"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effectLst>
                            <a:outerShdw blurRad="38100" dist="38100" dir="2700000" algn="tl">
                              <a:srgbClr val="000000">
                                <a:alpha val="43137"/>
                              </a:srgbClr>
                            </a:outerShdw>
                          </a:effectLst>
                        </a:rPr>
                        <a:t>Normal ranges </a:t>
                      </a:r>
                      <a:endParaRPr lang="en-US" sz="2200"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a:effectLst>
                            <a:outerShdw blurRad="38100" dist="38100" dir="2700000" algn="tl">
                              <a:srgbClr val="000000">
                                <a:alpha val="43137"/>
                              </a:srgbClr>
                            </a:outerShdw>
                          </a:effectLst>
                        </a:rPr>
                        <a:t>Indication </a:t>
                      </a:r>
                      <a:endParaRPr lang="en-US" sz="220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r>
              <a:tr h="769620">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Cretinine Serum</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rPr>
                        <a:t>10/10/2024</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smtClean="0">
                          <a:solidFill>
                            <a:schemeClr val="tx1"/>
                          </a:solidFill>
                          <a:effectLst>
                            <a:outerShdw blurRad="38100" dist="38100" dir="2700000" algn="tl">
                              <a:srgbClr val="000000">
                                <a:alpha val="43137"/>
                              </a:srgbClr>
                            </a:outerShdw>
                          </a:effectLst>
                        </a:rPr>
                        <a:t>66mmol/L</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rPr>
                        <a:t>57-113mmol/l</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High</a:t>
                      </a:r>
                      <a:endParaRPr lang="en-US" sz="2200"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r>
              <a:tr h="769620">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Bicarbonate</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(C02)</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rPr>
                        <a:t>10/10/2024</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rPr>
                        <a:t>31.7mmol/l</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a:solidFill>
                            <a:schemeClr val="tx1"/>
                          </a:solidFill>
                          <a:effectLst>
                            <a:outerShdw blurRad="38100" dist="38100" dir="2700000" algn="tl">
                              <a:srgbClr val="000000">
                                <a:alpha val="43137"/>
                              </a:srgbClr>
                            </a:outerShdw>
                          </a:effectLst>
                        </a:rPr>
                        <a:t>32.0-30.0mmol/l</a:t>
                      </a:r>
                      <a:endParaRPr lang="en-US" sz="220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High</a:t>
                      </a:r>
                      <a:endParaRPr lang="en-US" sz="2200"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r>
              <a:tr h="769620">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rPr>
                        <a:t>Potassium </a:t>
                      </a:r>
                      <a:endParaRPr lang="en-US" sz="2200" dirty="0">
                        <a:solidFill>
                          <a:schemeClr val="tx1"/>
                        </a:solidFill>
                        <a:effectLst>
                          <a:outerShdw blurRad="38100" dist="38100" dir="2700000" algn="tl">
                            <a:srgbClr val="000000">
                              <a:alpha val="43137"/>
                            </a:srgbClr>
                          </a:outerShdw>
                        </a:effectLst>
                      </a:endParaRPr>
                    </a:p>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Serum</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rPr>
                        <a:t>10/10/2024</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rPr>
                        <a:t>4.73mmol/l</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chemeClr val="tx1"/>
                          </a:solidFill>
                          <a:effectLst>
                            <a:outerShdw blurRad="38100" dist="38100" dir="2700000" algn="tl">
                              <a:srgbClr val="000000">
                                <a:alpha val="43137"/>
                              </a:srgbClr>
                            </a:outerShdw>
                          </a:effectLst>
                        </a:rPr>
                        <a:t>3.5-5.1mmol/l</a:t>
                      </a:r>
                      <a:endParaRPr lang="en-US" sz="2200"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c>
                  <a:txBody>
                    <a:bodyPr/>
                    <a:p>
                      <a:pPr marL="0" marR="0">
                        <a:lnSpc>
                          <a:spcPct val="107000"/>
                        </a:lnSpc>
                        <a:spcBef>
                          <a:spcPts val="0"/>
                        </a:spcBef>
                        <a:spcAft>
                          <a:spcPts val="0"/>
                        </a:spcAft>
                      </a:pPr>
                      <a:r>
                        <a:rPr lang="en-US" sz="2200"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High</a:t>
                      </a:r>
                      <a:endParaRPr lang="en-US" sz="2200"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119380"/>
            <a:ext cx="7498080" cy="825500"/>
          </a:xfrm>
        </p:spPr>
        <p:txBody>
          <a:bodyPr>
            <a:normAutofit/>
          </a:bodyPr>
          <a:p>
            <a:r>
              <a:rPr lang="en-US" sz="4000" b="1"/>
              <a:t>NUTRITION ASSESSMENT</a:t>
            </a:r>
            <a:endParaRPr lang="en-US" sz="4000" b="1"/>
          </a:p>
        </p:txBody>
      </p:sp>
      <p:sp>
        <p:nvSpPr>
          <p:cNvPr id="3" name="Content Placeholder 2"/>
          <p:cNvSpPr>
            <a:spLocks noGrp="1"/>
          </p:cNvSpPr>
          <p:nvPr>
            <p:ph idx="1"/>
          </p:nvPr>
        </p:nvSpPr>
        <p:spPr>
          <a:xfrm>
            <a:off x="1126490" y="1045210"/>
            <a:ext cx="7807325" cy="5699760"/>
          </a:xfrm>
        </p:spPr>
        <p:txBody>
          <a:bodyPr/>
          <a:p>
            <a:pPr marL="82550" indent="0">
              <a:buNone/>
            </a:pPr>
            <a:r>
              <a:rPr lang="en-US">
                <a:solidFill>
                  <a:srgbClr val="C00000"/>
                </a:solidFill>
              </a:rPr>
              <a:t>Nutrition focused physical findings</a:t>
            </a:r>
            <a:endParaRPr lang="en-US">
              <a:solidFill>
                <a:srgbClr val="C00000"/>
              </a:solidFill>
            </a:endParaRPr>
          </a:p>
          <a:p>
            <a:r>
              <a:rPr lang="en-US">
                <a:solidFill>
                  <a:schemeClr val="tx1"/>
                </a:solidFill>
              </a:rPr>
              <a:t>O/E: An ill looking man met lying on the bed, pale, in an obvious respiratory distress, not dehydrated, afebrile to touch, acynosed, ascites, bilateral pitting Oedema.</a:t>
            </a:r>
            <a:endParaRPr lang="en-US">
              <a:solidFill>
                <a:schemeClr val="tx1"/>
              </a:solidFill>
            </a:endParaRPr>
          </a:p>
          <a:p>
            <a:pPr marL="82550" indent="0">
              <a:buNone/>
            </a:pPr>
            <a:r>
              <a:rPr lang="en-US">
                <a:solidFill>
                  <a:srgbClr val="C00000"/>
                </a:solidFill>
              </a:rPr>
              <a:t>Vital Signs</a:t>
            </a:r>
            <a:endParaRPr lang="en-US">
              <a:solidFill>
                <a:srgbClr val="C00000"/>
              </a:solidFill>
            </a:endParaRPr>
          </a:p>
          <a:p>
            <a:pPr marL="82550" indent="0">
              <a:buNone/>
            </a:pPr>
            <a:endParaRPr lang="en-US">
              <a:solidFill>
                <a:srgbClr val="C00000"/>
              </a:solidFill>
            </a:endParaRPr>
          </a:p>
          <a:p>
            <a:pPr marL="82550" indent="0">
              <a:buNone/>
            </a:pPr>
            <a:endParaRPr lang="en-US">
              <a:solidFill>
                <a:schemeClr val="tx1"/>
              </a:solidFill>
            </a:endParaRPr>
          </a:p>
          <a:p>
            <a:pPr marL="82550" indent="0">
              <a:buNone/>
            </a:pPr>
            <a:endParaRPr lang="en-US">
              <a:solidFill>
                <a:schemeClr val="tx1"/>
              </a:solidFill>
            </a:endParaRPr>
          </a:p>
        </p:txBody>
      </p:sp>
      <p:graphicFrame>
        <p:nvGraphicFramePr>
          <p:cNvPr id="7" name="Table 6"/>
          <p:cNvGraphicFramePr/>
          <p:nvPr>
            <p:custDataLst>
              <p:tags r:id="rId1"/>
            </p:custDataLst>
          </p:nvPr>
        </p:nvGraphicFramePr>
        <p:xfrm>
          <a:off x="1164590" y="4171950"/>
          <a:ext cx="7740650" cy="2541270"/>
        </p:xfrm>
        <a:graphic>
          <a:graphicData uri="http://schemas.openxmlformats.org/drawingml/2006/table">
            <a:tbl>
              <a:tblPr firstRow="1" bandRow="1">
                <a:tableStyleId>{5C22544A-7EE6-4342-B048-85BDC9FD1C3A}</a:tableStyleId>
              </a:tblPr>
              <a:tblGrid>
                <a:gridCol w="1548130"/>
                <a:gridCol w="1548130"/>
                <a:gridCol w="1548130"/>
                <a:gridCol w="1548130"/>
                <a:gridCol w="1548130"/>
              </a:tblGrid>
              <a:tr h="1005840">
                <a:tc>
                  <a:txBody>
                    <a:bodyPr/>
                    <a:p>
                      <a:pPr>
                        <a:buNone/>
                      </a:pPr>
                      <a:r>
                        <a:rPr lang="en-US" sz="2800" b="1">
                          <a:solidFill>
                            <a:schemeClr val="tx1"/>
                          </a:solidFill>
                        </a:rPr>
                        <a:t>Date</a:t>
                      </a:r>
                      <a:endParaRPr lang="en-US" sz="2800" b="1">
                        <a:solidFill>
                          <a:schemeClr val="tx1"/>
                        </a:solidFill>
                      </a:endParaRPr>
                    </a:p>
                  </a:txBody>
                  <a:tcPr/>
                </a:tc>
                <a:tc>
                  <a:txBody>
                    <a:bodyPr/>
                    <a:p>
                      <a:pPr>
                        <a:buNone/>
                      </a:pPr>
                      <a:r>
                        <a:rPr lang="en-US" sz="2000" b="1">
                          <a:solidFill>
                            <a:schemeClr val="tx1"/>
                          </a:solidFill>
                        </a:rPr>
                        <a:t>BP(mmhg)</a:t>
                      </a:r>
                      <a:endParaRPr lang="en-US" sz="2000" b="1">
                        <a:solidFill>
                          <a:schemeClr val="tx1"/>
                        </a:solidFill>
                      </a:endParaRPr>
                    </a:p>
                  </a:txBody>
                  <a:tcPr/>
                </a:tc>
                <a:tc>
                  <a:txBody>
                    <a:bodyPr/>
                    <a:p>
                      <a:pPr>
                        <a:buNone/>
                      </a:pPr>
                      <a:r>
                        <a:rPr lang="en-US" sz="2000" b="1">
                          <a:solidFill>
                            <a:schemeClr val="tx1"/>
                          </a:solidFill>
                        </a:rPr>
                        <a:t>Pulse rate</a:t>
                      </a:r>
                      <a:endParaRPr lang="en-US" sz="2000" b="1">
                        <a:solidFill>
                          <a:schemeClr val="tx1"/>
                        </a:solidFill>
                      </a:endParaRPr>
                    </a:p>
                    <a:p>
                      <a:pPr>
                        <a:buNone/>
                      </a:pPr>
                      <a:r>
                        <a:rPr lang="en-US" sz="2000" b="1">
                          <a:solidFill>
                            <a:schemeClr val="tx1"/>
                          </a:solidFill>
                        </a:rPr>
                        <a:t>(b/m)</a:t>
                      </a:r>
                      <a:endParaRPr lang="en-US" sz="2000" b="1">
                        <a:solidFill>
                          <a:schemeClr val="tx1"/>
                        </a:solidFill>
                      </a:endParaRPr>
                    </a:p>
                  </a:txBody>
                  <a:tcPr/>
                </a:tc>
                <a:tc>
                  <a:txBody>
                    <a:bodyPr/>
                    <a:p>
                      <a:pPr>
                        <a:buNone/>
                      </a:pPr>
                      <a:r>
                        <a:rPr lang="en-US" sz="2000" b="1">
                          <a:solidFill>
                            <a:schemeClr val="tx1"/>
                          </a:solidFill>
                        </a:rPr>
                        <a:t>Respiratory rate (b/m)</a:t>
                      </a:r>
                      <a:endParaRPr lang="en-US" sz="2000" b="1">
                        <a:solidFill>
                          <a:schemeClr val="tx1"/>
                        </a:solidFill>
                      </a:endParaRPr>
                    </a:p>
                  </a:txBody>
                  <a:tcPr/>
                </a:tc>
                <a:tc>
                  <a:txBody>
                    <a:bodyPr/>
                    <a:p>
                      <a:pPr>
                        <a:buNone/>
                      </a:pPr>
                      <a:r>
                        <a:rPr lang="en-US" sz="2000" b="1">
                          <a:solidFill>
                            <a:schemeClr val="tx1"/>
                          </a:solidFill>
                        </a:rPr>
                        <a:t>SP02 (%)</a:t>
                      </a:r>
                      <a:endParaRPr lang="en-US" sz="2000" b="1">
                        <a:solidFill>
                          <a:schemeClr val="tx1"/>
                        </a:solidFill>
                      </a:endParaRPr>
                    </a:p>
                  </a:txBody>
                  <a:tcPr/>
                </a:tc>
              </a:tr>
              <a:tr h="767715">
                <a:tc>
                  <a:txBody>
                    <a:bodyPr/>
                    <a:p>
                      <a:pPr>
                        <a:buNone/>
                      </a:pPr>
                      <a:r>
                        <a:rPr lang="en-US" sz="2400" b="1"/>
                        <a:t>9/10/24</a:t>
                      </a:r>
                      <a:endParaRPr lang="en-US" sz="2400" b="1"/>
                    </a:p>
                  </a:txBody>
                  <a:tcPr/>
                </a:tc>
                <a:tc>
                  <a:txBody>
                    <a:bodyPr/>
                    <a:p>
                      <a:pPr>
                        <a:buNone/>
                      </a:pPr>
                      <a:r>
                        <a:rPr lang="en-US" sz="2800" b="1"/>
                        <a:t>130/80</a:t>
                      </a:r>
                      <a:endParaRPr lang="en-US" sz="2800" b="1"/>
                    </a:p>
                  </a:txBody>
                  <a:tcPr/>
                </a:tc>
                <a:tc>
                  <a:txBody>
                    <a:bodyPr/>
                    <a:p>
                      <a:pPr>
                        <a:buNone/>
                      </a:pPr>
                      <a:r>
                        <a:rPr lang="en-US" sz="2800" b="1"/>
                        <a:t>80</a:t>
                      </a:r>
                      <a:endParaRPr lang="en-US" sz="2800" b="1"/>
                    </a:p>
                  </a:txBody>
                  <a:tcPr/>
                </a:tc>
                <a:tc>
                  <a:txBody>
                    <a:bodyPr/>
                    <a:p>
                      <a:pPr>
                        <a:buNone/>
                      </a:pPr>
                      <a:r>
                        <a:rPr lang="en-US" sz="2800" b="1"/>
                        <a:t>28</a:t>
                      </a:r>
                      <a:endParaRPr lang="en-US" sz="2800" b="1"/>
                    </a:p>
                  </a:txBody>
                  <a:tcPr/>
                </a:tc>
                <a:tc>
                  <a:txBody>
                    <a:bodyPr/>
                    <a:p>
                      <a:pPr>
                        <a:buNone/>
                      </a:pPr>
                      <a:r>
                        <a:rPr lang="en-US" sz="2800" b="1"/>
                        <a:t>94</a:t>
                      </a:r>
                      <a:endParaRPr lang="en-US" sz="2800" b="1"/>
                    </a:p>
                  </a:txBody>
                  <a:tcPr/>
                </a:tc>
              </a:tr>
              <a:tr h="767715">
                <a:tc>
                  <a:txBody>
                    <a:bodyPr/>
                    <a:p>
                      <a:pPr>
                        <a:buNone/>
                      </a:pPr>
                      <a:r>
                        <a:rPr lang="en-US" sz="2400" b="1"/>
                        <a:t>22/10/24</a:t>
                      </a:r>
                      <a:endParaRPr lang="en-US" sz="2400" b="1"/>
                    </a:p>
                  </a:txBody>
                  <a:tcPr/>
                </a:tc>
                <a:tc>
                  <a:txBody>
                    <a:bodyPr/>
                    <a:p>
                      <a:pPr>
                        <a:buNone/>
                      </a:pPr>
                      <a:r>
                        <a:rPr lang="en-US" sz="2800" b="1"/>
                        <a:t>110/80</a:t>
                      </a:r>
                      <a:endParaRPr lang="en-US" sz="2800" b="1"/>
                    </a:p>
                  </a:txBody>
                  <a:tcPr/>
                </a:tc>
                <a:tc>
                  <a:txBody>
                    <a:bodyPr/>
                    <a:p>
                      <a:pPr>
                        <a:buNone/>
                      </a:pPr>
                      <a:r>
                        <a:rPr lang="en-US" sz="2800" b="1"/>
                        <a:t>91</a:t>
                      </a:r>
                      <a:endParaRPr lang="en-US" sz="2800" b="1"/>
                    </a:p>
                  </a:txBody>
                  <a:tcPr/>
                </a:tc>
                <a:tc>
                  <a:txBody>
                    <a:bodyPr/>
                    <a:p>
                      <a:pPr>
                        <a:buNone/>
                      </a:pPr>
                      <a:r>
                        <a:rPr lang="en-US" sz="2800" b="1"/>
                        <a:t>22</a:t>
                      </a:r>
                      <a:endParaRPr lang="en-US" sz="2800" b="1"/>
                    </a:p>
                  </a:txBody>
                  <a:tcPr/>
                </a:tc>
                <a:tc>
                  <a:txBody>
                    <a:bodyPr/>
                    <a:p>
                      <a:pPr>
                        <a:buNone/>
                      </a:pPr>
                      <a:r>
                        <a:rPr lang="en-US" sz="2800" b="1"/>
                        <a:t>96</a:t>
                      </a:r>
                      <a:endParaRPr lang="en-US" sz="2800" b="1"/>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100330"/>
            <a:ext cx="7498080" cy="695325"/>
          </a:xfrm>
        </p:spPr>
        <p:txBody>
          <a:bodyPr>
            <a:normAutofit fontScale="90000"/>
          </a:bodyPr>
          <a:p>
            <a:r>
              <a:rPr lang="en-US" sz="4000" b="1"/>
              <a:t>NUTRITION ASSESSMENT</a:t>
            </a:r>
            <a:endParaRPr lang="en-US" sz="4000" b="1"/>
          </a:p>
        </p:txBody>
      </p:sp>
      <p:sp>
        <p:nvSpPr>
          <p:cNvPr id="3" name="Content Placeholder 2"/>
          <p:cNvSpPr>
            <a:spLocks noGrp="1"/>
          </p:cNvSpPr>
          <p:nvPr>
            <p:ph idx="1"/>
          </p:nvPr>
        </p:nvSpPr>
        <p:spPr>
          <a:xfrm>
            <a:off x="1104900" y="674370"/>
            <a:ext cx="7828915" cy="6059805"/>
          </a:xfrm>
        </p:spPr>
        <p:txBody>
          <a:bodyPr/>
          <a:p>
            <a:pPr marL="82550" indent="0">
              <a:buNone/>
            </a:pPr>
            <a:r>
              <a:rPr lang="en-US">
                <a:solidFill>
                  <a:srgbClr val="C00000"/>
                </a:solidFill>
              </a:rPr>
              <a:t>Food and nutrition related history</a:t>
            </a:r>
            <a:endParaRPr lang="en-US">
              <a:solidFill>
                <a:srgbClr val="C00000"/>
              </a:solidFill>
            </a:endParaRPr>
          </a:p>
          <a:p>
            <a:r>
              <a:rPr lang="en-US">
                <a:solidFill>
                  <a:schemeClr val="tx1"/>
                </a:solidFill>
              </a:rPr>
              <a:t>Patient is a voracious eater (consumes about 900g of eba).</a:t>
            </a:r>
            <a:endParaRPr lang="en-US">
              <a:solidFill>
                <a:schemeClr val="tx1"/>
              </a:solidFill>
            </a:endParaRPr>
          </a:p>
          <a:p>
            <a:r>
              <a:rPr lang="en-US">
                <a:solidFill>
                  <a:schemeClr val="tx1"/>
                </a:solidFill>
              </a:rPr>
              <a:t>Loves eating vegetable soup and has no food dislikes.</a:t>
            </a:r>
            <a:endParaRPr lang="en-US">
              <a:solidFill>
                <a:schemeClr val="tx1"/>
              </a:solidFill>
            </a:endParaRPr>
          </a:p>
          <a:p>
            <a:r>
              <a:rPr lang="en-US">
                <a:solidFill>
                  <a:schemeClr val="tx1"/>
                </a:solidFill>
              </a:rPr>
              <a:t>Patient is a known alcoholic (consumes a lot of spirit).</a:t>
            </a:r>
            <a:endParaRPr lang="en-US">
              <a:solidFill>
                <a:schemeClr val="tx1"/>
              </a:solidFill>
            </a:endParaRPr>
          </a:p>
          <a:p>
            <a:r>
              <a:rPr lang="en-US">
                <a:solidFill>
                  <a:schemeClr val="tx1"/>
                </a:solidFill>
              </a:rPr>
              <a:t>Consumes fizzy drinks and confectionaries.</a:t>
            </a:r>
            <a:endParaRPr lang="en-US">
              <a:solidFill>
                <a:schemeClr val="tx1"/>
              </a:solidFill>
            </a:endParaRPr>
          </a:p>
          <a:p>
            <a:r>
              <a:rPr lang="en-US">
                <a:solidFill>
                  <a:schemeClr val="tx1"/>
                </a:solidFill>
              </a:rPr>
              <a:t>Patient takes vegetables occassionally and fruits spairingly.</a:t>
            </a:r>
            <a:endParaRPr lang="en-US">
              <a:solidFill>
                <a:schemeClr val="tx1"/>
              </a:solidFill>
            </a:endParaRPr>
          </a:p>
          <a:p>
            <a:pPr marL="82550" indent="0">
              <a:buNone/>
            </a:pPr>
            <a:endParaRPr lang="en-US">
              <a:solidFill>
                <a:schemeClr val="tx1"/>
              </a:solidFill>
            </a:endParaRPr>
          </a:p>
          <a:p>
            <a:endParaRPr lang="en-US">
              <a:solidFill>
                <a:schemeClr val="tx1"/>
              </a:solidFill>
            </a:endParaRPr>
          </a:p>
        </p:txBody>
      </p:sp>
      <p:sp>
        <p:nvSpPr>
          <p:cNvPr id="4" name="Text Box 3"/>
          <p:cNvSpPr txBox="1"/>
          <p:nvPr/>
        </p:nvSpPr>
        <p:spPr>
          <a:xfrm>
            <a:off x="2038350" y="398780"/>
            <a:ext cx="3048000" cy="368300"/>
          </a:xfrm>
          <a:prstGeom prst="rect">
            <a:avLst/>
          </a:prstGeom>
          <a:noFill/>
        </p:spPr>
        <p:txBody>
          <a:bodyPr wrap="square" rtlCol="0">
            <a:spAutoFit/>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9840" y="274955"/>
            <a:ext cx="7673975" cy="779780"/>
          </a:xfrm>
        </p:spPr>
        <p:txBody>
          <a:bodyPr/>
          <a:p>
            <a:r>
              <a:rPr lang="en-US" sz="3600" b="1"/>
              <a:t>24 HOUR DIETARY RECALL</a:t>
            </a:r>
            <a:endParaRPr lang="en-US" sz="3600" b="1"/>
          </a:p>
        </p:txBody>
      </p:sp>
      <p:graphicFrame>
        <p:nvGraphicFramePr>
          <p:cNvPr id="6" name="Table 5"/>
          <p:cNvGraphicFramePr/>
          <p:nvPr>
            <p:custDataLst>
              <p:tags r:id="rId1"/>
            </p:custDataLst>
          </p:nvPr>
        </p:nvGraphicFramePr>
        <p:xfrm>
          <a:off x="1136015" y="1252220"/>
          <a:ext cx="7747635" cy="4582160"/>
        </p:xfrm>
        <a:graphic>
          <a:graphicData uri="http://schemas.openxmlformats.org/drawingml/2006/table">
            <a:tbl>
              <a:tblPr firstRow="1" bandRow="1">
                <a:tableStyleId>{5C22544A-7EE6-4342-B048-85BDC9FD1C3A}</a:tableStyleId>
              </a:tblPr>
              <a:tblGrid>
                <a:gridCol w="1223645"/>
                <a:gridCol w="977900"/>
                <a:gridCol w="1485265"/>
                <a:gridCol w="1107440"/>
                <a:gridCol w="1045845"/>
                <a:gridCol w="960120"/>
                <a:gridCol w="947420"/>
              </a:tblGrid>
              <a:tr h="1145540">
                <a:tc>
                  <a:txBody>
                    <a:bodyPr/>
                    <a:p>
                      <a:pPr>
                        <a:buNone/>
                      </a:pPr>
                      <a:r>
                        <a:rPr lang="en-US">
                          <a:solidFill>
                            <a:schemeClr val="tx1"/>
                          </a:solidFill>
                        </a:rPr>
                        <a:t>MENU</a:t>
                      </a:r>
                      <a:endParaRPr lang="en-US">
                        <a:solidFill>
                          <a:schemeClr val="tx1"/>
                        </a:solidFill>
                      </a:endParaRPr>
                    </a:p>
                  </a:txBody>
                  <a:tcPr/>
                </a:tc>
                <a:tc>
                  <a:txBody>
                    <a:bodyPr/>
                    <a:p>
                      <a:pPr>
                        <a:buNone/>
                      </a:pPr>
                      <a:r>
                        <a:rPr lang="en-US">
                          <a:solidFill>
                            <a:schemeClr val="tx1"/>
                          </a:solidFill>
                        </a:rPr>
                        <a:t>FOOD ITEM</a:t>
                      </a:r>
                      <a:endParaRPr lang="en-US">
                        <a:solidFill>
                          <a:schemeClr val="tx1"/>
                        </a:solidFill>
                      </a:endParaRPr>
                    </a:p>
                  </a:txBody>
                  <a:tcPr/>
                </a:tc>
                <a:tc>
                  <a:txBody>
                    <a:bodyPr/>
                    <a:p>
                      <a:pPr>
                        <a:buNone/>
                      </a:pPr>
                      <a:r>
                        <a:rPr lang="en-US">
                          <a:solidFill>
                            <a:schemeClr val="tx1"/>
                          </a:solidFill>
                        </a:rPr>
                        <a:t>QTY (g)</a:t>
                      </a:r>
                      <a:endParaRPr lang="en-US">
                        <a:solidFill>
                          <a:schemeClr val="tx1"/>
                        </a:solidFill>
                      </a:endParaRPr>
                    </a:p>
                    <a:p>
                      <a:pPr>
                        <a:buNone/>
                      </a:pPr>
                      <a:r>
                        <a:rPr lang="en-US">
                          <a:solidFill>
                            <a:schemeClr val="tx1"/>
                          </a:solidFill>
                        </a:rPr>
                        <a:t>(Estimated)</a:t>
                      </a:r>
                      <a:endParaRPr lang="en-US">
                        <a:solidFill>
                          <a:schemeClr val="tx1"/>
                        </a:solidFill>
                      </a:endParaRPr>
                    </a:p>
                  </a:txBody>
                  <a:tcPr/>
                </a:tc>
                <a:tc>
                  <a:txBody>
                    <a:bodyPr/>
                    <a:p>
                      <a:pPr>
                        <a:buNone/>
                      </a:pPr>
                      <a:r>
                        <a:rPr lang="en-US">
                          <a:solidFill>
                            <a:schemeClr val="tx1"/>
                          </a:solidFill>
                        </a:rPr>
                        <a:t>KCAL</a:t>
                      </a:r>
                      <a:endParaRPr lang="en-US">
                        <a:solidFill>
                          <a:schemeClr val="tx1"/>
                        </a:solidFill>
                      </a:endParaRPr>
                    </a:p>
                  </a:txBody>
                  <a:tcPr/>
                </a:tc>
                <a:tc>
                  <a:txBody>
                    <a:bodyPr/>
                    <a:p>
                      <a:pPr>
                        <a:buNone/>
                      </a:pPr>
                      <a:r>
                        <a:rPr lang="en-US">
                          <a:solidFill>
                            <a:schemeClr val="tx1"/>
                          </a:solidFill>
                        </a:rPr>
                        <a:t>CHO</a:t>
                      </a:r>
                      <a:endParaRPr lang="en-US">
                        <a:solidFill>
                          <a:schemeClr val="tx1"/>
                        </a:solidFill>
                      </a:endParaRPr>
                    </a:p>
                    <a:p>
                      <a:pPr>
                        <a:buNone/>
                      </a:pPr>
                      <a:r>
                        <a:rPr lang="en-US">
                          <a:solidFill>
                            <a:schemeClr val="tx1"/>
                          </a:solidFill>
                        </a:rPr>
                        <a:t>(g)</a:t>
                      </a:r>
                      <a:endParaRPr lang="en-US">
                        <a:solidFill>
                          <a:schemeClr val="tx1"/>
                        </a:solidFill>
                      </a:endParaRPr>
                    </a:p>
                  </a:txBody>
                  <a:tcPr/>
                </a:tc>
                <a:tc>
                  <a:txBody>
                    <a:bodyPr/>
                    <a:p>
                      <a:pPr>
                        <a:buNone/>
                      </a:pPr>
                      <a:r>
                        <a:rPr lang="en-US">
                          <a:solidFill>
                            <a:schemeClr val="tx1"/>
                          </a:solidFill>
                        </a:rPr>
                        <a:t>CHON</a:t>
                      </a:r>
                      <a:endParaRPr lang="en-US">
                        <a:solidFill>
                          <a:schemeClr val="tx1"/>
                        </a:solidFill>
                      </a:endParaRPr>
                    </a:p>
                    <a:p>
                      <a:pPr>
                        <a:buNone/>
                      </a:pPr>
                      <a:r>
                        <a:rPr lang="en-US">
                          <a:solidFill>
                            <a:schemeClr val="tx1"/>
                          </a:solidFill>
                        </a:rPr>
                        <a:t>(g)</a:t>
                      </a:r>
                      <a:endParaRPr lang="en-US">
                        <a:solidFill>
                          <a:schemeClr val="tx1"/>
                        </a:solidFill>
                      </a:endParaRPr>
                    </a:p>
                  </a:txBody>
                  <a:tcPr/>
                </a:tc>
                <a:tc>
                  <a:txBody>
                    <a:bodyPr/>
                    <a:p>
                      <a:pPr>
                        <a:buNone/>
                      </a:pPr>
                      <a:r>
                        <a:rPr lang="en-US">
                          <a:solidFill>
                            <a:schemeClr val="tx1"/>
                          </a:solidFill>
                        </a:rPr>
                        <a:t>FAT</a:t>
                      </a:r>
                      <a:endParaRPr lang="en-US">
                        <a:solidFill>
                          <a:schemeClr val="tx1"/>
                        </a:solidFill>
                      </a:endParaRPr>
                    </a:p>
                    <a:p>
                      <a:pPr>
                        <a:buNone/>
                      </a:pPr>
                      <a:r>
                        <a:rPr lang="en-US">
                          <a:solidFill>
                            <a:schemeClr val="tx1"/>
                          </a:solidFill>
                        </a:rPr>
                        <a:t>(g)</a:t>
                      </a:r>
                      <a:endParaRPr lang="en-US">
                        <a:solidFill>
                          <a:schemeClr val="tx1"/>
                        </a:solidFill>
                      </a:endParaRPr>
                    </a:p>
                  </a:txBody>
                  <a:tcPr/>
                </a:tc>
              </a:tr>
              <a:tr h="1145540">
                <a:tc>
                  <a:txBody>
                    <a:bodyPr/>
                    <a:p>
                      <a:pPr>
                        <a:buNone/>
                      </a:pPr>
                      <a:r>
                        <a:rPr lang="en-US" b="1"/>
                        <a:t>BREAK</a:t>
                      </a:r>
                      <a:endParaRPr lang="en-US" b="1"/>
                    </a:p>
                    <a:p>
                      <a:pPr>
                        <a:buNone/>
                      </a:pPr>
                      <a:r>
                        <a:rPr lang="en-US" b="1"/>
                        <a:t>FAST</a:t>
                      </a:r>
                      <a:endParaRPr lang="en-US" b="1"/>
                    </a:p>
                  </a:txBody>
                  <a:tcPr/>
                </a:tc>
                <a:tc>
                  <a:txBody>
                    <a:bodyPr/>
                    <a:p>
                      <a:pPr>
                        <a:buNone/>
                      </a:pPr>
                      <a:r>
                        <a:rPr lang="en-US" b="1"/>
                        <a:t>PAP</a:t>
                      </a:r>
                      <a:endParaRPr lang="en-US" b="1"/>
                    </a:p>
                  </a:txBody>
                  <a:tcPr/>
                </a:tc>
                <a:tc>
                  <a:txBody>
                    <a:bodyPr/>
                    <a:p>
                      <a:pPr>
                        <a:buNone/>
                      </a:pPr>
                      <a:r>
                        <a:rPr lang="en-US" sz="2400" b="1"/>
                        <a:t>100</a:t>
                      </a:r>
                      <a:endParaRPr lang="en-US" sz="2400" b="1"/>
                    </a:p>
                  </a:txBody>
                  <a:tcPr/>
                </a:tc>
                <a:tc>
                  <a:txBody>
                    <a:bodyPr/>
                    <a:p>
                      <a:pPr>
                        <a:buNone/>
                      </a:pPr>
                      <a:r>
                        <a:rPr lang="en-US" sz="2400" b="1"/>
                        <a:t>51</a:t>
                      </a:r>
                      <a:endParaRPr lang="en-US" sz="2400" b="1"/>
                    </a:p>
                  </a:txBody>
                  <a:tcPr/>
                </a:tc>
                <a:tc>
                  <a:txBody>
                    <a:bodyPr/>
                    <a:p>
                      <a:pPr>
                        <a:buNone/>
                      </a:pPr>
                      <a:r>
                        <a:rPr lang="en-US" sz="2400" b="1">
                          <a:solidFill>
                            <a:schemeClr val="tx1"/>
                          </a:solidFill>
                        </a:rPr>
                        <a:t>8.8</a:t>
                      </a:r>
                      <a:endParaRPr lang="en-US" sz="2400" b="1">
                        <a:solidFill>
                          <a:schemeClr val="tx1"/>
                        </a:solidFill>
                      </a:endParaRPr>
                    </a:p>
                  </a:txBody>
                  <a:tcPr/>
                </a:tc>
                <a:tc>
                  <a:txBody>
                    <a:bodyPr/>
                    <a:p>
                      <a:pPr>
                        <a:buNone/>
                      </a:pPr>
                      <a:r>
                        <a:rPr lang="en-US" sz="2400" b="1">
                          <a:solidFill>
                            <a:schemeClr val="tx1"/>
                          </a:solidFill>
                        </a:rPr>
                        <a:t>1.1</a:t>
                      </a:r>
                      <a:endParaRPr lang="en-US" sz="2400" b="1">
                        <a:solidFill>
                          <a:schemeClr val="tx1"/>
                        </a:solidFill>
                      </a:endParaRPr>
                    </a:p>
                  </a:txBody>
                  <a:tcPr/>
                </a:tc>
                <a:tc>
                  <a:txBody>
                    <a:bodyPr/>
                    <a:p>
                      <a:pPr>
                        <a:buNone/>
                      </a:pPr>
                      <a:r>
                        <a:rPr lang="en-US" sz="2400" b="1">
                          <a:solidFill>
                            <a:schemeClr val="tx1"/>
                          </a:solidFill>
                        </a:rPr>
                        <a:t>1.0</a:t>
                      </a:r>
                      <a:endParaRPr lang="en-US" sz="2400" b="1">
                        <a:solidFill>
                          <a:schemeClr val="tx1"/>
                        </a:solidFill>
                      </a:endParaRPr>
                    </a:p>
                  </a:txBody>
                  <a:tcPr/>
                </a:tc>
              </a:tr>
              <a:tr h="1145540">
                <a:tc>
                  <a:txBody>
                    <a:bodyPr/>
                    <a:p>
                      <a:pPr>
                        <a:buNone/>
                      </a:pPr>
                      <a:r>
                        <a:rPr lang="en-US" b="1"/>
                        <a:t>LUNCH</a:t>
                      </a:r>
                      <a:endParaRPr lang="en-US" b="1"/>
                    </a:p>
                  </a:txBody>
                  <a:tcPr/>
                </a:tc>
                <a:tc>
                  <a:txBody>
                    <a:bodyPr/>
                    <a:p>
                      <a:pPr>
                        <a:buNone/>
                      </a:pPr>
                      <a:r>
                        <a:rPr lang="en-US" b="1"/>
                        <a:t>AGIDI</a:t>
                      </a:r>
                      <a:endParaRPr lang="en-US" b="1"/>
                    </a:p>
                  </a:txBody>
                  <a:tcPr/>
                </a:tc>
                <a:tc>
                  <a:txBody>
                    <a:bodyPr/>
                    <a:p>
                      <a:pPr>
                        <a:buNone/>
                      </a:pPr>
                      <a:r>
                        <a:rPr lang="en-US" sz="2400" b="1"/>
                        <a:t>300</a:t>
                      </a:r>
                      <a:endParaRPr lang="en-US" sz="2400" b="1"/>
                    </a:p>
                  </a:txBody>
                  <a:tcPr/>
                </a:tc>
                <a:tc>
                  <a:txBody>
                    <a:bodyPr/>
                    <a:p>
                      <a:pPr>
                        <a:buNone/>
                      </a:pPr>
                      <a:r>
                        <a:rPr lang="en-US" sz="2400" b="1"/>
                        <a:t>280.02</a:t>
                      </a:r>
                      <a:endParaRPr lang="en-US" sz="2400" b="1"/>
                    </a:p>
                  </a:txBody>
                  <a:tcPr/>
                </a:tc>
                <a:tc>
                  <a:txBody>
                    <a:bodyPr/>
                    <a:p>
                      <a:pPr>
                        <a:buNone/>
                      </a:pPr>
                      <a:r>
                        <a:rPr lang="en-US" sz="2400" b="1">
                          <a:solidFill>
                            <a:schemeClr val="tx1"/>
                          </a:solidFill>
                        </a:rPr>
                        <a:t>59.25</a:t>
                      </a:r>
                      <a:endParaRPr lang="en-US" sz="2400" b="1">
                        <a:solidFill>
                          <a:schemeClr val="tx1"/>
                        </a:solidFill>
                      </a:endParaRPr>
                    </a:p>
                  </a:txBody>
                  <a:tcPr/>
                </a:tc>
                <a:tc>
                  <a:txBody>
                    <a:bodyPr/>
                    <a:p>
                      <a:pPr>
                        <a:buNone/>
                      </a:pPr>
                      <a:r>
                        <a:rPr lang="en-US" sz="2400" b="1">
                          <a:solidFill>
                            <a:schemeClr val="tx1"/>
                          </a:solidFill>
                        </a:rPr>
                        <a:t>5.52</a:t>
                      </a:r>
                      <a:endParaRPr lang="en-US" sz="2400" b="1">
                        <a:solidFill>
                          <a:schemeClr val="tx1"/>
                        </a:solidFill>
                      </a:endParaRPr>
                    </a:p>
                  </a:txBody>
                  <a:tcPr/>
                </a:tc>
                <a:tc>
                  <a:txBody>
                    <a:bodyPr/>
                    <a:p>
                      <a:pPr>
                        <a:buNone/>
                      </a:pPr>
                      <a:r>
                        <a:rPr lang="en-US" sz="2400" b="1">
                          <a:solidFill>
                            <a:schemeClr val="tx1"/>
                          </a:solidFill>
                        </a:rPr>
                        <a:t>1.47</a:t>
                      </a:r>
                      <a:endParaRPr lang="en-US" sz="2400" b="1">
                        <a:solidFill>
                          <a:schemeClr val="tx1"/>
                        </a:solidFill>
                      </a:endParaRPr>
                    </a:p>
                  </a:txBody>
                  <a:tcPr/>
                </a:tc>
              </a:tr>
              <a:tr h="1145540">
                <a:tc>
                  <a:txBody>
                    <a:bodyPr/>
                    <a:p>
                      <a:pPr>
                        <a:buNone/>
                      </a:pPr>
                      <a:r>
                        <a:rPr lang="en-US" b="1"/>
                        <a:t>DINNER</a:t>
                      </a:r>
                      <a:endParaRPr lang="en-US" b="1"/>
                    </a:p>
                  </a:txBody>
                  <a:tcPr/>
                </a:tc>
                <a:tc>
                  <a:txBody>
                    <a:bodyPr/>
                    <a:p>
                      <a:pPr>
                        <a:buNone/>
                      </a:pPr>
                      <a:r>
                        <a:rPr lang="en-US" b="1"/>
                        <a:t>AGIDI</a:t>
                      </a:r>
                      <a:endParaRPr lang="en-US" b="1"/>
                    </a:p>
                  </a:txBody>
                  <a:tcPr/>
                </a:tc>
                <a:tc>
                  <a:txBody>
                    <a:bodyPr/>
                    <a:p>
                      <a:pPr>
                        <a:buNone/>
                      </a:pPr>
                      <a:r>
                        <a:rPr lang="en-US" sz="2400" b="1"/>
                        <a:t>200</a:t>
                      </a:r>
                      <a:endParaRPr lang="en-US" sz="2400" b="1"/>
                    </a:p>
                  </a:txBody>
                  <a:tcPr/>
                </a:tc>
                <a:tc>
                  <a:txBody>
                    <a:bodyPr/>
                    <a:p>
                      <a:pPr>
                        <a:buNone/>
                      </a:pPr>
                      <a:r>
                        <a:rPr lang="en-US" sz="2400" b="1"/>
                        <a:t>280.02</a:t>
                      </a:r>
                      <a:endParaRPr lang="en-US" sz="2400" b="1"/>
                    </a:p>
                  </a:txBody>
                  <a:tcPr/>
                </a:tc>
                <a:tc>
                  <a:txBody>
                    <a:bodyPr/>
                    <a:p>
                      <a:pPr>
                        <a:buNone/>
                      </a:pPr>
                      <a:r>
                        <a:rPr lang="en-US" sz="2400" b="1">
                          <a:solidFill>
                            <a:schemeClr val="tx1"/>
                          </a:solidFill>
                        </a:rPr>
                        <a:t>59.25</a:t>
                      </a:r>
                      <a:endParaRPr lang="en-US" sz="2400" b="1">
                        <a:solidFill>
                          <a:schemeClr val="tx1"/>
                        </a:solidFill>
                      </a:endParaRPr>
                    </a:p>
                  </a:txBody>
                  <a:tcPr/>
                </a:tc>
                <a:tc>
                  <a:txBody>
                    <a:bodyPr/>
                    <a:p>
                      <a:pPr>
                        <a:buNone/>
                      </a:pPr>
                      <a:r>
                        <a:rPr lang="en-US" sz="2400" b="1">
                          <a:solidFill>
                            <a:schemeClr val="tx1"/>
                          </a:solidFill>
                        </a:rPr>
                        <a:t>5.52</a:t>
                      </a:r>
                      <a:endParaRPr lang="en-US" sz="2400" b="1">
                        <a:solidFill>
                          <a:schemeClr val="tx1"/>
                        </a:solidFill>
                      </a:endParaRPr>
                    </a:p>
                  </a:txBody>
                  <a:tcPr/>
                </a:tc>
                <a:tc>
                  <a:txBody>
                    <a:bodyPr/>
                    <a:p>
                      <a:pPr>
                        <a:buNone/>
                      </a:pPr>
                      <a:r>
                        <a:rPr lang="en-US" sz="2400" b="1">
                          <a:solidFill>
                            <a:schemeClr val="tx1"/>
                          </a:solidFill>
                        </a:rPr>
                        <a:t>1.47</a:t>
                      </a:r>
                      <a:endParaRPr lang="en-US" sz="2400" b="1">
                        <a:solidFill>
                          <a:schemeClr val="tx1"/>
                        </a:solidFill>
                      </a:endParaRPr>
                    </a:p>
                  </a:txBody>
                  <a:tcPr/>
                </a:tc>
              </a:tr>
            </a:tbl>
          </a:graphicData>
        </a:graphic>
      </p:graphicFrame>
      <p:graphicFrame>
        <p:nvGraphicFramePr>
          <p:cNvPr id="9" name="Table 8"/>
          <p:cNvGraphicFramePr/>
          <p:nvPr>
            <p:custDataLst>
              <p:tags r:id="rId2"/>
            </p:custDataLst>
          </p:nvPr>
        </p:nvGraphicFramePr>
        <p:xfrm>
          <a:off x="1076325" y="5857240"/>
          <a:ext cx="7818755" cy="699770"/>
        </p:xfrm>
        <a:graphic>
          <a:graphicData uri="http://schemas.openxmlformats.org/drawingml/2006/table">
            <a:tbl>
              <a:tblPr firstRow="1" bandRow="1">
                <a:tableStyleId>{5C22544A-7EE6-4342-B048-85BDC9FD1C3A}</a:tableStyleId>
              </a:tblPr>
              <a:tblGrid>
                <a:gridCol w="1275715"/>
                <a:gridCol w="1043940"/>
                <a:gridCol w="1471930"/>
                <a:gridCol w="1056005"/>
                <a:gridCol w="1068070"/>
                <a:gridCol w="945515"/>
                <a:gridCol w="957580"/>
              </a:tblGrid>
              <a:tr h="699770">
                <a:tc>
                  <a:txBody>
                    <a:bodyPr/>
                    <a:p>
                      <a:pPr>
                        <a:buNone/>
                      </a:pPr>
                      <a:r>
                        <a:rPr lang="en-US">
                          <a:solidFill>
                            <a:schemeClr val="tx1"/>
                          </a:solidFill>
                        </a:rPr>
                        <a:t>TOTAL</a:t>
                      </a:r>
                      <a:endParaRPr lang="en-US">
                        <a:solidFill>
                          <a:schemeClr val="tx1"/>
                        </a:solidFill>
                      </a:endParaRPr>
                    </a:p>
                  </a:txBody>
                  <a:tcPr/>
                </a:tc>
                <a:tc>
                  <a:txBody>
                    <a:bodyPr/>
                    <a:p>
                      <a:pPr>
                        <a:buNone/>
                      </a:pPr>
                      <a:endParaRPr lang="en-US"/>
                    </a:p>
                  </a:txBody>
                  <a:tcPr/>
                </a:tc>
                <a:tc>
                  <a:txBody>
                    <a:bodyPr/>
                    <a:p>
                      <a:pPr>
                        <a:buNone/>
                      </a:pPr>
                      <a:endParaRPr lang="en-US"/>
                    </a:p>
                  </a:txBody>
                  <a:tcPr/>
                </a:tc>
                <a:tc>
                  <a:txBody>
                    <a:bodyPr/>
                    <a:p>
                      <a:pPr>
                        <a:buNone/>
                      </a:pPr>
                      <a:r>
                        <a:rPr lang="en-US" sz="2400" b="1">
                          <a:solidFill>
                            <a:schemeClr val="tx1"/>
                          </a:solidFill>
                        </a:rPr>
                        <a:t>611.4</a:t>
                      </a:r>
                      <a:endParaRPr lang="en-US" sz="2400" b="1">
                        <a:solidFill>
                          <a:schemeClr val="tx1"/>
                        </a:solidFill>
                      </a:endParaRPr>
                    </a:p>
                  </a:txBody>
                  <a:tcPr/>
                </a:tc>
                <a:tc>
                  <a:txBody>
                    <a:bodyPr/>
                    <a:p>
                      <a:pPr>
                        <a:buNone/>
                      </a:pPr>
                      <a:r>
                        <a:rPr lang="en-US" sz="2400" b="1">
                          <a:solidFill>
                            <a:schemeClr val="tx1"/>
                          </a:solidFill>
                        </a:rPr>
                        <a:t>127.3</a:t>
                      </a:r>
                      <a:endParaRPr lang="en-US" sz="2400" b="1">
                        <a:solidFill>
                          <a:schemeClr val="tx1"/>
                        </a:solidFill>
                      </a:endParaRPr>
                    </a:p>
                  </a:txBody>
                  <a:tcPr/>
                </a:tc>
                <a:tc>
                  <a:txBody>
                    <a:bodyPr/>
                    <a:p>
                      <a:pPr>
                        <a:buNone/>
                      </a:pPr>
                      <a:r>
                        <a:rPr lang="en-US" sz="2400" b="1">
                          <a:solidFill>
                            <a:schemeClr val="tx1"/>
                          </a:solidFill>
                        </a:rPr>
                        <a:t>12.14</a:t>
                      </a:r>
                      <a:endParaRPr lang="en-US" sz="2400" b="1">
                        <a:solidFill>
                          <a:schemeClr val="tx1"/>
                        </a:solidFill>
                      </a:endParaRPr>
                    </a:p>
                  </a:txBody>
                  <a:tcPr/>
                </a:tc>
                <a:tc>
                  <a:txBody>
                    <a:bodyPr/>
                    <a:p>
                      <a:pPr>
                        <a:buNone/>
                      </a:pPr>
                      <a:r>
                        <a:rPr lang="en-US" sz="2400" b="1">
                          <a:solidFill>
                            <a:schemeClr val="tx1"/>
                          </a:solidFill>
                        </a:rPr>
                        <a:t>3.94</a:t>
                      </a:r>
                      <a:endParaRPr lang="en-US" sz="2400" b="1">
                        <a:solidFill>
                          <a:schemeClr val="tx1"/>
                        </a:solidFill>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NUTRITION DIAGNOSIS</a:t>
            </a:r>
            <a:endParaRPr lang="en-US" sz="4000" b="1"/>
          </a:p>
        </p:txBody>
      </p:sp>
      <p:sp>
        <p:nvSpPr>
          <p:cNvPr id="3" name="Content Placeholder 2"/>
          <p:cNvSpPr>
            <a:spLocks noGrp="1"/>
          </p:cNvSpPr>
          <p:nvPr>
            <p:ph idx="1"/>
          </p:nvPr>
        </p:nvSpPr>
        <p:spPr/>
        <p:txBody>
          <a:bodyPr/>
          <a:p>
            <a:r>
              <a:rPr lang="en-US" b="1"/>
              <a:t>Excessive alcohol intake RT food and nutrition knowledge deficit and lack of value for behavioural change AEB food and nutrition related history.</a:t>
            </a:r>
            <a:endParaRPr lang="en-US" b="1"/>
          </a:p>
          <a:p>
            <a:pPr marL="82550" indent="0">
              <a:buNone/>
            </a:pPr>
            <a:endParaRPr lang="en-US" b="1"/>
          </a:p>
          <a:p>
            <a:r>
              <a:rPr lang="en-US" b="1"/>
              <a:t>Increased protein needs RT hypercatabolism AEB altered laboratory values</a:t>
            </a:r>
            <a:endParaRPr 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50340" y="274955"/>
            <a:ext cx="7483475" cy="724535"/>
          </a:xfrm>
        </p:spPr>
        <p:txBody>
          <a:bodyPr>
            <a:normAutofit fontScale="90000"/>
          </a:bodyPr>
          <a:p>
            <a:r>
              <a:rPr lang="en-US" sz="4000" b="1"/>
              <a:t>NUTRITION INTERVENTION</a:t>
            </a:r>
            <a:endParaRPr lang="en-US" sz="4000" b="1"/>
          </a:p>
        </p:txBody>
      </p:sp>
      <p:sp>
        <p:nvSpPr>
          <p:cNvPr id="3" name="Content Placeholder 2"/>
          <p:cNvSpPr>
            <a:spLocks noGrp="1"/>
          </p:cNvSpPr>
          <p:nvPr>
            <p:ph idx="1"/>
          </p:nvPr>
        </p:nvSpPr>
        <p:spPr>
          <a:xfrm>
            <a:off x="1151890" y="999490"/>
            <a:ext cx="7819390" cy="5615940"/>
          </a:xfrm>
        </p:spPr>
        <p:txBody>
          <a:bodyPr>
            <a:normAutofit lnSpcReduction="10000"/>
          </a:bodyPr>
          <a:p>
            <a:pPr marL="82550" indent="0">
              <a:buNone/>
            </a:pPr>
            <a:r>
              <a:rPr lang="en-US">
                <a:solidFill>
                  <a:srgbClr val="C00000"/>
                </a:solidFill>
              </a:rPr>
              <a:t>Goals of MNT</a:t>
            </a:r>
            <a:endParaRPr lang="en-US">
              <a:solidFill>
                <a:srgbClr val="C00000"/>
              </a:solidFill>
            </a:endParaRPr>
          </a:p>
          <a:p>
            <a:r>
              <a:rPr lang="en-US">
                <a:solidFill>
                  <a:schemeClr val="tx1"/>
                </a:solidFill>
              </a:rPr>
              <a:t>To encourage healthy eating habits, portion controls, while considering individual requirement and food prefrences.</a:t>
            </a:r>
            <a:endParaRPr lang="en-US">
              <a:solidFill>
                <a:schemeClr val="tx1"/>
              </a:solidFill>
            </a:endParaRPr>
          </a:p>
          <a:p>
            <a:r>
              <a:rPr lang="en-US">
                <a:solidFill>
                  <a:schemeClr val="tx1"/>
                </a:solidFill>
              </a:rPr>
              <a:t>To provide adequate support for patient’s medical condition.</a:t>
            </a:r>
            <a:endParaRPr lang="en-US">
              <a:solidFill>
                <a:schemeClr val="tx1"/>
              </a:solidFill>
            </a:endParaRPr>
          </a:p>
          <a:p>
            <a:r>
              <a:rPr lang="en-US">
                <a:solidFill>
                  <a:schemeClr val="tx1"/>
                </a:solidFill>
              </a:rPr>
              <a:t>To restore blood pressure to within normal range.</a:t>
            </a:r>
            <a:endParaRPr lang="en-US">
              <a:solidFill>
                <a:schemeClr val="tx1"/>
              </a:solidFill>
            </a:endParaRPr>
          </a:p>
          <a:p>
            <a:r>
              <a:rPr lang="en-US">
                <a:solidFill>
                  <a:schemeClr val="tx1"/>
                </a:solidFill>
              </a:rPr>
              <a:t>To improve quality of life and decrease overall mortality associated with the disease</a:t>
            </a: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59840" y="1391920"/>
            <a:ext cx="7362190" cy="5269865"/>
          </a:xfrm>
        </p:spPr>
        <p:txBody>
          <a:bodyPr>
            <a:normAutofit lnSpcReduction="20000"/>
          </a:bodyPr>
          <a:p>
            <a:r>
              <a:rPr lang="en-US" dirty="0" smtClean="0">
                <a:sym typeface="+mn-ea"/>
              </a:rPr>
              <a:t>The liver is a dark reddish brown gland that accounts for 1-2.3kg of the total body weight.</a:t>
            </a:r>
            <a:endParaRPr lang="en-US" dirty="0" smtClean="0">
              <a:sym typeface="+mn-ea"/>
            </a:endParaRPr>
          </a:p>
          <a:p>
            <a:pPr marL="82550" indent="0">
              <a:buNone/>
            </a:pPr>
            <a:endParaRPr lang="en-US" dirty="0" smtClean="0"/>
          </a:p>
          <a:p>
            <a:r>
              <a:rPr lang="en-US" dirty="0" smtClean="0">
                <a:sym typeface="+mn-ea"/>
              </a:rPr>
              <a:t>it has 4 lobes and is situated at upper part of the abdominal cavity.</a:t>
            </a:r>
            <a:endParaRPr lang="en-US" dirty="0" smtClean="0"/>
          </a:p>
          <a:p>
            <a:endParaRPr lang="en-US"/>
          </a:p>
          <a:p>
            <a:r>
              <a:rPr lang="en-US" dirty="0" smtClean="0">
                <a:sym typeface="+mn-ea"/>
              </a:rPr>
              <a:t>The liver has a double blood supply, the portal vein brings venous blood from the intestines and the spleen, and the hepatic artery supplies the liver with arterial blood. </a:t>
            </a:r>
            <a:endParaRPr lang="en-US"/>
          </a:p>
        </p:txBody>
      </p:sp>
      <p:sp>
        <p:nvSpPr>
          <p:cNvPr id="9" name="Text Box 8"/>
          <p:cNvSpPr txBox="1"/>
          <p:nvPr/>
        </p:nvSpPr>
        <p:spPr>
          <a:xfrm>
            <a:off x="1197610" y="470535"/>
            <a:ext cx="7043420" cy="734060"/>
          </a:xfrm>
          <a:prstGeom prst="rect">
            <a:avLst/>
          </a:prstGeom>
          <a:noFill/>
        </p:spPr>
        <p:txBody>
          <a:bodyPr wrap="square" rtlCol="0">
            <a:noAutofit/>
          </a:bodyPr>
          <a:p>
            <a:r>
              <a:rPr lang="en-US" sz="3600" b="1">
                <a:solidFill>
                  <a:schemeClr val="tx2"/>
                </a:solidFill>
                <a:effectLst>
                  <a:outerShdw blurRad="38100" dist="38100" dir="2700000" algn="tl">
                    <a:srgbClr val="000000">
                      <a:alpha val="43137"/>
                    </a:srgbClr>
                  </a:outerShdw>
                </a:effectLst>
                <a:sym typeface="+mn-ea"/>
              </a:rPr>
              <a:t>STRUCTURE OF THE LIVER</a:t>
            </a:r>
            <a:endParaRPr lang="en-US" sz="3600" b="1">
              <a:solidFill>
                <a:schemeClr val="tx2"/>
              </a:solidFill>
              <a:effectLst>
                <a:outerShdw blurRad="38100" dist="38100" dir="2700000" algn="tl">
                  <a:srgbClr val="000000">
                    <a:alpha val="43137"/>
                  </a:srgbClr>
                </a:outerShdw>
              </a:effectLst>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9075" y="274955"/>
            <a:ext cx="7444740" cy="696595"/>
          </a:xfrm>
        </p:spPr>
        <p:txBody>
          <a:bodyPr/>
          <a:p>
            <a:r>
              <a:rPr lang="en-US" sz="3600" b="1"/>
              <a:t>NUTRITION INTERVENTION</a:t>
            </a:r>
            <a:endParaRPr lang="en-US" sz="3600" b="1"/>
          </a:p>
        </p:txBody>
      </p:sp>
      <p:sp>
        <p:nvSpPr>
          <p:cNvPr id="3" name="Content Placeholder 2"/>
          <p:cNvSpPr>
            <a:spLocks noGrp="1"/>
          </p:cNvSpPr>
          <p:nvPr>
            <p:ph idx="1"/>
          </p:nvPr>
        </p:nvSpPr>
        <p:spPr>
          <a:xfrm>
            <a:off x="1115695" y="959485"/>
            <a:ext cx="7780655" cy="5800090"/>
          </a:xfrm>
        </p:spPr>
        <p:txBody>
          <a:bodyPr>
            <a:normAutofit lnSpcReduction="10000"/>
          </a:bodyPr>
          <a:p>
            <a:r>
              <a:rPr lang="en-US" sz="4000">
                <a:solidFill>
                  <a:srgbClr val="C00000"/>
                </a:solidFill>
              </a:rPr>
              <a:t>Diet prescription</a:t>
            </a:r>
            <a:endParaRPr lang="en-US">
              <a:solidFill>
                <a:srgbClr val="C00000"/>
              </a:solidFill>
            </a:endParaRPr>
          </a:p>
          <a:p>
            <a:pPr marL="82550" indent="0">
              <a:buNone/>
            </a:pPr>
            <a:r>
              <a:rPr lang="en-US" sz="3430">
                <a:solidFill>
                  <a:schemeClr val="tx1"/>
                </a:solidFill>
              </a:rPr>
              <a:t>Patient was placed on a </a:t>
            </a:r>
            <a:r>
              <a:rPr lang="en-US" sz="3430" b="1">
                <a:solidFill>
                  <a:schemeClr val="tx1"/>
                </a:solidFill>
              </a:rPr>
              <a:t>HCAL,LP,LF,LS </a:t>
            </a:r>
            <a:r>
              <a:rPr lang="en-US" sz="3430">
                <a:solidFill>
                  <a:schemeClr val="tx1"/>
                </a:solidFill>
              </a:rPr>
              <a:t>diet of </a:t>
            </a:r>
            <a:r>
              <a:rPr lang="en-US" b="1">
                <a:solidFill>
                  <a:schemeClr val="tx1"/>
                </a:solidFill>
              </a:rPr>
              <a:t>2000Kcal</a:t>
            </a:r>
            <a:r>
              <a:rPr lang="en-US" sz="3430" b="1">
                <a:solidFill>
                  <a:schemeClr val="tx1"/>
                </a:solidFill>
              </a:rPr>
              <a:t>/day</a:t>
            </a:r>
            <a:r>
              <a:rPr lang="en-US">
                <a:solidFill>
                  <a:schemeClr val="tx1"/>
                </a:solidFill>
              </a:rPr>
              <a:t>.</a:t>
            </a:r>
            <a:endParaRPr lang="en-US">
              <a:solidFill>
                <a:schemeClr val="tx1"/>
              </a:solidFill>
            </a:endParaRPr>
          </a:p>
          <a:p>
            <a:pPr marL="82550" indent="0">
              <a:buNone/>
            </a:pPr>
            <a:endParaRPr lang="en-US">
              <a:solidFill>
                <a:schemeClr val="tx1"/>
              </a:solidFill>
            </a:endParaRPr>
          </a:p>
          <a:p>
            <a:r>
              <a:rPr lang="en-US" dirty="0"/>
              <a:t>The dietary refrence intake permits wide acceptable macronutrient distribution aranges. They allow, for example, 45% to 65 of calories from carbohydrate, 10-35% of calories from protein and 20 to 35% of calories from fat.</a:t>
            </a:r>
            <a:endParaRPr lang="en-US" dirty="0"/>
          </a:p>
          <a:p>
            <a:endParaRPr lang="en-US">
              <a:solidFill>
                <a:schemeClr val="tx1"/>
              </a:solidFill>
            </a:endParaRPr>
          </a:p>
          <a:p>
            <a:pPr marL="82550" indent="0">
              <a:buNone/>
            </a:pPr>
            <a:endParaRPr lang="en-US">
              <a:solidFill>
                <a:schemeClr val="tx1"/>
              </a:solidFill>
            </a:endParaRPr>
          </a:p>
          <a:p>
            <a:pPr marL="82550" indent="0">
              <a:buNone/>
            </a:pPr>
            <a:endParaRPr lang="en-US">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87120" y="290195"/>
            <a:ext cx="7846695" cy="6375400"/>
          </a:xfrm>
        </p:spPr>
        <p:txBody>
          <a:bodyPr>
            <a:normAutofit/>
          </a:bodyPr>
          <a:p>
            <a:pPr marL="82550" indent="0">
              <a:buNone/>
            </a:pPr>
            <a:r>
              <a:rPr lang="en-US" sz="3600">
                <a:solidFill>
                  <a:srgbClr val="C00000"/>
                </a:solidFill>
                <a:sym typeface="+mn-ea"/>
              </a:rPr>
              <a:t>Calorie distribution of a day sample menu based on 200Kcal diet</a:t>
            </a:r>
            <a:endParaRPr lang="en-US" sz="3600">
              <a:solidFill>
                <a:srgbClr val="C00000"/>
              </a:solidFill>
            </a:endParaRPr>
          </a:p>
          <a:p>
            <a:pPr marL="0" indent="0">
              <a:lnSpc>
                <a:spcPct val="150000"/>
              </a:lnSpc>
              <a:buNone/>
            </a:pPr>
            <a:r>
              <a:rPr lang="en-US" b="1" dirty="0">
                <a:latin typeface="Arial" panose="020B0604020202020204" pitchFamily="34" charset="0"/>
                <a:cs typeface="Arial" panose="020B0604020202020204" pitchFamily="34" charset="0"/>
                <a:sym typeface="+mn-ea"/>
              </a:rPr>
              <a:t>CHO:</a:t>
            </a:r>
            <a:r>
              <a:rPr lang="en-US" dirty="0">
                <a:latin typeface="Arial" panose="020B0604020202020204" pitchFamily="34" charset="0"/>
                <a:cs typeface="Arial" panose="020B0604020202020204" pitchFamily="34" charset="0"/>
                <a:sym typeface="+mn-ea"/>
              </a:rPr>
              <a:t> 60</a:t>
            </a:r>
            <a:r>
              <a:rPr lang="en-US" dirty="0" smtClean="0">
                <a:latin typeface="Arial" panose="020B0604020202020204" pitchFamily="34" charset="0"/>
                <a:cs typeface="Arial" panose="020B0604020202020204" pitchFamily="34" charset="0"/>
                <a:sym typeface="+mn-ea"/>
              </a:rPr>
              <a:t>% </a:t>
            </a:r>
            <a:r>
              <a:rPr lang="en-US" dirty="0">
                <a:latin typeface="Arial" panose="020B0604020202020204" pitchFamily="34" charset="0"/>
                <a:cs typeface="Arial" panose="020B0604020202020204" pitchFamily="34" charset="0"/>
                <a:sym typeface="+mn-ea"/>
              </a:rPr>
              <a:t>of 2000kcal = </a:t>
            </a:r>
            <a:r>
              <a:rPr lang="en-US" b="1" dirty="0">
                <a:latin typeface="Arial" panose="020B0604020202020204" pitchFamily="34" charset="0"/>
                <a:cs typeface="Arial" panose="020B0604020202020204" pitchFamily="34" charset="0"/>
                <a:sym typeface="+mn-ea"/>
              </a:rPr>
              <a:t>1200</a:t>
            </a:r>
            <a:r>
              <a:rPr lang="en-US" dirty="0">
                <a:latin typeface="Arial" panose="020B0604020202020204" pitchFamily="34" charset="0"/>
                <a:cs typeface="Arial" panose="020B0604020202020204" pitchFamily="34" charset="0"/>
                <a:sym typeface="+mn-ea"/>
              </a:rPr>
              <a:t> kcal</a:t>
            </a:r>
            <a:endParaRPr lang="en-US" dirty="0">
              <a:latin typeface="Arial" panose="020B0604020202020204" pitchFamily="34" charset="0"/>
              <a:cs typeface="Arial" panose="020B0604020202020204" pitchFamily="34" charset="0"/>
            </a:endParaRPr>
          </a:p>
          <a:p>
            <a:pPr marL="0" indent="0">
              <a:lnSpc>
                <a:spcPct val="150000"/>
              </a:lnSpc>
              <a:buNone/>
            </a:pPr>
            <a:r>
              <a:rPr lang="en-US" dirty="0">
                <a:latin typeface="Arial" panose="020B0604020202020204" pitchFamily="34" charset="0"/>
                <a:cs typeface="Arial" panose="020B0604020202020204" pitchFamily="34" charset="0"/>
                <a:sym typeface="+mn-ea"/>
              </a:rPr>
              <a:t>		1200 / 4 = </a:t>
            </a:r>
            <a:r>
              <a:rPr lang="en-US" b="1" dirty="0">
                <a:latin typeface="Arial" panose="020B0604020202020204" pitchFamily="34" charset="0"/>
                <a:cs typeface="Arial" panose="020B0604020202020204" pitchFamily="34" charset="0"/>
                <a:sym typeface="+mn-ea"/>
              </a:rPr>
              <a:t>300g</a:t>
            </a:r>
            <a:endParaRPr lang="en-US" b="1" dirty="0">
              <a:latin typeface="Arial" panose="020B0604020202020204" pitchFamily="34" charset="0"/>
              <a:cs typeface="Arial" panose="020B0604020202020204" pitchFamily="34" charset="0"/>
            </a:endParaRPr>
          </a:p>
          <a:p>
            <a:pPr marL="0" indent="0">
              <a:lnSpc>
                <a:spcPct val="150000"/>
              </a:lnSpc>
              <a:buNone/>
            </a:pPr>
            <a:r>
              <a:rPr lang="en-US" b="1" dirty="0">
                <a:latin typeface="Arial" panose="020B0604020202020204" pitchFamily="34" charset="0"/>
                <a:cs typeface="Arial" panose="020B0604020202020204" pitchFamily="34" charset="0"/>
                <a:sym typeface="+mn-ea"/>
              </a:rPr>
              <a:t>Protein: 20</a:t>
            </a:r>
            <a:r>
              <a:rPr lang="en-US" dirty="0">
                <a:latin typeface="Arial" panose="020B0604020202020204" pitchFamily="34" charset="0"/>
                <a:cs typeface="Arial" panose="020B0604020202020204" pitchFamily="34" charset="0"/>
                <a:sym typeface="+mn-ea"/>
              </a:rPr>
              <a:t>% of 2000kcal = </a:t>
            </a:r>
            <a:r>
              <a:rPr lang="en-US" b="1" dirty="0">
                <a:latin typeface="Arial" panose="020B0604020202020204" pitchFamily="34" charset="0"/>
                <a:cs typeface="Arial" panose="020B0604020202020204" pitchFamily="34" charset="0"/>
                <a:sym typeface="+mn-ea"/>
              </a:rPr>
              <a:t>400</a:t>
            </a:r>
            <a:r>
              <a:rPr lang="en-US" dirty="0">
                <a:latin typeface="Arial" panose="020B0604020202020204" pitchFamily="34" charset="0"/>
                <a:cs typeface="Arial" panose="020B0604020202020204" pitchFamily="34" charset="0"/>
                <a:sym typeface="+mn-ea"/>
              </a:rPr>
              <a:t>kcal</a:t>
            </a:r>
            <a:endParaRPr lang="en-US" dirty="0">
              <a:latin typeface="Arial" panose="020B0604020202020204" pitchFamily="34" charset="0"/>
              <a:cs typeface="Arial" panose="020B0604020202020204" pitchFamily="34" charset="0"/>
            </a:endParaRPr>
          </a:p>
          <a:p>
            <a:pPr marL="0" indent="0">
              <a:lnSpc>
                <a:spcPct val="150000"/>
              </a:lnSpc>
              <a:buNone/>
            </a:pPr>
            <a:r>
              <a:rPr lang="en-US" b="1" dirty="0">
                <a:latin typeface="Arial" panose="020B0604020202020204" pitchFamily="34" charset="0"/>
                <a:cs typeface="Arial" panose="020B0604020202020204" pitchFamily="34" charset="0"/>
                <a:sym typeface="+mn-ea"/>
              </a:rPr>
              <a:t>		</a:t>
            </a:r>
            <a:r>
              <a:rPr lang="en-US" dirty="0">
                <a:latin typeface="Arial" panose="020B0604020202020204" pitchFamily="34" charset="0"/>
                <a:cs typeface="Arial" panose="020B0604020202020204" pitchFamily="34" charset="0"/>
                <a:sym typeface="+mn-ea"/>
              </a:rPr>
              <a:t>400 / 4 = </a:t>
            </a:r>
            <a:r>
              <a:rPr lang="en-US" b="1" dirty="0">
                <a:latin typeface="Arial" panose="020B0604020202020204" pitchFamily="34" charset="0"/>
                <a:cs typeface="Arial" panose="020B0604020202020204" pitchFamily="34" charset="0"/>
                <a:sym typeface="+mn-ea"/>
              </a:rPr>
              <a:t>100g</a:t>
            </a:r>
            <a:endParaRPr lang="en-US" b="1" dirty="0">
              <a:latin typeface="Arial" panose="020B0604020202020204" pitchFamily="34" charset="0"/>
              <a:cs typeface="Arial" panose="020B0604020202020204" pitchFamily="34" charset="0"/>
            </a:endParaRPr>
          </a:p>
          <a:p>
            <a:pPr marL="0" indent="0">
              <a:lnSpc>
                <a:spcPct val="150000"/>
              </a:lnSpc>
              <a:buNone/>
            </a:pPr>
            <a:r>
              <a:rPr lang="en-US" b="1" dirty="0">
                <a:latin typeface="Arial" panose="020B0604020202020204" pitchFamily="34" charset="0"/>
                <a:cs typeface="Arial" panose="020B0604020202020204" pitchFamily="34" charset="0"/>
                <a:sym typeface="+mn-ea"/>
              </a:rPr>
              <a:t>Fat: </a:t>
            </a:r>
            <a:r>
              <a:rPr lang="en-US" b="1" dirty="0" smtClean="0">
                <a:latin typeface="Arial" panose="020B0604020202020204" pitchFamily="34" charset="0"/>
                <a:cs typeface="Arial" panose="020B0604020202020204" pitchFamily="34" charset="0"/>
                <a:sym typeface="+mn-ea"/>
              </a:rPr>
              <a:t>20</a:t>
            </a:r>
            <a:r>
              <a:rPr lang="en-US" dirty="0" smtClean="0">
                <a:latin typeface="Arial" panose="020B0604020202020204" pitchFamily="34" charset="0"/>
                <a:cs typeface="Arial" panose="020B0604020202020204" pitchFamily="34" charset="0"/>
                <a:sym typeface="+mn-ea"/>
              </a:rPr>
              <a:t>% </a:t>
            </a:r>
            <a:r>
              <a:rPr lang="en-US" dirty="0">
                <a:latin typeface="Arial" panose="020B0604020202020204" pitchFamily="34" charset="0"/>
                <a:cs typeface="Arial" panose="020B0604020202020204" pitchFamily="34" charset="0"/>
                <a:sym typeface="+mn-ea"/>
              </a:rPr>
              <a:t>of 2000kcal = 400kcal</a:t>
            </a:r>
            <a:endParaRPr lang="en-US" dirty="0">
              <a:latin typeface="Arial" panose="020B0604020202020204" pitchFamily="34" charset="0"/>
              <a:cs typeface="Arial" panose="020B0604020202020204" pitchFamily="34" charset="0"/>
            </a:endParaRPr>
          </a:p>
          <a:p>
            <a:pPr marL="0" indent="0">
              <a:lnSpc>
                <a:spcPct val="150000"/>
              </a:lnSpc>
              <a:buNone/>
            </a:pPr>
            <a:r>
              <a:rPr lang="en-US" b="1" dirty="0">
                <a:latin typeface="Arial" panose="020B0604020202020204" pitchFamily="34" charset="0"/>
                <a:cs typeface="Arial" panose="020B0604020202020204" pitchFamily="34" charset="0"/>
                <a:sym typeface="+mn-ea"/>
              </a:rPr>
              <a:t>		</a:t>
            </a:r>
            <a:r>
              <a:rPr lang="en-US" dirty="0">
                <a:latin typeface="Arial" panose="020B0604020202020204" pitchFamily="34" charset="0"/>
                <a:cs typeface="Arial" panose="020B0604020202020204" pitchFamily="34" charset="0"/>
                <a:sym typeface="+mn-ea"/>
              </a:rPr>
              <a:t>400 / 9 = </a:t>
            </a:r>
            <a:r>
              <a:rPr lang="en-US" b="1" dirty="0">
                <a:latin typeface="Arial" panose="020B0604020202020204" pitchFamily="34" charset="0"/>
                <a:cs typeface="Arial" panose="020B0604020202020204" pitchFamily="34" charset="0"/>
                <a:sym typeface="+mn-ea"/>
              </a:rPr>
              <a:t>44.4g</a:t>
            </a:r>
            <a:endParaRPr lang="en-US" b="1" dirty="0">
              <a:latin typeface="Arial" panose="020B0604020202020204" pitchFamily="34" charset="0"/>
              <a:cs typeface="Arial" panose="020B0604020202020204" pitchFamily="34" charset="0"/>
            </a:endParaRP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8560" y="104775"/>
            <a:ext cx="7755255" cy="417830"/>
          </a:xfrm>
        </p:spPr>
        <p:txBody>
          <a:bodyPr>
            <a:normAutofit fontScale="90000"/>
          </a:bodyPr>
          <a:p>
            <a:r>
              <a:rPr lang="en-US" sz="4000" b="1"/>
              <a:t>A DAY SAMPLE MENU</a:t>
            </a:r>
            <a:endParaRPr lang="en-US" sz="4000" b="1"/>
          </a:p>
        </p:txBody>
      </p:sp>
      <p:graphicFrame>
        <p:nvGraphicFramePr>
          <p:cNvPr id="6" name="Table 3"/>
          <p:cNvGraphicFramePr>
            <a:graphicFrameLocks noGrp="1"/>
          </p:cNvGraphicFramePr>
          <p:nvPr/>
        </p:nvGraphicFramePr>
        <p:xfrm>
          <a:off x="1112520" y="633730"/>
          <a:ext cx="7914005" cy="6085840"/>
        </p:xfrm>
        <a:graphic>
          <a:graphicData uri="http://schemas.openxmlformats.org/drawingml/2006/table">
            <a:tbl>
              <a:tblPr firstRow="1" firstCol="1" bandRow="1">
                <a:tableStyleId>{5C22544A-7EE6-4342-B048-85BDC9FD1C3A}</a:tableStyleId>
              </a:tblPr>
              <a:tblGrid>
                <a:gridCol w="1437640"/>
                <a:gridCol w="1281430"/>
                <a:gridCol w="941705"/>
                <a:gridCol w="878840"/>
                <a:gridCol w="835025"/>
                <a:gridCol w="740410"/>
                <a:gridCol w="846455"/>
                <a:gridCol w="952500"/>
              </a:tblGrid>
              <a:tr h="678180">
                <a:tc>
                  <a:txBody>
                    <a:bodyPr/>
                    <a:p>
                      <a:pPr marL="0" marR="0" algn="l">
                        <a:lnSpc>
                          <a:spcPct val="106000"/>
                        </a:lnSpc>
                        <a:spcBef>
                          <a:spcPts val="0"/>
                        </a:spcBef>
                        <a:spcAft>
                          <a:spcPts val="0"/>
                        </a:spcAft>
                      </a:pPr>
                      <a:r>
                        <a:rPr lang="en-US" sz="1400" dirty="0">
                          <a:effectLst/>
                        </a:rPr>
                        <a:t>MENU</a:t>
                      </a:r>
                      <a:endParaRPr lang="en-US" sz="14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400" dirty="0">
                          <a:effectLst/>
                        </a:rPr>
                        <a:t>FOOD</a:t>
                      </a:r>
                      <a:endParaRPr lang="en-US" sz="14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400" dirty="0">
                          <a:effectLst/>
                        </a:rPr>
                        <a:t>QUANTITY</a:t>
                      </a:r>
                      <a:r>
                        <a:rPr lang="en-US" sz="1400" baseline="0" dirty="0">
                          <a:effectLst/>
                        </a:rPr>
                        <a:t> </a:t>
                      </a:r>
                      <a:r>
                        <a:rPr lang="en-US" sz="1400" dirty="0">
                          <a:effectLst/>
                        </a:rPr>
                        <a:t>(g)</a:t>
                      </a:r>
                      <a:endParaRPr lang="en-US" sz="14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400" dirty="0">
                          <a:effectLst/>
                        </a:rPr>
                        <a:t>Energy</a:t>
                      </a:r>
                      <a:r>
                        <a:rPr lang="en-US" sz="1400" baseline="0" dirty="0">
                          <a:effectLst/>
                        </a:rPr>
                        <a:t> </a:t>
                      </a:r>
                      <a:r>
                        <a:rPr lang="en-US" sz="1400" dirty="0">
                          <a:effectLst/>
                        </a:rPr>
                        <a:t>(Kcal)</a:t>
                      </a:r>
                      <a:endParaRPr lang="en-US" sz="1400" dirty="0">
                        <a:effectLst/>
                      </a:endParaRPr>
                    </a:p>
                    <a:p>
                      <a:pPr marL="0" marR="0" algn="l">
                        <a:lnSpc>
                          <a:spcPct val="106000"/>
                        </a:lnSpc>
                        <a:spcBef>
                          <a:spcPts val="0"/>
                        </a:spcBef>
                        <a:spcAft>
                          <a:spcPts val="0"/>
                        </a:spcAft>
                      </a:pPr>
                      <a:r>
                        <a:rPr lang="en-US" sz="1400" dirty="0">
                          <a:solidFill>
                            <a:srgbClr val="FF0000"/>
                          </a:solidFill>
                          <a:effectLst/>
                          <a:latin typeface="Calibri" panose="020F0502020204030204" charset="0"/>
                          <a:ea typeface="Calibri" panose="020F0502020204030204" charset="0"/>
                          <a:cs typeface="Times New Roman" panose="02020603050405020304" pitchFamily="18" charset="0"/>
                        </a:rPr>
                        <a:t>2000 kcal</a:t>
                      </a:r>
                      <a:endParaRPr lang="en-US" sz="1400" dirty="0">
                        <a:solidFill>
                          <a:srgbClr val="FF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400" dirty="0">
                          <a:effectLst/>
                        </a:rPr>
                        <a:t>CHO (g)</a:t>
                      </a:r>
                      <a:endParaRPr lang="en-US" sz="1400" dirty="0">
                        <a:effectLst/>
                      </a:endParaRPr>
                    </a:p>
                    <a:p>
                      <a:pPr marL="0" marR="0" algn="l">
                        <a:lnSpc>
                          <a:spcPct val="106000"/>
                        </a:lnSpc>
                        <a:spcBef>
                          <a:spcPts val="0"/>
                        </a:spcBef>
                        <a:spcAft>
                          <a:spcPts val="0"/>
                        </a:spcAft>
                      </a:pPr>
                      <a:r>
                        <a:rPr lang="en-US" sz="1400" dirty="0">
                          <a:solidFill>
                            <a:srgbClr val="FF0000"/>
                          </a:solidFill>
                          <a:effectLst/>
                          <a:latin typeface="Calibri" panose="020F0502020204030204" charset="0"/>
                          <a:ea typeface="Calibri" panose="020F0502020204030204" charset="0"/>
                          <a:cs typeface="Times New Roman" panose="02020603050405020304" pitchFamily="18" charset="0"/>
                        </a:rPr>
                        <a:t>300g</a:t>
                      </a:r>
                      <a:endParaRPr lang="en-US" sz="1400" dirty="0">
                        <a:solidFill>
                          <a:srgbClr val="FF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400" dirty="0">
                          <a:effectLst/>
                        </a:rPr>
                        <a:t>CHON (g)</a:t>
                      </a:r>
                      <a:endParaRPr lang="en-US" sz="1400" dirty="0">
                        <a:effectLst/>
                      </a:endParaRPr>
                    </a:p>
                    <a:p>
                      <a:pPr marL="0" marR="0" algn="l">
                        <a:lnSpc>
                          <a:spcPct val="106000"/>
                        </a:lnSpc>
                        <a:spcBef>
                          <a:spcPts val="0"/>
                        </a:spcBef>
                        <a:spcAft>
                          <a:spcPts val="0"/>
                        </a:spcAft>
                      </a:pPr>
                      <a:r>
                        <a:rPr lang="en-US" sz="1400" dirty="0">
                          <a:solidFill>
                            <a:srgbClr val="FF0000"/>
                          </a:solidFill>
                          <a:effectLst/>
                          <a:latin typeface="Calibri" panose="020F0502020204030204" charset="0"/>
                          <a:ea typeface="Calibri" panose="020F0502020204030204" charset="0"/>
                          <a:cs typeface="Times New Roman" panose="02020603050405020304" pitchFamily="18" charset="0"/>
                        </a:rPr>
                        <a:t>100g</a:t>
                      </a:r>
                      <a:endParaRPr lang="en-US" sz="1400" dirty="0">
                        <a:solidFill>
                          <a:srgbClr val="FF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400" dirty="0">
                          <a:effectLst/>
                        </a:rPr>
                        <a:t>FAT (g)</a:t>
                      </a:r>
                      <a:endParaRPr lang="en-US" sz="1400" dirty="0">
                        <a:effectLst/>
                      </a:endParaRPr>
                    </a:p>
                    <a:p>
                      <a:pPr marL="0" marR="0" algn="l">
                        <a:lnSpc>
                          <a:spcPct val="106000"/>
                        </a:lnSpc>
                        <a:spcBef>
                          <a:spcPts val="0"/>
                        </a:spcBef>
                        <a:spcAft>
                          <a:spcPts val="0"/>
                        </a:spcAft>
                      </a:pPr>
                      <a:r>
                        <a:rPr lang="en-US" sz="1400" dirty="0">
                          <a:solidFill>
                            <a:srgbClr val="FF0000"/>
                          </a:solidFill>
                          <a:effectLst/>
                          <a:latin typeface="Calibri" panose="020F0502020204030204" charset="0"/>
                          <a:ea typeface="Calibri" panose="020F0502020204030204" charset="0"/>
                          <a:cs typeface="Times New Roman" panose="02020603050405020304" pitchFamily="18" charset="0"/>
                        </a:rPr>
                        <a:t>44g</a:t>
                      </a:r>
                      <a:endParaRPr lang="en-US" sz="1400" dirty="0">
                        <a:solidFill>
                          <a:srgbClr val="FF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400" dirty="0">
                          <a:effectLst/>
                        </a:rPr>
                        <a:t>SODIUM</a:t>
                      </a:r>
                      <a:endParaRPr lang="en-US" sz="1400" dirty="0">
                        <a:effectLst/>
                      </a:endParaRPr>
                    </a:p>
                    <a:p>
                      <a:pPr marL="0" marR="0" algn="l">
                        <a:lnSpc>
                          <a:spcPct val="106000"/>
                        </a:lnSpc>
                        <a:spcBef>
                          <a:spcPts val="0"/>
                        </a:spcBef>
                        <a:spcAft>
                          <a:spcPts val="0"/>
                        </a:spcAft>
                      </a:pPr>
                      <a:r>
                        <a:rPr lang="en-US" sz="1400" dirty="0">
                          <a:effectLst/>
                        </a:rPr>
                        <a:t>(NA)</a:t>
                      </a:r>
                      <a:endParaRPr lang="en-US" sz="14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258445">
                <a:tc>
                  <a:txBody>
                    <a:bodyPr/>
                    <a:p>
                      <a:pPr marL="0" marR="0" algn="l">
                        <a:lnSpc>
                          <a:spcPct val="106000"/>
                        </a:lnSpc>
                        <a:spcBef>
                          <a:spcPts val="0"/>
                        </a:spcBef>
                        <a:spcAft>
                          <a:spcPts val="0"/>
                        </a:spcAft>
                      </a:pPr>
                      <a:r>
                        <a:rPr lang="en-US" sz="1600">
                          <a:effectLst/>
                        </a:rPr>
                        <a:t>Breakfast</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Bread </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120</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225.4</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41.408</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6.556</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8</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12</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516890">
                <a:tc>
                  <a:txBody>
                    <a:bodyPr/>
                    <a:p>
                      <a:pPr marL="0" marR="0" algn="ctr">
                        <a:lnSpc>
                          <a:spcPct val="106000"/>
                        </a:lnSpc>
                        <a:spcBef>
                          <a:spcPts val="0"/>
                        </a:spcBef>
                        <a:spcAft>
                          <a:spcPts val="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skimmed milk</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20</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73.8</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10.4</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6.44</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0</a:t>
                      </a:r>
                      <a:r>
                        <a:rPr lang="en-US" sz="1600" baseline="0" dirty="0">
                          <a:effectLst/>
                          <a:latin typeface="+mn-lt"/>
                          <a:ea typeface="+mn-ea"/>
                          <a:cs typeface="+mn-cs"/>
                        </a:rPr>
                        <a:t>.16</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0.7</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294640">
                <a:tc>
                  <a:txBody>
                    <a:bodyPr/>
                    <a:p>
                      <a:pPr marL="0" marR="0" algn="ctr">
                        <a:lnSpc>
                          <a:spcPct val="106000"/>
                        </a:lnSpc>
                        <a:spcBef>
                          <a:spcPts val="0"/>
                        </a:spcBef>
                        <a:spcAft>
                          <a:spcPts val="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Lipton </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516890">
                <a:tc>
                  <a:txBody>
                    <a:bodyPr/>
                    <a:p>
                      <a:pPr marL="0" marR="0" algn="l">
                        <a:lnSpc>
                          <a:spcPct val="106000"/>
                        </a:lnSpc>
                        <a:spcBef>
                          <a:spcPts val="0"/>
                        </a:spcBef>
                        <a:spcAft>
                          <a:spcPts val="0"/>
                        </a:spcAft>
                      </a:pP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indent="0" algn="l" defTabSz="914400" rtl="0" eaLnBrk="1" fontAlgn="auto" latinLnBrk="0" hangingPunct="1">
                        <a:lnSpc>
                          <a:spcPct val="106000"/>
                        </a:lnSpc>
                        <a:spcBef>
                          <a:spcPts val="0"/>
                        </a:spcBef>
                        <a:spcAft>
                          <a:spcPts val="0"/>
                        </a:spcAft>
                        <a:buClrTx/>
                        <a:buSzTx/>
                        <a:buFontTx/>
                        <a:buNone/>
                      </a:pPr>
                      <a:r>
                        <a:rPr lang="en-US" sz="1600" dirty="0">
                          <a:effectLst/>
                        </a:rPr>
                        <a:t>Cabbage </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l">
                        <a:lnSpc>
                          <a:spcPct val="106000"/>
                        </a:lnSpc>
                        <a:spcBef>
                          <a:spcPts val="0"/>
                        </a:spcBef>
                        <a:spcAft>
                          <a:spcPts val="0"/>
                        </a:spcAft>
                      </a:pP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50</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2.9</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17.1</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0.64</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0.05</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9</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325755">
                <a:tc>
                  <a:txBody>
                    <a:bodyPr/>
                    <a:p>
                      <a:pPr marL="0" marR="0" algn="l">
                        <a:lnSpc>
                          <a:spcPct val="106000"/>
                        </a:lnSpc>
                        <a:spcBef>
                          <a:spcPts val="0"/>
                        </a:spcBef>
                        <a:spcAft>
                          <a:spcPts val="0"/>
                        </a:spcAft>
                      </a:pPr>
                      <a:r>
                        <a:rPr lang="en-US" sz="1600" dirty="0">
                          <a:effectLst/>
                        </a:rPr>
                        <a:t>Lunch </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Garri</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500</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516</a:t>
                      </a:r>
                      <a:endParaRPr lang="en-US" sz="1600" b="1"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78.7</a:t>
                      </a:r>
                      <a:endParaRPr lang="en-US" sz="1600" b="1"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11.55</a:t>
                      </a:r>
                      <a:endParaRPr lang="en-US" sz="1600" b="1"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b="1" dirty="0">
                          <a:effectLst/>
                          <a:latin typeface="+mn-lt"/>
                          <a:ea typeface="+mn-ea"/>
                          <a:cs typeface="+mn-cs"/>
                        </a:rPr>
                        <a:t>0.1</a:t>
                      </a:r>
                      <a:endParaRPr lang="en-US" sz="1600" b="1" dirty="0">
                        <a:effectLst/>
                        <a:latin typeface="+mn-lt"/>
                        <a:ea typeface="+mn-ea"/>
                        <a:cs typeface="+mn-cs"/>
                      </a:endParaRPr>
                    </a:p>
                  </a:txBody>
                  <a:tcPr marL="62229" marR="62229" marT="0" marB="0"/>
                </a:tc>
                <a:tc>
                  <a:txBody>
                    <a:bodyPr/>
                    <a:p>
                      <a:pPr marL="0" marR="0" algn="l">
                        <a:lnSpc>
                          <a:spcPct val="106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11.4</a:t>
                      </a:r>
                      <a:endParaRPr lang="en-US" sz="1600" b="1"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516890">
                <a:tc>
                  <a:txBody>
                    <a:bodyPr/>
                    <a:p>
                      <a:pPr marL="0" marR="0" algn="l">
                        <a:lnSpc>
                          <a:spcPct val="106000"/>
                        </a:lnSpc>
                        <a:spcBef>
                          <a:spcPts val="0"/>
                        </a:spcBef>
                        <a:spcAft>
                          <a:spcPts val="0"/>
                        </a:spcAft>
                      </a:pP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Okro soup</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300</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95.5</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10.3</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10.92</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0.15</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0.8</a:t>
                      </a:r>
                      <a:endParaRPr lang="en-US" sz="1600" dirty="0">
                        <a:effectLst/>
                      </a:endParaRPr>
                    </a:p>
                    <a:p>
                      <a:pPr marL="0" marR="0" algn="l">
                        <a:lnSpc>
                          <a:spcPct val="106000"/>
                        </a:lnSpc>
                        <a:spcBef>
                          <a:spcPts val="0"/>
                        </a:spcBef>
                        <a:spcAft>
                          <a:spcPts val="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393700">
                <a:tc>
                  <a:txBody>
                    <a:bodyPr/>
                    <a:p>
                      <a:pPr marL="0" marR="0" algn="ctr">
                        <a:lnSpc>
                          <a:spcPct val="106000"/>
                        </a:lnSpc>
                        <a:spcBef>
                          <a:spcPts val="0"/>
                        </a:spcBef>
                        <a:spcAft>
                          <a:spcPts val="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Beef</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30</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627</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16.8</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0.6</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775335">
                <a:tc>
                  <a:txBody>
                    <a:bodyPr/>
                    <a:p>
                      <a:pPr marL="0" marR="0" algn="l">
                        <a:lnSpc>
                          <a:spcPct val="106000"/>
                        </a:lnSpc>
                        <a:spcBef>
                          <a:spcPts val="0"/>
                        </a:spcBef>
                        <a:spcAft>
                          <a:spcPts val="0"/>
                        </a:spcAft>
                      </a:pPr>
                      <a:r>
                        <a:rPr lang="en-US" sz="1600" dirty="0">
                          <a:effectLst/>
                        </a:rPr>
                        <a:t>M</a:t>
                      </a:r>
                      <a:r>
                        <a:rPr lang="en-US" sz="1600" baseline="0" dirty="0">
                          <a:effectLst/>
                        </a:rPr>
                        <a:t>id – Lunch Snack</a:t>
                      </a: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r>
                        <a:rPr lang="en-US" sz="1600" dirty="0"/>
                        <a:t>0range</a:t>
                      </a:r>
                      <a:endParaRPr lang="en-US" sz="1600" dirty="0"/>
                    </a:p>
                  </a:txBody>
                  <a:tcPr marL="62229" marR="62229" marT="0" marB="0"/>
                </a:tc>
                <a:tc>
                  <a:txBody>
                    <a:bodyPr/>
                    <a:p>
                      <a:r>
                        <a:rPr lang="en-US" sz="1600" dirty="0"/>
                        <a:t>150</a:t>
                      </a:r>
                      <a:endParaRPr lang="en-US" sz="1600" dirty="0"/>
                    </a:p>
                  </a:txBody>
                  <a:tcPr marL="62229" marR="62229" marT="0" marB="0"/>
                </a:tc>
                <a:tc>
                  <a:txBody>
                    <a:bodyPr/>
                    <a:p>
                      <a:r>
                        <a:rPr lang="en-US" sz="1600" dirty="0"/>
                        <a:t>169.92</a:t>
                      </a:r>
                      <a:endParaRPr lang="en-US" sz="1600" dirty="0"/>
                    </a:p>
                  </a:txBody>
                  <a:tcPr marL="62229" marR="62229" marT="0" marB="0"/>
                </a:tc>
                <a:tc>
                  <a:txBody>
                    <a:bodyPr/>
                    <a:p>
                      <a:r>
                        <a:rPr lang="en-US" sz="1600" dirty="0"/>
                        <a:t>35.25</a:t>
                      </a:r>
                      <a:endParaRPr lang="en-US" sz="1600" dirty="0"/>
                    </a:p>
                  </a:txBody>
                  <a:tcPr marL="62229" marR="62229" marT="0" marB="0"/>
                </a:tc>
                <a:tc>
                  <a:txBody>
                    <a:bodyPr/>
                    <a:p>
                      <a:r>
                        <a:rPr lang="en-US" sz="1600" dirty="0"/>
                        <a:t>1.92</a:t>
                      </a:r>
                      <a:endParaRPr lang="en-US" sz="1600" dirty="0"/>
                    </a:p>
                  </a:txBody>
                  <a:tcPr marL="62229" marR="62229" marT="0" marB="0"/>
                </a:tc>
                <a:tc>
                  <a:txBody>
                    <a:bodyPr/>
                    <a:p>
                      <a:r>
                        <a:rPr lang="en-US" sz="1600" dirty="0"/>
                        <a:t>0.36</a:t>
                      </a:r>
                      <a:endParaRPr lang="en-US" sz="1600" dirty="0"/>
                    </a:p>
                  </a:txBody>
                  <a:tcPr marL="62229" marR="62229" marT="0" marB="0"/>
                </a:tc>
                <a:tc>
                  <a:txBody>
                    <a:bodyPr/>
                    <a:p>
                      <a:r>
                        <a:rPr lang="en-US" sz="1600" dirty="0"/>
                        <a:t>-</a:t>
                      </a:r>
                      <a:endParaRPr lang="en-US" sz="1600" dirty="0"/>
                    </a:p>
                  </a:txBody>
                  <a:tcPr marL="62229" marR="62229" marT="0" marB="0"/>
                </a:tc>
              </a:tr>
              <a:tr h="258445">
                <a:tc>
                  <a:txBody>
                    <a:bodyPr/>
                    <a:p>
                      <a:pPr marL="0" marR="0" algn="l">
                        <a:lnSpc>
                          <a:spcPct val="106000"/>
                        </a:lnSpc>
                        <a:spcBef>
                          <a:spcPts val="0"/>
                        </a:spcBef>
                        <a:spcAft>
                          <a:spcPts val="0"/>
                        </a:spcAft>
                      </a:pPr>
                      <a:r>
                        <a:rPr lang="en-US" sz="1600" dirty="0">
                          <a:effectLst/>
                        </a:rPr>
                        <a:t>Dinner </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Jellof  Rice </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effectLst/>
                        </a:rPr>
                        <a:t>300</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354.84</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78.99</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7.92</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25.2</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1.34</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516890">
                <a:tc>
                  <a:txBody>
                    <a:bodyPr/>
                    <a:p>
                      <a:pPr marL="0" marR="0" algn="l">
                        <a:lnSpc>
                          <a:spcPct val="106000"/>
                        </a:lnSpc>
                        <a:spcBef>
                          <a:spcPts val="0"/>
                        </a:spcBef>
                        <a:spcAft>
                          <a:spcPts val="0"/>
                        </a:spcAft>
                      </a:pPr>
                      <a:r>
                        <a:rPr lang="en-US" sz="1600">
                          <a:effectLst/>
                        </a:rPr>
                        <a:t>Bed time- Snack</a:t>
                      </a:r>
                      <a:endParaRPr lang="en-US" sz="160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Cucumber</a:t>
                      </a:r>
                      <a:r>
                        <a:rPr lang="en-US" sz="1600" baseline="0" dirty="0">
                          <a:effectLst/>
                          <a:latin typeface="+mn-lt"/>
                          <a:ea typeface="+mn-ea"/>
                          <a:cs typeface="+mn-cs"/>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100</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baseline="0" dirty="0">
                          <a:effectLst/>
                          <a:latin typeface="+mn-lt"/>
                          <a:ea typeface="+mn-ea"/>
                          <a:cs typeface="+mn-cs"/>
                        </a:rPr>
                        <a:t> 9.11</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3</a:t>
                      </a:r>
                      <a:r>
                        <a:rPr lang="en-US" sz="1600" baseline="0" dirty="0">
                          <a:effectLst/>
                          <a:latin typeface="+mn-lt"/>
                          <a:ea typeface="+mn-ea"/>
                          <a:cs typeface="+mn-cs"/>
                        </a:rPr>
                        <a:t>.63</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0</a:t>
                      </a:r>
                      <a:r>
                        <a:rPr lang="en-US" sz="1600" baseline="0" dirty="0">
                          <a:effectLst/>
                          <a:latin typeface="+mn-lt"/>
                          <a:ea typeface="+mn-ea"/>
                          <a:cs typeface="+mn-cs"/>
                        </a:rPr>
                        <a:t>.65</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rPr>
                        <a:t>0.11</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effectLst/>
                          <a:latin typeface="+mn-lt"/>
                          <a:ea typeface="+mn-ea"/>
                          <a:cs typeface="+mn-cs"/>
                        </a:rPr>
                        <a:t>1.0</a:t>
                      </a:r>
                      <a:endParaRPr lang="en-US" sz="1600"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r h="1033780">
                <a:tc>
                  <a:txBody>
                    <a:bodyPr/>
                    <a:p>
                      <a:pPr marL="0" marR="0" algn="l">
                        <a:lnSpc>
                          <a:spcPct val="106000"/>
                        </a:lnSpc>
                        <a:spcBef>
                          <a:spcPts val="0"/>
                        </a:spcBef>
                        <a:spcAft>
                          <a:spcPts val="0"/>
                        </a:spcAft>
                      </a:pPr>
                      <a:r>
                        <a:rPr lang="en-US" sz="1600" b="1" dirty="0">
                          <a:solidFill>
                            <a:srgbClr val="C00000"/>
                          </a:solidFill>
                          <a:effectLst/>
                        </a:rPr>
                        <a:t>TOTAL CALORIES =</a:t>
                      </a:r>
                      <a:endParaRPr lang="en-US" sz="1600" b="1" dirty="0">
                        <a:solidFill>
                          <a:srgbClr val="C00000"/>
                        </a:solidFill>
                        <a:effectLst/>
                      </a:endParaRPr>
                    </a:p>
                    <a:p>
                      <a:pPr marL="0" marR="0" algn="l">
                        <a:lnSpc>
                          <a:spcPct val="106000"/>
                        </a:lnSpc>
                        <a:spcBef>
                          <a:spcPts val="0"/>
                        </a:spcBef>
                        <a:spcAft>
                          <a:spcPts val="0"/>
                        </a:spcAft>
                      </a:pPr>
                      <a:r>
                        <a:rPr lang="en-US" sz="1600" dirty="0">
                          <a:solidFill>
                            <a:srgbClr val="C00000"/>
                          </a:solidFill>
                          <a:effectLst/>
                        </a:rPr>
                        <a:t> </a:t>
                      </a:r>
                      <a:endParaRPr lang="en-US" sz="1600" dirty="0">
                        <a:solidFill>
                          <a:srgbClr val="C0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a:solidFill>
                            <a:srgbClr val="C00000"/>
                          </a:solidFill>
                          <a:effectLst/>
                        </a:rPr>
                        <a:t> </a:t>
                      </a:r>
                      <a:endParaRPr lang="en-US" sz="1600">
                        <a:solidFill>
                          <a:srgbClr val="C0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dirty="0">
                          <a:solidFill>
                            <a:srgbClr val="C00000"/>
                          </a:solidFill>
                          <a:effectLst/>
                        </a:rPr>
                        <a:t> </a:t>
                      </a:r>
                      <a:endParaRPr lang="en-US" sz="1600" dirty="0">
                        <a:solidFill>
                          <a:srgbClr val="C0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l">
                        <a:lnSpc>
                          <a:spcPct val="106000"/>
                        </a:lnSpc>
                        <a:spcBef>
                          <a:spcPts val="0"/>
                        </a:spcBef>
                        <a:spcAft>
                          <a:spcPts val="0"/>
                        </a:spcAft>
                      </a:pPr>
                      <a:r>
                        <a:rPr lang="en-US" sz="1600" b="1" dirty="0">
                          <a:solidFill>
                            <a:srgbClr val="C00000"/>
                          </a:solidFill>
                          <a:effectLst/>
                          <a:latin typeface="Calibri" panose="020F0502020204030204" charset="0"/>
                          <a:ea typeface="Calibri" panose="020F0502020204030204" charset="0"/>
                          <a:cs typeface="Times New Roman" panose="02020603050405020304" pitchFamily="18" charset="0"/>
                        </a:rPr>
                        <a:t>2,074.47</a:t>
                      </a:r>
                      <a:endParaRPr lang="en-US" sz="1600" b="1" dirty="0">
                        <a:solidFill>
                          <a:srgbClr val="C0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ctr">
                        <a:lnSpc>
                          <a:spcPct val="106000"/>
                        </a:lnSpc>
                        <a:spcBef>
                          <a:spcPts val="0"/>
                        </a:spcBef>
                        <a:spcAft>
                          <a:spcPts val="0"/>
                        </a:spcAft>
                      </a:pPr>
                      <a:r>
                        <a:rPr lang="en-US" sz="1600" b="1" dirty="0">
                          <a:solidFill>
                            <a:srgbClr val="C00000"/>
                          </a:solidFill>
                          <a:effectLst/>
                          <a:latin typeface="+mn-lt"/>
                          <a:ea typeface="+mn-ea"/>
                          <a:cs typeface="+mn-cs"/>
                        </a:rPr>
                        <a:t>275.778</a:t>
                      </a:r>
                      <a:endParaRPr lang="en-US" sz="1600" b="1" dirty="0">
                        <a:solidFill>
                          <a:srgbClr val="C0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ctr">
                        <a:lnSpc>
                          <a:spcPct val="106000"/>
                        </a:lnSpc>
                        <a:spcBef>
                          <a:spcPts val="0"/>
                        </a:spcBef>
                        <a:spcAft>
                          <a:spcPts val="0"/>
                        </a:spcAft>
                      </a:pPr>
                      <a:r>
                        <a:rPr lang="en-US" sz="1600" b="1" dirty="0">
                          <a:solidFill>
                            <a:srgbClr val="C00000"/>
                          </a:solidFill>
                          <a:effectLst/>
                          <a:latin typeface="Calibri" panose="020F0502020204030204" charset="0"/>
                          <a:ea typeface="Calibri" panose="020F0502020204030204" charset="0"/>
                          <a:cs typeface="Times New Roman" panose="02020603050405020304" pitchFamily="18" charset="0"/>
                        </a:rPr>
                        <a:t>93.4</a:t>
                      </a:r>
                      <a:endParaRPr lang="en-US" sz="1600" b="1" dirty="0">
                        <a:solidFill>
                          <a:srgbClr val="C0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ctr">
                        <a:lnSpc>
                          <a:spcPct val="106000"/>
                        </a:lnSpc>
                        <a:spcBef>
                          <a:spcPts val="0"/>
                        </a:spcBef>
                        <a:spcAft>
                          <a:spcPts val="0"/>
                        </a:spcAft>
                      </a:pPr>
                      <a:r>
                        <a:rPr lang="en-US" sz="1600" b="1" dirty="0">
                          <a:solidFill>
                            <a:srgbClr val="C00000"/>
                          </a:solidFill>
                          <a:effectLst/>
                          <a:latin typeface="+mn-lt"/>
                          <a:ea typeface="+mn-ea"/>
                          <a:cs typeface="+mn-cs"/>
                        </a:rPr>
                        <a:t>37.13</a:t>
                      </a:r>
                      <a:endParaRPr lang="en-US" sz="1600" b="1" dirty="0">
                        <a:solidFill>
                          <a:srgbClr val="C00000"/>
                        </a:solidFill>
                        <a:effectLst/>
                        <a:latin typeface="Calibri" panose="020F0502020204030204" charset="0"/>
                        <a:ea typeface="Calibri" panose="020F0502020204030204" charset="0"/>
                        <a:cs typeface="Times New Roman" panose="02020603050405020304" pitchFamily="18" charset="0"/>
                      </a:endParaRPr>
                    </a:p>
                  </a:txBody>
                  <a:tcPr marL="62229" marR="62229" marT="0" marB="0"/>
                </a:tc>
                <a:tc>
                  <a:txBody>
                    <a:bodyPr/>
                    <a:p>
                      <a:pPr marL="0" marR="0" algn="ctr">
                        <a:lnSpc>
                          <a:spcPct val="106000"/>
                        </a:lnSpc>
                        <a:spcBef>
                          <a:spcPts val="0"/>
                        </a:spcBef>
                        <a:spcAft>
                          <a:spcPts val="0"/>
                        </a:spcAft>
                      </a:pPr>
                      <a:r>
                        <a:rPr lang="en-US" sz="1600" b="1" dirty="0">
                          <a:effectLst/>
                        </a:rPr>
                        <a:t> </a:t>
                      </a:r>
                      <a:endParaRPr lang="en-US" sz="1600" b="1" dirty="0">
                        <a:effectLst/>
                        <a:latin typeface="Calibri" panose="020F0502020204030204" charset="0"/>
                        <a:ea typeface="Calibri" panose="020F0502020204030204" charset="0"/>
                        <a:cs typeface="Times New Roman" panose="02020603050405020304" pitchFamily="18" charset="0"/>
                      </a:endParaRPr>
                    </a:p>
                  </a:txBody>
                  <a:tcPr marL="62229" marR="62229"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3"/>
          <p:cNvGraphicFramePr>
            <a:graphicFrameLocks noGrp="1"/>
          </p:cNvGraphicFramePr>
          <p:nvPr>
            <p:custDataLst>
              <p:tags r:id="rId1"/>
            </p:custDataLst>
          </p:nvPr>
        </p:nvGraphicFramePr>
        <p:xfrm>
          <a:off x="1187450" y="602615"/>
          <a:ext cx="7809865" cy="6092190"/>
        </p:xfrm>
        <a:graphic>
          <a:graphicData uri="http://schemas.openxmlformats.org/drawingml/2006/table">
            <a:tbl>
              <a:tblPr firstRow="1" bandRow="1">
                <a:tableStyleId>{5C22544A-7EE6-4342-B048-85BDC9FD1C3A}</a:tableStyleId>
              </a:tblPr>
              <a:tblGrid>
                <a:gridCol w="1488440"/>
                <a:gridCol w="1257300"/>
                <a:gridCol w="2564765"/>
                <a:gridCol w="2499360"/>
              </a:tblGrid>
              <a:tr h="774065">
                <a:tc>
                  <a:txBody>
                    <a:bodyPr/>
                    <a:p>
                      <a:pPr algn="just">
                        <a:lnSpc>
                          <a:spcPct val="150000"/>
                        </a:lnSpc>
                        <a:spcAft>
                          <a:spcPts val="1000"/>
                        </a:spcAft>
                      </a:pPr>
                      <a:r>
                        <a:rPr lang="en-US" sz="1600" dirty="0">
                          <a:effectLst/>
                          <a:latin typeface="Arial" panose="020B0604020202020204" pitchFamily="34" charset="0"/>
                          <a:cs typeface="Arial" panose="020B0604020202020204" pitchFamily="34" charset="0"/>
                        </a:rPr>
                        <a:t>Drugs</a:t>
                      </a:r>
                      <a:endParaRPr lang="en-US" sz="1600" dirty="0">
                        <a:effectLst/>
                        <a:latin typeface="Arial" panose="020B0604020202020204" pitchFamily="34" charset="0"/>
                        <a:cs typeface="Arial" panose="020B0604020202020204" pitchFamily="34" charset="0"/>
                      </a:endParaRPr>
                    </a:p>
                  </a:txBody>
                  <a:tcPr marL="53595" marR="53595" marT="0" marB="0"/>
                </a:tc>
                <a:tc>
                  <a:txBody>
                    <a:bodyPr/>
                    <a:p>
                      <a:pPr algn="just">
                        <a:lnSpc>
                          <a:spcPct val="150000"/>
                        </a:lnSpc>
                        <a:spcAft>
                          <a:spcPts val="1000"/>
                        </a:spcAft>
                      </a:pPr>
                      <a:r>
                        <a:rPr lang="en-US" sz="1600" dirty="0">
                          <a:effectLst/>
                          <a:latin typeface="Arial" panose="020B0604020202020204" pitchFamily="34" charset="0"/>
                          <a:cs typeface="Arial" panose="020B0604020202020204" pitchFamily="34" charset="0"/>
                        </a:rPr>
                        <a:t>Dosage </a:t>
                      </a:r>
                      <a:endParaRPr lang="en-GB" sz="16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600" dirty="0">
                          <a:effectLst/>
                          <a:latin typeface="Arial" panose="020B0604020202020204" pitchFamily="34" charset="0"/>
                          <a:cs typeface="Arial" panose="020B0604020202020204" pitchFamily="34" charset="0"/>
                        </a:rPr>
                        <a:t>Functions </a:t>
                      </a:r>
                      <a:endParaRPr lang="en-GB" sz="16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600">
                          <a:effectLst/>
                          <a:latin typeface="Arial" panose="020B0604020202020204" pitchFamily="34" charset="0"/>
                          <a:cs typeface="Arial" panose="020B0604020202020204" pitchFamily="34" charset="0"/>
                        </a:rPr>
                        <a:t>Drug  and Nutrient  interaction </a:t>
                      </a:r>
                      <a:endParaRPr lang="en-GB" sz="160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1097280">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IV </a:t>
                      </a:r>
                      <a:r>
                        <a:rPr lang="en-US" sz="1200" dirty="0" err="1">
                          <a:effectLst/>
                          <a:latin typeface="Arial" panose="020B0604020202020204" pitchFamily="34" charset="0"/>
                          <a:cs typeface="Arial" panose="020B0604020202020204" pitchFamily="34" charset="0"/>
                        </a:rPr>
                        <a:t>Furosemide</a:t>
                      </a:r>
                      <a:r>
                        <a:rPr lang="en-US" sz="1200" dirty="0">
                          <a:effectLst/>
                          <a:latin typeface="Arial" panose="020B0604020202020204" pitchFamily="34" charset="0"/>
                          <a:cs typeface="Arial" panose="020B0604020202020204" pitchFamily="34" charset="0"/>
                        </a:rPr>
                        <a:t> (60mg)</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12 hourly</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Used for edema  reduction. It inhibits electrolyte  reabsorption from  the kidneys and enhance the excretion of water from  the body</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Increases  the absorption  of ibuprofen and  may decrease  Serum potassium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548640">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IV </a:t>
                      </a:r>
                      <a:r>
                        <a:rPr lang="en-US" sz="1200" dirty="0" err="1">
                          <a:effectLst/>
                          <a:latin typeface="Arial" panose="020B0604020202020204" pitchFamily="34" charset="0"/>
                          <a:cs typeface="Arial" panose="020B0604020202020204" pitchFamily="34" charset="0"/>
                        </a:rPr>
                        <a:t>Ceftriaxone</a:t>
                      </a:r>
                      <a:r>
                        <a:rPr lang="en-US" sz="1200" dirty="0">
                          <a:effectLst/>
                          <a:latin typeface="Arial" panose="020B0604020202020204" pitchFamily="34" charset="0"/>
                          <a:cs typeface="Arial" panose="020B0604020202020204" pitchFamily="34" charset="0"/>
                        </a:rPr>
                        <a:t> (1g)</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12 hourly</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Used to treat a wide variety  of bacteria infections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No known  interaction</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1097280">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Tab Vitamin C (500mg)</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2x daily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Helps to protect  cells  and keep them healthy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Enhances the absorption  of  dietary iron and  selenium, reduces copper, nickel  and  manganese  absorption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822960">
                <a:tc>
                  <a:txBody>
                    <a:bodyPr/>
                    <a:p>
                      <a:pPr algn="just">
                        <a:lnSpc>
                          <a:spcPct val="150000"/>
                        </a:lnSpc>
                        <a:spcAft>
                          <a:spcPts val="1000"/>
                        </a:spcAft>
                      </a:pPr>
                      <a:r>
                        <a:rPr lang="en-US" sz="1200">
                          <a:effectLst/>
                          <a:latin typeface="Arial" panose="020B0604020202020204" pitchFamily="34" charset="0"/>
                          <a:cs typeface="Arial" panose="020B0604020202020204" pitchFamily="34" charset="0"/>
                        </a:rPr>
                        <a:t>Tab CaCO3 600mg </a:t>
                      </a:r>
                      <a:endParaRPr lang="en-GB" sz="120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3x daily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Helps in normal  functioning of the nerves, cells, muscles and bones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Absorption may increase with food.  Binds with  phosphorus in the  gut and  block  its  absorption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929005">
                <a:tc>
                  <a:txBody>
                    <a:bodyPr/>
                    <a:p>
                      <a:pPr algn="just">
                        <a:lnSpc>
                          <a:spcPct val="150000"/>
                        </a:lnSpc>
                        <a:spcAft>
                          <a:spcPts val="1000"/>
                        </a:spcAft>
                      </a:pPr>
                      <a:r>
                        <a:rPr lang="en-US" sz="1200">
                          <a:effectLst/>
                          <a:latin typeface="Arial" panose="020B0604020202020204" pitchFamily="34" charset="0"/>
                          <a:cs typeface="Arial" panose="020B0604020202020204" pitchFamily="34" charset="0"/>
                        </a:rPr>
                        <a:t>Tab Propanolol (80mg)</a:t>
                      </a:r>
                      <a:endParaRPr lang="en-GB" sz="120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a:effectLst/>
                          <a:latin typeface="Arial" panose="020B0604020202020204" pitchFamily="34" charset="0"/>
                          <a:cs typeface="Arial" panose="020B0604020202020204" pitchFamily="34" charset="0"/>
                        </a:rPr>
                        <a:t>2x daily </a:t>
                      </a:r>
                      <a:endParaRPr lang="en-GB" sz="120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A beta blocker used  to treat high blood  pressure, irregular heartbeats, migraine  headaches or tremors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Caffeine  containing  foods  may decrease  its  effectiveness  when  taken together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822960">
                <a:tc>
                  <a:txBody>
                    <a:bodyPr/>
                    <a:p>
                      <a:pPr algn="just">
                        <a:lnSpc>
                          <a:spcPct val="150000"/>
                        </a:lnSpc>
                        <a:spcAft>
                          <a:spcPts val="1000"/>
                        </a:spcAft>
                      </a:pPr>
                      <a:r>
                        <a:rPr lang="en-US" sz="1200">
                          <a:effectLst/>
                          <a:latin typeface="Arial" panose="020B0604020202020204" pitchFamily="34" charset="0"/>
                          <a:cs typeface="Arial" panose="020B0604020202020204" pitchFamily="34" charset="0"/>
                        </a:rPr>
                        <a:t>Tab Aldoment (1g)</a:t>
                      </a:r>
                      <a:endParaRPr lang="en-GB" sz="120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a:effectLst/>
                          <a:latin typeface="Arial" panose="020B0604020202020204" pitchFamily="34" charset="0"/>
                          <a:cs typeface="Arial" panose="020B0604020202020204" pitchFamily="34" charset="0"/>
                        </a:rPr>
                        <a:t>12 hourly</a:t>
                      </a:r>
                      <a:endParaRPr lang="en-GB" sz="120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Used to treat  high blood  pressure, renal  impairment  and hypertensive  crisis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p>
                      <a:pPr algn="just">
                        <a:lnSpc>
                          <a:spcPct val="150000"/>
                        </a:lnSpc>
                        <a:spcAft>
                          <a:spcPts val="1000"/>
                        </a:spcAft>
                      </a:pPr>
                      <a:r>
                        <a:rPr lang="en-US" sz="1200" dirty="0">
                          <a:effectLst/>
                          <a:latin typeface="Arial" panose="020B0604020202020204" pitchFamily="34" charset="0"/>
                          <a:cs typeface="Arial" panose="020B0604020202020204" pitchFamily="34" charset="0"/>
                        </a:rPr>
                        <a:t>Interferes with  excess  salt  intake.  Alcohol may  increase dizziness when  taken with  drugs. </a:t>
                      </a:r>
                      <a:endParaRPr lang="en-GB" sz="1200"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bl>
          </a:graphicData>
        </a:graphic>
      </p:graphicFrame>
      <p:sp>
        <p:nvSpPr>
          <p:cNvPr id="6" name="Text Box 5"/>
          <p:cNvSpPr txBox="1"/>
          <p:nvPr/>
        </p:nvSpPr>
        <p:spPr>
          <a:xfrm>
            <a:off x="1240790" y="53340"/>
            <a:ext cx="7775575" cy="470535"/>
          </a:xfrm>
          <a:prstGeom prst="rect">
            <a:avLst/>
          </a:prstGeom>
          <a:noFill/>
        </p:spPr>
        <p:txBody>
          <a:bodyPr wrap="square" rtlCol="0">
            <a:noAutofit/>
          </a:bodyPr>
          <a:p>
            <a:r>
              <a:rPr lang="en-US" sz="2400" b="1" dirty="0">
                <a:solidFill>
                  <a:schemeClr val="tx2"/>
                </a:solidFill>
                <a:effectLst>
                  <a:outerShdw blurRad="38100" dist="38100" dir="2700000" algn="tl">
                    <a:srgbClr val="000000">
                      <a:alpha val="43137"/>
                    </a:srgbClr>
                  </a:outerShdw>
                </a:effectLst>
                <a:latin typeface="+mj-lt"/>
                <a:ea typeface="Calibri" panose="020F0502020204030204" charset="0"/>
                <a:cs typeface="+mj-lt"/>
                <a:sym typeface="+mn-ea"/>
              </a:rPr>
              <a:t>Drugs-Nutrient Interaction And Their Functions</a:t>
            </a:r>
            <a:endParaRPr lang="en-US" sz="2400" b="1" dirty="0">
              <a:solidFill>
                <a:schemeClr val="tx2"/>
              </a:solidFill>
              <a:latin typeface="+mj-lt"/>
              <a:cs typeface="+mj-lt"/>
            </a:endParaRPr>
          </a:p>
          <a:p>
            <a:endParaRPr lang="en-US" sz="2400" b="1" dirty="0">
              <a:solidFill>
                <a:schemeClr val="tx2"/>
              </a:solidFill>
              <a:latin typeface="+mj-lt"/>
              <a:cs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28395" y="154940"/>
            <a:ext cx="7805420" cy="590550"/>
          </a:xfrm>
        </p:spPr>
        <p:txBody>
          <a:bodyPr>
            <a:normAutofit fontScale="90000"/>
          </a:bodyPr>
          <a:p>
            <a:r>
              <a:rPr lang="en-US" sz="4000" b="1"/>
              <a:t> NUTRITION COUNSELLING</a:t>
            </a:r>
            <a:endParaRPr lang="en-US" sz="4000" b="1"/>
          </a:p>
        </p:txBody>
      </p:sp>
      <p:sp>
        <p:nvSpPr>
          <p:cNvPr id="3" name="Content Placeholder 2"/>
          <p:cNvSpPr>
            <a:spLocks noGrp="1"/>
          </p:cNvSpPr>
          <p:nvPr>
            <p:ph idx="1"/>
          </p:nvPr>
        </p:nvSpPr>
        <p:spPr>
          <a:xfrm>
            <a:off x="1128395" y="718820"/>
            <a:ext cx="7920355" cy="6113780"/>
          </a:xfrm>
        </p:spPr>
        <p:txBody>
          <a:bodyPr>
            <a:normAutofit lnSpcReduction="10000"/>
          </a:bodyPr>
          <a:p>
            <a:r>
              <a:rPr lang="en-US"/>
              <a:t>Patient was counselled on DASH</a:t>
            </a:r>
            <a:endParaRPr lang="en-US"/>
          </a:p>
          <a:p>
            <a:r>
              <a:rPr lang="en-US"/>
              <a:t>Patient was counselled to increase fibre intake through the consumption of fruits, vegetables and whole grains.</a:t>
            </a:r>
            <a:endParaRPr lang="en-US"/>
          </a:p>
          <a:p>
            <a:r>
              <a:rPr lang="en-US"/>
              <a:t>Counselled to take foods rich in omega 3 fatty acids like nuts, fish, flax seeds, avacado.</a:t>
            </a:r>
            <a:endParaRPr lang="en-US"/>
          </a:p>
          <a:p>
            <a:r>
              <a:rPr lang="en-US"/>
              <a:t>Counselled to adhere to low salt diet regimen and excluding all trans and saturated fats. This is to aid regressing oedema, enable blood pressure control to normal and avoid futher complications like heart disease and stroke.</a:t>
            </a:r>
            <a:endParaRPr lang="en-US"/>
          </a:p>
          <a:p>
            <a:pPr marL="82550" indent="0">
              <a:buNone/>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83820"/>
            <a:ext cx="7498080" cy="544195"/>
          </a:xfrm>
        </p:spPr>
        <p:txBody>
          <a:bodyPr>
            <a:normAutofit fontScale="90000"/>
          </a:bodyPr>
          <a:p>
            <a:r>
              <a:rPr lang="en-US" b="1">
                <a:sym typeface="+mn-ea"/>
              </a:rPr>
              <a:t>NUTRITION COUNSELLING</a:t>
            </a:r>
            <a:endParaRPr lang="en-US"/>
          </a:p>
        </p:txBody>
      </p:sp>
      <p:sp>
        <p:nvSpPr>
          <p:cNvPr id="3" name="Content Placeholder 2"/>
          <p:cNvSpPr>
            <a:spLocks noGrp="1"/>
          </p:cNvSpPr>
          <p:nvPr>
            <p:ph idx="1"/>
          </p:nvPr>
        </p:nvSpPr>
        <p:spPr>
          <a:xfrm>
            <a:off x="1115695" y="765175"/>
            <a:ext cx="7879080" cy="5952490"/>
          </a:xfrm>
        </p:spPr>
        <p:txBody>
          <a:bodyPr/>
          <a:p>
            <a:r>
              <a:rPr lang="en-US"/>
              <a:t>Patient was counselled to maintain a particular meal timing and eat small but frequent meals.</a:t>
            </a:r>
            <a:endParaRPr lang="en-US"/>
          </a:p>
          <a:p>
            <a:r>
              <a:rPr lang="en-US"/>
              <a:t>Counselled to avoid alcohol</a:t>
            </a:r>
            <a:endParaRPr lang="en-US"/>
          </a:p>
          <a:p>
            <a:r>
              <a:rPr lang="en-US"/>
              <a:t>Counselled to avoid consuming fizzy drinks and confectionaries.</a:t>
            </a:r>
            <a:endParaRPr lang="en-US"/>
          </a:p>
          <a:p>
            <a:r>
              <a:rPr lang="en-US"/>
              <a:t>Counselled to avoid artificial spices and to stop adding salt to table.</a:t>
            </a:r>
            <a:endParaRPr lang="en-US"/>
          </a:p>
          <a:p>
            <a:r>
              <a:rPr lang="en-US"/>
              <a:t>Counselled to engage in mild physical activity such as streching.</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3490" y="73025"/>
            <a:ext cx="7680325" cy="963930"/>
          </a:xfrm>
        </p:spPr>
        <p:txBody>
          <a:bodyPr>
            <a:normAutofit fontScale="90000"/>
          </a:bodyPr>
          <a:p>
            <a:r>
              <a:rPr lang="en-US" sz="4000" b="1"/>
              <a:t>NUTRITION MONITORING AND EVALUATION</a:t>
            </a:r>
            <a:endParaRPr lang="en-US" sz="4000" b="1"/>
          </a:p>
        </p:txBody>
      </p:sp>
      <p:sp>
        <p:nvSpPr>
          <p:cNvPr id="3" name="Content Placeholder 2"/>
          <p:cNvSpPr>
            <a:spLocks noGrp="1"/>
          </p:cNvSpPr>
          <p:nvPr>
            <p:ph idx="1"/>
          </p:nvPr>
        </p:nvSpPr>
        <p:spPr>
          <a:xfrm>
            <a:off x="1097915" y="1185545"/>
            <a:ext cx="7929880" cy="5607685"/>
          </a:xfrm>
        </p:spPr>
        <p:txBody>
          <a:bodyPr/>
          <a:p>
            <a:r>
              <a:rPr lang="en-US"/>
              <a:t>Patient adhered to the new dietary regimen </a:t>
            </a:r>
            <a:endParaRPr lang="en-US"/>
          </a:p>
          <a:p>
            <a:r>
              <a:rPr lang="en-US"/>
              <a:t>The goal of medical nutrition therapy was achieved and his health improved.</a:t>
            </a:r>
            <a:endParaRPr lang="en-US"/>
          </a:p>
          <a:p>
            <a:r>
              <a:rPr lang="en-US"/>
              <a:t>On 17/10/24 patient was able to get up and move around without assistance.  Ascites regressed a bit.</a:t>
            </a:r>
            <a:endParaRPr lang="en-US"/>
          </a:p>
          <a:p>
            <a:r>
              <a:rPr lang="en-US"/>
              <a:t>Patient’s blood pressure gradually improved from 130/80mmhg to 110/80mmgh.</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274955"/>
            <a:ext cx="7498080" cy="939800"/>
          </a:xfrm>
        </p:spPr>
        <p:txBody>
          <a:bodyPr/>
          <a:p>
            <a:r>
              <a:rPr lang="en-US"/>
              <a:t>          </a:t>
            </a:r>
            <a:r>
              <a:rPr lang="en-US" b="1"/>
              <a:t>REFRENCES</a:t>
            </a:r>
            <a:endParaRPr lang="en-US" b="1"/>
          </a:p>
        </p:txBody>
      </p:sp>
      <p:sp>
        <p:nvSpPr>
          <p:cNvPr id="3" name="Content Placeholder 2"/>
          <p:cNvSpPr>
            <a:spLocks noGrp="1"/>
          </p:cNvSpPr>
          <p:nvPr>
            <p:ph idx="1"/>
          </p:nvPr>
        </p:nvSpPr>
        <p:spPr>
          <a:xfrm>
            <a:off x="1435735" y="1215390"/>
            <a:ext cx="7498080" cy="5033010"/>
          </a:xfrm>
        </p:spPr>
        <p:txBody>
          <a:bodyPr>
            <a:normAutofit fontScale="50000"/>
          </a:bodyPr>
          <a:p>
            <a:pPr algn="just"/>
            <a:r>
              <a:rPr lang="en-US" dirty="0">
                <a:sym typeface="+mn-ea"/>
              </a:rPr>
              <a:t>Abraham A, </a:t>
            </a:r>
            <a:r>
              <a:rPr lang="en-US" dirty="0" err="1">
                <a:sym typeface="+mn-ea"/>
              </a:rPr>
              <a:t>Ikramuddin</a:t>
            </a:r>
            <a:r>
              <a:rPr lang="en-US" dirty="0">
                <a:sym typeface="+mn-ea"/>
              </a:rPr>
              <a:t> S, </a:t>
            </a:r>
            <a:r>
              <a:rPr lang="en-US" dirty="0" err="1">
                <a:sym typeface="+mn-ea"/>
              </a:rPr>
              <a:t>Jahansouz</a:t>
            </a:r>
            <a:r>
              <a:rPr lang="en-US" dirty="0">
                <a:sym typeface="+mn-ea"/>
              </a:rPr>
              <a:t> C, et al. Trends in bariatric surgery: Procedure selection,     </a:t>
            </a:r>
            <a:r>
              <a:rPr lang="en-US" dirty="0" err="1">
                <a:sym typeface="+mn-ea"/>
              </a:rPr>
              <a:t>revisional</a:t>
            </a:r>
            <a:r>
              <a:rPr lang="en-US" dirty="0">
                <a:sym typeface="+mn-ea"/>
              </a:rPr>
              <a:t> surgeries, and readmissions. </a:t>
            </a:r>
            <a:r>
              <a:rPr lang="en-US" dirty="0" err="1">
                <a:sym typeface="+mn-ea"/>
              </a:rPr>
              <a:t>Obes</a:t>
            </a:r>
            <a:r>
              <a:rPr lang="en-US" dirty="0">
                <a:sym typeface="+mn-ea"/>
              </a:rPr>
              <a:t> Surg. 2016;26:1371.</a:t>
            </a:r>
            <a:endParaRPr lang="en-US" dirty="0"/>
          </a:p>
          <a:p>
            <a:pPr algn="just"/>
            <a:r>
              <a:rPr lang="en-US" dirty="0" err="1">
                <a:sym typeface="+mn-ea"/>
              </a:rPr>
              <a:t>Adeloye</a:t>
            </a:r>
            <a:r>
              <a:rPr lang="en-US" dirty="0">
                <a:sym typeface="+mn-ea"/>
              </a:rPr>
              <a:t>, D., </a:t>
            </a:r>
            <a:r>
              <a:rPr lang="en-US" dirty="0" err="1">
                <a:sym typeface="+mn-ea"/>
              </a:rPr>
              <a:t>Ige-Elegbede</a:t>
            </a:r>
            <a:r>
              <a:rPr lang="en-US" dirty="0">
                <a:sym typeface="+mn-ea"/>
              </a:rPr>
              <a:t>, J. O., </a:t>
            </a:r>
            <a:r>
              <a:rPr lang="en-US" dirty="0" err="1">
                <a:sym typeface="+mn-ea"/>
              </a:rPr>
              <a:t>Ezejimofor</a:t>
            </a:r>
            <a:r>
              <a:rPr lang="en-US" dirty="0">
                <a:sym typeface="+mn-ea"/>
              </a:rPr>
              <a:t>, M., </a:t>
            </a:r>
            <a:r>
              <a:rPr lang="en-US" dirty="0" err="1">
                <a:sym typeface="+mn-ea"/>
              </a:rPr>
              <a:t>Owolabi</a:t>
            </a:r>
            <a:r>
              <a:rPr lang="en-US" dirty="0">
                <a:sym typeface="+mn-ea"/>
              </a:rPr>
              <a:t>, E. O et al., (2021). Estimating the prevalence of overweight and obesity in Nigeria in 2020: a systematic review and meta-analysis. </a:t>
            </a:r>
            <a:r>
              <a:rPr lang="en-US" i="1" dirty="0">
                <a:sym typeface="+mn-ea"/>
              </a:rPr>
              <a:t>Annals of Medicine</a:t>
            </a:r>
            <a:r>
              <a:rPr lang="en-US" dirty="0">
                <a:sym typeface="+mn-ea"/>
              </a:rPr>
              <a:t>, </a:t>
            </a:r>
            <a:r>
              <a:rPr lang="en-US" i="1" dirty="0">
                <a:sym typeface="+mn-ea"/>
              </a:rPr>
              <a:t>53</a:t>
            </a:r>
            <a:r>
              <a:rPr lang="en-US" dirty="0">
                <a:sym typeface="+mn-ea"/>
              </a:rPr>
              <a:t>(1), </a:t>
            </a:r>
            <a:r>
              <a:rPr lang="en-US" dirty="0" smtClean="0">
                <a:sym typeface="+mn-ea"/>
              </a:rPr>
              <a:t>495-507</a:t>
            </a:r>
            <a:r>
              <a:rPr lang="en-US" dirty="0">
                <a:sym typeface="+mn-ea"/>
              </a:rPr>
              <a:t>. https://doi.org/10.1080/07853890.2021.1897665\</a:t>
            </a:r>
            <a:endParaRPr lang="en-US" dirty="0"/>
          </a:p>
          <a:p>
            <a:r>
              <a:rPr lang="en-US" dirty="0">
                <a:sym typeface="+mn-ea"/>
              </a:rPr>
              <a:t>Jensen MD, Ryan DH, </a:t>
            </a:r>
            <a:r>
              <a:rPr lang="en-US" dirty="0" err="1">
                <a:sym typeface="+mn-ea"/>
              </a:rPr>
              <a:t>Apovian</a:t>
            </a:r>
            <a:r>
              <a:rPr lang="en-US" dirty="0">
                <a:sym typeface="+mn-ea"/>
              </a:rPr>
              <a:t> CM, et al. 2013 AHA/ACC/TOS Guideline for the Management of Overweight and Obesity in Adults: A Report of the American College of Cardiology/American Heart Association Task Force on Practice Guidelines and The Obesity Society. J Am </a:t>
            </a:r>
            <a:r>
              <a:rPr lang="en-US" dirty="0" err="1">
                <a:sym typeface="+mn-ea"/>
              </a:rPr>
              <a:t>Coll</a:t>
            </a:r>
            <a:r>
              <a:rPr lang="en-US" dirty="0">
                <a:sym typeface="+mn-ea"/>
              </a:rPr>
              <a:t> </a:t>
            </a:r>
            <a:r>
              <a:rPr lang="en-US" dirty="0" err="1">
                <a:sym typeface="+mn-ea"/>
              </a:rPr>
              <a:t>Cardiol</a:t>
            </a:r>
            <a:r>
              <a:rPr lang="en-US" dirty="0">
                <a:sym typeface="+mn-ea"/>
              </a:rPr>
              <a:t>. 2013;pii:S0735-1097(13)06030-0.</a:t>
            </a:r>
            <a:endParaRPr lang="en-US" dirty="0"/>
          </a:p>
          <a:p>
            <a:r>
              <a:rPr lang="en-US" dirty="0">
                <a:sym typeface="+mn-ea"/>
              </a:rPr>
              <a:t>Kahn SE, Hull RL, </a:t>
            </a:r>
            <a:r>
              <a:rPr lang="en-US" dirty="0" err="1">
                <a:sym typeface="+mn-ea"/>
              </a:rPr>
              <a:t>Utzschneider</a:t>
            </a:r>
            <a:r>
              <a:rPr lang="en-US" dirty="0">
                <a:sym typeface="+mn-ea"/>
              </a:rPr>
              <a:t> KM. Mechanisms linking obesity to insulin resistance and type 2 diabetes. Nature. 2006;444:840-846.</a:t>
            </a:r>
            <a:endParaRPr lang="en-US" dirty="0"/>
          </a:p>
          <a:p>
            <a:r>
              <a:rPr lang="en-US" dirty="0">
                <a:sym typeface="+mn-ea"/>
              </a:rPr>
              <a:t>Kaur, </a:t>
            </a:r>
            <a:r>
              <a:rPr lang="en-US" dirty="0" err="1">
                <a:sym typeface="+mn-ea"/>
              </a:rPr>
              <a:t>Jaspinder</a:t>
            </a:r>
            <a:r>
              <a:rPr lang="en-US" dirty="0">
                <a:sym typeface="+mn-ea"/>
              </a:rPr>
              <a:t>. A comprehensive review on metabolic syndrome. </a:t>
            </a:r>
            <a:r>
              <a:rPr lang="en-US" dirty="0" err="1">
                <a:sym typeface="+mn-ea"/>
              </a:rPr>
              <a:t>Cardiol</a:t>
            </a:r>
            <a:r>
              <a:rPr lang="en-US" dirty="0">
                <a:sym typeface="+mn-ea"/>
              </a:rPr>
              <a:t> Res </a:t>
            </a:r>
            <a:r>
              <a:rPr lang="en-US" dirty="0" err="1">
                <a:sym typeface="+mn-ea"/>
              </a:rPr>
              <a:t>Prac</a:t>
            </a:r>
            <a:r>
              <a:rPr lang="en-US" dirty="0">
                <a:sym typeface="+mn-ea"/>
              </a:rPr>
              <a:t>. 2014; 943162.</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2365" y="128270"/>
            <a:ext cx="7791450" cy="767715"/>
          </a:xfrm>
        </p:spPr>
        <p:txBody>
          <a:bodyPr>
            <a:normAutofit fontScale="90000"/>
          </a:bodyPr>
          <a:p>
            <a:r>
              <a:rPr lang="en-US" sz="3110" b="1">
                <a:latin typeface="Agency FB" panose="020B0503020202020204" charset="0"/>
                <a:cs typeface="Agency FB" panose="020B0503020202020204" charset="0"/>
              </a:rPr>
              <a:t>OTHER HEALTH PROFESSIONALS INVOLVED IN MANAGEMENT</a:t>
            </a:r>
            <a:endParaRPr lang="en-US" sz="3110" b="1">
              <a:latin typeface="Agency FB" panose="020B0503020202020204" charset="0"/>
              <a:cs typeface="Agency FB" panose="020B0503020202020204" charset="0"/>
            </a:endParaRPr>
          </a:p>
        </p:txBody>
      </p:sp>
      <p:pic>
        <p:nvPicPr>
          <p:cNvPr id="4" name="Content Placeholder 3"/>
          <p:cNvPicPr>
            <a:picLocks noChangeAspect="1"/>
          </p:cNvPicPr>
          <p:nvPr>
            <p:ph idx="1"/>
          </p:nvPr>
        </p:nvPicPr>
        <p:blipFill>
          <a:blip r:embed="rId1"/>
          <a:stretch>
            <a:fillRect/>
          </a:stretch>
        </p:blipFill>
        <p:spPr>
          <a:xfrm>
            <a:off x="5172075" y="1049655"/>
            <a:ext cx="3827780" cy="5678170"/>
          </a:xfrm>
          <a:prstGeom prst="rect">
            <a:avLst/>
          </a:prstGeom>
        </p:spPr>
      </p:pic>
      <p:sp>
        <p:nvSpPr>
          <p:cNvPr id="5" name="Text Box 4"/>
          <p:cNvSpPr txBox="1"/>
          <p:nvPr/>
        </p:nvSpPr>
        <p:spPr>
          <a:xfrm>
            <a:off x="1187450" y="1189355"/>
            <a:ext cx="3819525" cy="5478780"/>
          </a:xfrm>
          <a:prstGeom prst="rect">
            <a:avLst/>
          </a:prstGeom>
          <a:noFill/>
        </p:spPr>
        <p:txBody>
          <a:bodyPr wrap="square" rtlCol="0">
            <a:noAutofit/>
          </a:bodyPr>
          <a:p>
            <a:pPr marL="571500" indent="-571500">
              <a:buFont typeface="Arial" panose="020B0604020202020204" pitchFamily="34" charset="0"/>
              <a:buChar char="•"/>
            </a:pPr>
            <a:endParaRPr lang="en-US" sz="3600" dirty="0">
              <a:latin typeface="Arial" panose="020B0604020202020204" pitchFamily="34" charset="0"/>
              <a:ea typeface="SimSun" panose="02010600030101010101" pitchFamily="2" charset="-122"/>
              <a:cs typeface="Arial" panose="020B0604020202020204" pitchFamily="34" charset="0"/>
              <a:sym typeface="+mn-ea"/>
            </a:endParaRPr>
          </a:p>
          <a:p>
            <a:pPr marL="571500" indent="-571500">
              <a:buFont typeface="Arial" panose="020B0604020202020204" pitchFamily="34" charset="0"/>
              <a:buChar char="•"/>
            </a:pPr>
            <a:r>
              <a:rPr lang="en-US" sz="3600" dirty="0">
                <a:solidFill>
                  <a:schemeClr val="tx1"/>
                </a:solidFill>
                <a:latin typeface="Arial" panose="020B0604020202020204" pitchFamily="34" charset="0"/>
                <a:ea typeface="SimSun" panose="02010600030101010101" pitchFamily="2" charset="-122"/>
                <a:cs typeface="Arial" panose="020B0604020202020204" pitchFamily="34" charset="0"/>
                <a:sym typeface="+mn-ea"/>
              </a:rPr>
              <a:t>Doctors </a:t>
            </a:r>
            <a:endParaRPr lang="en-GB" sz="3600" dirty="0">
              <a:solidFill>
                <a:schemeClr val="tx1"/>
              </a:solidFill>
              <a:latin typeface="Arial" panose="020B0604020202020204" pitchFamily="34" charset="0"/>
              <a:ea typeface="SimSun" panose="02010600030101010101" pitchFamily="2" charset="-122"/>
              <a:cs typeface="Arial" panose="020B0604020202020204" pitchFamily="34" charset="0"/>
            </a:endParaRPr>
          </a:p>
          <a:p>
            <a:pPr marL="571500" indent="-571500">
              <a:buFont typeface="Arial" panose="020B0604020202020204" pitchFamily="34" charset="0"/>
              <a:buChar char="•"/>
            </a:pPr>
            <a:r>
              <a:rPr lang="en-US" sz="3600" dirty="0">
                <a:solidFill>
                  <a:schemeClr val="tx1"/>
                </a:solidFill>
                <a:latin typeface="Arial" panose="020B0604020202020204" pitchFamily="34" charset="0"/>
                <a:ea typeface="SimSun" panose="02010600030101010101" pitchFamily="2" charset="-122"/>
                <a:cs typeface="Arial" panose="020B0604020202020204" pitchFamily="34" charset="0"/>
                <a:sym typeface="+mn-ea"/>
              </a:rPr>
              <a:t>Nurses</a:t>
            </a:r>
            <a:endParaRPr lang="en-GB" sz="3600" dirty="0">
              <a:solidFill>
                <a:schemeClr val="tx1"/>
              </a:solidFill>
              <a:latin typeface="Arial" panose="020B0604020202020204" pitchFamily="34" charset="0"/>
              <a:ea typeface="SimSun" panose="02010600030101010101" pitchFamily="2" charset="-122"/>
              <a:cs typeface="Arial" panose="020B0604020202020204" pitchFamily="34" charset="0"/>
            </a:endParaRPr>
          </a:p>
          <a:p>
            <a:pPr marL="571500" indent="-571500">
              <a:buFont typeface="Arial" panose="020B0604020202020204" pitchFamily="34" charset="0"/>
              <a:buChar char="•"/>
            </a:pPr>
            <a:r>
              <a:rPr lang="en-US" sz="3600" dirty="0">
                <a:solidFill>
                  <a:schemeClr val="tx1"/>
                </a:solidFill>
                <a:latin typeface="Arial" panose="020B0604020202020204" pitchFamily="34" charset="0"/>
                <a:ea typeface="SimSun" panose="02010600030101010101" pitchFamily="2" charset="-122"/>
                <a:cs typeface="Arial" panose="020B0604020202020204" pitchFamily="34" charset="0"/>
                <a:sym typeface="+mn-ea"/>
              </a:rPr>
              <a:t>Lab.Scientist </a:t>
            </a:r>
            <a:endParaRPr lang="en-US" sz="3600" dirty="0">
              <a:solidFill>
                <a:schemeClr val="tx1"/>
              </a:solidFill>
              <a:latin typeface="Arial" panose="020B0604020202020204" pitchFamily="34" charset="0"/>
              <a:ea typeface="SimSun" panose="02010600030101010101" pitchFamily="2" charset="-122"/>
              <a:cs typeface="Arial" panose="020B0604020202020204" pitchFamily="34" charset="0"/>
            </a:endParaRPr>
          </a:p>
          <a:p>
            <a:pPr marL="571500" indent="-571500">
              <a:buFont typeface="Arial" panose="020B0604020202020204" pitchFamily="34" charset="0"/>
              <a:buChar char="•"/>
            </a:pPr>
            <a:r>
              <a:rPr lang="en-US" sz="3600" dirty="0">
                <a:solidFill>
                  <a:schemeClr val="tx1"/>
                </a:solidFill>
                <a:latin typeface="Arial" panose="020B0604020202020204" pitchFamily="34" charset="0"/>
                <a:ea typeface="SimSun" panose="02010600030101010101" pitchFamily="2" charset="-122"/>
                <a:cs typeface="Arial" panose="020B0604020202020204" pitchFamily="34" charset="0"/>
                <a:sym typeface="+mn-ea"/>
              </a:rPr>
              <a:t>Radiographers</a:t>
            </a:r>
            <a:endParaRPr lang="en-US" sz="3600" dirty="0">
              <a:solidFill>
                <a:schemeClr val="tx1"/>
              </a:solidFill>
              <a:latin typeface="Arial" panose="020B0604020202020204" pitchFamily="34" charset="0"/>
              <a:ea typeface="SimSun" panose="02010600030101010101" pitchFamily="2" charset="-122"/>
              <a:cs typeface="Arial" panose="020B0604020202020204" pitchFamily="34" charset="0"/>
              <a:sym typeface="+mn-ea"/>
            </a:endParaRPr>
          </a:p>
          <a:p>
            <a:pPr marL="571500" indent="-571500">
              <a:buFont typeface="Arial" panose="020B0604020202020204" pitchFamily="34" charset="0"/>
              <a:buChar char="•"/>
            </a:pPr>
            <a:r>
              <a:rPr lang="en-US" altLang="en-GB" sz="3600" dirty="0">
                <a:solidFill>
                  <a:schemeClr val="tx1"/>
                </a:solidFill>
                <a:latin typeface="Arial" panose="020B0604020202020204" pitchFamily="34" charset="0"/>
                <a:ea typeface="SimSun" panose="02010600030101010101" pitchFamily="2" charset="-122"/>
                <a:cs typeface="Arial" panose="020B0604020202020204" pitchFamily="34" charset="0"/>
              </a:rPr>
              <a:t>Pharmacists</a:t>
            </a:r>
            <a:endParaRPr lang="en-GB" sz="3600" dirty="0">
              <a:solidFill>
                <a:schemeClr val="tx1"/>
              </a:solidFill>
              <a:latin typeface="Arial" panose="020B0604020202020204" pitchFamily="34" charset="0"/>
              <a:ea typeface="SimSun" panose="02010600030101010101" pitchFamily="2" charset="-122"/>
              <a:cs typeface="Arial" panose="020B0604020202020204" pitchFamily="34" charset="0"/>
            </a:endParaRPr>
          </a:p>
          <a:p>
            <a:endParaRPr lang="en-GB" sz="3600" dirty="0">
              <a:solidFill>
                <a:schemeClr val="tx1"/>
              </a:solidFill>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35735" y="1934845"/>
            <a:ext cx="7498080" cy="4313555"/>
          </a:xfrm>
        </p:spPr>
        <p:txBody>
          <a:bodyPr/>
          <a:p>
            <a:pPr marL="82550" indent="0">
              <a:buNone/>
            </a:pPr>
            <a:endParaRPr lang="en-US" sz="6000" b="1"/>
          </a:p>
          <a:p>
            <a:pPr marL="82550" indent="0">
              <a:buNone/>
            </a:pPr>
            <a:endParaRPr lang="en-US" sz="6000" b="1"/>
          </a:p>
        </p:txBody>
      </p:sp>
      <p:pic>
        <p:nvPicPr>
          <p:cNvPr id="2" name="Picture 1"/>
          <p:cNvPicPr>
            <a:picLocks noChangeAspect="1"/>
          </p:cNvPicPr>
          <p:nvPr/>
        </p:nvPicPr>
        <p:blipFill>
          <a:blip r:embed="rId1"/>
          <a:stretch>
            <a:fillRect/>
          </a:stretch>
        </p:blipFill>
        <p:spPr>
          <a:xfrm>
            <a:off x="1553845" y="1065530"/>
            <a:ext cx="6859905" cy="4493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1435735" y="116840"/>
            <a:ext cx="7374255" cy="855980"/>
          </a:xfrm>
          <a:prstGeom prst="rect">
            <a:avLst/>
          </a:prstGeom>
          <a:noFill/>
          <a:ln w="9525">
            <a:noFill/>
            <a:miter lim="800000"/>
          </a:ln>
          <a:effectLst/>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Content Placeholder 1"/>
          <p:cNvSpPr/>
          <p:nvPr>
            <p:ph idx="1"/>
          </p:nvPr>
        </p:nvSpPr>
        <p:spPr>
          <a:xfrm>
            <a:off x="1403350" y="1191895"/>
            <a:ext cx="7498080" cy="5248275"/>
          </a:xfrm>
        </p:spPr>
        <p:txBody>
          <a:bodyPr/>
          <a:p>
            <a:r>
              <a:rPr lang="en-US"/>
              <a:t>Liver cirrhosis is a chronic and permanent scarring of the liver.</a:t>
            </a:r>
            <a:endParaRPr lang="en-US"/>
          </a:p>
          <a:p>
            <a:r>
              <a:rPr lang="en-US"/>
              <a:t>This scarring is as a result of persistent liver damage over the years which in turn interfers with it’s functioning.</a:t>
            </a:r>
            <a:endParaRPr lang="en-US"/>
          </a:p>
          <a:p>
            <a:r>
              <a:rPr lang="en-US"/>
              <a:t>Liver cirrhosis is the last stage of liver disease . Here the healthy liver tissues are then replaced with scar tissues which can eventually lead to liver failure.</a:t>
            </a:r>
            <a:endParaRPr lang="en-US"/>
          </a:p>
        </p:txBody>
      </p:sp>
      <p:sp>
        <p:nvSpPr>
          <p:cNvPr id="3" name="Text Box 2"/>
          <p:cNvSpPr txBox="1"/>
          <p:nvPr/>
        </p:nvSpPr>
        <p:spPr>
          <a:xfrm>
            <a:off x="1835785" y="323215"/>
            <a:ext cx="6698615" cy="723900"/>
          </a:xfrm>
          <a:prstGeom prst="rect">
            <a:avLst/>
          </a:prstGeom>
          <a:noFill/>
        </p:spPr>
        <p:txBody>
          <a:bodyPr wrap="square" rtlCol="0">
            <a:noAutofit/>
          </a:bodyPr>
          <a:p>
            <a:r>
              <a:rPr lang="en-US" sz="3600" b="1">
                <a:solidFill>
                  <a:schemeClr val="tx2"/>
                </a:solidFill>
              </a:rPr>
              <a:t>LIVER CIRRHOSIS</a:t>
            </a:r>
            <a:endParaRPr lang="en-US" sz="3600" b="1">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000" b="1"/>
              <a:t>HEALTHY LIVER VS CIRRHOSIS</a:t>
            </a:r>
            <a:endParaRPr lang="en-US" sz="4000" b="1"/>
          </a:p>
        </p:txBody>
      </p:sp>
      <p:pic>
        <p:nvPicPr>
          <p:cNvPr id="4" name="Content Placeholder 3" descr="Cirrhosis 2"/>
          <p:cNvPicPr>
            <a:picLocks noChangeAspect="1"/>
          </p:cNvPicPr>
          <p:nvPr>
            <p:ph idx="1"/>
          </p:nvPr>
        </p:nvPicPr>
        <p:blipFill>
          <a:blip r:embed="rId1"/>
          <a:stretch>
            <a:fillRect/>
          </a:stretch>
        </p:blipFill>
        <p:spPr>
          <a:xfrm>
            <a:off x="1432560" y="1773555"/>
            <a:ext cx="7209790" cy="46240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b="1"/>
              <a:t>CAUSES OF LIVER CIRRHOSIS</a:t>
            </a:r>
            <a:endParaRPr lang="en-US" sz="3600" b="1"/>
          </a:p>
        </p:txBody>
      </p:sp>
      <p:sp>
        <p:nvSpPr>
          <p:cNvPr id="3" name="Content Placeholder 2"/>
          <p:cNvSpPr>
            <a:spLocks noGrp="1"/>
          </p:cNvSpPr>
          <p:nvPr>
            <p:ph idx="1"/>
          </p:nvPr>
        </p:nvSpPr>
        <p:spPr>
          <a:xfrm>
            <a:off x="1435735" y="1245235"/>
            <a:ext cx="7498080" cy="5613400"/>
          </a:xfrm>
        </p:spPr>
        <p:txBody>
          <a:bodyPr>
            <a:noAutofit/>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en-GB" b="0" i="0" u="none" strike="noStrike" cap="none" normalizeH="0" baseline="0" dirty="0" smtClean="0">
                <a:ln>
                  <a:noFill/>
                </a:ln>
                <a:solidFill>
                  <a:schemeClr val="tx1"/>
                </a:solidFill>
                <a:effectLst/>
                <a:cs typeface="+mn-lt"/>
              </a:rPr>
              <a:t>The most common cause of cirrhosis includes</a:t>
            </a:r>
            <a:endParaRPr kumimoji="0" lang="en-US" altLang="en-GB" b="0" i="0" u="none" strike="noStrike" cap="none" normalizeH="0" baseline="0" dirty="0" smtClean="0">
              <a:ln>
                <a:noFill/>
              </a:ln>
              <a:solidFill>
                <a:schemeClr val="tx1"/>
              </a:solidFill>
              <a:effectLst/>
              <a:cs typeface="+mn-lt"/>
            </a:endParaRPr>
          </a:p>
          <a:p>
            <a:pPr marL="457200" marR="0" lvl="0" indent="-457200" algn="l" defTabSz="914400" rtl="0" eaLnBrk="1" fontAlgn="base" latinLnBrk="0" hangingPunct="1">
              <a:lnSpc>
                <a:spcPct val="100000"/>
              </a:lnSpc>
              <a:spcBef>
                <a:spcPct val="0"/>
              </a:spcBef>
              <a:spcAft>
                <a:spcPct val="0"/>
              </a:spcAft>
              <a:buClrTx/>
              <a:buSzTx/>
            </a:pPr>
            <a:r>
              <a:rPr kumimoji="0" lang="en-US" altLang="en-GB" b="0" i="0" u="none" strike="noStrike" cap="none" normalizeH="0" baseline="0" dirty="0" smtClean="0">
                <a:ln>
                  <a:noFill/>
                </a:ln>
                <a:solidFill>
                  <a:schemeClr val="tx1"/>
                </a:solidFill>
                <a:effectLst/>
                <a:cs typeface="+mn-lt"/>
              </a:rPr>
              <a:t>Long term alcohol abuse</a:t>
            </a:r>
            <a:endParaRPr kumimoji="0" lang="en-US" altLang="en-GB" b="0" i="0" u="none" strike="noStrike" cap="none" normalizeH="0" baseline="0" dirty="0" smtClean="0">
              <a:ln>
                <a:noFill/>
              </a:ln>
              <a:solidFill>
                <a:schemeClr val="tx1"/>
              </a:solidFill>
              <a:effectLst/>
              <a:cs typeface="+mn-lt"/>
            </a:endParaRPr>
          </a:p>
          <a:p>
            <a:pPr marL="457200" marR="0" lvl="0" indent="-457200" algn="l" defTabSz="914400" rtl="0" eaLnBrk="1" fontAlgn="base" latinLnBrk="0" hangingPunct="1">
              <a:lnSpc>
                <a:spcPct val="100000"/>
              </a:lnSpc>
              <a:spcBef>
                <a:spcPct val="0"/>
              </a:spcBef>
              <a:spcAft>
                <a:spcPct val="0"/>
              </a:spcAft>
              <a:buClrTx/>
              <a:buSzTx/>
            </a:pPr>
            <a:r>
              <a:rPr kumimoji="0" lang="en-US" altLang="en-GB" b="0" i="0" u="none" strike="noStrike" cap="none" normalizeH="0" baseline="0" dirty="0" smtClean="0">
                <a:ln>
                  <a:noFill/>
                </a:ln>
                <a:solidFill>
                  <a:schemeClr val="tx1"/>
                </a:solidFill>
                <a:effectLst/>
                <a:cs typeface="+mn-lt"/>
              </a:rPr>
              <a:t>Fatty liver disease (NAFLD) : This is as a result of build up of fats in the liver and can be linked to obesity ,High blood pressure,diabetes,hip cholesterolemia.</a:t>
            </a:r>
            <a:endParaRPr kumimoji="0" lang="en-US" altLang="en-GB" b="0" i="0" u="none" strike="noStrike" cap="none" normalizeH="0" baseline="0" dirty="0" smtClean="0">
              <a:ln>
                <a:noFill/>
              </a:ln>
              <a:solidFill>
                <a:schemeClr val="tx1"/>
              </a:solidFill>
              <a:effectLst/>
              <a:cs typeface="+mn-lt"/>
            </a:endParaRPr>
          </a:p>
          <a:p>
            <a:pPr marL="457200" marR="0" lvl="0" indent="-457200" algn="l" defTabSz="914400" rtl="0" eaLnBrk="1" fontAlgn="base" latinLnBrk="0" hangingPunct="1">
              <a:lnSpc>
                <a:spcPct val="100000"/>
              </a:lnSpc>
              <a:spcBef>
                <a:spcPct val="0"/>
              </a:spcBef>
              <a:spcAft>
                <a:spcPct val="0"/>
              </a:spcAft>
              <a:buClrTx/>
              <a:buSzTx/>
            </a:pPr>
            <a:r>
              <a:rPr kumimoji="0" lang="en-US" altLang="en-GB" b="0" i="0" u="none" strike="noStrike" cap="none" normalizeH="0" baseline="0" dirty="0" smtClean="0">
                <a:ln>
                  <a:noFill/>
                </a:ln>
                <a:solidFill>
                  <a:schemeClr val="tx1"/>
                </a:solidFill>
                <a:effectLst/>
                <a:cs typeface="+mn-lt"/>
              </a:rPr>
              <a:t>Drug induced liver cirrhosis</a:t>
            </a:r>
            <a:endParaRPr kumimoji="0" lang="en-US" altLang="en-GB" b="0" i="0" u="none" strike="noStrike" cap="none" normalizeH="0" baseline="0" dirty="0" smtClean="0">
              <a:ln>
                <a:noFill/>
              </a:ln>
              <a:solidFill>
                <a:schemeClr val="tx1"/>
              </a:solidFill>
              <a:effectLst/>
              <a:cs typeface="+mn-lt"/>
            </a:endParaRPr>
          </a:p>
          <a:p>
            <a:pPr marL="457200" marR="0" lvl="0" indent="-457200" algn="l" defTabSz="914400" rtl="0" eaLnBrk="1" fontAlgn="base" latinLnBrk="0" hangingPunct="1">
              <a:lnSpc>
                <a:spcPct val="100000"/>
              </a:lnSpc>
              <a:spcBef>
                <a:spcPct val="0"/>
              </a:spcBef>
              <a:spcAft>
                <a:spcPct val="0"/>
              </a:spcAft>
              <a:buClrTx/>
              <a:buSzTx/>
            </a:pPr>
            <a:r>
              <a:rPr kumimoji="0" lang="en-US" altLang="en-GB" b="0" i="0" u="none" strike="noStrike" cap="none" normalizeH="0" baseline="0" dirty="0" smtClean="0">
                <a:ln>
                  <a:noFill/>
                </a:ln>
                <a:solidFill>
                  <a:schemeClr val="tx1"/>
                </a:solidFill>
                <a:effectLst/>
                <a:cs typeface="+mn-lt"/>
              </a:rPr>
              <a:t>There is no cure for cirrhosis but it’s possible to manage symotoms and slow it’s progression.</a:t>
            </a:r>
            <a:endParaRPr kumimoji="0" lang="en-US" altLang="en-GB" b="0" i="0" u="none" strike="noStrike" cap="none" normalizeH="0" baseline="0" dirty="0" smtClean="0">
              <a:ln>
                <a:noFill/>
              </a:ln>
              <a:solidFill>
                <a:schemeClr val="tx1"/>
              </a:solidFill>
              <a:effectLst/>
              <a:cs typeface="+mn-lt"/>
            </a:endParaRPr>
          </a:p>
          <a:p>
            <a:endParaRPr kumimoji="0" lang="en-US" altLang="en-GB" b="0" i="0" u="none" strike="noStrike" cap="none" normalizeH="0" baseline="0" dirty="0" smtClean="0">
              <a:ln>
                <a:noFill/>
              </a:ln>
              <a:solidFill>
                <a:schemeClr val="tx1"/>
              </a:solidFill>
              <a:effectLs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735" y="909320"/>
            <a:ext cx="7498080" cy="5803900"/>
          </a:xfrm>
        </p:spPr>
        <p:txBody>
          <a:bodyPr>
            <a:normAutofit fontScale="40000"/>
          </a:bodyPr>
          <a:lstStyle/>
          <a:p>
            <a:pPr marL="82550" indent="0">
              <a:buNone/>
            </a:pPr>
            <a:r>
              <a:rPr lang="en-US" altLang="en-GB" sz="5335" b="1"/>
              <a:t>Cirrhosis often has no symptoms until it damages the liver. when symptoms do occur, they may include:</a:t>
            </a:r>
            <a:endParaRPr lang="en-US" altLang="en-GB" sz="4800" b="1"/>
          </a:p>
          <a:p>
            <a:r>
              <a:rPr lang="en-US" altLang="en-GB" sz="8000"/>
              <a:t>Ascites</a:t>
            </a:r>
            <a:endParaRPr lang="en-US" altLang="en-GB" sz="8000"/>
          </a:p>
          <a:p>
            <a:r>
              <a:rPr lang="en-US" altLang="en-GB" sz="8000"/>
              <a:t>Oedema</a:t>
            </a:r>
            <a:endParaRPr lang="en-US" altLang="en-GB" sz="8000"/>
          </a:p>
          <a:p>
            <a:r>
              <a:rPr lang="en-US" altLang="en-GB" sz="8000"/>
              <a:t>Body weakness</a:t>
            </a:r>
            <a:endParaRPr lang="en-US" altLang="en-GB" sz="8000"/>
          </a:p>
          <a:p>
            <a:r>
              <a:rPr lang="en-US" altLang="en-GB" sz="8000"/>
              <a:t>Weight loss</a:t>
            </a:r>
            <a:endParaRPr lang="en-US" altLang="en-GB" sz="8000"/>
          </a:p>
          <a:p>
            <a:r>
              <a:rPr lang="en-US" altLang="en-GB" sz="8000"/>
              <a:t>Periods of mental confusion /drowsiness</a:t>
            </a:r>
            <a:endParaRPr lang="en-US" altLang="en-GB" sz="8000"/>
          </a:p>
          <a:p>
            <a:r>
              <a:rPr lang="en-US" altLang="en-GB" sz="8000"/>
              <a:t>Hematemesis (Vomiting of blood)</a:t>
            </a:r>
            <a:endParaRPr lang="en-US" altLang="en-GB" sz="8000"/>
          </a:p>
          <a:p>
            <a:r>
              <a:rPr lang="en-US" altLang="en-GB" sz="8000"/>
              <a:t>Dark urine or stool</a:t>
            </a:r>
            <a:endParaRPr lang="en-US" altLang="en-GB" sz="8000"/>
          </a:p>
          <a:p>
            <a:r>
              <a:rPr lang="en-US" altLang="en-GB" sz="8000"/>
              <a:t>Jaundice</a:t>
            </a:r>
            <a:endParaRPr lang="en-US" altLang="en-GB" sz="8000"/>
          </a:p>
          <a:p>
            <a:pPr marL="82550" indent="0">
              <a:buNone/>
            </a:pPr>
            <a:endParaRPr lang="en-US" altLang="en-GB" sz="8000"/>
          </a:p>
        </p:txBody>
      </p:sp>
      <p:sp>
        <p:nvSpPr>
          <p:cNvPr id="5" name="Text Box 4"/>
          <p:cNvSpPr txBox="1"/>
          <p:nvPr/>
        </p:nvSpPr>
        <p:spPr>
          <a:xfrm>
            <a:off x="1542415" y="332740"/>
            <a:ext cx="7284085" cy="809625"/>
          </a:xfrm>
          <a:prstGeom prst="rect">
            <a:avLst/>
          </a:prstGeom>
          <a:noFill/>
        </p:spPr>
        <p:txBody>
          <a:bodyPr wrap="square" rtlCol="0">
            <a:noAutofit/>
          </a:bodyPr>
          <a:p>
            <a:r>
              <a:rPr lang="en-US" sz="3600" b="1">
                <a:solidFill>
                  <a:schemeClr val="tx2"/>
                </a:solidFill>
              </a:rPr>
              <a:t>SIGNS AND SYMPTOMS</a:t>
            </a:r>
            <a:endParaRPr lang="en-US" sz="3600" b="1">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6995" y="1410970"/>
            <a:ext cx="7498080" cy="5304155"/>
          </a:xfrm>
        </p:spPr>
        <p:txBody>
          <a:bodyPr>
            <a:noAutofit/>
          </a:bodyPr>
          <a:lstStyle/>
          <a:p>
            <a:pPr/>
            <a:r>
              <a:rPr lang="en-US" altLang="en-GB" dirty="0"/>
              <a:t>Liver Failure</a:t>
            </a:r>
            <a:endParaRPr lang="en-US" altLang="en-GB" dirty="0"/>
          </a:p>
          <a:p>
            <a:pPr>
              <a:buFont typeface="Arial" panose="020B0604020202020204" pitchFamily="34" charset="0"/>
              <a:buChar char="•"/>
            </a:pPr>
            <a:r>
              <a:rPr lang="en-US" altLang="en-GB" dirty="0"/>
              <a:t>kidney Failure</a:t>
            </a:r>
            <a:endParaRPr lang="en-US" altLang="en-GB" dirty="0"/>
          </a:p>
          <a:p>
            <a:pPr>
              <a:buFont typeface="Arial" panose="020B0604020202020204" pitchFamily="34" charset="0"/>
              <a:buChar char="•"/>
            </a:pPr>
            <a:r>
              <a:rPr lang="en-US" altLang="en-GB" dirty="0"/>
              <a:t>Hepatic encyclopathy</a:t>
            </a:r>
            <a:endParaRPr lang="en-US" altLang="en-GB" dirty="0"/>
          </a:p>
          <a:p>
            <a:pPr>
              <a:buFont typeface="Arial" panose="020B0604020202020204" pitchFamily="34" charset="0"/>
              <a:buChar char="•"/>
            </a:pPr>
            <a:r>
              <a:rPr lang="en-US" altLang="en-GB" dirty="0"/>
              <a:t>Splenomegly</a:t>
            </a:r>
            <a:endParaRPr lang="en-US" altLang="en-GB" dirty="0"/>
          </a:p>
          <a:p>
            <a:pPr>
              <a:buFont typeface="Arial" panose="020B0604020202020204" pitchFamily="34" charset="0"/>
              <a:buChar char="•"/>
            </a:pPr>
            <a:r>
              <a:rPr lang="en-US" altLang="en-GB" dirty="0"/>
              <a:t>Portal hypertension</a:t>
            </a:r>
            <a:endParaRPr lang="en-US" altLang="en-GB" dirty="0"/>
          </a:p>
          <a:p>
            <a:pPr>
              <a:buFont typeface="Arial" panose="020B0604020202020204" pitchFamily="34" charset="0"/>
              <a:buChar char="•"/>
            </a:pPr>
            <a:r>
              <a:rPr lang="en-US" altLang="en-GB" dirty="0"/>
              <a:t>Infection Suseptibility</a:t>
            </a:r>
            <a:endParaRPr lang="en-US" altLang="en-GB" dirty="0"/>
          </a:p>
          <a:p>
            <a:pPr>
              <a:buFont typeface="Arial" panose="020B0604020202020204" pitchFamily="34" charset="0"/>
              <a:buChar char="•"/>
            </a:pPr>
            <a:r>
              <a:rPr lang="en-US" altLang="en-GB" dirty="0"/>
              <a:t>Coma</a:t>
            </a:r>
            <a:endParaRPr lang="en-US" altLang="en-GB" dirty="0"/>
          </a:p>
          <a:p>
            <a:pPr>
              <a:buFont typeface="Arial" panose="020B0604020202020204" pitchFamily="34" charset="0"/>
              <a:buChar char="•"/>
            </a:pPr>
            <a:r>
              <a:rPr lang="en-US" altLang="en-GB" dirty="0"/>
              <a:t> Malnutrition and Vitamin deficiecy</a:t>
            </a:r>
            <a:endParaRPr lang="en-US" altLang="en-GB" dirty="0"/>
          </a:p>
          <a:p>
            <a:pPr>
              <a:buFont typeface="Arial" panose="020B0604020202020204" pitchFamily="34" charset="0"/>
              <a:buChar char="•"/>
            </a:pPr>
            <a:r>
              <a:rPr lang="en-US" altLang="en-GB" dirty="0"/>
              <a:t>Malabsorption /altered metabolism</a:t>
            </a:r>
            <a:endParaRPr lang="en-US" altLang="en-GB" dirty="0"/>
          </a:p>
          <a:p>
            <a:pPr marL="82550" indent="0">
              <a:buFont typeface="Arial" panose="020B0604020202020204" pitchFamily="34" charset="0"/>
              <a:buNone/>
            </a:pPr>
            <a:endParaRPr lang="en-US" altLang="en-GB" dirty="0"/>
          </a:p>
        </p:txBody>
      </p:sp>
      <p:sp>
        <p:nvSpPr>
          <p:cNvPr id="2" name="Text Box 1"/>
          <p:cNvSpPr txBox="1"/>
          <p:nvPr/>
        </p:nvSpPr>
        <p:spPr>
          <a:xfrm>
            <a:off x="1557020" y="250190"/>
            <a:ext cx="7297420" cy="1161415"/>
          </a:xfrm>
          <a:prstGeom prst="rect">
            <a:avLst/>
          </a:prstGeom>
          <a:noFill/>
        </p:spPr>
        <p:txBody>
          <a:bodyPr wrap="square" rtlCol="0">
            <a:noAutofit/>
          </a:bodyPr>
          <a:p>
            <a:r>
              <a:rPr lang="en-US" sz="3600" b="1">
                <a:solidFill>
                  <a:schemeClr val="tx2"/>
                </a:solidFill>
                <a:sym typeface="+mn-ea"/>
              </a:rPr>
              <a:t>COMPLICATIONS OF LIVER CIRRHOSIS</a:t>
            </a:r>
            <a:endParaRPr lang="en-US" sz="3600" b="1">
              <a:solidFill>
                <a:schemeClr val="tx2"/>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000" b="1"/>
              <a:t>PREVENTION OF LIVER CIRRHOSIS</a:t>
            </a:r>
            <a:endParaRPr lang="en-US" sz="4000" b="1"/>
          </a:p>
        </p:txBody>
      </p:sp>
      <p:sp>
        <p:nvSpPr>
          <p:cNvPr id="3" name="Content Placeholder 2"/>
          <p:cNvSpPr>
            <a:spLocks noGrp="1"/>
          </p:cNvSpPr>
          <p:nvPr>
            <p:ph idx="1"/>
          </p:nvPr>
        </p:nvSpPr>
        <p:spPr>
          <a:xfrm>
            <a:off x="1435735" y="1447800"/>
            <a:ext cx="7498080" cy="5109210"/>
          </a:xfrm>
        </p:spPr>
        <p:txBody>
          <a:bodyPr>
            <a:normAutofit/>
          </a:bodyPr>
          <a:p>
            <a:r>
              <a:rPr lang="en-US"/>
              <a:t>Avoid alcohol : alcohol makes the liver work harder to do it’s job</a:t>
            </a:r>
            <a:endParaRPr lang="en-US"/>
          </a:p>
          <a:p>
            <a:r>
              <a:rPr lang="en-US"/>
              <a:t>Maintain a healthy weight</a:t>
            </a:r>
            <a:endParaRPr lang="en-US"/>
          </a:p>
          <a:p>
            <a:r>
              <a:rPr lang="en-US"/>
              <a:t>Get vacinated</a:t>
            </a:r>
            <a:endParaRPr lang="en-US"/>
          </a:p>
          <a:p>
            <a:r>
              <a:rPr lang="en-US"/>
              <a:t>Practice safe sex</a:t>
            </a:r>
            <a:endParaRPr lang="en-US"/>
          </a:p>
          <a:p>
            <a:r>
              <a:rPr lang="en-US"/>
              <a:t>Avoid over the counter medications</a:t>
            </a:r>
            <a:endParaRPr lang="en-US"/>
          </a:p>
          <a:p>
            <a:r>
              <a:rPr lang="en-US"/>
              <a:t>Wash produce: pesticides and toxins could damage the liver</a:t>
            </a:r>
            <a:endParaRPr lang="en-US"/>
          </a:p>
          <a:p>
            <a:r>
              <a:rPr lang="en-US"/>
              <a:t>Practice good hygeine</a:t>
            </a:r>
            <a:endParaRPr lang="en-US"/>
          </a:p>
          <a:p>
            <a:endParaRPr lang="en-US"/>
          </a:p>
        </p:txBody>
      </p:sp>
    </p:spTree>
  </p:cSld>
  <p:clrMapOvr>
    <a:masterClrMapping/>
  </p:clrMapOvr>
</p:sld>
</file>

<file path=ppt/tags/tag1.xml><?xml version="1.0" encoding="utf-8"?>
<p:tagLst xmlns:p="http://schemas.openxmlformats.org/presentationml/2006/main">
  <p:tag name="TABLE_ENDDRAG_ORIGIN_RECT" val="511*206"/>
  <p:tag name="TABLE_ENDDRAG_RECT" val="127*281*511*206"/>
</p:tagLst>
</file>

<file path=ppt/tags/tag2.xml><?xml version="1.0" encoding="utf-8"?>
<p:tagLst xmlns:p="http://schemas.openxmlformats.org/presentationml/2006/main">
  <p:tag name="TABLE_ENDDRAG_ORIGIN_RECT" val="609*197"/>
  <p:tag name="TABLE_ENDDRAG_RECT" val="91*328*609*197"/>
</p:tagLst>
</file>

<file path=ppt/tags/tag3.xml><?xml version="1.0" encoding="utf-8"?>
<p:tagLst xmlns:p="http://schemas.openxmlformats.org/presentationml/2006/main">
  <p:tag name="TABLE_ENDDRAG_ORIGIN_RECT" val="610*360"/>
  <p:tag name="TABLE_ENDDRAG_RECT" val="89*98*610*360"/>
</p:tagLst>
</file>

<file path=ppt/tags/tag4.xml><?xml version="1.0" encoding="utf-8"?>
<p:tagLst xmlns:p="http://schemas.openxmlformats.org/presentationml/2006/main">
  <p:tag name="TABLE_ENDDRAG_ORIGIN_RECT" val="615*55"/>
  <p:tag name="TABLE_ENDDRAG_RECT" val="85*461*615*55"/>
</p:tagLst>
</file>

<file path=ppt/tags/tag5.xml><?xml version="1.0" encoding="utf-8"?>
<p:tagLst xmlns:p="http://schemas.openxmlformats.org/presentationml/2006/main">
  <p:tag name="TABLE_ENDDRAG_ORIGIN_RECT" val="614*471"/>
  <p:tag name="TABLE_ENDDRAG_RECT" val="85*47*614*47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13239</Words>
  <Application>WPS Presentation</Application>
  <PresentationFormat>On-screen Show (4:3)</PresentationFormat>
  <Paragraphs>692</Paragraphs>
  <Slides>39</Slides>
  <Notes>0</Notes>
  <HiddenSlides>0</HiddenSlides>
  <MMClips>0</MMClips>
  <ScaleCrop>false</ScaleCrop>
  <HeadingPairs>
    <vt:vector size="6" baseType="variant">
      <vt:variant>
        <vt:lpstr>已用的字体</vt:lpstr>
      </vt:variant>
      <vt:variant>
        <vt:i4>92</vt:i4>
      </vt:variant>
      <vt:variant>
        <vt:lpstr>主题</vt:lpstr>
      </vt:variant>
      <vt:variant>
        <vt:i4>1</vt:i4>
      </vt:variant>
      <vt:variant>
        <vt:lpstr>幻灯片标题</vt:lpstr>
      </vt:variant>
      <vt:variant>
        <vt:i4>39</vt:i4>
      </vt:variant>
    </vt:vector>
  </HeadingPairs>
  <TitlesOfParts>
    <vt:vector size="132" baseType="lpstr">
      <vt:lpstr>Arial</vt:lpstr>
      <vt:lpstr>SimSun</vt:lpstr>
      <vt:lpstr>Wingdings</vt:lpstr>
      <vt:lpstr>Wingdings 2</vt:lpstr>
      <vt:lpstr>Verdana</vt:lpstr>
      <vt:lpstr>Times New Roman</vt:lpstr>
      <vt:lpstr>Gill Sans MT</vt:lpstr>
      <vt:lpstr>Microsoft YaHei</vt:lpstr>
      <vt:lpstr>Arial Unicode MS</vt:lpstr>
      <vt:lpstr>Calibri</vt:lpstr>
      <vt:lpstr>华文中宋</vt:lpstr>
      <vt:lpstr>Wingdings</vt:lpstr>
      <vt:lpstr>Blackadder ITC</vt:lpstr>
      <vt:lpstr>Bradley Hand ITC</vt:lpstr>
      <vt:lpstr>Britannic Bold</vt:lpstr>
      <vt:lpstr>Broadway</vt:lpstr>
      <vt:lpstr>Calibri Light</vt:lpstr>
      <vt:lpstr>Californian FB</vt:lpstr>
      <vt:lpstr>Calisto MT</vt:lpstr>
      <vt:lpstr>Bookman Old Style</vt:lpstr>
      <vt:lpstr>Candara</vt:lpstr>
      <vt:lpstr>Candara Light</vt:lpstr>
      <vt:lpstr>Agency FB</vt:lpstr>
      <vt:lpstr>Bahnschrift</vt:lpstr>
      <vt:lpstr>Arial Rounded MT Bold</vt:lpstr>
      <vt:lpstr>Arial Narrow</vt:lpstr>
      <vt:lpstr>Bahnschrift Condensed</vt:lpstr>
      <vt:lpstr>Arial Black</vt:lpstr>
      <vt:lpstr>Algerian</vt:lpstr>
      <vt:lpstr>Bodoni MT</vt:lpstr>
      <vt:lpstr>Bodoni MT Condensed</vt:lpstr>
      <vt:lpstr>Cambria</vt:lpstr>
      <vt:lpstr>AmpleSoundTab</vt:lpstr>
      <vt:lpstr>Bahnschrift Light</vt:lpstr>
      <vt:lpstr>Bahnschrift Light Condensed</vt:lpstr>
      <vt:lpstr>Bahnschrift Light SemiCondensed</vt:lpstr>
      <vt:lpstr>Bahnschrift SemiBold</vt:lpstr>
      <vt:lpstr>Bahnschrift SemiBold Condensed</vt:lpstr>
      <vt:lpstr>Bahnschrift SemiBold SemiConden</vt:lpstr>
      <vt:lpstr>Bahnschrift SemiCondensed</vt:lpstr>
      <vt:lpstr>Bahnschrift SemiLight</vt:lpstr>
      <vt:lpstr>Bahnschrift SemiLight Condensed</vt:lpstr>
      <vt:lpstr>Bahnschrift SemiLight SemiConde</vt:lpstr>
      <vt:lpstr>Baskerville Old Face</vt:lpstr>
      <vt:lpstr>Bauhaus 93</vt:lpstr>
      <vt:lpstr>Bell MT</vt:lpstr>
      <vt:lpstr>Berlin Sans FB</vt:lpstr>
      <vt:lpstr>Berlin Sans FB Demi</vt:lpstr>
      <vt:lpstr>Bernard MT Condensed</vt:lpstr>
      <vt:lpstr>Bodoni MT Black</vt:lpstr>
      <vt:lpstr>Bodoni MT Poster Compressed</vt:lpstr>
      <vt:lpstr>Book Antiqua</vt:lpstr>
      <vt:lpstr>Brush Script MT</vt:lpstr>
      <vt:lpstr>Colonna MT</vt:lpstr>
      <vt:lpstr>Chiller</vt:lpstr>
      <vt:lpstr>Comic Sans MS</vt:lpstr>
      <vt:lpstr>Consolas</vt:lpstr>
      <vt:lpstr>Constantia</vt:lpstr>
      <vt:lpstr>Cooper Black</vt:lpstr>
      <vt:lpstr>Copperplate Gothic Bold</vt:lpstr>
      <vt:lpstr>Copperplate Gothic Light</vt:lpstr>
      <vt:lpstr>Corbel</vt:lpstr>
      <vt:lpstr>Corbel Light</vt:lpstr>
      <vt:lpstr>Courier New</vt:lpstr>
      <vt:lpstr>Garamond</vt:lpstr>
      <vt:lpstr>Georgia</vt:lpstr>
      <vt:lpstr>Gill Sans MT Condensed</vt:lpstr>
      <vt:lpstr>Gill Sans MT Ext Condensed Bold</vt:lpstr>
      <vt:lpstr>Gill Sans Ultra Bold</vt:lpstr>
      <vt:lpstr>Gill Sans Ultra Bold Condensed</vt:lpstr>
      <vt:lpstr>Gloucester MT Extra Condensed</vt:lpstr>
      <vt:lpstr>Goudy Old Style</vt:lpstr>
      <vt:lpstr>Haettenschweiler</vt:lpstr>
      <vt:lpstr>Harlow Solid Italic</vt:lpstr>
      <vt:lpstr>Harrington</vt:lpstr>
      <vt:lpstr>High Tower Text</vt:lpstr>
      <vt:lpstr>HoloLens MDL2 Assets</vt:lpstr>
      <vt:lpstr>Impact</vt:lpstr>
      <vt:lpstr>Imprint MT Shadow</vt:lpstr>
      <vt:lpstr>Informal Roman</vt:lpstr>
      <vt:lpstr>Ink Free</vt:lpstr>
      <vt:lpstr>Javanese Text</vt:lpstr>
      <vt:lpstr>Jokerman</vt:lpstr>
      <vt:lpstr>Juice ITC</vt:lpstr>
      <vt:lpstr>Kunstler Script</vt:lpstr>
      <vt:lpstr>Kristen ITC</vt:lpstr>
      <vt:lpstr>Leelawadee</vt:lpstr>
      <vt:lpstr>Leelawadee UI</vt:lpstr>
      <vt:lpstr>Leelawadee UI Semilight</vt:lpstr>
      <vt:lpstr>Lucida Bright</vt:lpstr>
      <vt:lpstr>Lucida Calligraphy</vt:lpstr>
      <vt:lpstr>Lucida Console</vt:lpstr>
      <vt:lpstr>Solstice</vt:lpstr>
      <vt:lpstr>PowerPoint 演示文稿</vt:lpstr>
      <vt:lpstr>PowerPoint 演示文稿</vt:lpstr>
      <vt:lpstr>PowerPoint 演示文稿</vt:lpstr>
      <vt:lpstr>PowerPoint 演示文稿</vt:lpstr>
      <vt:lpstr>PowerPoint 演示文稿</vt:lpstr>
      <vt:lpstr>NUTRITION FOCUSED PHYSICAL FINDINGS</vt:lpstr>
      <vt:lpstr>PowerPoint 演示文稿</vt:lpstr>
      <vt:lpstr>PowerPoint 演示文稿</vt:lpstr>
      <vt:lpstr>NUTRITION INTERVENTION</vt:lpstr>
      <vt:lpstr>NUTRITION INTERVENTION</vt:lpstr>
      <vt:lpstr>PowerPoint 演示文稿</vt:lpstr>
      <vt:lpstr>PowerPoint 演示文稿</vt:lpstr>
      <vt:lpstr>PowerPoint 演示文稿</vt:lpstr>
      <vt:lpstr>NUTRITION MONITORING AND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REFRENCES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Jacob O</cp:lastModifiedBy>
  <cp:revision>51</cp:revision>
  <dcterms:created xsi:type="dcterms:W3CDTF">2024-11-12T18:22:00Z</dcterms:created>
  <dcterms:modified xsi:type="dcterms:W3CDTF">2024-11-17T21:03:20Z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1532548367424C08991B9DEA875D8175_13</vt:lpwstr>
  </property>
  <property fmtid="{D5CDD505-2E9C-101B-9397-08002B2CF9AE}" pid="3" name="KSOProductBuildVer">
    <vt:lpwstr>1033-12.2.0.18607</vt:lpwstr>
  </property>
</Properties>
</file>