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365" r:id="rId3"/>
    <p:sldId id="366" r:id="rId4"/>
    <p:sldId id="367" r:id="rId5"/>
    <p:sldId id="368" r:id="rId6"/>
    <p:sldId id="369" r:id="rId7"/>
    <p:sldId id="370" r:id="rId8"/>
    <p:sldId id="371" r:id="rId10"/>
    <p:sldId id="372" r:id="rId11"/>
    <p:sldId id="373" r:id="rId12"/>
    <p:sldId id="395"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388" r:id="rId28"/>
    <p:sldId id="389" r:id="rId29"/>
    <p:sldId id="390" r:id="rId30"/>
    <p:sldId id="394" r:id="rId31"/>
    <p:sldId id="391" r:id="rId32"/>
    <p:sldId id="392" r:id="rId33"/>
    <p:sldId id="3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1BEF0D-F0BB-DE4B-95CE-6DB70DBA9567}" type="datetimeFigureOut">
              <a:rPr lang="en-US" smtClean="0"/>
            </a:fld>
            <a:endParaRPr lang="en-US" dirty="0"/>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dirty="0"/>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57F1E4F-1CFF-5643-939E-217C01CDF565}" type="slidenum">
              <a:rPr lang="en-US" smtClean="0"/>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1BEF0D-F0BB-DE4B-95CE-6DB70DBA9567}" type="datetimeFigureOut">
              <a:rPr lang="en-US" smtClean="0"/>
            </a:fld>
            <a:endParaRPr lang="en-US" dirty="0"/>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dirty="0"/>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1693" y="-138430"/>
            <a:ext cx="10972800" cy="7293610"/>
          </a:xfrm>
          <a:prstGeom prst="rect">
            <a:avLst/>
          </a:prstGeom>
          <a:noFill/>
        </p:spPr>
        <p:txBody>
          <a:bodyPr wrap="square">
            <a:spAutoFit/>
          </a:bodyPr>
          <a:lstStyle/>
          <a:p>
            <a:pPr algn="ctr"/>
            <a:endParaRPr lang="en-US" sz="3600" b="1" dirty="0">
              <a:latin typeface="Arial Black" panose="020B0A04020102020204" charset="0"/>
              <a:cs typeface="Arial Black" panose="020B0A04020102020204" charset="0"/>
            </a:endParaRPr>
          </a:p>
          <a:p>
            <a:pPr algn="ctr"/>
            <a:r>
              <a:rPr lang="en-US" sz="3600" b="1" dirty="0">
                <a:latin typeface="Arial Black" panose="020B0A04020102020204" charset="0"/>
                <a:cs typeface="Arial Black" panose="020B0A04020102020204" charset="0"/>
              </a:rPr>
              <a:t>A CASE STUDY PRESENTATION ON NECROTIZING FASCITIS FOLLOWING POORLY  MANAGED TOOTH EXTRACTION</a:t>
            </a:r>
            <a:endParaRPr lang="en-US" sz="3600" b="1" dirty="0">
              <a:latin typeface="Arial Black" panose="020B0A04020102020204" charset="0"/>
              <a:cs typeface="Arial Black" panose="020B0A04020102020204" charset="0"/>
            </a:endParaRPr>
          </a:p>
          <a:p>
            <a:pPr algn="ctr"/>
            <a:endParaRPr lang="en-US" sz="3600" b="1" dirty="0">
              <a:latin typeface="Arial Black" panose="020B0A04020102020204" charset="0"/>
              <a:cs typeface="Arial Black" panose="020B0A04020102020204" charset="0"/>
            </a:endParaRPr>
          </a:p>
          <a:p>
            <a:pPr algn="ctr"/>
            <a:r>
              <a:rPr lang="en-US" sz="3600" b="1" dirty="0">
                <a:latin typeface="Arial Black" panose="020B0A04020102020204" charset="0"/>
                <a:cs typeface="Arial Black" panose="020B0A04020102020204" charset="0"/>
              </a:rPr>
              <a:t> BY</a:t>
            </a:r>
            <a:endParaRPr lang="en-US" sz="3600" b="1" dirty="0">
              <a:latin typeface="Arial Black" panose="020B0A04020102020204" charset="0"/>
              <a:cs typeface="Arial Black" panose="020B0A04020102020204" charset="0"/>
            </a:endParaRPr>
          </a:p>
          <a:p>
            <a:pPr algn="ctr"/>
            <a:r>
              <a:rPr lang="en-US" sz="3600" b="1" dirty="0">
                <a:latin typeface="Arial Black" panose="020B0A04020102020204" charset="0"/>
                <a:cs typeface="Arial Black" panose="020B0A04020102020204" charset="0"/>
              </a:rPr>
              <a:t> MAMAH, CHINEMEREM PERPETUA</a:t>
            </a:r>
            <a:endParaRPr lang="en-US" sz="3600" b="1" dirty="0">
              <a:latin typeface="Arial Black" panose="020B0A04020102020204" charset="0"/>
              <a:cs typeface="Arial Black" panose="020B0A04020102020204" charset="0"/>
            </a:endParaRPr>
          </a:p>
          <a:p>
            <a:pPr algn="ctr"/>
            <a:endParaRPr lang="en-US" sz="3600" b="1" dirty="0">
              <a:latin typeface="Arial Black" panose="020B0A04020102020204" charset="0"/>
              <a:cs typeface="Arial Black" panose="020B0A04020102020204" charset="0"/>
            </a:endParaRPr>
          </a:p>
          <a:p>
            <a:pPr algn="ctr"/>
            <a:r>
              <a:rPr lang="en-US" sz="3600" b="1" dirty="0">
                <a:latin typeface="Arial Black" panose="020B0A04020102020204" charset="0"/>
                <a:cs typeface="Arial Black" panose="020B0A04020102020204" charset="0"/>
              </a:rPr>
              <a:t>SUPERVISOR</a:t>
            </a:r>
            <a:br>
              <a:rPr lang="en-US" sz="3600" b="1" dirty="0">
                <a:latin typeface="Arial Black" panose="020B0A04020102020204" charset="0"/>
                <a:cs typeface="Arial Black" panose="020B0A04020102020204" charset="0"/>
              </a:rPr>
            </a:br>
            <a:r>
              <a:rPr lang="en-US" sz="3600" b="1" dirty="0">
                <a:latin typeface="Arial Black" panose="020B0A04020102020204" charset="0"/>
                <a:cs typeface="Arial Black" panose="020B0A04020102020204" charset="0"/>
              </a:rPr>
              <a:t>   DTN. ONYEKWELU, CHIMDINDU </a:t>
            </a:r>
            <a:r>
              <a:rPr lang="en-US" sz="3600" b="1" dirty="0">
                <a:solidFill>
                  <a:schemeClr val="tx1"/>
                </a:solidFill>
                <a:latin typeface="Arial Black" panose="020B0A04020102020204" charset="0"/>
                <a:ea typeface="Calibri" panose="020F0502020204030204" charset="0"/>
                <a:cs typeface="Arial Black" panose="020B0A04020102020204" charset="0"/>
                <a:sym typeface="+mn-ea"/>
              </a:rPr>
              <a:t>CHIZITELU.</a:t>
            </a:r>
            <a:r>
              <a:rPr lang="en-US" sz="3600" b="1" dirty="0">
                <a:solidFill>
                  <a:schemeClr val="tx1"/>
                </a:solidFill>
                <a:latin typeface="Arial Black" panose="020B0A04020102020204" charset="0"/>
                <a:cs typeface="Arial Black" panose="020B0A04020102020204" charset="0"/>
              </a:rPr>
              <a:t> </a:t>
            </a:r>
            <a:endParaRPr lang="en-US" sz="3600" b="1" dirty="0">
              <a:solidFill>
                <a:schemeClr val="tx1"/>
              </a:solidFill>
              <a:latin typeface="Arial Black" panose="020B0A04020102020204" charset="0"/>
              <a:cs typeface="Arial Black" panose="020B0A04020102020204" charset="0"/>
            </a:endParaRPr>
          </a:p>
          <a:p>
            <a:pPr algn="ctr"/>
            <a:r>
              <a:rPr lang="en-US" sz="3600" b="1" dirty="0">
                <a:latin typeface="Arial Black" panose="020B0A04020102020204" charset="0"/>
                <a:cs typeface="Arial Black" panose="020B0A04020102020204" charset="0"/>
              </a:rPr>
              <a:t>MARCH 2024</a:t>
            </a:r>
            <a:br>
              <a:rPr lang="en-US" sz="3600" b="1" dirty="0">
                <a:latin typeface="Arial Black" panose="020B0A04020102020204" charset="0"/>
                <a:cs typeface="Arial Black" panose="020B0A04020102020204" charset="0"/>
              </a:rPr>
            </a:br>
            <a:endParaRPr lang="en-GB" sz="3600" b="1" dirty="0">
              <a:latin typeface="Arial Black" panose="020B0A04020102020204" charset="0"/>
              <a:cs typeface="Arial Black" panose="020B0A040201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1765" y="418465"/>
            <a:ext cx="11853545" cy="7727950"/>
          </a:xfrm>
          <a:prstGeom prst="rect">
            <a:avLst/>
          </a:prstGeom>
          <a:noFill/>
        </p:spPr>
        <p:txBody>
          <a:bodyPr wrap="square" rtlCol="0" anchor="t">
            <a:noAutofit/>
          </a:bodyPr>
          <a:p>
            <a:pPr indent="0">
              <a:buFont typeface="Wingdings" panose="05000000000000000000" charset="0"/>
              <a:buNone/>
            </a:pPr>
            <a:endParaRPr lang="en-US" sz="3600" b="1" dirty="0">
              <a:latin typeface="Gill Sans MT" panose="020B0502020104020203" charset="0"/>
              <a:cs typeface="Gill Sans MT" panose="020B0502020104020203" charset="0"/>
              <a:sym typeface="+mn-ea"/>
            </a:endParaRPr>
          </a:p>
          <a:p>
            <a:pPr marL="457200" indent="-457200">
              <a:buFont typeface="Wingdings" panose="05000000000000000000" charset="0"/>
              <a:buChar char="q"/>
            </a:pPr>
            <a:r>
              <a:rPr lang="en-US" sz="3600" b="1" dirty="0">
                <a:latin typeface="Gill Sans MT" panose="020B0502020104020203" charset="0"/>
                <a:cs typeface="Gill Sans MT" panose="020B0502020104020203" charset="0"/>
                <a:sym typeface="+mn-ea"/>
              </a:rPr>
              <a:t>Early diagnosis and nutrition support is an essential component for patient’s successful outcome in NF</a:t>
            </a:r>
            <a:endParaRPr lang="en-US" sz="3600" b="1" dirty="0">
              <a:latin typeface="Gill Sans MT" panose="020B0502020104020203" charset="0"/>
              <a:cs typeface="Gill Sans MT" panose="020B0502020104020203" charset="0"/>
              <a:sym typeface="+mn-ea"/>
            </a:endParaRPr>
          </a:p>
          <a:p>
            <a:pPr marL="457200" indent="-457200">
              <a:buFont typeface="Wingdings" panose="05000000000000000000" charset="0"/>
              <a:buChar char="q"/>
            </a:pPr>
            <a:r>
              <a:rPr lang="en-US" sz="3600" b="1" dirty="0">
                <a:latin typeface="Gill Sans MT" panose="020B0502020104020203" charset="0"/>
                <a:cs typeface="Gill Sans MT" panose="020B0502020104020203" charset="0"/>
                <a:sym typeface="+mn-ea"/>
              </a:rPr>
              <a:t>Patients with NF have increased energy requirement and suggests provision of calories up to 25kcal/kg of actual </a:t>
            </a:r>
            <a:r>
              <a:rPr lang="en-US" sz="3600" b="1" dirty="0" err="1">
                <a:latin typeface="Gill Sans MT" panose="020B0502020104020203" charset="0"/>
                <a:cs typeface="Gill Sans MT" panose="020B0502020104020203" charset="0"/>
                <a:sym typeface="+mn-ea"/>
              </a:rPr>
              <a:t>wt</a:t>
            </a:r>
            <a:r>
              <a:rPr lang="en-US" sz="3600" b="1" dirty="0">
                <a:latin typeface="Gill Sans MT" panose="020B0502020104020203" charset="0"/>
                <a:cs typeface="Gill Sans MT" panose="020B0502020104020203" charset="0"/>
                <a:sym typeface="+mn-ea"/>
              </a:rPr>
              <a:t>/d. </a:t>
            </a:r>
            <a:endParaRPr 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r>
              <a:rPr lang="en-US" sz="3600" b="1" dirty="0">
                <a:latin typeface="Gill Sans MT" panose="020B0502020104020203" charset="0"/>
                <a:cs typeface="Gill Sans MT" panose="020B0502020104020203" charset="0"/>
                <a:sym typeface="+mn-ea"/>
              </a:rPr>
              <a:t>Due to surgery ,protein needs are increased to improve wound healing.</a:t>
            </a:r>
            <a:endParaRPr lang="en-US" sz="3600" b="1" dirty="0">
              <a:latin typeface="Gill Sans MT" panose="020B0502020104020203" charset="0"/>
              <a:cs typeface="Gill Sans MT" panose="020B0502020104020203" charset="0"/>
              <a:sym typeface="+mn-ea"/>
            </a:endParaRPr>
          </a:p>
          <a:p>
            <a:pPr marL="457200" indent="-457200">
              <a:buFont typeface="Wingdings" panose="05000000000000000000" charset="0"/>
              <a:buChar char="q"/>
            </a:pPr>
            <a:r>
              <a:rPr lang="en-US" sz="3600" b="1" dirty="0">
                <a:latin typeface="Gill Sans MT" panose="020B0502020104020203" charset="0"/>
                <a:cs typeface="Gill Sans MT" panose="020B0502020104020203" charset="0"/>
                <a:sym typeface="+mn-ea"/>
              </a:rPr>
              <a:t>The key component is enteral feeding (tube feeding) and should be continued until adequate oral intake is achieved.</a:t>
            </a:r>
            <a:endParaRPr lang="en-US" sz="3600" b="1" dirty="0">
              <a:latin typeface="Gill Sans MT" panose="020B0502020104020203" charset="0"/>
              <a:cs typeface="Gill Sans MT" panose="020B0502020104020203" charset="0"/>
              <a:sym typeface="+mn-ea"/>
            </a:endParaRPr>
          </a:p>
          <a:p>
            <a:pPr indent="0">
              <a:buFont typeface="Wingdings" panose="05000000000000000000" charset="0"/>
              <a:buNone/>
            </a:pPr>
            <a:endParaRPr 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endParaRPr 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endParaRPr 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endParaRPr 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endParaRPr 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endParaRPr lang="en-US" sz="3600" b="1" dirty="0">
              <a:latin typeface="Gill Sans MT" panose="020B0502020104020203" charset="0"/>
              <a:cs typeface="Gill Sans MT" panose="020B05020201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46480" y="3244334"/>
            <a:ext cx="10312400" cy="830997"/>
          </a:xfrm>
          <a:prstGeom prst="rect">
            <a:avLst/>
          </a:prstGeom>
          <a:noFill/>
        </p:spPr>
        <p:txBody>
          <a:bodyPr wrap="square">
            <a:spAutoFit/>
          </a:bodyPr>
          <a:lstStyle/>
          <a:p>
            <a:pPr marL="82550" indent="0">
              <a:buNone/>
            </a:pPr>
            <a:r>
              <a:rPr lang="en-US" sz="4800" b="1" dirty="0">
                <a:solidFill>
                  <a:srgbClr val="002060"/>
                </a:solidFill>
                <a:latin typeface="Gill Sans MT" panose="020B0502020104020203" charset="0"/>
              </a:rPr>
              <a:t>MEDICAL NUTRITION THERAPY</a:t>
            </a:r>
            <a:endParaRPr lang="en-US" sz="4800" b="1" dirty="0">
              <a:solidFill>
                <a:srgbClr val="002060"/>
              </a:solidFill>
              <a:latin typeface="Gill Sans MT" panose="020B05020201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5760" y="182880"/>
            <a:ext cx="11226800" cy="7171194"/>
          </a:xfrm>
          <a:prstGeom prst="rect">
            <a:avLst/>
          </a:prstGeom>
          <a:noFill/>
        </p:spPr>
        <p:txBody>
          <a:bodyPr wrap="square">
            <a:spAutoFit/>
          </a:bodyPr>
          <a:lstStyle/>
          <a:p>
            <a:pPr marL="82550" indent="0">
              <a:buNone/>
            </a:pPr>
            <a:r>
              <a:rPr lang="en-US" sz="3600" b="1" dirty="0">
                <a:effectLst/>
                <a:latin typeface="Gill Sans MT" panose="020B0502020104020203" charset="0"/>
              </a:rPr>
              <a:t>I hereby present a </a:t>
            </a:r>
            <a:r>
              <a:rPr lang="en-US" sz="3600" b="1" dirty="0">
                <a:latin typeface="Gill Sans MT" panose="020B0502020104020203" charset="0"/>
              </a:rPr>
              <a:t>surgical</a:t>
            </a:r>
            <a:r>
              <a:rPr lang="en-US" sz="3600" b="1" dirty="0">
                <a:effectLst/>
                <a:latin typeface="Gill Sans MT" panose="020B0502020104020203" charset="0"/>
              </a:rPr>
              <a:t> case of a </a:t>
            </a:r>
            <a:r>
              <a:rPr lang="en-US" sz="3600" b="1" dirty="0">
                <a:latin typeface="Gill Sans MT" panose="020B0502020104020203" charset="0"/>
              </a:rPr>
              <a:t>68-year-old</a:t>
            </a:r>
            <a:r>
              <a:rPr lang="en-US" sz="3600" b="1" dirty="0">
                <a:effectLst/>
                <a:latin typeface="Gill Sans MT" panose="020B0502020104020203" charset="0"/>
              </a:rPr>
              <a:t> man with </a:t>
            </a:r>
            <a:r>
              <a:rPr lang="en-US" sz="3600" b="1" dirty="0">
                <a:latin typeface="Gill Sans MT" panose="020B0502020104020203" charset="0"/>
              </a:rPr>
              <a:t>Necrotizing Fasciitis following a poorly managed tooth extraction</a:t>
            </a:r>
            <a:r>
              <a:rPr lang="en-US" sz="3600" b="1" dirty="0">
                <a:effectLst/>
                <a:latin typeface="Gill Sans MT" panose="020B0502020104020203" charset="0"/>
              </a:rPr>
              <a:t>.</a:t>
            </a:r>
            <a:endParaRPr lang="en-US" sz="3600" b="1" dirty="0">
              <a:effectLst/>
              <a:latin typeface="Gill Sans MT" panose="020B0502020104020203" charset="0"/>
            </a:endParaRPr>
          </a:p>
          <a:p>
            <a:pPr marL="82550" indent="0">
              <a:buFont typeface="Arial" panose="020B0604020202020204" pitchFamily="34" charset="0"/>
              <a:buNone/>
            </a:pPr>
            <a:endParaRPr lang="en-US" sz="3600" dirty="0">
              <a:effectLst/>
              <a:latin typeface="Gill Sans MT" panose="020B0502020104020203" charset="0"/>
            </a:endParaRPr>
          </a:p>
          <a:p>
            <a:pPr algn="just">
              <a:buFont typeface="Arial" panose="020B0604020202020204" pitchFamily="34" charset="0"/>
              <a:buChar char="•"/>
            </a:pPr>
            <a:r>
              <a:rPr lang="en-US" sz="3600" b="1" dirty="0">
                <a:solidFill>
                  <a:srgbClr val="002060"/>
                </a:solidFill>
                <a:effectLst/>
                <a:latin typeface="Gill Sans MT" panose="020B0502020104020203" charset="0"/>
                <a:ea typeface="Calibri" panose="020F0502020204030204" charset="0"/>
                <a:cs typeface="Calibri" panose="020F0502020204030204" charset="0"/>
                <a:sym typeface="+mn-ea"/>
              </a:rPr>
              <a:t>Ward:</a:t>
            </a:r>
            <a:r>
              <a:rPr lang="en-US" sz="3600" b="1" dirty="0">
                <a:gradFill>
                  <a:gsLst>
                    <a:gs pos="0">
                      <a:srgbClr val="E30000"/>
                    </a:gs>
                    <a:gs pos="100000">
                      <a:srgbClr val="760303"/>
                    </a:gs>
                  </a:gsLst>
                  <a:lin scaled="0"/>
                </a:gradFill>
                <a:latin typeface="Gill Sans MT" panose="020B0502020104020203" charset="0"/>
                <a:ea typeface="Calibri" panose="020F0502020204030204" charset="0"/>
                <a:cs typeface="Calibri" panose="020F0502020204030204" charset="0"/>
                <a:sym typeface="+mn-ea"/>
              </a:rPr>
              <a:t> </a:t>
            </a:r>
            <a:r>
              <a:rPr lang="en-US" sz="3600" b="1" dirty="0">
                <a:latin typeface="Gill Sans MT" panose="020B0502020104020203" charset="0"/>
                <a:ea typeface="Calibri" panose="020F0502020204030204" charset="0"/>
                <a:cs typeface="Calibri" panose="020F0502020204030204" charset="0"/>
                <a:sym typeface="+mn-ea"/>
              </a:rPr>
              <a:t>Crowther</a:t>
            </a:r>
            <a:endParaRPr lang="en-US" sz="3600" b="1" dirty="0">
              <a:effectLst/>
              <a:latin typeface="Gill Sans MT" panose="020B0502020104020203" charset="0"/>
              <a:ea typeface="Calibri" panose="020F0502020204030204" charset="0"/>
              <a:cs typeface="Calibri" panose="020F0502020204030204" charset="0"/>
            </a:endParaRPr>
          </a:p>
          <a:p>
            <a:pPr algn="just">
              <a:buFont typeface="Arial" panose="020B0604020202020204" pitchFamily="34" charset="0"/>
              <a:buChar char="•"/>
            </a:pPr>
            <a:r>
              <a:rPr lang="en-US" sz="3600" b="1" dirty="0">
                <a:solidFill>
                  <a:srgbClr val="002060"/>
                </a:solidFill>
                <a:effectLst/>
                <a:latin typeface="Gill Sans MT" panose="020B0502020104020203" charset="0"/>
                <a:ea typeface="Calibri" panose="020F0502020204030204" charset="0"/>
                <a:cs typeface="Calibri" panose="020F0502020204030204" charset="0"/>
                <a:sym typeface="+mn-ea"/>
              </a:rPr>
              <a:t>Medical diagnosis :</a:t>
            </a:r>
            <a:r>
              <a:rPr lang="en-US" sz="3600" b="1" dirty="0">
                <a:latin typeface="Gill Sans MT" panose="020B0502020104020203" charset="0"/>
              </a:rPr>
              <a:t>Necrotizing Fasciitis following a poorly managed tooth extraction</a:t>
            </a:r>
            <a:r>
              <a:rPr lang="en-US" sz="3600" b="1" dirty="0">
                <a:effectLst/>
                <a:latin typeface="Gill Sans MT" panose="020B0502020104020203" charset="0"/>
              </a:rPr>
              <a:t>.</a:t>
            </a:r>
            <a:endParaRPr lang="en-US" sz="3600" b="1" dirty="0">
              <a:solidFill>
                <a:schemeClr val="tx1"/>
              </a:solidFill>
              <a:effectLst/>
              <a:latin typeface="Gill Sans MT" panose="020B0502020104020203" charset="0"/>
              <a:cs typeface="Calibri" panose="020F0502020204030204" charset="0"/>
            </a:endParaRPr>
          </a:p>
          <a:p>
            <a:pPr algn="just">
              <a:buFont typeface="Arial" panose="020B0604020202020204" pitchFamily="34" charset="0"/>
              <a:buChar char="•"/>
            </a:pPr>
            <a:r>
              <a:rPr lang="en-US" sz="3600" b="1" dirty="0">
                <a:solidFill>
                  <a:srgbClr val="002060"/>
                </a:solidFill>
                <a:effectLst/>
                <a:latin typeface="Gill Sans MT" panose="020B0502020104020203" charset="0"/>
                <a:ea typeface="Calibri" panose="020F0502020204030204" charset="0"/>
                <a:cs typeface="Calibri" panose="020F0502020204030204" charset="0"/>
                <a:sym typeface="+mn-ea"/>
              </a:rPr>
              <a:t>Date of admission:</a:t>
            </a:r>
            <a:r>
              <a:rPr lang="en-US" sz="3600" b="1" dirty="0">
                <a:solidFill>
                  <a:srgbClr val="FF0000"/>
                </a:solidFill>
                <a:effectLst/>
                <a:latin typeface="Gill Sans MT" panose="020B0502020104020203" charset="0"/>
                <a:ea typeface="Calibri" panose="020F0502020204030204" charset="0"/>
                <a:cs typeface="Calibri" panose="020F0502020204030204" charset="0"/>
                <a:sym typeface="+mn-ea"/>
              </a:rPr>
              <a:t> </a:t>
            </a:r>
            <a:r>
              <a:rPr lang="en-US" sz="3600" b="1" dirty="0">
                <a:latin typeface="Gill Sans MT" panose="020B0502020104020203" charset="0"/>
                <a:ea typeface="Calibri" panose="020F0502020204030204" charset="0"/>
                <a:cs typeface="Calibri" panose="020F0502020204030204" charset="0"/>
                <a:sym typeface="+mn-ea"/>
              </a:rPr>
              <a:t>9</a:t>
            </a:r>
            <a:r>
              <a:rPr lang="en-US" sz="3600" b="1" dirty="0">
                <a:solidFill>
                  <a:schemeClr val="tx1"/>
                </a:solidFill>
                <a:effectLst/>
                <a:latin typeface="Gill Sans MT" panose="020B0502020104020203" charset="0"/>
                <a:ea typeface="Calibri" panose="020F0502020204030204" charset="0"/>
                <a:cs typeface="Calibri" panose="020F0502020204030204" charset="0"/>
                <a:sym typeface="+mn-ea"/>
              </a:rPr>
              <a:t>/11/</a:t>
            </a:r>
            <a:r>
              <a:rPr lang="en-US" sz="3600" b="1" dirty="0">
                <a:effectLst/>
                <a:latin typeface="Gill Sans MT" panose="020B0502020104020203" charset="0"/>
                <a:ea typeface="Calibri" panose="020F0502020204030204" charset="0"/>
                <a:cs typeface="Calibri" panose="020F0502020204030204" charset="0"/>
                <a:sym typeface="+mn-ea"/>
              </a:rPr>
              <a:t>2024</a:t>
            </a:r>
            <a:endParaRPr lang="en-US" sz="3600" b="1" dirty="0">
              <a:effectLst/>
              <a:latin typeface="Gill Sans MT" panose="020B0502020104020203" charset="0"/>
              <a:ea typeface="Calibri" panose="020F0502020204030204" charset="0"/>
              <a:cs typeface="Calibri" panose="020F0502020204030204" charset="0"/>
            </a:endParaRPr>
          </a:p>
          <a:p>
            <a:pPr algn="just">
              <a:buFont typeface="Arial" panose="020B0604020202020204" pitchFamily="34" charset="0"/>
              <a:buChar char="•"/>
            </a:pPr>
            <a:r>
              <a:rPr lang="en-US" sz="3600" b="1" dirty="0">
                <a:solidFill>
                  <a:srgbClr val="002060"/>
                </a:solidFill>
                <a:effectLst/>
                <a:latin typeface="Gill Sans MT" panose="020B0502020104020203" charset="0"/>
                <a:ea typeface="Calibri" panose="020F0502020204030204" charset="0"/>
                <a:cs typeface="Calibri" panose="020F0502020204030204" charset="0"/>
                <a:sym typeface="+mn-ea"/>
              </a:rPr>
              <a:t>Date case commenced: </a:t>
            </a:r>
            <a:r>
              <a:rPr lang="en-US" sz="3600" b="1" dirty="0">
                <a:latin typeface="Gill Sans MT" panose="020B0502020104020203" charset="0"/>
                <a:ea typeface="Calibri" panose="020F0502020204030204" charset="0"/>
                <a:cs typeface="Calibri" panose="020F0502020204030204" charset="0"/>
                <a:sym typeface="+mn-ea"/>
              </a:rPr>
              <a:t>11</a:t>
            </a:r>
            <a:r>
              <a:rPr lang="en-US" sz="3600" b="1" dirty="0">
                <a:effectLst/>
                <a:latin typeface="Gill Sans MT" panose="020B0502020104020203" charset="0"/>
                <a:ea typeface="Calibri" panose="020F0502020204030204" charset="0"/>
                <a:cs typeface="Calibri" panose="020F0502020204030204" charset="0"/>
                <a:sym typeface="+mn-ea"/>
              </a:rPr>
              <a:t>/11/2024</a:t>
            </a:r>
            <a:endParaRPr lang="en-US" sz="3600" b="1" dirty="0">
              <a:effectLst/>
              <a:latin typeface="Gill Sans MT" panose="020B0502020104020203" charset="0"/>
              <a:ea typeface="Calibri" panose="020F0502020204030204" charset="0"/>
              <a:cs typeface="Calibri" panose="020F0502020204030204" charset="0"/>
            </a:endParaRPr>
          </a:p>
          <a:p>
            <a:pPr algn="just">
              <a:buFont typeface="Arial" panose="020B0604020202020204" pitchFamily="34" charset="0"/>
              <a:buChar char="•"/>
            </a:pPr>
            <a:r>
              <a:rPr lang="en-US" sz="3600" b="1" dirty="0">
                <a:solidFill>
                  <a:srgbClr val="002060"/>
                </a:solidFill>
                <a:effectLst/>
                <a:latin typeface="Gill Sans MT" panose="020B0502020104020203" charset="0"/>
                <a:ea typeface="Calibri" panose="020F0502020204030204" charset="0"/>
                <a:cs typeface="Calibri" panose="020F0502020204030204" charset="0"/>
                <a:sym typeface="+mn-ea"/>
              </a:rPr>
              <a:t>Date of discharge: </a:t>
            </a:r>
            <a:r>
              <a:rPr lang="en-US" sz="3600" b="1" dirty="0">
                <a:latin typeface="Gill Sans MT" panose="020B0502020104020203" charset="0"/>
                <a:ea typeface="Calibri" panose="020F0502020204030204" charset="0"/>
                <a:cs typeface="Calibri" panose="020F0502020204030204" charset="0"/>
                <a:sym typeface="+mn-ea"/>
              </a:rPr>
              <a:t>19</a:t>
            </a:r>
            <a:r>
              <a:rPr lang="en-US" sz="3600" b="1" dirty="0">
                <a:solidFill>
                  <a:schemeClr val="tx1"/>
                </a:solidFill>
                <a:effectLst/>
                <a:latin typeface="Gill Sans MT" panose="020B0502020104020203" charset="0"/>
                <a:ea typeface="Calibri" panose="020F0502020204030204" charset="0"/>
                <a:cs typeface="Calibri" panose="020F0502020204030204" charset="0"/>
                <a:sym typeface="+mn-ea"/>
              </a:rPr>
              <a:t>/</a:t>
            </a:r>
            <a:r>
              <a:rPr lang="en-US" sz="3600" b="1" dirty="0">
                <a:effectLst/>
                <a:latin typeface="Gill Sans MT" panose="020B0502020104020203" charset="0"/>
                <a:ea typeface="Calibri" panose="020F0502020204030204" charset="0"/>
                <a:cs typeface="Calibri" panose="020F0502020204030204" charset="0"/>
                <a:sym typeface="+mn-ea"/>
              </a:rPr>
              <a:t>12/2024</a:t>
            </a:r>
            <a:endParaRPr lang="en-US" sz="3600" b="1" dirty="0">
              <a:effectLst/>
              <a:latin typeface="Gill Sans MT" panose="020B0502020104020203" charset="0"/>
              <a:ea typeface="Calibri" panose="020F0502020204030204" charset="0"/>
              <a:cs typeface="Calibri" panose="020F0502020204030204" charset="0"/>
            </a:endParaRPr>
          </a:p>
          <a:p>
            <a:pPr algn="just">
              <a:buFont typeface="Arial" panose="020B0604020202020204" pitchFamily="34" charset="0"/>
              <a:buChar char="•"/>
            </a:pPr>
            <a:r>
              <a:rPr lang="en-US" sz="3600" b="1" dirty="0">
                <a:solidFill>
                  <a:srgbClr val="002060"/>
                </a:solidFill>
                <a:effectLst/>
                <a:latin typeface="Gill Sans MT" panose="020B0502020104020203" charset="0"/>
                <a:cs typeface="Calibri" panose="020F0502020204030204" charset="0"/>
                <a:sym typeface="+mn-ea"/>
              </a:rPr>
              <a:t>Informant:</a:t>
            </a:r>
            <a:r>
              <a:rPr lang="en-US" sz="3600" b="1" dirty="0">
                <a:solidFill>
                  <a:schemeClr val="accent5"/>
                </a:solidFill>
                <a:effectLst/>
                <a:latin typeface="Gill Sans MT" panose="020B0502020104020203" charset="0"/>
                <a:cs typeface="Calibri" panose="020F0502020204030204" charset="0"/>
                <a:sym typeface="+mn-ea"/>
              </a:rPr>
              <a:t> </a:t>
            </a:r>
            <a:r>
              <a:rPr lang="en-US" sz="3600" b="1" dirty="0">
                <a:effectLst/>
                <a:latin typeface="Gill Sans MT" panose="020B0502020104020203" charset="0"/>
                <a:ea typeface="Calibri" panose="020F0502020204030204" charset="0"/>
                <a:cs typeface="Calibri" panose="020F0502020204030204" charset="0"/>
                <a:sym typeface="+mn-ea"/>
              </a:rPr>
              <a:t>Patient’s Sister</a:t>
            </a:r>
            <a:endParaRPr lang="en-GB" sz="3600" b="1" dirty="0">
              <a:effectLst/>
              <a:latin typeface="Gill Sans MT" panose="020B0502020104020203" charset="0"/>
            </a:endParaRPr>
          </a:p>
          <a:p>
            <a:pPr marL="82550" indent="0">
              <a:buFont typeface="Arial" panose="020B0604020202020204" pitchFamily="34" charset="0"/>
              <a:buNone/>
            </a:pPr>
            <a:endParaRPr lang="en-US" sz="3200" b="1" dirty="0">
              <a:effectLst/>
              <a:latin typeface="Gill Sans MT" panose="020B0502020104020203" charset="0"/>
            </a:endParaRPr>
          </a:p>
          <a:p>
            <a:pPr marL="82550" indent="0">
              <a:buFont typeface="Arial" panose="020B0604020202020204" pitchFamily="34" charset="0"/>
              <a:buNone/>
            </a:pPr>
            <a:endParaRPr lang="en-US" sz="3200" dirty="0">
              <a:effectLst/>
              <a:latin typeface="Gill Sans MT" panose="020B05020201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671195"/>
          </a:xfrm>
        </p:spPr>
        <p:txBody>
          <a:bodyPr/>
          <a:lstStyle/>
          <a:p>
            <a:r>
              <a:rPr lang="en-US" b="1" dirty="0">
                <a:latin typeface="Gill Sans MT" panose="020B0502020104020203" charset="0"/>
              </a:rPr>
              <a:t>NUTRITION ASESSMENT</a:t>
            </a:r>
            <a:endParaRPr lang="en-US" b="1" dirty="0">
              <a:latin typeface="Gill Sans MT" panose="020B0502020104020203" charset="0"/>
            </a:endParaRPr>
          </a:p>
        </p:txBody>
      </p:sp>
      <p:sp>
        <p:nvSpPr>
          <p:cNvPr id="3" name="Content Placeholder 2"/>
          <p:cNvSpPr>
            <a:spLocks noGrp="1"/>
          </p:cNvSpPr>
          <p:nvPr>
            <p:ph idx="1"/>
          </p:nvPr>
        </p:nvSpPr>
        <p:spPr>
          <a:xfrm>
            <a:off x="335280" y="533400"/>
            <a:ext cx="11247120" cy="6228080"/>
          </a:xfrm>
        </p:spPr>
        <p:txBody>
          <a:bodyPr/>
          <a:lstStyle/>
          <a:p>
            <a:pPr marL="0" indent="0">
              <a:buNone/>
            </a:pPr>
            <a:r>
              <a:rPr lang="en-US" sz="3600" b="1" dirty="0">
                <a:solidFill>
                  <a:srgbClr val="002060"/>
                </a:solidFill>
                <a:latin typeface="Gill Sans MT" panose="020B0502020104020203" charset="0"/>
              </a:rPr>
              <a:t>Family and Social History</a:t>
            </a:r>
            <a:endParaRPr lang="en-US" sz="3600" b="1" dirty="0">
              <a:solidFill>
                <a:srgbClr val="002060"/>
              </a:solidFill>
              <a:latin typeface="Gill Sans MT" panose="020B0502020104020203" charset="0"/>
            </a:endParaRPr>
          </a:p>
          <a:p>
            <a:pPr>
              <a:buFont typeface="Arial" panose="020B0604020202020204" pitchFamily="34" charset="0"/>
              <a:buChar char="•"/>
            </a:pPr>
            <a:r>
              <a:rPr lang="en-US" sz="3600" b="1" dirty="0">
                <a:solidFill>
                  <a:schemeClr val="tx1"/>
                </a:solidFill>
                <a:latin typeface="Gill Sans MT" panose="020B0502020104020203" charset="0"/>
              </a:rPr>
              <a:t>Patient is a 68-year-old man who hails and resides in </a:t>
            </a:r>
            <a:r>
              <a:rPr lang="en-US" sz="3600" b="1" dirty="0" err="1">
                <a:solidFill>
                  <a:schemeClr val="tx1"/>
                </a:solidFill>
                <a:latin typeface="Gill Sans MT" panose="020B0502020104020203" charset="0"/>
              </a:rPr>
              <a:t>Ndiuga</a:t>
            </a:r>
            <a:r>
              <a:rPr lang="en-US" sz="3600" b="1" dirty="0">
                <a:solidFill>
                  <a:schemeClr val="tx1"/>
                </a:solidFill>
                <a:latin typeface="Gill Sans MT" panose="020B0502020104020203" charset="0"/>
              </a:rPr>
              <a:t> </a:t>
            </a:r>
            <a:r>
              <a:rPr lang="en-US" sz="3600" b="1" dirty="0" err="1">
                <a:solidFill>
                  <a:schemeClr val="tx1"/>
                </a:solidFill>
                <a:latin typeface="Gill Sans MT" panose="020B0502020104020203" charset="0"/>
              </a:rPr>
              <a:t>Ibina</a:t>
            </a:r>
            <a:r>
              <a:rPr lang="en-US" sz="3600" b="1" dirty="0">
                <a:solidFill>
                  <a:schemeClr val="tx1"/>
                </a:solidFill>
                <a:latin typeface="Gill Sans MT" panose="020B0502020104020203" charset="0"/>
              </a:rPr>
              <a:t> in </a:t>
            </a:r>
            <a:r>
              <a:rPr lang="en-US" sz="3600" b="1" dirty="0" err="1">
                <a:solidFill>
                  <a:schemeClr val="tx1"/>
                </a:solidFill>
                <a:latin typeface="Gill Sans MT" panose="020B0502020104020203" charset="0"/>
              </a:rPr>
              <a:t>Nkanu</a:t>
            </a:r>
            <a:r>
              <a:rPr lang="en-US" sz="3600" b="1" dirty="0">
                <a:solidFill>
                  <a:schemeClr val="tx1"/>
                </a:solidFill>
                <a:latin typeface="Gill Sans MT" panose="020B0502020104020203" charset="0"/>
              </a:rPr>
              <a:t> </a:t>
            </a:r>
            <a:r>
              <a:rPr lang="en-US" sz="3600" b="1" dirty="0" err="1">
                <a:solidFill>
                  <a:schemeClr val="tx1"/>
                </a:solidFill>
                <a:latin typeface="Gill Sans MT" panose="020B0502020104020203" charset="0"/>
              </a:rPr>
              <a:t>Ohafia</a:t>
            </a:r>
            <a:r>
              <a:rPr lang="en-US" sz="3600" b="1" dirty="0">
                <a:solidFill>
                  <a:schemeClr val="tx1"/>
                </a:solidFill>
                <a:latin typeface="Gill Sans MT" panose="020B0502020104020203" charset="0"/>
              </a:rPr>
              <a:t> LGA of Abia state.</a:t>
            </a:r>
            <a:endParaRPr lang="en-US" sz="3600" b="1" dirty="0">
              <a:solidFill>
                <a:schemeClr val="tx1"/>
              </a:solidFill>
              <a:latin typeface="Gill Sans MT" panose="020B0502020104020203" charset="0"/>
            </a:endParaRPr>
          </a:p>
          <a:p>
            <a:pPr>
              <a:buFont typeface="Arial" panose="020B0604020202020204" pitchFamily="34" charset="0"/>
              <a:buChar char="•"/>
            </a:pPr>
            <a:r>
              <a:rPr lang="en-US" sz="3600" b="1" dirty="0">
                <a:latin typeface="Gill Sans MT" panose="020B0502020104020203" charset="0"/>
              </a:rPr>
              <a:t>Not married</a:t>
            </a:r>
            <a:endParaRPr lang="en-US" sz="3600" b="1" dirty="0">
              <a:solidFill>
                <a:schemeClr val="tx1"/>
              </a:solidFill>
              <a:latin typeface="Gill Sans MT" panose="020B0502020104020203" charset="0"/>
            </a:endParaRPr>
          </a:p>
          <a:p>
            <a:pPr>
              <a:buFont typeface="Arial" panose="020B0604020202020204" pitchFamily="34" charset="0"/>
              <a:buChar char="•"/>
            </a:pPr>
            <a:r>
              <a:rPr lang="en-US" sz="3600" b="1" dirty="0">
                <a:solidFill>
                  <a:schemeClr val="tx1"/>
                </a:solidFill>
                <a:latin typeface="Gill Sans MT" panose="020B0502020104020203" charset="0"/>
              </a:rPr>
              <a:t>Patient is a traditionalist</a:t>
            </a:r>
            <a:endParaRPr lang="en-US" sz="3600" b="1" dirty="0">
              <a:solidFill>
                <a:schemeClr val="tx1"/>
              </a:solidFill>
              <a:latin typeface="Gill Sans MT" panose="020B0502020104020203" charset="0"/>
            </a:endParaRPr>
          </a:p>
          <a:p>
            <a:pPr>
              <a:buFont typeface="Arial" panose="020B0604020202020204" pitchFamily="34" charset="0"/>
              <a:buChar char="•"/>
            </a:pPr>
            <a:r>
              <a:rPr lang="en-US" sz="3600" b="1" dirty="0">
                <a:solidFill>
                  <a:schemeClr val="tx1"/>
                </a:solidFill>
                <a:latin typeface="Gill Sans MT" panose="020B0502020104020203" charset="0"/>
              </a:rPr>
              <a:t>He is a farmer and hunter</a:t>
            </a:r>
            <a:endParaRPr lang="en-US" sz="3600" b="1" dirty="0">
              <a:solidFill>
                <a:schemeClr val="tx1"/>
              </a:solidFill>
              <a:latin typeface="Gill Sans MT" panose="020B0502020104020203" charset="0"/>
            </a:endParaRPr>
          </a:p>
          <a:p>
            <a:pPr>
              <a:buFont typeface="Arial" panose="020B0604020202020204" pitchFamily="34" charset="0"/>
              <a:buChar char="•"/>
            </a:pPr>
            <a:r>
              <a:rPr lang="en-US" sz="3600" b="1" dirty="0">
                <a:solidFill>
                  <a:schemeClr val="tx1"/>
                </a:solidFill>
                <a:latin typeface="Gill Sans MT" panose="020B0502020104020203" charset="0"/>
              </a:rPr>
              <a:t>Lives in a </a:t>
            </a:r>
            <a:r>
              <a:rPr lang="en-US" sz="3600" b="1" dirty="0">
                <a:latin typeface="Gill Sans MT" panose="020B0502020104020203" charset="0"/>
              </a:rPr>
              <a:t>single-bedroom</a:t>
            </a:r>
            <a:r>
              <a:rPr lang="en-US" sz="3600" b="1" dirty="0">
                <a:solidFill>
                  <a:schemeClr val="tx1"/>
                </a:solidFill>
                <a:latin typeface="Gill Sans MT" panose="020B0502020104020203" charset="0"/>
              </a:rPr>
              <a:t> apartment</a:t>
            </a:r>
            <a:endParaRPr lang="en-US" sz="3600" b="1" dirty="0">
              <a:solidFill>
                <a:schemeClr val="tx1"/>
              </a:solidFill>
              <a:latin typeface="Gill Sans MT" panose="020B0502020104020203" charset="0"/>
            </a:endParaRPr>
          </a:p>
          <a:p>
            <a:pPr>
              <a:buFont typeface="Arial" panose="020B0604020202020204" pitchFamily="34" charset="0"/>
              <a:buChar char="•"/>
            </a:pPr>
            <a:r>
              <a:rPr lang="en-US" sz="3600" b="1" dirty="0">
                <a:solidFill>
                  <a:schemeClr val="tx1"/>
                </a:solidFill>
                <a:latin typeface="Gill Sans MT" panose="020B0502020104020203" charset="0"/>
              </a:rPr>
              <a:t>His Source of drinking water is rainwater</a:t>
            </a:r>
            <a:endParaRPr lang="en-US" sz="3600" b="1" dirty="0">
              <a:solidFill>
                <a:schemeClr val="tx1"/>
              </a:solidFill>
              <a:latin typeface="Gill Sans MT" panose="020B0502020104020203" charset="0"/>
            </a:endParaRPr>
          </a:p>
          <a:p>
            <a:pPr>
              <a:buFont typeface="Arial" panose="020B0604020202020204" pitchFamily="34" charset="0"/>
              <a:buChar char="•"/>
            </a:pPr>
            <a:r>
              <a:rPr lang="en-US" sz="3600" b="1" dirty="0">
                <a:solidFill>
                  <a:schemeClr val="tx1"/>
                </a:solidFill>
                <a:latin typeface="Gill Sans MT" panose="020B0502020104020203" charset="0"/>
              </a:rPr>
              <a:t>Mode of fecal disposal is pit toilet</a:t>
            </a:r>
            <a:endParaRPr lang="en-US" sz="3600" b="1" dirty="0">
              <a:solidFill>
                <a:schemeClr val="tx1"/>
              </a:solidFill>
              <a:latin typeface="Gill Sans MT" panose="020B0502020104020203" charset="0"/>
            </a:endParaRPr>
          </a:p>
          <a:p>
            <a:pPr marL="0" indent="0">
              <a:buNone/>
            </a:pPr>
            <a:endParaRPr lang="en-US" sz="3600" b="1" dirty="0">
              <a:solidFill>
                <a:srgbClr val="002060"/>
              </a:solidFill>
              <a:latin typeface="Gill Sans MT" panose="020B05020201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040" y="128270"/>
            <a:ext cx="11673840" cy="6800850"/>
          </a:xfrm>
        </p:spPr>
        <p:txBody>
          <a:bodyPr/>
          <a:lstStyle/>
          <a:p>
            <a:pPr marL="82550" indent="0">
              <a:buNone/>
            </a:pPr>
            <a:r>
              <a:rPr lang="en-US" sz="3600" b="1" dirty="0">
                <a:solidFill>
                  <a:srgbClr val="002060"/>
                </a:solidFill>
                <a:latin typeface="Gill Sans MT" panose="020B0502020104020203" charset="0"/>
              </a:rPr>
              <a:t>Past Medical History</a:t>
            </a:r>
            <a:endParaRPr lang="en-US" b="1" dirty="0">
              <a:solidFill>
                <a:srgbClr val="002060"/>
              </a:solidFill>
              <a:latin typeface="Gill Sans MT" panose="020B0502020104020203" charset="0"/>
            </a:endParaRPr>
          </a:p>
          <a:p>
            <a:r>
              <a:rPr lang="en-US" b="1" dirty="0">
                <a:solidFill>
                  <a:schemeClr val="tx1"/>
                </a:solidFill>
                <a:latin typeface="Gill Sans MT" panose="020B0502020104020203" charset="0"/>
              </a:rPr>
              <a:t>Patient no history of surgery or transfusion.</a:t>
            </a:r>
            <a:endParaRPr lang="en-US" b="1" dirty="0">
              <a:solidFill>
                <a:schemeClr val="tx1"/>
              </a:solidFill>
              <a:latin typeface="Gill Sans MT" panose="020B0502020104020203" charset="0"/>
            </a:endParaRPr>
          </a:p>
          <a:p>
            <a:r>
              <a:rPr lang="en-US" b="1" dirty="0">
                <a:latin typeface="Gill Sans MT" panose="020B0502020104020203" charset="0"/>
              </a:rPr>
              <a:t>Has no known drug allergy</a:t>
            </a:r>
            <a:endParaRPr lang="en-US" b="1" dirty="0">
              <a:solidFill>
                <a:schemeClr val="tx1"/>
              </a:solidFill>
              <a:latin typeface="Gill Sans MT" panose="020B0502020104020203" charset="0"/>
            </a:endParaRPr>
          </a:p>
          <a:p>
            <a:r>
              <a:rPr lang="en-US" b="1" dirty="0">
                <a:latin typeface="Gill Sans MT" panose="020B0502020104020203" charset="0"/>
              </a:rPr>
              <a:t>H</a:t>
            </a:r>
            <a:r>
              <a:rPr lang="en-US" b="1" dirty="0">
                <a:solidFill>
                  <a:schemeClr val="tx1"/>
                </a:solidFill>
                <a:latin typeface="Gill Sans MT" panose="020B0502020104020203" charset="0"/>
              </a:rPr>
              <a:t>as no history of HEADS.</a:t>
            </a:r>
            <a:endParaRPr lang="en-US" b="1" dirty="0">
              <a:solidFill>
                <a:schemeClr val="tx1"/>
              </a:solidFill>
              <a:latin typeface="Gill Sans MT" panose="020B0502020104020203" charset="0"/>
            </a:endParaRPr>
          </a:p>
          <a:p>
            <a:pPr marL="82550" indent="0">
              <a:buFont typeface="Arial" panose="020B0604020202020204" pitchFamily="34" charset="0"/>
              <a:buNone/>
            </a:pPr>
            <a:r>
              <a:rPr lang="en-US" sz="3600" b="1" dirty="0">
                <a:solidFill>
                  <a:srgbClr val="002060"/>
                </a:solidFill>
                <a:latin typeface="Gill Sans MT" panose="020B0502020104020203" charset="0"/>
              </a:rPr>
              <a:t>Present Medical History</a:t>
            </a:r>
            <a:endParaRPr lang="en-US" sz="3600" b="1" dirty="0">
              <a:solidFill>
                <a:srgbClr val="002060"/>
              </a:solidFill>
              <a:latin typeface="Gill Sans MT" panose="020B0502020104020203" charset="0"/>
            </a:endParaRPr>
          </a:p>
          <a:p>
            <a:r>
              <a:rPr lang="en-US" b="1" dirty="0">
                <a:solidFill>
                  <a:schemeClr val="tx1"/>
                </a:solidFill>
                <a:latin typeface="Gill Sans MT" panose="020B0502020104020203" charset="0"/>
              </a:rPr>
              <a:t>Patient was apparently well until he started experiencing tooth ache, went for over the counter medications but didn’t get better.</a:t>
            </a:r>
            <a:endParaRPr lang="en-US" b="1" dirty="0">
              <a:solidFill>
                <a:schemeClr val="tx1"/>
              </a:solidFill>
              <a:latin typeface="Gill Sans MT" panose="020B0502020104020203" charset="0"/>
            </a:endParaRPr>
          </a:p>
          <a:p>
            <a:pPr marL="0" indent="0">
              <a:buNone/>
            </a:pPr>
            <a:r>
              <a:rPr lang="en-US" b="1" dirty="0">
                <a:latin typeface="Gill Sans MT" panose="020B0502020104020203" charset="0"/>
              </a:rPr>
              <a:t>   He was then taken to a peripheral hospital for extraction. </a:t>
            </a:r>
            <a:endParaRPr lang="en-US" b="1" dirty="0">
              <a:latin typeface="Gill Sans MT" panose="020B0502020104020203" charset="0"/>
            </a:endParaRPr>
          </a:p>
          <a:p>
            <a:pPr marL="0" indent="0">
              <a:buNone/>
            </a:pPr>
            <a:r>
              <a:rPr lang="en-US" b="1" dirty="0">
                <a:solidFill>
                  <a:schemeClr val="tx1"/>
                </a:solidFill>
                <a:latin typeface="Gill Sans MT" panose="020B0502020104020203" charset="0"/>
              </a:rPr>
              <a:t>   Patient’s condition grew worse and was presented to this </a:t>
            </a:r>
            <a:endParaRPr lang="en-US" b="1" dirty="0">
              <a:solidFill>
                <a:schemeClr val="tx1"/>
              </a:solidFill>
              <a:latin typeface="Gill Sans MT" panose="020B0502020104020203" charset="0"/>
            </a:endParaRPr>
          </a:p>
          <a:p>
            <a:pPr marL="0" indent="0">
              <a:buNone/>
            </a:pPr>
            <a:r>
              <a:rPr lang="en-US" b="1" dirty="0">
                <a:solidFill>
                  <a:schemeClr val="tx1"/>
                </a:solidFill>
                <a:latin typeface="Gill Sans MT" panose="020B0502020104020203" charset="0"/>
              </a:rPr>
              <a:t>   facility for expert management.</a:t>
            </a:r>
            <a:endParaRPr lang="en-US" b="1" dirty="0">
              <a:solidFill>
                <a:schemeClr val="tx1"/>
              </a:solidFill>
              <a:latin typeface="Gill Sans MT" panose="020B0502020104020203" charset="0"/>
            </a:endParaRPr>
          </a:p>
          <a:p>
            <a:endParaRPr lang="en-US" b="1" dirty="0">
              <a:solidFill>
                <a:schemeClr val="tx1"/>
              </a:solidFill>
              <a:latin typeface="Gill Sans MT" panose="020B0502020104020203" charset="0"/>
            </a:endParaRPr>
          </a:p>
          <a:p>
            <a:endParaRPr lang="en-US" dirty="0">
              <a:latin typeface="Gill Sans MT" panose="020B05020201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6215" y="272415"/>
            <a:ext cx="9923145" cy="5732145"/>
          </a:xfrm>
          <a:prstGeom prst="rect">
            <a:avLst/>
          </a:prstGeom>
          <a:noFill/>
        </p:spPr>
        <p:txBody>
          <a:bodyPr wrap="square">
            <a:noAutofit/>
          </a:bodyPr>
          <a:lstStyle/>
          <a:p>
            <a:pPr marL="82550" indent="0">
              <a:buNone/>
            </a:pPr>
            <a:r>
              <a:rPr lang="en-US" sz="4400" b="1" dirty="0">
                <a:solidFill>
                  <a:srgbClr val="002060"/>
                </a:solidFill>
                <a:latin typeface="Gill Sans MT" panose="020B0502020104020203" charset="0"/>
              </a:rPr>
              <a:t>Anthropometry</a:t>
            </a:r>
            <a:endParaRPr lang="en-US" sz="4400" b="1" dirty="0">
              <a:solidFill>
                <a:srgbClr val="002060"/>
              </a:solidFill>
              <a:latin typeface="Gill Sans MT" panose="020B0502020104020203" charset="0"/>
            </a:endParaRPr>
          </a:p>
          <a:p>
            <a:pPr marL="82550" indent="0">
              <a:buNone/>
            </a:pPr>
            <a:endParaRPr lang="en-US" sz="4400" b="1" dirty="0">
              <a:solidFill>
                <a:srgbClr val="002060"/>
              </a:solidFill>
              <a:latin typeface="Gill Sans MT" panose="020B0502020104020203" charset="0"/>
            </a:endParaRPr>
          </a:p>
          <a:p>
            <a:r>
              <a:rPr lang="en-US" sz="3600" b="1" dirty="0">
                <a:solidFill>
                  <a:schemeClr val="tx1"/>
                </a:solidFill>
                <a:latin typeface="Gill Sans MT" panose="020B0502020104020203" charset="0"/>
              </a:rPr>
              <a:t>Patient was non-ambulatory</a:t>
            </a:r>
            <a:endParaRPr lang="en-US" sz="3600" b="1" dirty="0">
              <a:solidFill>
                <a:schemeClr val="tx1"/>
              </a:solidFill>
              <a:latin typeface="Gill Sans MT" panose="020B0502020104020203" charset="0"/>
            </a:endParaRPr>
          </a:p>
          <a:p>
            <a:r>
              <a:rPr lang="en-US" sz="3600" b="1" dirty="0">
                <a:solidFill>
                  <a:schemeClr val="tx1"/>
                </a:solidFill>
                <a:latin typeface="Gill Sans MT" panose="020B0502020104020203" charset="0"/>
              </a:rPr>
              <a:t>BROCAS formular was used to take his length</a:t>
            </a:r>
            <a:endParaRPr lang="en-US" sz="3600" b="1" dirty="0">
              <a:solidFill>
                <a:schemeClr val="tx1"/>
              </a:solidFill>
              <a:latin typeface="Gill Sans MT" panose="020B0502020104020203" charset="0"/>
            </a:endParaRPr>
          </a:p>
          <a:p>
            <a:r>
              <a:rPr lang="en-US" sz="3600" b="1" dirty="0">
                <a:solidFill>
                  <a:schemeClr val="tx1"/>
                </a:solidFill>
                <a:latin typeface="Gill Sans MT" panose="020B0502020104020203" charset="0"/>
              </a:rPr>
              <a:t>Length=1.63m</a:t>
            </a:r>
            <a:endParaRPr lang="en-US" sz="3600" b="1" dirty="0">
              <a:solidFill>
                <a:schemeClr val="tx1"/>
              </a:solidFill>
              <a:latin typeface="Gill Sans MT" panose="020B0502020104020203" charset="0"/>
            </a:endParaRPr>
          </a:p>
          <a:p>
            <a:r>
              <a:rPr lang="en-US" sz="3600" b="1" dirty="0">
                <a:solidFill>
                  <a:schemeClr val="tx1"/>
                </a:solidFill>
                <a:latin typeface="Gill Sans MT" panose="020B0502020104020203" charset="0"/>
              </a:rPr>
              <a:t>Weight= </a:t>
            </a:r>
            <a:r>
              <a:rPr lang="en-US" sz="3600" b="1" dirty="0">
                <a:latin typeface="Gill Sans MT" panose="020B0502020104020203" charset="0"/>
              </a:rPr>
              <a:t>63</a:t>
            </a:r>
            <a:r>
              <a:rPr lang="en-US" sz="3600" b="1" dirty="0">
                <a:solidFill>
                  <a:schemeClr val="tx1"/>
                </a:solidFill>
                <a:latin typeface="Gill Sans MT" panose="020B0502020104020203" charset="0"/>
              </a:rPr>
              <a:t>kg (163-100)</a:t>
            </a:r>
            <a:endParaRPr lang="en-US" sz="3600" b="1" dirty="0">
              <a:solidFill>
                <a:schemeClr val="tx1"/>
              </a:solidFill>
              <a:latin typeface="Gill Sans MT" panose="020B0502020104020203" charset="0"/>
            </a:endParaRPr>
          </a:p>
          <a:p>
            <a:r>
              <a:rPr lang="en-US" sz="3600" b="1" dirty="0">
                <a:solidFill>
                  <a:schemeClr val="tx1"/>
                </a:solidFill>
                <a:latin typeface="Gill Sans MT" panose="020B0502020104020203" charset="0"/>
              </a:rPr>
              <a:t>Estimated BMI= 23.7 Kg/</a:t>
            </a:r>
            <a:r>
              <a:rPr lang="en-US" sz="3600" b="1" dirty="0">
                <a:latin typeface="Gill Sans MT" panose="020B0502020104020203" charset="0"/>
              </a:rPr>
              <a:t>m</a:t>
            </a:r>
            <a:r>
              <a:rPr lang="en-US" sz="3600" b="1" dirty="0">
                <a:solidFill>
                  <a:schemeClr val="tx1"/>
                </a:solidFill>
                <a:latin typeface="Gill Sans MT" panose="020B0502020104020203" charset="0"/>
              </a:rPr>
              <a:t>2</a:t>
            </a:r>
            <a:endParaRPr lang="en-US" sz="3600" b="1" dirty="0">
              <a:solidFill>
                <a:schemeClr val="tx1"/>
              </a:solidFill>
              <a:latin typeface="Gill Sans MT" panose="020B05020201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charset="0"/>
              </a:rPr>
              <a:t>BIOCHEMICAL INVESTIGATIONS</a:t>
            </a:r>
            <a:endParaRPr lang="en-US" b="1" dirty="0">
              <a:latin typeface="Gill Sans MT" panose="020B0502020104020203" charset="0"/>
            </a:endParaRPr>
          </a:p>
        </p:txBody>
      </p:sp>
      <p:sp>
        <p:nvSpPr>
          <p:cNvPr id="9" name="Content Placeholder 8"/>
          <p:cNvSpPr>
            <a:spLocks noGrp="1"/>
          </p:cNvSpPr>
          <p:nvPr>
            <p:ph idx="1"/>
          </p:nvPr>
        </p:nvSpPr>
        <p:spPr/>
        <p:txBody>
          <a:bodyPr/>
          <a:lstStyle/>
          <a:p>
            <a:pPr marL="0" indent="0">
              <a:buNone/>
            </a:pPr>
            <a:r>
              <a:rPr lang="en-US" b="1" dirty="0">
                <a:solidFill>
                  <a:srgbClr val="002060"/>
                </a:solidFill>
                <a:latin typeface="Gill Sans MT" panose="020B0502020104020203" charset="0"/>
              </a:rPr>
              <a:t>Hematology Test</a:t>
            </a:r>
            <a:endParaRPr lang="en-US" b="1" dirty="0">
              <a:solidFill>
                <a:srgbClr val="002060"/>
              </a:solidFill>
              <a:latin typeface="Gill Sans MT" panose="020B0502020104020203" charset="0"/>
            </a:endParaRPr>
          </a:p>
          <a:p>
            <a:pPr marL="0" indent="0">
              <a:buNone/>
            </a:pPr>
            <a:r>
              <a:rPr lang="en-US" b="1" dirty="0">
                <a:solidFill>
                  <a:srgbClr val="002060"/>
                </a:solidFill>
                <a:latin typeface="Gill Sans MT" panose="020B0502020104020203" charset="0"/>
              </a:rPr>
              <a:t>t</a:t>
            </a:r>
            <a:endParaRPr lang="en-US" b="1" dirty="0">
              <a:solidFill>
                <a:srgbClr val="002060"/>
              </a:solidFill>
              <a:latin typeface="Gill Sans MT" panose="020B0502020104020203" charset="0"/>
            </a:endParaRPr>
          </a:p>
        </p:txBody>
      </p:sp>
      <p:graphicFrame>
        <p:nvGraphicFramePr>
          <p:cNvPr id="10" name="Table 9"/>
          <p:cNvGraphicFramePr>
            <a:graphicFrameLocks noGrp="1"/>
          </p:cNvGraphicFramePr>
          <p:nvPr/>
        </p:nvGraphicFramePr>
        <p:xfrm>
          <a:off x="693019" y="1761423"/>
          <a:ext cx="10453036" cy="3095058"/>
        </p:xfrm>
        <a:graphic>
          <a:graphicData uri="http://schemas.openxmlformats.org/drawingml/2006/table">
            <a:tbl>
              <a:tblPr firstRow="1" bandRow="1">
                <a:tableStyleId>{5C22544A-7EE6-4342-B048-85BDC9FD1C3A}</a:tableStyleId>
              </a:tblPr>
              <a:tblGrid>
                <a:gridCol w="3475292"/>
                <a:gridCol w="3488872"/>
                <a:gridCol w="3488872"/>
              </a:tblGrid>
              <a:tr h="1547529">
                <a:tc>
                  <a:txBody>
                    <a:bodyPr/>
                    <a:lstStyle/>
                    <a:p>
                      <a:r>
                        <a:rPr lang="en-US" sz="2800" dirty="0">
                          <a:solidFill>
                            <a:schemeClr val="tx1"/>
                          </a:solidFill>
                          <a:latin typeface="Gill Sans MT" panose="020B0502020104020203" charset="0"/>
                        </a:rPr>
                        <a:t>TEST NAME</a:t>
                      </a:r>
                      <a:endParaRPr lang="en-US" sz="2800" dirty="0">
                        <a:solidFill>
                          <a:schemeClr val="tx1"/>
                        </a:solidFill>
                        <a:latin typeface="Gill Sans MT" panose="020B0502020104020203" charset="0"/>
                      </a:endParaRPr>
                    </a:p>
                  </a:txBody>
                  <a:tcPr/>
                </a:tc>
                <a:tc>
                  <a:txBody>
                    <a:bodyPr/>
                    <a:lstStyle/>
                    <a:p>
                      <a:r>
                        <a:rPr lang="en-US" sz="2800" dirty="0">
                          <a:solidFill>
                            <a:schemeClr val="tx1"/>
                          </a:solidFill>
                          <a:latin typeface="Gill Sans MT" panose="020B0502020104020203" charset="0"/>
                        </a:rPr>
                        <a:t>RESULT</a:t>
                      </a:r>
                      <a:endParaRPr lang="en-US" sz="2800" dirty="0">
                        <a:solidFill>
                          <a:schemeClr val="tx1"/>
                        </a:solidFill>
                        <a:latin typeface="Gill Sans MT" panose="020B0502020104020203" charset="0"/>
                      </a:endParaRPr>
                    </a:p>
                  </a:txBody>
                  <a:tcPr/>
                </a:tc>
                <a:tc>
                  <a:txBody>
                    <a:bodyPr/>
                    <a:lstStyle/>
                    <a:p>
                      <a:r>
                        <a:rPr lang="en-US" sz="2800" dirty="0">
                          <a:solidFill>
                            <a:schemeClr val="tx1"/>
                          </a:solidFill>
                          <a:latin typeface="Gill Sans MT" panose="020B0502020104020203" charset="0"/>
                        </a:rPr>
                        <a:t>REFRENCE RANGES</a:t>
                      </a:r>
                      <a:endParaRPr lang="en-US" sz="2800" dirty="0">
                        <a:solidFill>
                          <a:schemeClr val="tx1"/>
                        </a:solidFill>
                        <a:latin typeface="Gill Sans MT" panose="020B0502020104020203" charset="0"/>
                      </a:endParaRPr>
                    </a:p>
                  </a:txBody>
                  <a:tcPr/>
                </a:tc>
              </a:tr>
              <a:tr h="1547529">
                <a:tc>
                  <a:txBody>
                    <a:bodyPr/>
                    <a:lstStyle/>
                    <a:p>
                      <a:r>
                        <a:rPr lang="en-US" sz="2800" b="1" dirty="0">
                          <a:solidFill>
                            <a:schemeClr val="tx1"/>
                          </a:solidFill>
                          <a:latin typeface="Gill Sans MT" panose="020B0502020104020203" charset="0"/>
                        </a:rPr>
                        <a:t>Packed Cell Volume</a:t>
                      </a:r>
                      <a:endParaRPr lang="en-US" sz="2800" b="1" dirty="0">
                        <a:solidFill>
                          <a:schemeClr val="tx1"/>
                        </a:solidFill>
                        <a:latin typeface="Gill Sans MT" panose="020B0502020104020203" charset="0"/>
                      </a:endParaRPr>
                    </a:p>
                  </a:txBody>
                  <a:tcPr/>
                </a:tc>
                <a:tc>
                  <a:txBody>
                    <a:bodyPr/>
                    <a:lstStyle/>
                    <a:p>
                      <a:r>
                        <a:rPr lang="en-US" sz="2800" b="1" dirty="0">
                          <a:solidFill>
                            <a:schemeClr val="tx1"/>
                          </a:solidFill>
                          <a:latin typeface="Gill Sans MT" panose="020B0502020104020203" charset="0"/>
                        </a:rPr>
                        <a:t>28.0</a:t>
                      </a:r>
                      <a:endParaRPr lang="en-US" sz="2800" b="1" dirty="0">
                        <a:solidFill>
                          <a:schemeClr val="tx1"/>
                        </a:solidFill>
                        <a:latin typeface="Gill Sans MT" panose="020B0502020104020203" charset="0"/>
                      </a:endParaRPr>
                    </a:p>
                  </a:txBody>
                  <a:tcPr/>
                </a:tc>
                <a:tc>
                  <a:txBody>
                    <a:bodyPr/>
                    <a:lstStyle/>
                    <a:p>
                      <a:r>
                        <a:rPr lang="en-US" sz="2800" b="1" dirty="0">
                          <a:solidFill>
                            <a:schemeClr val="tx1"/>
                          </a:solidFill>
                          <a:latin typeface="Gill Sans MT" panose="020B0502020104020203" charset="0"/>
                        </a:rPr>
                        <a:t>40-50 %</a:t>
                      </a:r>
                      <a:endParaRPr lang="en-US" sz="2800" b="1" dirty="0">
                        <a:solidFill>
                          <a:schemeClr val="tx1"/>
                        </a:solidFill>
                        <a:latin typeface="Gill Sans MT" panose="020B0502020104020203"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 y="284480"/>
            <a:ext cx="11511280" cy="6573520"/>
          </a:xfrm>
        </p:spPr>
        <p:txBody>
          <a:bodyPr/>
          <a:lstStyle/>
          <a:p>
            <a:pPr marL="82550" indent="0">
              <a:buNone/>
            </a:pPr>
            <a:r>
              <a:rPr lang="en-US" sz="3600" b="1" dirty="0">
                <a:solidFill>
                  <a:srgbClr val="002060"/>
                </a:solidFill>
                <a:latin typeface="Gill Sans MT" panose="020B0502020104020203" charset="0"/>
              </a:rPr>
              <a:t>Nutrition focused physical findings</a:t>
            </a:r>
            <a:endParaRPr lang="en-US" sz="3600" b="1" dirty="0">
              <a:solidFill>
                <a:srgbClr val="002060"/>
              </a:solidFill>
              <a:latin typeface="Gill Sans MT" panose="020B0502020104020203" charset="0"/>
            </a:endParaRPr>
          </a:p>
          <a:p>
            <a:pPr marL="82550" indent="0">
              <a:buNone/>
            </a:pPr>
            <a:r>
              <a:rPr lang="en-US" sz="3600" b="1" dirty="0">
                <a:solidFill>
                  <a:schemeClr val="tx1"/>
                </a:solidFill>
              </a:rPr>
              <a:t>O/E: An ill looking man met </a:t>
            </a:r>
            <a:r>
              <a:rPr lang="en-US" sz="3600" b="1" dirty="0"/>
              <a:t>sitting </a:t>
            </a:r>
            <a:r>
              <a:rPr lang="en-US" sz="3600" b="1" dirty="0">
                <a:solidFill>
                  <a:schemeClr val="tx1"/>
                </a:solidFill>
              </a:rPr>
              <a:t>on the bed, mildly pale, mildly dehydrated, in an obvious respiratory distress, afebrile to touch (36</a:t>
            </a:r>
            <a:r>
              <a:rPr lang="en-US" sz="3600" b="1" dirty="0">
                <a:solidFill>
                  <a:schemeClr val="tx1"/>
                </a:solidFill>
                <a:latin typeface="SimSun" panose="02010600030101010101" pitchFamily="2" charset="-122"/>
                <a:ea typeface="SimSun" panose="02010600030101010101" pitchFamily="2" charset="-122"/>
              </a:rPr>
              <a:t>℃</a:t>
            </a:r>
            <a:r>
              <a:rPr lang="en-US" sz="3600" b="1" dirty="0">
                <a:solidFill>
                  <a:schemeClr val="tx1"/>
                </a:solidFill>
              </a:rPr>
              <a:t>) , acynosed, severely wasted, prominent rib cages, bilateral pitting Oedema up to the knee.</a:t>
            </a:r>
            <a:endParaRPr lang="en-US" sz="3600" b="1" dirty="0">
              <a:solidFill>
                <a:schemeClr val="tx1"/>
              </a:solidFill>
            </a:endParaRPr>
          </a:p>
          <a:p>
            <a:pPr marL="82550" indent="0">
              <a:buNone/>
            </a:pPr>
            <a:endParaRPr lang="en-US" sz="3600" b="1" dirty="0"/>
          </a:p>
          <a:p>
            <a:pPr marL="82550" indent="0">
              <a:buNone/>
            </a:pPr>
            <a:r>
              <a:rPr lang="en-US" sz="3600" b="1" dirty="0">
                <a:solidFill>
                  <a:srgbClr val="002060"/>
                </a:solidFill>
              </a:rPr>
              <a:t>VITAL SIGNS</a:t>
            </a:r>
            <a:endParaRPr lang="en-US" sz="3600" b="1" dirty="0">
              <a:solidFill>
                <a:srgbClr val="002060"/>
              </a:solidFill>
            </a:endParaRPr>
          </a:p>
          <a:p>
            <a:pPr marL="82550" indent="0">
              <a:buNone/>
            </a:pPr>
            <a:endParaRPr lang="en-US" sz="3600" b="1" dirty="0">
              <a:solidFill>
                <a:srgbClr val="002060"/>
              </a:solidFill>
            </a:endParaRPr>
          </a:p>
          <a:p>
            <a:endParaRPr lang="en-US" dirty="0"/>
          </a:p>
        </p:txBody>
      </p:sp>
      <p:graphicFrame>
        <p:nvGraphicFramePr>
          <p:cNvPr id="5" name="Table 4"/>
          <p:cNvGraphicFramePr>
            <a:graphicFrameLocks noGrp="1"/>
          </p:cNvGraphicFramePr>
          <p:nvPr/>
        </p:nvGraphicFramePr>
        <p:xfrm>
          <a:off x="228600" y="5075646"/>
          <a:ext cx="9909629" cy="1584960"/>
        </p:xfrm>
        <a:graphic>
          <a:graphicData uri="http://schemas.openxmlformats.org/drawingml/2006/table">
            <a:tbl>
              <a:tblPr firstRow="1" bandRow="1">
                <a:tableStyleId>{5C22544A-7EE6-4342-B048-85BDC9FD1C3A}</a:tableStyleId>
              </a:tblPr>
              <a:tblGrid>
                <a:gridCol w="1984829"/>
                <a:gridCol w="1981200"/>
                <a:gridCol w="1981200"/>
                <a:gridCol w="1981200"/>
                <a:gridCol w="1981200"/>
              </a:tblGrid>
              <a:tr h="792480">
                <a:tc>
                  <a:txBody>
                    <a:bodyPr/>
                    <a:lstStyle/>
                    <a:p>
                      <a:r>
                        <a:rPr lang="en-US" sz="2400" b="1" dirty="0">
                          <a:solidFill>
                            <a:schemeClr val="tx1"/>
                          </a:solidFill>
                        </a:rPr>
                        <a:t>DATE</a:t>
                      </a:r>
                      <a:endParaRPr lang="en-US" sz="2400" b="1" dirty="0">
                        <a:solidFill>
                          <a:schemeClr val="tx1"/>
                        </a:solidFill>
                      </a:endParaRPr>
                    </a:p>
                  </a:txBody>
                  <a:tcPr/>
                </a:tc>
                <a:tc>
                  <a:txBody>
                    <a:bodyPr/>
                    <a:lstStyle/>
                    <a:p>
                      <a:r>
                        <a:rPr lang="en-US" sz="2400" b="1" dirty="0">
                          <a:solidFill>
                            <a:schemeClr val="tx1"/>
                          </a:solidFill>
                        </a:rPr>
                        <a:t>TEMP (oC)</a:t>
                      </a:r>
                      <a:endParaRPr lang="en-US" sz="2400" b="1" dirty="0">
                        <a:solidFill>
                          <a:schemeClr val="tx1"/>
                        </a:solidFill>
                      </a:endParaRPr>
                    </a:p>
                  </a:txBody>
                  <a:tcPr/>
                </a:tc>
                <a:tc>
                  <a:txBody>
                    <a:bodyPr/>
                    <a:lstStyle/>
                    <a:p>
                      <a:r>
                        <a:rPr lang="en-US" sz="2400" b="1" dirty="0">
                          <a:solidFill>
                            <a:schemeClr val="tx1"/>
                          </a:solidFill>
                        </a:rPr>
                        <a:t>RR (b/m)</a:t>
                      </a:r>
                      <a:endParaRPr lang="en-US" sz="2400" b="1" dirty="0">
                        <a:solidFill>
                          <a:schemeClr val="tx1"/>
                        </a:solidFill>
                      </a:endParaRPr>
                    </a:p>
                  </a:txBody>
                  <a:tcPr/>
                </a:tc>
                <a:tc>
                  <a:txBody>
                    <a:bodyPr/>
                    <a:lstStyle/>
                    <a:p>
                      <a:r>
                        <a:rPr lang="en-US" sz="2400" b="1" dirty="0">
                          <a:solidFill>
                            <a:schemeClr val="tx1"/>
                          </a:solidFill>
                        </a:rPr>
                        <a:t>BP (mmHg)</a:t>
                      </a:r>
                      <a:endParaRPr lang="en-US" sz="2400" b="1" dirty="0">
                        <a:solidFill>
                          <a:schemeClr val="tx1"/>
                        </a:solidFill>
                      </a:endParaRPr>
                    </a:p>
                  </a:txBody>
                  <a:tcPr/>
                </a:tc>
                <a:tc>
                  <a:txBody>
                    <a:bodyPr/>
                    <a:lstStyle/>
                    <a:p>
                      <a:r>
                        <a:rPr lang="en-US" sz="2400" b="1" dirty="0">
                          <a:solidFill>
                            <a:schemeClr val="tx1"/>
                          </a:solidFill>
                        </a:rPr>
                        <a:t>PR (b/m)</a:t>
                      </a:r>
                      <a:endParaRPr lang="en-US" sz="2400" b="1" dirty="0">
                        <a:solidFill>
                          <a:schemeClr val="tx1"/>
                        </a:solidFill>
                      </a:endParaRPr>
                    </a:p>
                  </a:txBody>
                  <a:tcPr/>
                </a:tc>
              </a:tr>
              <a:tr h="792480">
                <a:tc>
                  <a:txBody>
                    <a:bodyPr/>
                    <a:lstStyle/>
                    <a:p>
                      <a:r>
                        <a:rPr lang="en-US" sz="3200" b="1" dirty="0">
                          <a:solidFill>
                            <a:schemeClr val="tx1"/>
                          </a:solidFill>
                        </a:rPr>
                        <a:t>9/11/24</a:t>
                      </a:r>
                      <a:endParaRPr lang="en-US" sz="3200" b="1" dirty="0">
                        <a:solidFill>
                          <a:schemeClr val="tx1"/>
                        </a:solidFill>
                      </a:endParaRPr>
                    </a:p>
                  </a:txBody>
                  <a:tcPr/>
                </a:tc>
                <a:tc>
                  <a:txBody>
                    <a:bodyPr/>
                    <a:lstStyle/>
                    <a:p>
                      <a:r>
                        <a:rPr lang="en-US" sz="3200" b="1" dirty="0">
                          <a:solidFill>
                            <a:schemeClr val="tx1"/>
                          </a:solidFill>
                        </a:rPr>
                        <a:t>36</a:t>
                      </a:r>
                      <a:endParaRPr lang="en-US" sz="3200" b="1" dirty="0">
                        <a:solidFill>
                          <a:schemeClr val="tx1"/>
                        </a:solidFill>
                      </a:endParaRPr>
                    </a:p>
                  </a:txBody>
                  <a:tcPr/>
                </a:tc>
                <a:tc>
                  <a:txBody>
                    <a:bodyPr/>
                    <a:lstStyle/>
                    <a:p>
                      <a:r>
                        <a:rPr lang="en-US" sz="3200" b="1" dirty="0">
                          <a:solidFill>
                            <a:schemeClr val="tx1"/>
                          </a:solidFill>
                        </a:rPr>
                        <a:t>20</a:t>
                      </a:r>
                      <a:endParaRPr lang="en-US" sz="3200" b="1" dirty="0">
                        <a:solidFill>
                          <a:schemeClr val="tx1"/>
                        </a:solidFill>
                      </a:endParaRPr>
                    </a:p>
                  </a:txBody>
                  <a:tcPr/>
                </a:tc>
                <a:tc>
                  <a:txBody>
                    <a:bodyPr/>
                    <a:lstStyle/>
                    <a:p>
                      <a:r>
                        <a:rPr lang="en-US" sz="3200" b="1" dirty="0">
                          <a:solidFill>
                            <a:schemeClr val="tx1"/>
                          </a:solidFill>
                        </a:rPr>
                        <a:t>100/60</a:t>
                      </a:r>
                      <a:endParaRPr lang="en-US" sz="3200" b="1" dirty="0">
                        <a:solidFill>
                          <a:schemeClr val="tx1"/>
                        </a:solidFill>
                      </a:endParaRPr>
                    </a:p>
                  </a:txBody>
                  <a:tcPr/>
                </a:tc>
                <a:tc>
                  <a:txBody>
                    <a:bodyPr/>
                    <a:lstStyle/>
                    <a:p>
                      <a:r>
                        <a:rPr lang="en-US" sz="3200" b="1" dirty="0">
                          <a:solidFill>
                            <a:schemeClr val="tx1"/>
                          </a:solidFill>
                        </a:rPr>
                        <a:t>80</a:t>
                      </a:r>
                      <a:endParaRPr lang="en-US" sz="3200" b="1" dirty="0">
                        <a:solidFill>
                          <a:schemeClr val="tx1"/>
                        </a:solidFill>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080" y="538480"/>
            <a:ext cx="11450320" cy="5589270"/>
          </a:xfrm>
        </p:spPr>
        <p:txBody>
          <a:bodyPr/>
          <a:lstStyle/>
          <a:p>
            <a:pPr marL="0" indent="0">
              <a:buNone/>
            </a:pPr>
            <a:r>
              <a:rPr lang="en-US" sz="3600" b="1" dirty="0">
                <a:solidFill>
                  <a:srgbClr val="002060"/>
                </a:solidFill>
                <a:latin typeface="Gill Sans MT" panose="020B0502020104020203" charset="0"/>
              </a:rPr>
              <a:t> </a:t>
            </a:r>
            <a:r>
              <a:rPr lang="en-US" sz="4000" b="1" dirty="0">
                <a:solidFill>
                  <a:srgbClr val="002060"/>
                </a:solidFill>
                <a:latin typeface="Gill Sans MT" panose="020B0502020104020203" charset="0"/>
              </a:rPr>
              <a:t>Food and Nutrition related History</a:t>
            </a:r>
            <a:endParaRPr lang="en-US" sz="4000" b="1" dirty="0">
              <a:solidFill>
                <a:srgbClr val="002060"/>
              </a:solidFill>
              <a:latin typeface="Gill Sans MT" panose="020B0502020104020203" charset="0"/>
            </a:endParaRPr>
          </a:p>
          <a:p>
            <a:r>
              <a:rPr lang="en-US" sz="3600" b="1" dirty="0">
                <a:latin typeface="Gill Sans MT" panose="020B0502020104020203" charset="0"/>
              </a:rPr>
              <a:t>Patient is a moderate eater</a:t>
            </a:r>
            <a:endParaRPr lang="en-US" sz="3600" b="1" dirty="0">
              <a:latin typeface="Gill Sans MT" panose="020B0502020104020203" charset="0"/>
            </a:endParaRPr>
          </a:p>
          <a:p>
            <a:r>
              <a:rPr lang="en-US" sz="3600" b="1" dirty="0">
                <a:latin typeface="Gill Sans MT" panose="020B0502020104020203" charset="0"/>
              </a:rPr>
              <a:t>Has no known food allergy</a:t>
            </a:r>
            <a:endParaRPr lang="en-US" sz="3600" b="1" dirty="0">
              <a:latin typeface="Gill Sans MT" panose="020B0502020104020203" charset="0"/>
            </a:endParaRPr>
          </a:p>
          <a:p>
            <a:r>
              <a:rPr lang="en-US" sz="3600" b="1" dirty="0">
                <a:latin typeface="Gill Sans MT" panose="020B0502020104020203" charset="0"/>
              </a:rPr>
              <a:t>Has no food dislikes</a:t>
            </a:r>
            <a:endParaRPr lang="en-US" sz="3600" b="1" dirty="0">
              <a:latin typeface="Gill Sans MT" panose="020B0502020104020203" charset="0"/>
            </a:endParaRPr>
          </a:p>
          <a:p>
            <a:r>
              <a:rPr lang="en-US" sz="3600" b="1" dirty="0">
                <a:latin typeface="Gill Sans MT" panose="020B0502020104020203" charset="0"/>
              </a:rPr>
              <a:t>Patient consumes fruits and vegetables sparingly</a:t>
            </a:r>
            <a:endParaRPr lang="en-US" sz="3600" b="1" dirty="0">
              <a:latin typeface="Gill Sans MT" panose="020B0502020104020203" charset="0"/>
            </a:endParaRPr>
          </a:p>
          <a:p>
            <a:r>
              <a:rPr lang="en-US" sz="3600" b="1" dirty="0">
                <a:latin typeface="Gill Sans MT" panose="020B0502020104020203" charset="0"/>
              </a:rPr>
              <a:t>Consumes confectionaries and fizzy drinks</a:t>
            </a:r>
            <a:endParaRPr lang="en-US" sz="3600" b="1" dirty="0">
              <a:latin typeface="Gill Sans MT" panose="020B0502020104020203" charset="0"/>
            </a:endParaRPr>
          </a:p>
          <a:p>
            <a:r>
              <a:rPr lang="en-US" sz="3600" b="1" dirty="0">
                <a:latin typeface="Gill Sans MT" panose="020B0502020104020203" charset="0"/>
              </a:rPr>
              <a:t>Takes herbal concoctions</a:t>
            </a:r>
            <a:endParaRPr lang="en-US" sz="3600" b="1" dirty="0">
              <a:latin typeface="Gill Sans MT" panose="020B0502020104020203" charset="0"/>
            </a:endParaRPr>
          </a:p>
          <a:p>
            <a:r>
              <a:rPr lang="en-US" sz="3600" b="1" dirty="0">
                <a:latin typeface="Gill Sans MT" panose="020B0502020104020203" charset="0"/>
              </a:rPr>
              <a:t>Consumes spirits</a:t>
            </a:r>
            <a:endParaRPr lang="en-US" sz="3600" b="1" dirty="0">
              <a:latin typeface="Gill Sans MT" panose="020B0502020104020203" charset="0"/>
            </a:endParaRPr>
          </a:p>
          <a:p>
            <a:endParaRPr lang="en-US" sz="3600" b="1" dirty="0">
              <a:solidFill>
                <a:srgbClr val="002060"/>
              </a:solidFill>
              <a:latin typeface="Gill Sans MT" panose="020B0502020104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charset="0"/>
              </a:rPr>
              <a:t>24 HOURS DIETARY RECALL</a:t>
            </a:r>
            <a:endParaRPr lang="en-US" b="1" dirty="0">
              <a:latin typeface="Gill Sans MT" panose="020B0502020104020203" charset="0"/>
            </a:endParaRPr>
          </a:p>
        </p:txBody>
      </p:sp>
      <p:graphicFrame>
        <p:nvGraphicFramePr>
          <p:cNvPr id="7" name="Content Placeholder 6"/>
          <p:cNvGraphicFramePr>
            <a:graphicFrameLocks noGrp="1"/>
          </p:cNvGraphicFramePr>
          <p:nvPr>
            <p:ph idx="1"/>
            <p:custDataLst>
              <p:tags r:id="rId1"/>
            </p:custDataLst>
          </p:nvPr>
        </p:nvGraphicFramePr>
        <p:xfrm>
          <a:off x="298450" y="1129030"/>
          <a:ext cx="11699240" cy="5361305"/>
        </p:xfrm>
        <a:graphic>
          <a:graphicData uri="http://schemas.openxmlformats.org/drawingml/2006/table">
            <a:tbl>
              <a:tblPr firstRow="1" bandRow="1">
                <a:tableStyleId>{5C22544A-7EE6-4342-B048-85BDC9FD1C3A}</a:tableStyleId>
              </a:tblPr>
              <a:tblGrid>
                <a:gridCol w="1671320"/>
                <a:gridCol w="1671320"/>
                <a:gridCol w="2243455"/>
                <a:gridCol w="1419860"/>
                <a:gridCol w="1614170"/>
                <a:gridCol w="1407795"/>
                <a:gridCol w="1671320"/>
              </a:tblGrid>
              <a:tr h="1416685">
                <a:tc>
                  <a:txBody>
                    <a:bodyPr/>
                    <a:lstStyle/>
                    <a:p>
                      <a:pPr>
                        <a:buNone/>
                      </a:pPr>
                      <a:r>
                        <a:rPr lang="en-US" sz="2800" b="1" dirty="0">
                          <a:solidFill>
                            <a:schemeClr val="tx1"/>
                          </a:solidFill>
                          <a:latin typeface="Gill Sans MT" panose="020B0502020104020203" charset="0"/>
                        </a:rPr>
                        <a:t>MENU</a:t>
                      </a:r>
                      <a:endParaRPr lang="en-US" sz="2800" b="1" dirty="0">
                        <a:solidFill>
                          <a:schemeClr val="tx1"/>
                        </a:solidFill>
                        <a:latin typeface="Gill Sans MT" panose="020B0502020104020203" charset="0"/>
                      </a:endParaRPr>
                    </a:p>
                  </a:txBody>
                  <a:tcPr/>
                </a:tc>
                <a:tc>
                  <a:txBody>
                    <a:bodyPr/>
                    <a:lstStyle/>
                    <a:p>
                      <a:pPr>
                        <a:buNone/>
                      </a:pPr>
                      <a:r>
                        <a:rPr lang="en-US" sz="2800" b="1" dirty="0">
                          <a:solidFill>
                            <a:schemeClr val="tx1"/>
                          </a:solidFill>
                          <a:latin typeface="Gill Sans MT" panose="020B0502020104020203" charset="0"/>
                        </a:rPr>
                        <a:t>FOOD ITEM</a:t>
                      </a:r>
                      <a:endParaRPr lang="en-US" sz="2800" b="1" dirty="0">
                        <a:solidFill>
                          <a:schemeClr val="tx1"/>
                        </a:solidFill>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QTY (g)</a:t>
                      </a:r>
                      <a:endParaRPr lang="en-US" sz="2800" b="1">
                        <a:solidFill>
                          <a:schemeClr val="tx1"/>
                        </a:solidFill>
                        <a:latin typeface="Gill Sans MT" panose="020B0502020104020203" charset="0"/>
                      </a:endParaRPr>
                    </a:p>
                    <a:p>
                      <a:pPr>
                        <a:buNone/>
                      </a:pPr>
                      <a:r>
                        <a:rPr lang="en-US" sz="2800" b="1">
                          <a:solidFill>
                            <a:schemeClr val="tx1"/>
                          </a:solidFill>
                          <a:latin typeface="Gill Sans MT" panose="020B0502020104020203" charset="0"/>
                        </a:rPr>
                        <a:t>(Estimated)</a:t>
                      </a:r>
                      <a:endParaRPr lang="en-US" sz="2800" b="1">
                        <a:solidFill>
                          <a:schemeClr val="tx1"/>
                        </a:solidFill>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KCAL</a:t>
                      </a:r>
                      <a:endParaRPr lang="en-US" sz="2800" b="1">
                        <a:solidFill>
                          <a:schemeClr val="tx1"/>
                        </a:solidFill>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CHO</a:t>
                      </a:r>
                      <a:endParaRPr lang="en-US" sz="2800" b="1">
                        <a:solidFill>
                          <a:schemeClr val="tx1"/>
                        </a:solidFill>
                        <a:latin typeface="Gill Sans MT" panose="020B0502020104020203" charset="0"/>
                      </a:endParaRPr>
                    </a:p>
                    <a:p>
                      <a:pPr>
                        <a:buNone/>
                      </a:pPr>
                      <a:r>
                        <a:rPr lang="en-US" sz="2800" b="1">
                          <a:solidFill>
                            <a:schemeClr val="tx1"/>
                          </a:solidFill>
                          <a:latin typeface="Gill Sans MT" panose="020B0502020104020203" charset="0"/>
                        </a:rPr>
                        <a:t>(g)</a:t>
                      </a:r>
                      <a:endParaRPr lang="en-US" sz="2800" b="1">
                        <a:solidFill>
                          <a:schemeClr val="tx1"/>
                        </a:solidFill>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CHON</a:t>
                      </a:r>
                      <a:endParaRPr lang="en-US" sz="2800" b="1">
                        <a:solidFill>
                          <a:schemeClr val="tx1"/>
                        </a:solidFill>
                        <a:latin typeface="Gill Sans MT" panose="020B0502020104020203" charset="0"/>
                      </a:endParaRPr>
                    </a:p>
                    <a:p>
                      <a:pPr>
                        <a:buNone/>
                      </a:pPr>
                      <a:r>
                        <a:rPr lang="en-US" sz="2800" b="1">
                          <a:solidFill>
                            <a:schemeClr val="tx1"/>
                          </a:solidFill>
                          <a:latin typeface="Gill Sans MT" panose="020B0502020104020203" charset="0"/>
                        </a:rPr>
                        <a:t>(g)</a:t>
                      </a:r>
                      <a:endParaRPr lang="en-US" sz="2800" b="1">
                        <a:solidFill>
                          <a:schemeClr val="tx1"/>
                        </a:solidFill>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FAT</a:t>
                      </a:r>
                      <a:endParaRPr lang="en-US" sz="2800" b="1">
                        <a:solidFill>
                          <a:schemeClr val="tx1"/>
                        </a:solidFill>
                        <a:latin typeface="Gill Sans MT" panose="020B0502020104020203" charset="0"/>
                      </a:endParaRPr>
                    </a:p>
                    <a:p>
                      <a:pPr>
                        <a:buNone/>
                      </a:pPr>
                      <a:r>
                        <a:rPr lang="en-US" sz="2800" b="1">
                          <a:solidFill>
                            <a:schemeClr val="tx1"/>
                          </a:solidFill>
                          <a:latin typeface="Gill Sans MT" panose="020B0502020104020203" charset="0"/>
                        </a:rPr>
                        <a:t>(g)</a:t>
                      </a:r>
                      <a:endParaRPr lang="en-US" sz="2800" b="1">
                        <a:solidFill>
                          <a:schemeClr val="tx1"/>
                        </a:solidFill>
                        <a:latin typeface="Gill Sans MT" panose="020B0502020104020203" charset="0"/>
                      </a:endParaRPr>
                    </a:p>
                  </a:txBody>
                  <a:tcPr/>
                </a:tc>
              </a:tr>
              <a:tr h="985520">
                <a:tc>
                  <a:txBody>
                    <a:bodyPr/>
                    <a:lstStyle/>
                    <a:p>
                      <a:pPr>
                        <a:buNone/>
                      </a:pPr>
                      <a:r>
                        <a:rPr lang="en-US" sz="2800" b="1" dirty="0">
                          <a:latin typeface="Gill Sans MT" panose="020B0502020104020203" charset="0"/>
                        </a:rPr>
                        <a:t>BREAK</a:t>
                      </a:r>
                      <a:endParaRPr lang="en-US" sz="2800" b="1" dirty="0">
                        <a:latin typeface="Gill Sans MT" panose="020B0502020104020203" charset="0"/>
                      </a:endParaRPr>
                    </a:p>
                    <a:p>
                      <a:pPr>
                        <a:buNone/>
                      </a:pPr>
                      <a:r>
                        <a:rPr lang="en-US" sz="2800" b="1" dirty="0">
                          <a:latin typeface="Gill Sans MT" panose="020B0502020104020203" charset="0"/>
                        </a:rPr>
                        <a:t>FAST</a:t>
                      </a:r>
                      <a:endParaRPr lang="en-US" sz="2800" b="1" dirty="0">
                        <a:latin typeface="Gill Sans MT" panose="020B0502020104020203" charset="0"/>
                      </a:endParaRPr>
                    </a:p>
                  </a:txBody>
                  <a:tcPr/>
                </a:tc>
                <a:tc>
                  <a:txBody>
                    <a:bodyPr/>
                    <a:lstStyle/>
                    <a:p>
                      <a:pPr>
                        <a:buNone/>
                      </a:pPr>
                      <a:r>
                        <a:rPr lang="en-US" sz="2800" b="1" dirty="0">
                          <a:latin typeface="Gill Sans MT" panose="020B0502020104020203" charset="0"/>
                        </a:rPr>
                        <a:t>PAP</a:t>
                      </a:r>
                      <a:endParaRPr lang="en-US" sz="2800" b="1" dirty="0">
                        <a:latin typeface="Gill Sans MT" panose="020B0502020104020203" charset="0"/>
                      </a:endParaRPr>
                    </a:p>
                  </a:txBody>
                  <a:tcPr/>
                </a:tc>
                <a:tc>
                  <a:txBody>
                    <a:bodyPr/>
                    <a:lstStyle/>
                    <a:p>
                      <a:pPr>
                        <a:buNone/>
                      </a:pPr>
                      <a:r>
                        <a:rPr lang="en-US" sz="2800" b="1" dirty="0">
                          <a:latin typeface="Gill Sans MT" panose="020B0502020104020203" charset="0"/>
                        </a:rPr>
                        <a:t>100</a:t>
                      </a:r>
                      <a:endParaRPr lang="en-US" sz="2800" b="1" dirty="0">
                        <a:latin typeface="Gill Sans MT" panose="020B0502020104020203" charset="0"/>
                      </a:endParaRPr>
                    </a:p>
                  </a:txBody>
                  <a:tcPr/>
                </a:tc>
                <a:tc>
                  <a:txBody>
                    <a:bodyPr/>
                    <a:lstStyle/>
                    <a:p>
                      <a:pPr>
                        <a:buNone/>
                      </a:pPr>
                      <a:r>
                        <a:rPr lang="en-US" sz="2800" b="1">
                          <a:latin typeface="Gill Sans MT" panose="020B0502020104020203" charset="0"/>
                        </a:rPr>
                        <a:t>51</a:t>
                      </a:r>
                      <a:endParaRPr lang="en-US" sz="2800" b="1">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8.8</a:t>
                      </a:r>
                      <a:endParaRPr lang="en-US" sz="2800" b="1">
                        <a:solidFill>
                          <a:schemeClr val="tx1"/>
                        </a:solidFill>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1.1</a:t>
                      </a:r>
                      <a:endParaRPr lang="en-US" sz="2800" b="1">
                        <a:solidFill>
                          <a:schemeClr val="tx1"/>
                        </a:solidFill>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1.0</a:t>
                      </a:r>
                      <a:endParaRPr lang="en-US" sz="2800" b="1">
                        <a:solidFill>
                          <a:schemeClr val="tx1"/>
                        </a:solidFill>
                        <a:latin typeface="Gill Sans MT" panose="020B0502020104020203" charset="0"/>
                      </a:endParaRPr>
                    </a:p>
                  </a:txBody>
                  <a:tcPr/>
                </a:tc>
              </a:tr>
              <a:tr h="987425">
                <a:tc>
                  <a:txBody>
                    <a:bodyPr/>
                    <a:lstStyle/>
                    <a:p>
                      <a:pPr>
                        <a:buNone/>
                      </a:pPr>
                      <a:r>
                        <a:rPr lang="en-US" sz="2800" b="1">
                          <a:latin typeface="Gill Sans MT" panose="020B0502020104020203" charset="0"/>
                        </a:rPr>
                        <a:t>LUNCH</a:t>
                      </a:r>
                      <a:endParaRPr lang="en-US" sz="2800" b="1">
                        <a:latin typeface="Gill Sans MT" panose="020B0502020104020203" charset="0"/>
                      </a:endParaRPr>
                    </a:p>
                  </a:txBody>
                  <a:tcPr/>
                </a:tc>
                <a:tc>
                  <a:txBody>
                    <a:bodyPr/>
                    <a:lstStyle/>
                    <a:p>
                      <a:pPr>
                        <a:buNone/>
                      </a:pPr>
                      <a:r>
                        <a:rPr lang="en-US" sz="2800" b="1" dirty="0">
                          <a:latin typeface="Gill Sans MT" panose="020B0502020104020203" charset="0"/>
                        </a:rPr>
                        <a:t>AGIDI</a:t>
                      </a:r>
                      <a:endParaRPr lang="en-US" sz="2800" b="1" dirty="0">
                        <a:latin typeface="Gill Sans MT" panose="020B0502020104020203" charset="0"/>
                      </a:endParaRPr>
                    </a:p>
                  </a:txBody>
                  <a:tcPr/>
                </a:tc>
                <a:tc>
                  <a:txBody>
                    <a:bodyPr/>
                    <a:lstStyle/>
                    <a:p>
                      <a:pPr>
                        <a:buNone/>
                      </a:pPr>
                      <a:r>
                        <a:rPr lang="en-US" sz="2800" b="1" dirty="0">
                          <a:latin typeface="Gill Sans MT" panose="020B0502020104020203" charset="0"/>
                        </a:rPr>
                        <a:t>300</a:t>
                      </a:r>
                      <a:endParaRPr lang="en-US" sz="2800" b="1" dirty="0">
                        <a:latin typeface="Gill Sans MT" panose="020B0502020104020203" charset="0"/>
                      </a:endParaRPr>
                    </a:p>
                  </a:txBody>
                  <a:tcPr/>
                </a:tc>
                <a:tc>
                  <a:txBody>
                    <a:bodyPr/>
                    <a:lstStyle/>
                    <a:p>
                      <a:pPr>
                        <a:buNone/>
                      </a:pPr>
                      <a:r>
                        <a:rPr lang="en-US" sz="2800" b="1">
                          <a:latin typeface="Gill Sans MT" panose="020B0502020104020203" charset="0"/>
                        </a:rPr>
                        <a:t>280.02</a:t>
                      </a:r>
                      <a:endParaRPr lang="en-US" sz="2800" b="1">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59.25</a:t>
                      </a:r>
                      <a:endParaRPr lang="en-US" sz="2800" b="1">
                        <a:solidFill>
                          <a:schemeClr val="tx1"/>
                        </a:solidFill>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5.52</a:t>
                      </a:r>
                      <a:endParaRPr lang="en-US" sz="2800" b="1">
                        <a:solidFill>
                          <a:schemeClr val="tx1"/>
                        </a:solidFill>
                        <a:latin typeface="Gill Sans MT" panose="020B0502020104020203" charset="0"/>
                      </a:endParaRPr>
                    </a:p>
                  </a:txBody>
                  <a:tcPr/>
                </a:tc>
                <a:tc>
                  <a:txBody>
                    <a:bodyPr/>
                    <a:lstStyle/>
                    <a:p>
                      <a:pPr>
                        <a:buNone/>
                      </a:pPr>
                      <a:r>
                        <a:rPr lang="en-US" sz="2800" b="1">
                          <a:solidFill>
                            <a:schemeClr val="tx1"/>
                          </a:solidFill>
                          <a:latin typeface="Gill Sans MT" panose="020B0502020104020203" charset="0"/>
                        </a:rPr>
                        <a:t>1.47</a:t>
                      </a:r>
                      <a:endParaRPr lang="en-US" sz="2800" b="1">
                        <a:solidFill>
                          <a:schemeClr val="tx1"/>
                        </a:solidFill>
                        <a:latin typeface="Gill Sans MT" panose="020B0502020104020203" charset="0"/>
                      </a:endParaRPr>
                    </a:p>
                  </a:txBody>
                  <a:tcPr/>
                </a:tc>
              </a:tr>
              <a:tr h="985520">
                <a:tc>
                  <a:txBody>
                    <a:bodyPr/>
                    <a:lstStyle/>
                    <a:p>
                      <a:pPr>
                        <a:buNone/>
                      </a:pPr>
                      <a:r>
                        <a:rPr lang="en-US" sz="2800" b="1">
                          <a:latin typeface="Gill Sans MT" panose="020B0502020104020203" charset="0"/>
                        </a:rPr>
                        <a:t>DINNER</a:t>
                      </a:r>
                      <a:endParaRPr lang="en-US" sz="2800" b="1">
                        <a:latin typeface="Gill Sans MT" panose="020B0502020104020203" charset="0"/>
                      </a:endParaRPr>
                    </a:p>
                  </a:txBody>
                  <a:tcPr/>
                </a:tc>
                <a:tc>
                  <a:txBody>
                    <a:bodyPr/>
                    <a:lstStyle/>
                    <a:p>
                      <a:pPr>
                        <a:buNone/>
                      </a:pPr>
                      <a:r>
                        <a:rPr lang="en-US" sz="2800" b="1">
                          <a:latin typeface="Gill Sans MT" panose="020B0502020104020203" charset="0"/>
                        </a:rPr>
                        <a:t>AGIDI</a:t>
                      </a:r>
                      <a:endParaRPr lang="en-US" sz="2800" b="1">
                        <a:latin typeface="Gill Sans MT" panose="020B0502020104020203" charset="0"/>
                      </a:endParaRPr>
                    </a:p>
                  </a:txBody>
                  <a:tcPr/>
                </a:tc>
                <a:tc>
                  <a:txBody>
                    <a:bodyPr/>
                    <a:lstStyle/>
                    <a:p>
                      <a:pPr>
                        <a:buNone/>
                      </a:pPr>
                      <a:r>
                        <a:rPr lang="en-US" sz="2800" b="1">
                          <a:latin typeface="Gill Sans MT" panose="020B0502020104020203" charset="0"/>
                        </a:rPr>
                        <a:t>200</a:t>
                      </a:r>
                      <a:endParaRPr lang="en-US" sz="2800" b="1">
                        <a:latin typeface="Gill Sans MT" panose="020B0502020104020203" charset="0"/>
                      </a:endParaRPr>
                    </a:p>
                  </a:txBody>
                  <a:tcPr/>
                </a:tc>
                <a:tc>
                  <a:txBody>
                    <a:bodyPr/>
                    <a:lstStyle/>
                    <a:p>
                      <a:pPr>
                        <a:buNone/>
                      </a:pPr>
                      <a:r>
                        <a:rPr lang="en-US" sz="2800" b="1" dirty="0">
                          <a:latin typeface="Gill Sans MT" panose="020B0502020104020203" charset="0"/>
                        </a:rPr>
                        <a:t>280.02</a:t>
                      </a:r>
                      <a:endParaRPr lang="en-US" sz="2800" b="1" dirty="0">
                        <a:latin typeface="Gill Sans MT" panose="020B0502020104020203" charset="0"/>
                      </a:endParaRPr>
                    </a:p>
                  </a:txBody>
                  <a:tcPr/>
                </a:tc>
                <a:tc>
                  <a:txBody>
                    <a:bodyPr/>
                    <a:lstStyle/>
                    <a:p>
                      <a:pPr>
                        <a:buNone/>
                      </a:pPr>
                      <a:r>
                        <a:rPr lang="en-US" sz="2800" b="1" dirty="0">
                          <a:solidFill>
                            <a:schemeClr val="tx1"/>
                          </a:solidFill>
                          <a:latin typeface="Gill Sans MT" panose="020B0502020104020203" charset="0"/>
                        </a:rPr>
                        <a:t>59.25</a:t>
                      </a:r>
                      <a:endParaRPr lang="en-US" sz="2800" b="1" dirty="0">
                        <a:solidFill>
                          <a:schemeClr val="tx1"/>
                        </a:solidFill>
                        <a:latin typeface="Gill Sans MT" panose="020B0502020104020203" charset="0"/>
                      </a:endParaRPr>
                    </a:p>
                  </a:txBody>
                  <a:tcPr/>
                </a:tc>
                <a:tc>
                  <a:txBody>
                    <a:bodyPr/>
                    <a:lstStyle/>
                    <a:p>
                      <a:pPr>
                        <a:buNone/>
                      </a:pPr>
                      <a:r>
                        <a:rPr lang="en-US" sz="2800" b="1" dirty="0">
                          <a:solidFill>
                            <a:schemeClr val="tx1"/>
                          </a:solidFill>
                          <a:latin typeface="Gill Sans MT" panose="020B0502020104020203" charset="0"/>
                        </a:rPr>
                        <a:t>5.52</a:t>
                      </a:r>
                      <a:endParaRPr lang="en-US" sz="2800" b="1" dirty="0">
                        <a:solidFill>
                          <a:schemeClr val="tx1"/>
                        </a:solidFill>
                        <a:latin typeface="Gill Sans MT" panose="020B0502020104020203" charset="0"/>
                      </a:endParaRPr>
                    </a:p>
                  </a:txBody>
                  <a:tcPr/>
                </a:tc>
                <a:tc>
                  <a:txBody>
                    <a:bodyPr/>
                    <a:lstStyle/>
                    <a:p>
                      <a:pPr>
                        <a:buNone/>
                      </a:pPr>
                      <a:r>
                        <a:rPr lang="en-US" sz="2800" b="1" dirty="0">
                          <a:solidFill>
                            <a:schemeClr val="tx1"/>
                          </a:solidFill>
                          <a:latin typeface="Gill Sans MT" panose="020B0502020104020203" charset="0"/>
                        </a:rPr>
                        <a:t>1.47</a:t>
                      </a:r>
                      <a:endParaRPr lang="en-US" sz="2800" b="1" dirty="0">
                        <a:solidFill>
                          <a:schemeClr val="tx1"/>
                        </a:solidFill>
                        <a:latin typeface="Gill Sans MT" panose="020B0502020104020203" charset="0"/>
                      </a:endParaRPr>
                    </a:p>
                  </a:txBody>
                  <a:tcPr/>
                </a:tc>
              </a:tr>
              <a:tr h="986155">
                <a:tc>
                  <a:txBody>
                    <a:bodyPr/>
                    <a:lstStyle/>
                    <a:p>
                      <a:pPr>
                        <a:buNone/>
                      </a:pPr>
                      <a:r>
                        <a:rPr lang="en-US" sz="2800" b="1" dirty="0">
                          <a:solidFill>
                            <a:schemeClr val="tx1"/>
                          </a:solidFill>
                          <a:latin typeface="Gill Sans MT" panose="020B0502020104020203" charset="0"/>
                        </a:rPr>
                        <a:t>TOTAL</a:t>
                      </a:r>
                      <a:endParaRPr lang="en-US" sz="2800" b="1" dirty="0">
                        <a:solidFill>
                          <a:schemeClr val="tx1"/>
                        </a:solidFill>
                        <a:latin typeface="Gill Sans MT" panose="020B0502020104020203" charset="0"/>
                      </a:endParaRPr>
                    </a:p>
                  </a:txBody>
                  <a:tcPr/>
                </a:tc>
                <a:tc>
                  <a:txBody>
                    <a:bodyPr/>
                    <a:lstStyle/>
                    <a:p>
                      <a:pPr>
                        <a:buNone/>
                      </a:pPr>
                      <a:endParaRPr lang="en-US" sz="2800" b="1" dirty="0">
                        <a:latin typeface="Gill Sans MT" panose="020B0502020104020203" charset="0"/>
                      </a:endParaRPr>
                    </a:p>
                  </a:txBody>
                  <a:tcPr/>
                </a:tc>
                <a:tc>
                  <a:txBody>
                    <a:bodyPr/>
                    <a:lstStyle/>
                    <a:p>
                      <a:pPr>
                        <a:buNone/>
                      </a:pPr>
                      <a:endParaRPr lang="en-US" sz="2800" b="1" dirty="0">
                        <a:latin typeface="Gill Sans MT" panose="020B0502020104020203" charset="0"/>
                      </a:endParaRPr>
                    </a:p>
                  </a:txBody>
                  <a:tcPr/>
                </a:tc>
                <a:tc>
                  <a:txBody>
                    <a:bodyPr/>
                    <a:lstStyle/>
                    <a:p>
                      <a:pPr>
                        <a:buNone/>
                      </a:pPr>
                      <a:r>
                        <a:rPr lang="en-US" sz="2800" b="1" dirty="0">
                          <a:solidFill>
                            <a:schemeClr val="tx1"/>
                          </a:solidFill>
                          <a:latin typeface="Gill Sans MT" panose="020B0502020104020203" charset="0"/>
                        </a:rPr>
                        <a:t>611.4</a:t>
                      </a:r>
                      <a:endParaRPr lang="en-US" sz="2800" b="1" dirty="0">
                        <a:solidFill>
                          <a:schemeClr val="tx1"/>
                        </a:solidFill>
                        <a:latin typeface="Gill Sans MT" panose="020B0502020104020203" charset="0"/>
                      </a:endParaRPr>
                    </a:p>
                  </a:txBody>
                  <a:tcPr/>
                </a:tc>
                <a:tc>
                  <a:txBody>
                    <a:bodyPr/>
                    <a:lstStyle/>
                    <a:p>
                      <a:pPr>
                        <a:buNone/>
                      </a:pPr>
                      <a:r>
                        <a:rPr lang="en-US" sz="2800" b="1" dirty="0">
                          <a:solidFill>
                            <a:schemeClr val="tx1"/>
                          </a:solidFill>
                          <a:latin typeface="Gill Sans MT" panose="020B0502020104020203" charset="0"/>
                        </a:rPr>
                        <a:t>127.3</a:t>
                      </a:r>
                      <a:endParaRPr lang="en-US" sz="2800" b="1" dirty="0">
                        <a:solidFill>
                          <a:schemeClr val="tx1"/>
                        </a:solidFill>
                        <a:latin typeface="Gill Sans MT" panose="020B0502020104020203" charset="0"/>
                      </a:endParaRPr>
                    </a:p>
                  </a:txBody>
                  <a:tcPr/>
                </a:tc>
                <a:tc>
                  <a:txBody>
                    <a:bodyPr/>
                    <a:lstStyle/>
                    <a:p>
                      <a:pPr>
                        <a:buNone/>
                      </a:pPr>
                      <a:r>
                        <a:rPr lang="en-US" sz="2800" b="1" dirty="0">
                          <a:solidFill>
                            <a:schemeClr val="tx1"/>
                          </a:solidFill>
                          <a:latin typeface="Gill Sans MT" panose="020B0502020104020203" charset="0"/>
                        </a:rPr>
                        <a:t>12.14</a:t>
                      </a:r>
                      <a:endParaRPr lang="en-US" sz="2800" b="1" dirty="0">
                        <a:solidFill>
                          <a:schemeClr val="tx1"/>
                        </a:solidFill>
                        <a:latin typeface="Gill Sans MT" panose="020B0502020104020203" charset="0"/>
                      </a:endParaRPr>
                    </a:p>
                  </a:txBody>
                  <a:tcPr/>
                </a:tc>
                <a:tc>
                  <a:txBody>
                    <a:bodyPr/>
                    <a:lstStyle/>
                    <a:p>
                      <a:pPr>
                        <a:buNone/>
                      </a:pPr>
                      <a:r>
                        <a:rPr lang="en-US" sz="2800" b="1" dirty="0">
                          <a:solidFill>
                            <a:schemeClr val="tx1"/>
                          </a:solidFill>
                          <a:latin typeface="Gill Sans MT" panose="020B0502020104020203" charset="0"/>
                        </a:rPr>
                        <a:t>3.94</a:t>
                      </a:r>
                      <a:endParaRPr lang="en-US" sz="2800" b="1" dirty="0">
                        <a:solidFill>
                          <a:schemeClr val="tx1"/>
                        </a:solidFill>
                        <a:latin typeface="Gill Sans MT" panose="020B0502020104020203" charset="0"/>
                      </a:endParaRPr>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970915" y="95250"/>
            <a:ext cx="9910445" cy="1309370"/>
          </a:xfrm>
          <a:prstGeom prst="rect">
            <a:avLst/>
          </a:prstGeom>
          <a:noFill/>
        </p:spPr>
        <p:txBody>
          <a:bodyPr wrap="square" rtlCol="0">
            <a:noAutofit/>
          </a:bodyPr>
          <a:lstStyle/>
          <a:p>
            <a:r>
              <a:rPr lang="en-US" sz="4000">
                <a:latin typeface="Arial Black" panose="020B0A04020102020204" charset="0"/>
                <a:cs typeface="Arial Black" panose="020B0A04020102020204" charset="0"/>
              </a:rPr>
              <a:t>                   OVERWIEW</a:t>
            </a:r>
            <a:endParaRPr lang="en-US" sz="4000">
              <a:latin typeface="Arial Black" panose="020B0A04020102020204" charset="0"/>
              <a:cs typeface="Arial Black" panose="020B0A04020102020204" charset="0"/>
            </a:endParaRPr>
          </a:p>
          <a:p>
            <a:r>
              <a:rPr lang="en-US" sz="4000">
                <a:latin typeface="Arial Black" panose="020B0A04020102020204" charset="0"/>
                <a:cs typeface="Arial Black" panose="020B0A04020102020204" charset="0"/>
              </a:rPr>
              <a:t>          NECROTIZING FASCITIS</a:t>
            </a:r>
            <a:endParaRPr lang="en-US" sz="4000">
              <a:latin typeface="Arial Black" panose="020B0A04020102020204" charset="0"/>
              <a:cs typeface="Arial Black" panose="020B0A04020102020204" charset="0"/>
            </a:endParaRPr>
          </a:p>
        </p:txBody>
      </p:sp>
      <p:sp>
        <p:nvSpPr>
          <p:cNvPr id="3" name="Text Box 2"/>
          <p:cNvSpPr txBox="1"/>
          <p:nvPr/>
        </p:nvSpPr>
        <p:spPr>
          <a:xfrm>
            <a:off x="1535430" y="2512695"/>
            <a:ext cx="4064000" cy="3967480"/>
          </a:xfrm>
          <a:prstGeom prst="rect">
            <a:avLst/>
          </a:prstGeom>
          <a:noFill/>
        </p:spPr>
        <p:txBody>
          <a:bodyPr wrap="square" rtlCol="0">
            <a:noAutofit/>
          </a:bodyPr>
          <a:lstStyle/>
          <a:p>
            <a:endParaRPr lang="en-US"/>
          </a:p>
        </p:txBody>
      </p:sp>
      <p:sp>
        <p:nvSpPr>
          <p:cNvPr id="4" name="Text Box 3"/>
          <p:cNvSpPr txBox="1"/>
          <p:nvPr/>
        </p:nvSpPr>
        <p:spPr>
          <a:xfrm>
            <a:off x="333375" y="1553845"/>
            <a:ext cx="11708765" cy="5203190"/>
          </a:xfrm>
          <a:prstGeom prst="rect">
            <a:avLst/>
          </a:prstGeom>
          <a:noFill/>
        </p:spPr>
        <p:txBody>
          <a:bodyPr wrap="square" rtlCol="0">
            <a:noAutofit/>
          </a:bodyPr>
          <a:lstStyle/>
          <a:p>
            <a:pPr marL="457200" indent="-457200">
              <a:buClr>
                <a:srgbClr val="000000"/>
              </a:buClr>
              <a:buSzPct val="120000"/>
              <a:buFont typeface="Wingdings" panose="05000000000000000000" charset="0"/>
              <a:buChar char="q"/>
            </a:pPr>
            <a:r>
              <a:rPr lang="en-US" sz="3600" b="1" dirty="0">
                <a:latin typeface="Gill Sans MT" panose="020B0502020104020203" charset="0"/>
                <a:cs typeface="Gill Sans MT" panose="020B0502020104020203" charset="0"/>
              </a:rPr>
              <a:t>Necrotizing Fasciitis also called FLESH EATING DISEASE This is a </a:t>
            </a:r>
            <a:r>
              <a:rPr lang="en-US" altLang="en-US" sz="3600" b="1" dirty="0">
                <a:latin typeface="Gill Sans MT" panose="020B0502020104020203" charset="0"/>
                <a:cs typeface="Gill Sans MT" panose="020B0502020104020203" charset="0"/>
              </a:rPr>
              <a:t>serious bacterial infection that destroys tissue under the skin called FASCIA.</a:t>
            </a:r>
            <a:endParaRPr lang="en-US" altLang="en-US" sz="3600" b="1" dirty="0">
              <a:latin typeface="Gill Sans MT" panose="020B0502020104020203" charset="0"/>
              <a:cs typeface="Gill Sans MT" panose="020B0502020104020203" charset="0"/>
            </a:endParaRPr>
          </a:p>
          <a:p>
            <a:pPr marL="457200" indent="-457200">
              <a:buClr>
                <a:srgbClr val="000000"/>
              </a:buClr>
              <a:buSzPct val="120000"/>
              <a:buFont typeface="Wingdings" panose="05000000000000000000" charset="0"/>
              <a:buChar char="q"/>
            </a:pPr>
            <a:r>
              <a:rPr lang="en-US" altLang="en-US" sz="3600" b="1" dirty="0">
                <a:latin typeface="Gill Sans MT" panose="020B0502020104020203" charset="0"/>
                <a:cs typeface="Gill Sans MT" panose="020B0502020104020203" charset="0"/>
              </a:rPr>
              <a:t>Flesh-eating disease occurs when bacteria enters the body through a break in the skin.  </a:t>
            </a:r>
            <a:endParaRPr lang="en-US" altLang="en-US" sz="3600" b="1" dirty="0">
              <a:latin typeface="Gill Sans MT" panose="020B0502020104020203" charset="0"/>
              <a:cs typeface="Gill Sans MT" panose="020B0502020104020203" charset="0"/>
            </a:endParaRPr>
          </a:p>
          <a:p>
            <a:pPr marL="457200" indent="-457200">
              <a:buClr>
                <a:srgbClr val="000000"/>
              </a:buClr>
              <a:buSzPct val="120000"/>
              <a:buFont typeface="Wingdings" panose="05000000000000000000" charset="0"/>
              <a:buChar char="q"/>
            </a:pPr>
            <a:r>
              <a:rPr lang="en-US" altLang="en-US" sz="3600" b="1" dirty="0">
                <a:latin typeface="Gill Sans MT" panose="020B0502020104020203" charset="0"/>
                <a:cs typeface="Gill Sans MT" panose="020B0502020104020203" charset="0"/>
              </a:rPr>
              <a:t>The skin and soft tissue becomes infected causing muscle fascia and subcutaneous tissue necrosis. The infection typically travels along the fascial plane, which has a poor blood supply.</a:t>
            </a:r>
            <a:endParaRPr lang="en-US" altLang="en-US" sz="3600" b="1" dirty="0">
              <a:latin typeface="Gill Sans MT" panose="020B0502020104020203" charset="0"/>
              <a:cs typeface="Gill Sans MT" panose="020B0502020104020203" charset="0"/>
            </a:endParaRPr>
          </a:p>
          <a:p>
            <a:pPr indent="0">
              <a:buClr>
                <a:srgbClr val="000000"/>
              </a:buClr>
              <a:buSzPct val="120000"/>
              <a:buNone/>
            </a:pPr>
            <a:endParaRPr lang="en-US" altLang="en-US" sz="3600" b="1" dirty="0">
              <a:latin typeface="Gill Sans MT" panose="020B0502020104020203" charset="0"/>
              <a:cs typeface="Gill Sans MT" panose="020B05020201040202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charset="0"/>
              </a:rPr>
              <a:t>NUTRITION DIAGNOSIS</a:t>
            </a:r>
            <a:endParaRPr lang="en-US" b="1" dirty="0">
              <a:latin typeface="Gill Sans MT" panose="020B0502020104020203" charset="0"/>
            </a:endParaRPr>
          </a:p>
        </p:txBody>
      </p:sp>
      <p:sp>
        <p:nvSpPr>
          <p:cNvPr id="3" name="Content Placeholder 2"/>
          <p:cNvSpPr>
            <a:spLocks noGrp="1"/>
          </p:cNvSpPr>
          <p:nvPr>
            <p:ph idx="1"/>
          </p:nvPr>
        </p:nvSpPr>
        <p:spPr>
          <a:xfrm>
            <a:off x="298382" y="1540042"/>
            <a:ext cx="11284017" cy="2858703"/>
          </a:xfrm>
        </p:spPr>
        <p:txBody>
          <a:bodyPr/>
          <a:lstStyle/>
          <a:p>
            <a:pPr marL="0" indent="0">
              <a:buNone/>
            </a:pPr>
            <a:r>
              <a:rPr lang="en-US" sz="4000" b="1" dirty="0">
                <a:latin typeface="Gill Sans MT" panose="020B0502020104020203" charset="0"/>
              </a:rPr>
              <a:t>Increased protein and energy needs RT hyper catabolism AEB </a:t>
            </a:r>
            <a:r>
              <a:rPr lang="en-US" sz="4000" b="1" dirty="0">
                <a:solidFill>
                  <a:schemeClr val="tx1"/>
                </a:solidFill>
                <a:latin typeface="Gill Sans MT" panose="020B0502020104020203" charset="0"/>
              </a:rPr>
              <a:t>severe wasting, prominent rib cages and bilateral pitting Oedema</a:t>
            </a:r>
            <a:endParaRPr lang="en-US" sz="4000" b="1" dirty="0">
              <a:latin typeface="Gill Sans MT" panose="020B05020201040202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90500"/>
            <a:ext cx="11087100" cy="880110"/>
          </a:xfrm>
        </p:spPr>
        <p:txBody>
          <a:bodyPr/>
          <a:lstStyle/>
          <a:p>
            <a:r>
              <a:rPr lang="en-US" sz="3600" b="1" dirty="0">
                <a:latin typeface="Gill Sans MT" panose="020B0502020104020203" charset="0"/>
                <a:cs typeface="Gill Sans MT" panose="020B0502020104020203" charset="0"/>
              </a:rPr>
              <a:t>NUTRITION INTERVENTION</a:t>
            </a:r>
            <a:endParaRPr lang="en-US" dirty="0">
              <a:latin typeface="Gill Sans MT" panose="020B0502020104020203" charset="0"/>
              <a:cs typeface="Gill Sans MT" panose="020B0502020104020203" charset="0"/>
            </a:endParaRPr>
          </a:p>
        </p:txBody>
      </p:sp>
      <p:sp>
        <p:nvSpPr>
          <p:cNvPr id="3" name="Content Placeholder 2"/>
          <p:cNvSpPr>
            <a:spLocks noGrp="1"/>
          </p:cNvSpPr>
          <p:nvPr>
            <p:ph idx="1"/>
          </p:nvPr>
        </p:nvSpPr>
        <p:spPr>
          <a:xfrm>
            <a:off x="495300" y="1070610"/>
            <a:ext cx="11087100" cy="5057140"/>
          </a:xfrm>
        </p:spPr>
        <p:txBody>
          <a:bodyPr/>
          <a:lstStyle/>
          <a:p>
            <a:pPr marL="0" indent="0">
              <a:buNone/>
            </a:pPr>
            <a:r>
              <a:rPr lang="en-US" sz="3600" b="1" dirty="0">
                <a:solidFill>
                  <a:srgbClr val="002060"/>
                </a:solidFill>
                <a:latin typeface="Gill Sans MT" panose="020B0502020104020203" charset="0"/>
              </a:rPr>
              <a:t>Goals of MNT</a:t>
            </a:r>
            <a:endParaRPr lang="en-US" sz="3600" b="1" dirty="0">
              <a:solidFill>
                <a:schemeClr val="tx1"/>
              </a:solidFill>
              <a:latin typeface="Gill Sans MT" panose="020B0502020104020203" charset="0"/>
            </a:endParaRPr>
          </a:p>
          <a:p>
            <a:r>
              <a:rPr lang="en-US" sz="3600" b="1" dirty="0">
                <a:solidFill>
                  <a:schemeClr val="tx1"/>
                </a:solidFill>
                <a:latin typeface="Gill Sans MT" panose="020B0502020104020203" charset="0"/>
              </a:rPr>
              <a:t>To provide adequate support for patient’s medical condition.</a:t>
            </a:r>
            <a:endParaRPr lang="en-US" sz="3600" b="1" dirty="0">
              <a:solidFill>
                <a:schemeClr val="tx1"/>
              </a:solidFill>
              <a:latin typeface="Gill Sans MT" panose="020B0502020104020203" charset="0"/>
            </a:endParaRPr>
          </a:p>
          <a:p>
            <a:r>
              <a:rPr lang="en-US" sz="3600" b="1" dirty="0">
                <a:solidFill>
                  <a:schemeClr val="tx1"/>
                </a:solidFill>
                <a:latin typeface="Gill Sans MT" panose="020B0502020104020203" charset="0"/>
              </a:rPr>
              <a:t>To provide </a:t>
            </a:r>
            <a:r>
              <a:rPr lang="en-US" sz="3600" b="1" dirty="0">
                <a:latin typeface="Gill Sans MT" panose="020B0502020104020203" charset="0"/>
              </a:rPr>
              <a:t>adequate nutrition to improve wound healing</a:t>
            </a:r>
            <a:endParaRPr lang="en-US" sz="3600" b="1" dirty="0">
              <a:solidFill>
                <a:schemeClr val="tx1"/>
              </a:solidFill>
              <a:latin typeface="Gill Sans MT" panose="020B0502020104020203" charset="0"/>
            </a:endParaRPr>
          </a:p>
          <a:p>
            <a:r>
              <a:rPr lang="en-US" sz="3600" b="1" dirty="0">
                <a:solidFill>
                  <a:schemeClr val="tx1"/>
                </a:solidFill>
                <a:latin typeface="Gill Sans MT" panose="020B0502020104020203" charset="0"/>
              </a:rPr>
              <a:t>To improve quality of life and decrease overall mortality associated with the illness</a:t>
            </a:r>
            <a:endParaRPr lang="en-US" sz="3600" b="1" dirty="0">
              <a:solidFill>
                <a:schemeClr val="tx1"/>
              </a:solidFill>
              <a:latin typeface="Gill Sans MT" panose="020B05020201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charset="0"/>
              </a:rPr>
              <a:t>NUTRITION INTERVENTION CONT’D</a:t>
            </a:r>
            <a:endParaRPr lang="en-US" b="1" dirty="0">
              <a:latin typeface="Gill Sans MT" panose="020B0502020104020203" charset="0"/>
            </a:endParaRPr>
          </a:p>
        </p:txBody>
      </p:sp>
      <p:sp>
        <p:nvSpPr>
          <p:cNvPr id="3" name="Content Placeholder 2"/>
          <p:cNvSpPr>
            <a:spLocks noGrp="1"/>
          </p:cNvSpPr>
          <p:nvPr>
            <p:ph idx="1"/>
          </p:nvPr>
        </p:nvSpPr>
        <p:spPr>
          <a:xfrm>
            <a:off x="250257" y="875899"/>
            <a:ext cx="11332144" cy="5621154"/>
          </a:xfrm>
        </p:spPr>
        <p:txBody>
          <a:bodyPr/>
          <a:lstStyle/>
          <a:p>
            <a:pPr marL="0" indent="0">
              <a:buNone/>
            </a:pPr>
            <a:r>
              <a:rPr lang="en-US" sz="3600" b="1" dirty="0">
                <a:solidFill>
                  <a:srgbClr val="002060"/>
                </a:solidFill>
                <a:latin typeface="Gill Sans MT" panose="020B0502020104020203" charset="0"/>
              </a:rPr>
              <a:t>Diet prescription</a:t>
            </a:r>
            <a:endParaRPr lang="en-US" sz="3600" b="1" dirty="0">
              <a:solidFill>
                <a:srgbClr val="002060"/>
              </a:solidFill>
              <a:latin typeface="Gill Sans MT" panose="020B0502020104020203" charset="0"/>
            </a:endParaRPr>
          </a:p>
          <a:p>
            <a:r>
              <a:rPr lang="en-US" sz="4000" b="1" dirty="0">
                <a:latin typeface="Gill Sans MT" panose="020B0502020104020203" charset="0"/>
              </a:rPr>
              <a:t>Patient was placed on a HCAL HP diet of 2,800 Kcal/day </a:t>
            </a:r>
            <a:endParaRPr lang="en-US" sz="4000" b="1" dirty="0">
              <a:latin typeface="Gill Sans MT" panose="020B0502020104020203" charset="0"/>
            </a:endParaRPr>
          </a:p>
          <a:p>
            <a:pPr marL="0" indent="0">
              <a:buNone/>
            </a:pPr>
            <a:endParaRPr lang="en-US" sz="4000" b="1" dirty="0">
              <a:latin typeface="Gill Sans MT" panose="020B0502020104020203" charset="0"/>
            </a:endParaRPr>
          </a:p>
          <a:p>
            <a:pPr>
              <a:buFont typeface="Arial" panose="020B0604020202020204" pitchFamily="34" charset="0"/>
              <a:buChar char="•"/>
            </a:pPr>
            <a:r>
              <a:rPr lang="en-US" sz="3600" b="1" dirty="0"/>
              <a:t>The dietary reference intake permits wide acceptable macronutrient distribution ranges. They allow, for example, 45% to 65 of calories from carbohydrate, 10-35% of calories from protein and 20 to 35% of calories from fat.</a:t>
            </a:r>
            <a:endParaRPr lang="en-US" sz="3600" b="1" dirty="0"/>
          </a:p>
          <a:p>
            <a:endParaRPr lang="en-US" b="1" dirty="0">
              <a:solidFill>
                <a:schemeClr val="tx1"/>
              </a:solidFill>
            </a:endParaRPr>
          </a:p>
          <a:p>
            <a:pPr marL="82550" indent="0">
              <a:buNone/>
            </a:pPr>
            <a:endParaRPr lang="en-US" dirty="0">
              <a:solidFill>
                <a:schemeClr val="tx1"/>
              </a:solidFill>
            </a:endParaRPr>
          </a:p>
          <a:p>
            <a:pPr marL="0" indent="0">
              <a:buNone/>
            </a:pPr>
            <a:endParaRPr lang="en-US" b="1" dirty="0">
              <a:latin typeface="Gill Sans MT" panose="020B050202010402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3200" y="138430"/>
            <a:ext cx="10307320" cy="7197725"/>
          </a:xfrm>
          <a:prstGeom prst="rect">
            <a:avLst/>
          </a:prstGeom>
          <a:noFill/>
        </p:spPr>
        <p:txBody>
          <a:bodyPr wrap="square">
            <a:noAutofit/>
          </a:bodyPr>
          <a:lstStyle/>
          <a:p>
            <a:pPr marL="82550" indent="0">
              <a:buNone/>
            </a:pPr>
            <a:r>
              <a:rPr lang="en-US" sz="4000" b="1" dirty="0">
                <a:solidFill>
                  <a:srgbClr val="002060"/>
                </a:solidFill>
                <a:latin typeface="Gill Sans MT" panose="020B0502020104020203" charset="0"/>
                <a:sym typeface="+mn-ea"/>
              </a:rPr>
              <a:t>Calorie distribution of a day sample menu based on 2800Kcal diet</a:t>
            </a:r>
            <a:endParaRPr lang="en-US" sz="4000" b="1" dirty="0">
              <a:solidFill>
                <a:srgbClr val="002060"/>
              </a:solidFill>
              <a:latin typeface="Gill Sans MT" panose="020B0502020104020203" charset="0"/>
            </a:endParaRPr>
          </a:p>
          <a:p>
            <a:pPr marL="0" indent="0">
              <a:lnSpc>
                <a:spcPct val="150000"/>
              </a:lnSpc>
              <a:buNone/>
            </a:pPr>
            <a:r>
              <a:rPr lang="en-US" sz="3600" b="1" dirty="0">
                <a:latin typeface="Gill Sans MT" panose="020B0502020104020203" charset="0"/>
                <a:cs typeface="Arial" panose="020B0604020202020204" pitchFamily="34" charset="0"/>
                <a:sym typeface="+mn-ea"/>
              </a:rPr>
              <a:t>CHO: 50% of 2800kcal = 1400 kcal</a:t>
            </a:r>
            <a:endParaRPr lang="en-US" sz="3600" b="1" dirty="0">
              <a:latin typeface="Gill Sans MT" panose="020B0502020104020203" charset="0"/>
              <a:cs typeface="Arial" panose="020B0604020202020204" pitchFamily="34" charset="0"/>
            </a:endParaRPr>
          </a:p>
          <a:p>
            <a:pPr marL="0" indent="0">
              <a:lnSpc>
                <a:spcPct val="150000"/>
              </a:lnSpc>
              <a:buNone/>
            </a:pPr>
            <a:r>
              <a:rPr lang="en-US" sz="3600" b="1" dirty="0">
                <a:latin typeface="Gill Sans MT" panose="020B0502020104020203" charset="0"/>
                <a:cs typeface="Arial" panose="020B0604020202020204" pitchFamily="34" charset="0"/>
                <a:sym typeface="+mn-ea"/>
              </a:rPr>
              <a:t>		1400 / 4 = </a:t>
            </a:r>
            <a:r>
              <a:rPr lang="en-US" sz="3600" b="1" dirty="0">
                <a:solidFill>
                  <a:srgbClr val="002060"/>
                </a:solidFill>
                <a:latin typeface="Gill Sans MT" panose="020B0502020104020203" charset="0"/>
                <a:cs typeface="Arial" panose="020B0604020202020204" pitchFamily="34" charset="0"/>
                <a:sym typeface="+mn-ea"/>
              </a:rPr>
              <a:t>350g</a:t>
            </a:r>
            <a:endParaRPr lang="en-US" sz="3600" b="1" dirty="0">
              <a:solidFill>
                <a:srgbClr val="002060"/>
              </a:solidFill>
              <a:latin typeface="Gill Sans MT" panose="020B0502020104020203" charset="0"/>
              <a:cs typeface="Arial" panose="020B0604020202020204" pitchFamily="34" charset="0"/>
            </a:endParaRPr>
          </a:p>
          <a:p>
            <a:pPr marL="0" indent="0">
              <a:lnSpc>
                <a:spcPct val="150000"/>
              </a:lnSpc>
              <a:buNone/>
            </a:pPr>
            <a:r>
              <a:rPr lang="en-US" sz="3600" b="1" dirty="0">
                <a:latin typeface="Gill Sans MT" panose="020B0502020104020203" charset="0"/>
                <a:cs typeface="Arial" panose="020B0604020202020204" pitchFamily="34" charset="0"/>
                <a:sym typeface="+mn-ea"/>
              </a:rPr>
              <a:t>Protein: 30% of 2800kcal = 84</a:t>
            </a:r>
            <a:r>
              <a:rPr lang="en-US" sz="3600" b="1" dirty="0">
                <a:solidFill>
                  <a:schemeClr val="tx1"/>
                </a:solidFill>
                <a:latin typeface="Gill Sans MT" panose="020B0502020104020203" charset="0"/>
                <a:cs typeface="Arial" panose="020B0604020202020204" pitchFamily="34" charset="0"/>
                <a:sym typeface="+mn-ea"/>
              </a:rPr>
              <a:t>0kcal</a:t>
            </a:r>
            <a:endParaRPr lang="en-US" sz="3600" b="1" dirty="0">
              <a:solidFill>
                <a:schemeClr val="tx1"/>
              </a:solidFill>
              <a:latin typeface="Gill Sans MT" panose="020B0502020104020203" charset="0"/>
              <a:cs typeface="Arial" panose="020B0604020202020204" pitchFamily="34" charset="0"/>
            </a:endParaRPr>
          </a:p>
          <a:p>
            <a:pPr marL="0" indent="0">
              <a:lnSpc>
                <a:spcPct val="150000"/>
              </a:lnSpc>
              <a:buNone/>
            </a:pPr>
            <a:r>
              <a:rPr lang="en-US" sz="3600" b="1" dirty="0">
                <a:solidFill>
                  <a:schemeClr val="tx1"/>
                </a:solidFill>
                <a:latin typeface="Gill Sans MT" panose="020B0502020104020203" charset="0"/>
                <a:cs typeface="Arial" panose="020B0604020202020204" pitchFamily="34" charset="0"/>
                <a:sym typeface="+mn-ea"/>
              </a:rPr>
              <a:t>	</a:t>
            </a:r>
            <a:r>
              <a:rPr lang="en-US" sz="3600" b="1" dirty="0">
                <a:latin typeface="Gill Sans MT" panose="020B0502020104020203" charset="0"/>
                <a:cs typeface="Arial" panose="020B0604020202020204" pitchFamily="34" charset="0"/>
                <a:sym typeface="+mn-ea"/>
              </a:rPr>
              <a:t>	840 / 4 = </a:t>
            </a:r>
            <a:r>
              <a:rPr lang="en-US" sz="3600" b="1" dirty="0">
                <a:solidFill>
                  <a:srgbClr val="002060"/>
                </a:solidFill>
                <a:latin typeface="Gill Sans MT" panose="020B0502020104020203" charset="0"/>
                <a:cs typeface="Arial" panose="020B0604020202020204" pitchFamily="34" charset="0"/>
                <a:sym typeface="+mn-ea"/>
              </a:rPr>
              <a:t>210g</a:t>
            </a:r>
            <a:endParaRPr lang="en-US" sz="3600" b="1" dirty="0">
              <a:solidFill>
                <a:srgbClr val="002060"/>
              </a:solidFill>
              <a:latin typeface="Gill Sans MT" panose="020B0502020104020203" charset="0"/>
              <a:cs typeface="Arial" panose="020B0604020202020204" pitchFamily="34" charset="0"/>
            </a:endParaRPr>
          </a:p>
          <a:p>
            <a:pPr marL="0" indent="0">
              <a:lnSpc>
                <a:spcPct val="150000"/>
              </a:lnSpc>
              <a:buNone/>
            </a:pPr>
            <a:r>
              <a:rPr lang="en-US" sz="3600" b="1" dirty="0">
                <a:latin typeface="Gill Sans MT" panose="020B0502020104020203" charset="0"/>
                <a:cs typeface="Arial" panose="020B0604020202020204" pitchFamily="34" charset="0"/>
                <a:sym typeface="+mn-ea"/>
              </a:rPr>
              <a:t>Fat: 20% of 2800kcal = 56</a:t>
            </a:r>
            <a:r>
              <a:rPr lang="en-US" sz="3600" b="1" dirty="0">
                <a:solidFill>
                  <a:schemeClr val="tx1"/>
                </a:solidFill>
                <a:latin typeface="Gill Sans MT" panose="020B0502020104020203" charset="0"/>
                <a:cs typeface="Arial" panose="020B0604020202020204" pitchFamily="34" charset="0"/>
                <a:sym typeface="+mn-ea"/>
              </a:rPr>
              <a:t>0kcal</a:t>
            </a:r>
            <a:endParaRPr lang="en-US" sz="3600" b="1" dirty="0">
              <a:solidFill>
                <a:schemeClr val="tx1"/>
              </a:solidFill>
              <a:latin typeface="Gill Sans MT" panose="020B0502020104020203" charset="0"/>
              <a:cs typeface="Arial" panose="020B0604020202020204" pitchFamily="34" charset="0"/>
            </a:endParaRPr>
          </a:p>
          <a:p>
            <a:pPr marL="0" indent="0">
              <a:lnSpc>
                <a:spcPct val="150000"/>
              </a:lnSpc>
              <a:buNone/>
            </a:pPr>
            <a:r>
              <a:rPr lang="en-US" sz="3600" b="1" dirty="0">
                <a:latin typeface="Gill Sans MT" panose="020B0502020104020203" charset="0"/>
                <a:cs typeface="Arial" panose="020B0604020202020204" pitchFamily="34" charset="0"/>
                <a:sym typeface="+mn-ea"/>
              </a:rPr>
              <a:t>		560 / 9 </a:t>
            </a:r>
            <a:r>
              <a:rPr lang="en-US" sz="3600" b="1" dirty="0">
                <a:solidFill>
                  <a:srgbClr val="002060"/>
                </a:solidFill>
                <a:latin typeface="Gill Sans MT" panose="020B0502020104020203" charset="0"/>
                <a:cs typeface="Arial" panose="020B0604020202020204" pitchFamily="34" charset="0"/>
                <a:sym typeface="+mn-ea"/>
              </a:rPr>
              <a:t>= 62.2g</a:t>
            </a:r>
            <a:endParaRPr lang="en-US" sz="3600" b="1" dirty="0">
              <a:solidFill>
                <a:srgbClr val="002060"/>
              </a:solidFill>
              <a:latin typeface="Gill Sans MT" panose="020B0502020104020203" charset="0"/>
              <a:cs typeface="Arial" panose="020B0604020202020204" pitchFamily="34" charset="0"/>
            </a:endParaRPr>
          </a:p>
          <a:p>
            <a:endParaRPr lang="en-US" sz="3600" b="1" dirty="0">
              <a:solidFill>
                <a:srgbClr val="FF0000"/>
              </a:solidFill>
              <a:latin typeface="Gill Sans MT" panose="020B0502020104020203" charset="0"/>
              <a:cs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582400" cy="500743"/>
          </a:xfrm>
        </p:spPr>
        <p:txBody>
          <a:bodyPr/>
          <a:lstStyle/>
          <a:p>
            <a:r>
              <a:rPr lang="en-US" sz="3600" b="1" dirty="0"/>
              <a:t>A DAY SAMPLE MENU FOR FULL STRENGHT FEED</a:t>
            </a:r>
            <a:endParaRPr lang="en-US" dirty="0"/>
          </a:p>
        </p:txBody>
      </p:sp>
      <p:sp>
        <p:nvSpPr>
          <p:cNvPr id="10" name="Content Placeholder 9"/>
          <p:cNvSpPr>
            <a:spLocks noGrp="1"/>
          </p:cNvSpPr>
          <p:nvPr>
            <p:ph idx="1"/>
          </p:nvPr>
        </p:nvSpPr>
        <p:spPr>
          <a:xfrm>
            <a:off x="381000" y="500743"/>
            <a:ext cx="11201400" cy="6161314"/>
          </a:xfrm>
        </p:spPr>
        <p:txBody>
          <a:bodyPr/>
          <a:lstStyle/>
          <a:p>
            <a:pPr marL="0" indent="0">
              <a:buNone/>
            </a:pPr>
            <a:r>
              <a:rPr lang="en-US" sz="3200" b="1" dirty="0"/>
              <a:t>Based on 2800 kcal /day</a:t>
            </a:r>
            <a:endParaRPr lang="en-US" sz="3200" b="1" dirty="0"/>
          </a:p>
          <a:p>
            <a:pPr marL="0" indent="0">
              <a:buFont typeface="Arial" panose="020B0604020202020204" pitchFamily="34" charset="0"/>
              <a:buNone/>
            </a:pPr>
            <a:r>
              <a:rPr lang="en-US" b="1" dirty="0"/>
              <a:t>                                </a:t>
            </a:r>
            <a:r>
              <a:rPr lang="en-US" sz="2800" b="1" dirty="0"/>
              <a:t>Volume:  2000mls</a:t>
            </a:r>
            <a:endParaRPr lang="en-US" sz="2800" b="1" dirty="0"/>
          </a:p>
          <a:p>
            <a:pPr marL="0" indent="0">
              <a:buFont typeface="Arial" panose="020B0604020202020204" pitchFamily="34" charset="0"/>
              <a:buNone/>
            </a:pPr>
            <a:r>
              <a:rPr lang="en-US" sz="2800" b="1" dirty="0"/>
              <a:t>                                    Calorie:   2800 kcal 		</a:t>
            </a:r>
            <a:endParaRPr lang="en-US" sz="2800" b="1" dirty="0"/>
          </a:p>
          <a:p>
            <a:pPr marL="0" indent="0">
              <a:buFont typeface="Arial" panose="020B0604020202020204" pitchFamily="34" charset="0"/>
              <a:buNone/>
            </a:pPr>
            <a:r>
              <a:rPr lang="en-US" sz="2800" b="1" dirty="0"/>
              <a:t>                                    Protein:   210g</a:t>
            </a:r>
            <a:endParaRPr lang="en-US" sz="2800" b="1" dirty="0"/>
          </a:p>
          <a:p>
            <a:pPr marL="0" indent="0">
              <a:buNone/>
            </a:pPr>
            <a:endParaRPr lang="en-US" sz="3200" b="1" dirty="0"/>
          </a:p>
          <a:p>
            <a:pPr marL="0" indent="0">
              <a:buNone/>
            </a:pPr>
            <a:endParaRPr lang="en-US" sz="3200" b="1" dirty="0"/>
          </a:p>
          <a:p>
            <a:pPr marL="0" indent="0">
              <a:buNone/>
            </a:pPr>
            <a:endParaRPr lang="en-US" dirty="0"/>
          </a:p>
        </p:txBody>
      </p:sp>
      <p:graphicFrame>
        <p:nvGraphicFramePr>
          <p:cNvPr id="12" name="Table 11"/>
          <p:cNvGraphicFramePr>
            <a:graphicFrameLocks noGrp="1"/>
          </p:cNvGraphicFramePr>
          <p:nvPr>
            <p:custDataLst>
              <p:tags r:id="rId1"/>
            </p:custDataLst>
          </p:nvPr>
        </p:nvGraphicFramePr>
        <p:xfrm>
          <a:off x="242570" y="2624455"/>
          <a:ext cx="10370820" cy="4145280"/>
        </p:xfrm>
        <a:graphic>
          <a:graphicData uri="http://schemas.openxmlformats.org/drawingml/2006/table">
            <a:tbl>
              <a:tblPr firstRow="1" bandRow="1">
                <a:tableStyleId>{5C22544A-7EE6-4342-B048-85BDC9FD1C3A}</a:tableStyleId>
              </a:tblPr>
              <a:tblGrid>
                <a:gridCol w="2129790"/>
                <a:gridCol w="1727835"/>
                <a:gridCol w="1329055"/>
                <a:gridCol w="1727200"/>
                <a:gridCol w="1729105"/>
                <a:gridCol w="1727835"/>
              </a:tblGrid>
              <a:tr h="826770">
                <a:tc>
                  <a:txBody>
                    <a:bodyPr/>
                    <a:lstStyle/>
                    <a:p>
                      <a:r>
                        <a:rPr lang="en-US" sz="2000" dirty="0">
                          <a:solidFill>
                            <a:schemeClr val="tx1"/>
                          </a:solidFill>
                          <a:latin typeface="Gill Sans MT" panose="020B0502020104020203" charset="0"/>
                          <a:cs typeface="Gill Sans MT" panose="020B0502020104020203" charset="0"/>
                        </a:rPr>
                        <a:t>INGREDIENTS</a:t>
                      </a:r>
                      <a:endParaRPr lang="en-US" sz="2000" dirty="0">
                        <a:solidFill>
                          <a:schemeClr val="tx1"/>
                        </a:solidFill>
                        <a:latin typeface="Gill Sans MT" panose="020B0502020104020203" charset="0"/>
                        <a:cs typeface="Gill Sans MT" panose="020B0502020104020203" charset="0"/>
                      </a:endParaRPr>
                    </a:p>
                  </a:txBody>
                  <a:tcPr/>
                </a:tc>
                <a:tc>
                  <a:txBody>
                    <a:bodyPr/>
                    <a:lstStyle/>
                    <a:p>
                      <a:r>
                        <a:rPr lang="en-US" sz="2000" dirty="0">
                          <a:solidFill>
                            <a:schemeClr val="tx1"/>
                          </a:solidFill>
                          <a:latin typeface="Gill Sans MT" panose="020B0502020104020203" charset="0"/>
                          <a:cs typeface="Gill Sans MT" panose="020B0502020104020203" charset="0"/>
                        </a:rPr>
                        <a:t>QUANTITY (mls)</a:t>
                      </a:r>
                      <a:endParaRPr lang="en-US" sz="2000" dirty="0">
                        <a:solidFill>
                          <a:schemeClr val="tx1"/>
                        </a:solidFill>
                        <a:latin typeface="Gill Sans MT" panose="020B0502020104020203" charset="0"/>
                        <a:cs typeface="Gill Sans MT" panose="020B0502020104020203" charset="0"/>
                      </a:endParaRPr>
                    </a:p>
                  </a:txBody>
                  <a:tcPr/>
                </a:tc>
                <a:tc>
                  <a:txBody>
                    <a:bodyPr/>
                    <a:lstStyle/>
                    <a:p>
                      <a:r>
                        <a:rPr lang="en-US" sz="2000" dirty="0">
                          <a:solidFill>
                            <a:schemeClr val="tx1"/>
                          </a:solidFill>
                          <a:latin typeface="Gill Sans MT" panose="020B0502020104020203" charset="0"/>
                          <a:cs typeface="Gill Sans MT" panose="020B0502020104020203" charset="0"/>
                        </a:rPr>
                        <a:t>ENERGY(KCAL)</a:t>
                      </a:r>
                      <a:endParaRPr lang="en-US" sz="2000" dirty="0">
                        <a:solidFill>
                          <a:schemeClr val="tx1"/>
                        </a:solidFill>
                        <a:latin typeface="Gill Sans MT" panose="020B0502020104020203" charset="0"/>
                        <a:cs typeface="Gill Sans MT" panose="020B0502020104020203" charset="0"/>
                      </a:endParaRPr>
                    </a:p>
                  </a:txBody>
                  <a:tcPr/>
                </a:tc>
                <a:tc>
                  <a:txBody>
                    <a:bodyPr/>
                    <a:lstStyle/>
                    <a:p>
                      <a:r>
                        <a:rPr lang="en-US" sz="2000" dirty="0">
                          <a:solidFill>
                            <a:schemeClr val="tx1"/>
                          </a:solidFill>
                          <a:latin typeface="Gill Sans MT" panose="020B0502020104020203" charset="0"/>
                          <a:cs typeface="Gill Sans MT" panose="020B0502020104020203" charset="0"/>
                        </a:rPr>
                        <a:t>CHO (g)</a:t>
                      </a:r>
                      <a:endParaRPr lang="en-US" sz="2000" dirty="0">
                        <a:solidFill>
                          <a:schemeClr val="tx1"/>
                        </a:solidFill>
                        <a:latin typeface="Gill Sans MT" panose="020B0502020104020203" charset="0"/>
                        <a:cs typeface="Gill Sans MT" panose="020B0502020104020203" charset="0"/>
                      </a:endParaRPr>
                    </a:p>
                  </a:txBody>
                  <a:tcPr/>
                </a:tc>
                <a:tc>
                  <a:txBody>
                    <a:bodyPr/>
                    <a:lstStyle/>
                    <a:p>
                      <a:r>
                        <a:rPr lang="en-US" sz="2000" dirty="0">
                          <a:solidFill>
                            <a:schemeClr val="tx1"/>
                          </a:solidFill>
                          <a:latin typeface="Gill Sans MT" panose="020B0502020104020203" charset="0"/>
                          <a:cs typeface="Gill Sans MT" panose="020B0502020104020203" charset="0"/>
                        </a:rPr>
                        <a:t> CHON (g)</a:t>
                      </a:r>
                      <a:endParaRPr lang="en-US" sz="2000" dirty="0">
                        <a:solidFill>
                          <a:schemeClr val="tx1"/>
                        </a:solidFill>
                        <a:latin typeface="Gill Sans MT" panose="020B0502020104020203" charset="0"/>
                        <a:cs typeface="Gill Sans MT" panose="020B0502020104020203" charset="0"/>
                      </a:endParaRPr>
                    </a:p>
                  </a:txBody>
                  <a:tcPr/>
                </a:tc>
                <a:tc>
                  <a:txBody>
                    <a:bodyPr/>
                    <a:lstStyle/>
                    <a:p>
                      <a:r>
                        <a:rPr lang="en-US" sz="2000" dirty="0">
                          <a:solidFill>
                            <a:schemeClr val="tx1"/>
                          </a:solidFill>
                          <a:latin typeface="Gill Sans MT" panose="020B0502020104020203" charset="0"/>
                          <a:cs typeface="Gill Sans MT" panose="020B0502020104020203" charset="0"/>
                        </a:rPr>
                        <a:t>FAT (g)</a:t>
                      </a:r>
                      <a:endParaRPr lang="en-US" sz="2000" dirty="0">
                        <a:solidFill>
                          <a:schemeClr val="tx1"/>
                        </a:solidFill>
                        <a:latin typeface="Gill Sans MT" panose="020B0502020104020203" charset="0"/>
                        <a:cs typeface="Gill Sans MT" panose="020B0502020104020203" charset="0"/>
                      </a:endParaRPr>
                    </a:p>
                  </a:txBody>
                  <a:tcPr/>
                </a:tc>
              </a:tr>
              <a:tr h="553720">
                <a:tc>
                  <a:txBody>
                    <a:bodyPr/>
                    <a:lstStyle/>
                    <a:p>
                      <a:r>
                        <a:rPr lang="en-US" sz="2000" b="1" dirty="0">
                          <a:latin typeface="Gill Sans MT" panose="020B0502020104020203" charset="0"/>
                          <a:cs typeface="Gill Sans MT" panose="020B0502020104020203" charset="0"/>
                        </a:rPr>
                        <a:t>Pap</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1600</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1278</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315.9</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1.44</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a:t>
                      </a:r>
                      <a:endParaRPr lang="en-US" sz="2000" b="1" dirty="0">
                        <a:latin typeface="Gill Sans MT" panose="020B0502020104020203" charset="0"/>
                        <a:cs typeface="Gill Sans MT" panose="020B0502020104020203" charset="0"/>
                      </a:endParaRPr>
                    </a:p>
                  </a:txBody>
                  <a:tcPr/>
                </a:tc>
              </a:tr>
              <a:tr h="553085">
                <a:tc>
                  <a:txBody>
                    <a:bodyPr/>
                    <a:lstStyle/>
                    <a:p>
                      <a:r>
                        <a:rPr lang="en-US" sz="2000" b="1" dirty="0">
                          <a:latin typeface="Gill Sans MT" panose="020B0502020104020203" charset="0"/>
                          <a:cs typeface="Gill Sans MT" panose="020B0502020104020203" charset="0"/>
                        </a:rPr>
                        <a:t>Adult Peak </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18</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918</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61.74</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48.6</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32.4</a:t>
                      </a:r>
                      <a:endParaRPr lang="en-US" sz="2000" b="1" dirty="0">
                        <a:latin typeface="Gill Sans MT" panose="020B0502020104020203" charset="0"/>
                        <a:cs typeface="Gill Sans MT" panose="020B0502020104020203" charset="0"/>
                      </a:endParaRPr>
                    </a:p>
                  </a:txBody>
                  <a:tcPr/>
                </a:tc>
              </a:tr>
              <a:tr h="551180">
                <a:tc>
                  <a:txBody>
                    <a:bodyPr/>
                    <a:lstStyle/>
                    <a:p>
                      <a:r>
                        <a:rPr lang="en-US" sz="2000" b="1" dirty="0">
                          <a:latin typeface="Gill Sans MT" panose="020B0502020104020203" charset="0"/>
                          <a:cs typeface="Gill Sans MT" panose="020B0502020104020203" charset="0"/>
                        </a:rPr>
                        <a:t>Egg (2)</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100g</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148</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0.92</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12.6</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12</a:t>
                      </a:r>
                      <a:endParaRPr lang="en-US" sz="2000" b="1" dirty="0">
                        <a:latin typeface="Gill Sans MT" panose="020B0502020104020203" charset="0"/>
                        <a:cs typeface="Gill Sans MT" panose="020B0502020104020203" charset="0"/>
                      </a:endParaRPr>
                    </a:p>
                  </a:txBody>
                  <a:tcPr/>
                </a:tc>
              </a:tr>
              <a:tr h="553720">
                <a:tc>
                  <a:txBody>
                    <a:bodyPr/>
                    <a:lstStyle/>
                    <a:p>
                      <a:r>
                        <a:rPr lang="en-US" sz="2000" b="1" dirty="0">
                          <a:latin typeface="Gill Sans MT" panose="020B0502020104020203" charset="0"/>
                          <a:cs typeface="Gill Sans MT" panose="020B0502020104020203" charset="0"/>
                        </a:rPr>
                        <a:t>Groundnut</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60</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344.4</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10.44</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13.44</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26.52</a:t>
                      </a:r>
                      <a:endParaRPr lang="en-US" sz="2000" b="1" dirty="0">
                        <a:latin typeface="Gill Sans MT" panose="020B0502020104020203" charset="0"/>
                        <a:cs typeface="Gill Sans MT" panose="020B0502020104020203" charset="0"/>
                      </a:endParaRPr>
                    </a:p>
                  </a:txBody>
                  <a:tcPr/>
                </a:tc>
              </a:tr>
              <a:tr h="553085">
                <a:tc>
                  <a:txBody>
                    <a:bodyPr/>
                    <a:lstStyle/>
                    <a:p>
                      <a:r>
                        <a:rPr lang="en-US" sz="2000" b="1" dirty="0">
                          <a:latin typeface="Gill Sans MT" panose="020B0502020104020203" charset="0"/>
                          <a:cs typeface="Gill Sans MT" panose="020B0502020104020203" charset="0"/>
                        </a:rPr>
                        <a:t>Vit C &amp; B.co</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4 tablets</a:t>
                      </a:r>
                      <a:endParaRPr lang="en-US" sz="2000" b="1" dirty="0">
                        <a:latin typeface="Gill Sans MT" panose="020B0502020104020203" charset="0"/>
                        <a:cs typeface="Gill Sans MT" panose="020B0502020104020203" charset="0"/>
                      </a:endParaRPr>
                    </a:p>
                  </a:txBody>
                  <a:tcPr/>
                </a:tc>
                <a:tc>
                  <a:txBody>
                    <a:bodyPr/>
                    <a:lstStyle/>
                    <a:p>
                      <a:endParaRPr lang="en-US" sz="2000" b="1">
                        <a:latin typeface="Gill Sans MT" panose="020B0502020104020203" charset="0"/>
                        <a:cs typeface="Gill Sans MT" panose="020B0502020104020203" charset="0"/>
                      </a:endParaRPr>
                    </a:p>
                  </a:txBody>
                  <a:tcPr/>
                </a:tc>
                <a:tc>
                  <a:txBody>
                    <a:bodyPr/>
                    <a:lstStyle/>
                    <a:p>
                      <a:endParaRPr lang="en-US" sz="2000" b="1">
                        <a:latin typeface="Gill Sans MT" panose="020B0502020104020203" charset="0"/>
                        <a:cs typeface="Gill Sans MT" panose="020B0502020104020203" charset="0"/>
                      </a:endParaRPr>
                    </a:p>
                  </a:txBody>
                  <a:tcPr/>
                </a:tc>
                <a:tc>
                  <a:txBody>
                    <a:bodyPr/>
                    <a:lstStyle/>
                    <a:p>
                      <a:endParaRPr lang="en-US" sz="2000" b="1" dirty="0">
                        <a:latin typeface="Gill Sans MT" panose="020B0502020104020203" charset="0"/>
                        <a:cs typeface="Gill Sans MT" panose="020B0502020104020203" charset="0"/>
                      </a:endParaRPr>
                    </a:p>
                  </a:txBody>
                  <a:tcPr/>
                </a:tc>
                <a:tc>
                  <a:txBody>
                    <a:bodyPr/>
                    <a:lstStyle/>
                    <a:p>
                      <a:endParaRPr lang="en-US" sz="2000" b="1" dirty="0">
                        <a:latin typeface="Gill Sans MT" panose="020B0502020104020203" charset="0"/>
                        <a:cs typeface="Gill Sans MT" panose="020B0502020104020203" charset="0"/>
                      </a:endParaRPr>
                    </a:p>
                  </a:txBody>
                  <a:tcPr/>
                </a:tc>
              </a:tr>
              <a:tr h="553720">
                <a:tc>
                  <a:txBody>
                    <a:bodyPr/>
                    <a:lstStyle/>
                    <a:p>
                      <a:r>
                        <a:rPr lang="en-US" sz="2000" b="1" dirty="0">
                          <a:latin typeface="Gill Sans MT" panose="020B0502020104020203" charset="0"/>
                          <a:cs typeface="Gill Sans MT" panose="020B0502020104020203" charset="0"/>
                        </a:rPr>
                        <a:t>Total </a:t>
                      </a:r>
                      <a:endParaRPr lang="en-US" sz="2000" b="1" dirty="0">
                        <a:latin typeface="Gill Sans MT" panose="020B0502020104020203" charset="0"/>
                        <a:cs typeface="Gill Sans MT" panose="020B0502020104020203" charset="0"/>
                      </a:endParaRPr>
                    </a:p>
                  </a:txBody>
                  <a:tcPr/>
                </a:tc>
                <a:tc>
                  <a:txBody>
                    <a:bodyPr/>
                    <a:lstStyle/>
                    <a:p>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2,688.4</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388.1</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85.48</a:t>
                      </a:r>
                      <a:endParaRPr lang="en-US" sz="2000" b="1" dirty="0">
                        <a:latin typeface="Gill Sans MT" panose="020B0502020104020203" charset="0"/>
                        <a:cs typeface="Gill Sans MT" panose="020B0502020104020203" charset="0"/>
                      </a:endParaRPr>
                    </a:p>
                  </a:txBody>
                  <a:tcPr/>
                </a:tc>
                <a:tc>
                  <a:txBody>
                    <a:bodyPr/>
                    <a:lstStyle/>
                    <a:p>
                      <a:r>
                        <a:rPr lang="en-US" sz="2000" b="1" dirty="0">
                          <a:latin typeface="Gill Sans MT" panose="020B0502020104020203" charset="0"/>
                          <a:cs typeface="Gill Sans MT" panose="020B0502020104020203" charset="0"/>
                        </a:rPr>
                        <a:t>70.92</a:t>
                      </a:r>
                      <a:endParaRPr lang="en-US" sz="2000" b="1" dirty="0">
                        <a:latin typeface="Gill Sans MT" panose="020B0502020104020203" charset="0"/>
                        <a:cs typeface="Gill Sans MT" panose="020B0502020104020203" charset="0"/>
                      </a:endParaRPr>
                    </a:p>
                  </a:txBody>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
            <a:ext cx="10972800" cy="596766"/>
          </a:xfrm>
        </p:spPr>
        <p:txBody>
          <a:bodyPr/>
          <a:lstStyle/>
          <a:p>
            <a:r>
              <a:rPr lang="en-US" b="1" dirty="0">
                <a:latin typeface="Gill Sans MT" panose="020B0502020104020203" charset="0"/>
              </a:rPr>
              <a:t>NUTRITION COUNSELLING</a:t>
            </a:r>
            <a:endParaRPr lang="en-US" b="1" dirty="0">
              <a:latin typeface="Gill Sans MT" panose="020B0502020104020203" charset="0"/>
            </a:endParaRPr>
          </a:p>
        </p:txBody>
      </p:sp>
      <p:sp>
        <p:nvSpPr>
          <p:cNvPr id="3" name="Content Placeholder 2"/>
          <p:cNvSpPr>
            <a:spLocks noGrp="1"/>
          </p:cNvSpPr>
          <p:nvPr>
            <p:ph idx="1"/>
          </p:nvPr>
        </p:nvSpPr>
        <p:spPr>
          <a:xfrm>
            <a:off x="231006" y="404261"/>
            <a:ext cx="11351394" cy="6453738"/>
          </a:xfrm>
        </p:spPr>
        <p:txBody>
          <a:bodyPr/>
          <a:lstStyle/>
          <a:p>
            <a:pPr marL="0" indent="0">
              <a:buNone/>
            </a:pPr>
            <a:r>
              <a:rPr lang="en-US" b="1" dirty="0">
                <a:latin typeface="Gill Sans MT" panose="020B0502020104020203" charset="0"/>
              </a:rPr>
              <a:t>Patient was counselled to</a:t>
            </a:r>
            <a:endParaRPr lang="en-US" b="1" dirty="0">
              <a:latin typeface="Gill Sans MT" panose="020B0502020104020203" charset="0"/>
            </a:endParaRPr>
          </a:p>
          <a:p>
            <a:r>
              <a:rPr lang="en-US" b="1" dirty="0">
                <a:latin typeface="Gill Sans MT" panose="020B0502020104020203" charset="0"/>
              </a:rPr>
              <a:t>Choose carbohydrate sources from complex carbohydrates such as whole grains e.g. Oat, rice, corn, garri. </a:t>
            </a:r>
            <a:endParaRPr lang="en-US" b="1" dirty="0">
              <a:latin typeface="Gill Sans MT" panose="020B0502020104020203" charset="0"/>
            </a:endParaRPr>
          </a:p>
          <a:p>
            <a:r>
              <a:rPr lang="en-US" b="1" dirty="0"/>
              <a:t>Increase fiber intake through the consumption of fruits and vegetables .</a:t>
            </a:r>
            <a:endParaRPr lang="en-US" b="1" dirty="0"/>
          </a:p>
          <a:p>
            <a:r>
              <a:rPr lang="en-US" b="1" dirty="0"/>
              <a:t>Take foods rich in omega 3 fatty acids like nuts, fish, flax seeds, avocados.</a:t>
            </a:r>
            <a:endParaRPr lang="en-US" b="1" dirty="0"/>
          </a:p>
          <a:p>
            <a:r>
              <a:rPr lang="en-US" b="1" dirty="0"/>
              <a:t>To avoid consuming herbal concoctions, fizzy drinks and confectionaries.</a:t>
            </a:r>
            <a:endParaRPr lang="en-US" b="1" dirty="0"/>
          </a:p>
          <a:p>
            <a:r>
              <a:rPr lang="en-US" b="1" dirty="0"/>
              <a:t>to avoid artificial spices and to stop adding salt to table.</a:t>
            </a:r>
            <a:endParaRPr lang="en-US" b="1" dirty="0"/>
          </a:p>
          <a:p>
            <a:r>
              <a:rPr lang="en-US" b="1" dirty="0"/>
              <a:t>To maintain optimum hygiene .</a:t>
            </a:r>
            <a:endParaRPr lang="en-US" b="1" dirty="0"/>
          </a:p>
          <a:p>
            <a:endParaRPr lang="en-US" b="1" dirty="0"/>
          </a:p>
          <a:p>
            <a:endParaRPr lang="en-US" b="1" dirty="0">
              <a:latin typeface="Gill Sans MT" panose="020B0502020104020203"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charset="0"/>
              </a:rPr>
              <a:t>DRUG-NUTRIENT INTERACTION</a:t>
            </a:r>
            <a:endParaRPr lang="en-US" b="1" dirty="0">
              <a:latin typeface="Gill Sans MT" panose="020B0502020104020203" charset="0"/>
            </a:endParaRPr>
          </a:p>
        </p:txBody>
      </p:sp>
      <p:graphicFrame>
        <p:nvGraphicFramePr>
          <p:cNvPr id="4" name="Content Placeholder 3"/>
          <p:cNvGraphicFramePr>
            <a:graphicFrameLocks noGrp="1"/>
          </p:cNvGraphicFramePr>
          <p:nvPr>
            <p:ph idx="1"/>
          </p:nvPr>
        </p:nvGraphicFramePr>
        <p:xfrm>
          <a:off x="217714" y="696686"/>
          <a:ext cx="11756572" cy="6161188"/>
        </p:xfrm>
        <a:graphic>
          <a:graphicData uri="http://schemas.openxmlformats.org/drawingml/2006/table">
            <a:tbl>
              <a:tblPr firstRow="1" bandRow="1">
                <a:tableStyleId>{5C22544A-7EE6-4342-B048-85BDC9FD1C3A}</a:tableStyleId>
              </a:tblPr>
              <a:tblGrid>
                <a:gridCol w="2939143"/>
                <a:gridCol w="2939143"/>
                <a:gridCol w="2939143"/>
                <a:gridCol w="2939143"/>
              </a:tblGrid>
              <a:tr h="446694">
                <a:tc>
                  <a:txBody>
                    <a:bodyPr/>
                    <a:lstStyle/>
                    <a:p>
                      <a:pPr algn="just">
                        <a:lnSpc>
                          <a:spcPct val="150000"/>
                        </a:lnSpc>
                        <a:spcAft>
                          <a:spcPts val="1000"/>
                        </a:spcAft>
                      </a:pPr>
                      <a:r>
                        <a:rPr lang="en-US" sz="1200" b="1" dirty="0">
                          <a:effectLst/>
                          <a:latin typeface="+mj-lt"/>
                          <a:cs typeface="Arial" panose="020B0604020202020204" pitchFamily="34" charset="0"/>
                        </a:rPr>
                        <a:t>Drugs</a:t>
                      </a:r>
                      <a:endParaRPr lang="en-US" sz="1200" b="1" dirty="0">
                        <a:effectLst/>
                        <a:latin typeface="+mj-lt"/>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Dosage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Functions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a:effectLst/>
                          <a:latin typeface="+mj-lt"/>
                          <a:cs typeface="Arial" panose="020B0604020202020204" pitchFamily="34" charset="0"/>
                        </a:rPr>
                        <a:t>Drug  and Nutrient  interaction </a:t>
                      </a:r>
                      <a:endParaRPr lang="en-US" sz="1200" b="1">
                        <a:effectLst/>
                        <a:latin typeface="+mj-lt"/>
                        <a:ea typeface="SimSun" panose="02010600030101010101" pitchFamily="2" charset="-122"/>
                        <a:cs typeface="Arial" panose="020B0604020202020204" pitchFamily="34" charset="0"/>
                      </a:endParaRPr>
                    </a:p>
                  </a:txBody>
                  <a:tcPr marL="53595" marR="53595" marT="0" marB="0"/>
                </a:tc>
              </a:tr>
              <a:tr h="1282867">
                <a:tc>
                  <a:txBody>
                    <a:bodyPr/>
                    <a:lstStyle/>
                    <a:p>
                      <a:pPr algn="just">
                        <a:lnSpc>
                          <a:spcPct val="150000"/>
                        </a:lnSpc>
                        <a:spcAft>
                          <a:spcPts val="1000"/>
                        </a:spcAft>
                      </a:pPr>
                      <a:r>
                        <a:rPr lang="en-US" sz="1200" b="1" dirty="0">
                          <a:effectLst/>
                          <a:latin typeface="+mj-lt"/>
                          <a:cs typeface="Arial" panose="020B0604020202020204" pitchFamily="34" charset="0"/>
                        </a:rPr>
                        <a:t>IV Furosemide (60mg)</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12 hourly</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Used for edema  reduction. It inhibits electrolyte  reabsorption from  the kidneys and enhance the excretion of water from  the body</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Increases  the absorption  of ibuprofen and  may decrease  Serum potassium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r>
              <a:tr h="622005">
                <a:tc>
                  <a:txBody>
                    <a:bodyPr/>
                    <a:lstStyle/>
                    <a:p>
                      <a:pPr algn="just">
                        <a:lnSpc>
                          <a:spcPct val="150000"/>
                        </a:lnSpc>
                        <a:spcAft>
                          <a:spcPts val="1000"/>
                        </a:spcAft>
                      </a:pPr>
                      <a:r>
                        <a:rPr lang="en-US" sz="1200" b="1" dirty="0">
                          <a:effectLst/>
                          <a:latin typeface="+mj-lt"/>
                          <a:cs typeface="Arial" panose="020B0604020202020204" pitchFamily="34" charset="0"/>
                        </a:rPr>
                        <a:t>IV Ceftriaxone (1g)</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12 hourly</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Used to treat a wide variety  of bacteria infections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No known  interaction</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r>
              <a:tr h="952437">
                <a:tc>
                  <a:txBody>
                    <a:bodyPr/>
                    <a:lstStyle/>
                    <a:p>
                      <a:pPr algn="just">
                        <a:lnSpc>
                          <a:spcPct val="150000"/>
                        </a:lnSpc>
                        <a:spcAft>
                          <a:spcPts val="1000"/>
                        </a:spcAft>
                      </a:pPr>
                      <a:r>
                        <a:rPr lang="en-US" sz="1200" b="1" dirty="0">
                          <a:effectLst/>
                          <a:latin typeface="+mj-lt"/>
                          <a:cs typeface="Arial" panose="020B0604020202020204" pitchFamily="34" charset="0"/>
                        </a:rPr>
                        <a:t>Tab Vitamin C (500mg)</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2x daily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Helps to protect  cells  and keep them healthy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Enhances the absorption  of  dietary iron and  selenium, reduces copper, nickel  and  manganese  absorption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r>
              <a:tr h="952311">
                <a:tc>
                  <a:txBody>
                    <a:bodyPr/>
                    <a:lstStyle/>
                    <a:p>
                      <a:pPr algn="just">
                        <a:lnSpc>
                          <a:spcPct val="150000"/>
                        </a:lnSpc>
                        <a:spcAft>
                          <a:spcPts val="1000"/>
                        </a:spcAft>
                      </a:pPr>
                      <a:r>
                        <a:rPr lang="en-US" sz="1200" b="1">
                          <a:effectLst/>
                          <a:latin typeface="+mj-lt"/>
                          <a:cs typeface="Arial" panose="020B0604020202020204" pitchFamily="34" charset="0"/>
                        </a:rPr>
                        <a:t>Tab CaCO3 600mg </a:t>
                      </a:r>
                      <a:endParaRPr lang="en-US" sz="1200" b="1">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3x daily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Helps in normal  functioning of the nerves, cells, muscles and bones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Absorption may increase with food.  Binds with  phosphorus in the  gut and  block  its  absorption </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r>
              <a:tr h="952437">
                <a:tc>
                  <a:txBody>
                    <a:bodyPr/>
                    <a:lstStyle/>
                    <a:p>
                      <a:pPr algn="just">
                        <a:lnSpc>
                          <a:spcPct val="150000"/>
                        </a:lnSpc>
                        <a:spcAft>
                          <a:spcPts val="1000"/>
                        </a:spcAft>
                      </a:pPr>
                      <a:r>
                        <a:rPr lang="en-US" sz="1200" b="1" dirty="0">
                          <a:effectLst/>
                          <a:latin typeface="+mj-lt"/>
                          <a:ea typeface="SimSun" panose="02010600030101010101" pitchFamily="2" charset="-122"/>
                          <a:cs typeface="Arial" panose="020B0604020202020204" pitchFamily="34" charset="0"/>
                        </a:rPr>
                        <a:t>Warm saline wash</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3hrly  1/52</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marL="0" marR="0" lvl="0" indent="0" algn="just" defTabSz="914400" rtl="0" eaLnBrk="1" fontAlgn="auto" latinLnBrk="0" hangingPunct="1">
                        <a:lnSpc>
                          <a:spcPct val="150000"/>
                        </a:lnSpc>
                        <a:spcBef>
                          <a:spcPts val="0"/>
                        </a:spcBef>
                        <a:spcAft>
                          <a:spcPts val="1000"/>
                        </a:spcAft>
                        <a:buClrTx/>
                        <a:buSzTx/>
                        <a:buFontTx/>
                        <a:buNone/>
                        <a:defRPr/>
                      </a:pPr>
                      <a:r>
                        <a:rPr lang="en-US" sz="1200" b="1" dirty="0">
                          <a:effectLst/>
                          <a:latin typeface="+mj-lt"/>
                          <a:cs typeface="Arial" panose="020B0604020202020204" pitchFamily="34" charset="0"/>
                        </a:rPr>
                        <a:t>Used to treat a wide variety  of bacteria infections </a:t>
                      </a:r>
                      <a:endParaRPr lang="en-GB" sz="1200" b="1" dirty="0">
                        <a:effectLst/>
                        <a:latin typeface="+mj-lt"/>
                        <a:ea typeface="SimSun" panose="02010600030101010101" pitchFamily="2" charset="-122"/>
                        <a:cs typeface="Arial" panose="020B0604020202020204" pitchFamily="34" charset="0"/>
                      </a:endParaRPr>
                    </a:p>
                    <a:p>
                      <a:pPr algn="just">
                        <a:lnSpc>
                          <a:spcPct val="150000"/>
                        </a:lnSpc>
                        <a:spcAft>
                          <a:spcPts val="1000"/>
                        </a:spcAft>
                      </a:pPr>
                      <a:endParaRPr lang="en-GB"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GB" sz="1200" b="1" dirty="0">
                          <a:effectLst/>
                          <a:latin typeface="+mj-lt"/>
                          <a:ea typeface="SimSun" panose="02010600030101010101" pitchFamily="2" charset="-122"/>
                          <a:cs typeface="Arial" panose="020B0604020202020204" pitchFamily="34" charset="0"/>
                        </a:rPr>
                        <a:t>No known interaction</a:t>
                      </a:r>
                      <a:endParaRPr lang="en-GB" sz="1200" b="1" dirty="0">
                        <a:effectLst/>
                        <a:latin typeface="+mj-lt"/>
                        <a:ea typeface="SimSun" panose="02010600030101010101" pitchFamily="2" charset="-122"/>
                        <a:cs typeface="Arial" panose="020B0604020202020204" pitchFamily="34" charset="0"/>
                      </a:endParaRPr>
                    </a:p>
                  </a:txBody>
                  <a:tcPr marL="53595" marR="53595" marT="0" marB="0"/>
                </a:tc>
              </a:tr>
              <a:tr h="952437">
                <a:tc>
                  <a:txBody>
                    <a:bodyPr/>
                    <a:lstStyle/>
                    <a:p>
                      <a:pPr algn="just">
                        <a:lnSpc>
                          <a:spcPct val="150000"/>
                        </a:lnSpc>
                        <a:spcAft>
                          <a:spcPts val="1000"/>
                        </a:spcAft>
                      </a:pPr>
                      <a:r>
                        <a:rPr lang="en-US" sz="1200" b="1" dirty="0">
                          <a:effectLst/>
                          <a:latin typeface="+mj-lt"/>
                          <a:ea typeface="SimSun" panose="02010600030101010101" pitchFamily="2" charset="-122"/>
                          <a:cs typeface="Arial" panose="020B0604020202020204" pitchFamily="34" charset="0"/>
                        </a:rPr>
                        <a:t>Chlorhexidine mouth rinse</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cs typeface="Arial" panose="020B0604020202020204" pitchFamily="34" charset="0"/>
                        </a:rPr>
                        <a:t>8hrly hourly</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GB" sz="1200" b="1" dirty="0">
                          <a:effectLst/>
                          <a:latin typeface="+mj-lt"/>
                          <a:ea typeface="SimSun" panose="02010600030101010101" pitchFamily="2" charset="-122"/>
                          <a:cs typeface="Arial" panose="020B0604020202020204" pitchFamily="34" charset="0"/>
                        </a:rPr>
                        <a:t>To keep the mouth clean and free from bacterial buildup</a:t>
                      </a:r>
                      <a:endParaRPr lang="en-GB" sz="1200" b="1" dirty="0">
                        <a:effectLst/>
                        <a:latin typeface="+mj-lt"/>
                        <a:ea typeface="SimSun" panose="02010600030101010101" pitchFamily="2" charset="-122"/>
                        <a:cs typeface="Arial" panose="020B0604020202020204" pitchFamily="34" charset="0"/>
                      </a:endParaRPr>
                    </a:p>
                  </a:txBody>
                  <a:tcPr marL="53595" marR="53595" marT="0" marB="0"/>
                </a:tc>
                <a:tc>
                  <a:txBody>
                    <a:bodyPr/>
                    <a:lstStyle/>
                    <a:p>
                      <a:pPr algn="just">
                        <a:lnSpc>
                          <a:spcPct val="150000"/>
                        </a:lnSpc>
                        <a:spcAft>
                          <a:spcPts val="1000"/>
                        </a:spcAft>
                      </a:pPr>
                      <a:r>
                        <a:rPr lang="en-US" sz="1200" b="1" dirty="0">
                          <a:effectLst/>
                          <a:latin typeface="+mj-lt"/>
                          <a:ea typeface="SimSun" panose="02010600030101010101" pitchFamily="2" charset="-122"/>
                          <a:cs typeface="Arial" panose="020B0604020202020204" pitchFamily="34" charset="0"/>
                        </a:rPr>
                        <a:t>No known interaction</a:t>
                      </a:r>
                      <a:endParaRPr lang="en-US" sz="1200" b="1" dirty="0">
                        <a:effectLst/>
                        <a:latin typeface="+mj-lt"/>
                        <a:ea typeface="SimSun" panose="02010600030101010101" pitchFamily="2" charset="-122"/>
                        <a:cs typeface="Arial" panose="020B0604020202020204" pitchFamily="34" charset="0"/>
                      </a:endParaRPr>
                    </a:p>
                  </a:txBody>
                  <a:tcPr marL="53595" marR="53595" marT="0" marB="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Gill Sans MT" panose="020B0502020104020203" charset="0"/>
              </a:rPr>
              <a:t>NUTRITION MONITORING AND EVALUATION</a:t>
            </a:r>
            <a:endParaRPr lang="en-US" dirty="0">
              <a:latin typeface="Gill Sans MT" panose="020B0502020104020203" charset="0"/>
            </a:endParaRPr>
          </a:p>
        </p:txBody>
      </p:sp>
      <p:sp>
        <p:nvSpPr>
          <p:cNvPr id="3" name="Content Placeholder 2"/>
          <p:cNvSpPr>
            <a:spLocks noGrp="1"/>
          </p:cNvSpPr>
          <p:nvPr>
            <p:ph idx="1"/>
          </p:nvPr>
        </p:nvSpPr>
        <p:spPr>
          <a:xfrm>
            <a:off x="250371" y="773113"/>
            <a:ext cx="11636829" cy="5894387"/>
          </a:xfrm>
        </p:spPr>
        <p:txBody>
          <a:bodyPr/>
          <a:lstStyle/>
          <a:p>
            <a:r>
              <a:rPr lang="en-US" b="1" dirty="0">
                <a:latin typeface="Gill Sans MT" panose="020B0502020104020203" charset="0"/>
              </a:rPr>
              <a:t>Patient adhered to the new dietary regimen </a:t>
            </a:r>
            <a:endParaRPr lang="en-US" b="1" dirty="0">
              <a:latin typeface="Gill Sans MT" panose="020B0502020104020203" charset="0"/>
            </a:endParaRPr>
          </a:p>
          <a:p>
            <a:r>
              <a:rPr lang="en-US" b="1" dirty="0">
                <a:latin typeface="Gill Sans MT" panose="020B0502020104020203" charset="0"/>
              </a:rPr>
              <a:t>The goal of medical nutrition therapy was achieved and his health improved.</a:t>
            </a:r>
            <a:endParaRPr lang="en-US" b="1" dirty="0">
              <a:latin typeface="Gill Sans MT" panose="020B0502020104020203" charset="0"/>
            </a:endParaRPr>
          </a:p>
          <a:p>
            <a:r>
              <a:rPr lang="en-US" dirty="0">
                <a:latin typeface="Gill Sans MT" panose="020B0502020104020203" charset="0"/>
              </a:rPr>
              <a:t> </a:t>
            </a:r>
            <a:r>
              <a:rPr lang="en-US" b="1" dirty="0">
                <a:latin typeface="Gill Sans MT" panose="020B0502020104020203" charset="0"/>
              </a:rPr>
              <a:t>On 16/11/24 I noticed oedema had started regressing</a:t>
            </a:r>
            <a:endParaRPr lang="en-US" b="1" dirty="0">
              <a:latin typeface="Gill Sans MT" panose="020B0502020104020203" charset="0"/>
            </a:endParaRPr>
          </a:p>
          <a:p>
            <a:r>
              <a:rPr lang="en-US" b="1" dirty="0">
                <a:latin typeface="Gill Sans MT" panose="020B0502020104020203" charset="0"/>
              </a:rPr>
              <a:t>By 18/11/24 Patient’s appetite had increased, and He was seen alert and agile.</a:t>
            </a:r>
            <a:endParaRPr lang="en-US" b="1" dirty="0">
              <a:latin typeface="Gill Sans MT" panose="020B0502020104020203" charset="0"/>
            </a:endParaRPr>
          </a:p>
          <a:p>
            <a:r>
              <a:rPr lang="en-US" b="1" dirty="0">
                <a:latin typeface="Gill Sans MT" panose="020B0502020104020203" charset="0"/>
              </a:rPr>
              <a:t>By 24/11/24 rib cages were no longer prominent, oedema had regressed completely, and patient was found walking around.</a:t>
            </a:r>
            <a:endParaRPr lang="en-US" b="1" dirty="0">
              <a:latin typeface="Gill Sans MT" panose="020B0502020104020203" charset="0"/>
            </a:endParaRPr>
          </a:p>
          <a:p>
            <a:r>
              <a:rPr lang="en-US" b="1" dirty="0">
                <a:latin typeface="Gill Sans MT" panose="020B0502020104020203" charset="0"/>
              </a:rPr>
              <a:t>On 28/11/24 NG tube was removed, and patient could feed orally.</a:t>
            </a:r>
            <a:endParaRPr lang="en-US" b="1" dirty="0">
              <a:latin typeface="Gill Sans MT" panose="020B0502020104020203" charset="0"/>
            </a:endParaRPr>
          </a:p>
          <a:p>
            <a:endParaRPr lang="en-US" b="1" dirty="0">
              <a:latin typeface="Gill Sans MT" panose="020B0502020104020203" charset="0"/>
            </a:endParaRPr>
          </a:p>
          <a:p>
            <a:endParaRPr lang="en-US" b="1" dirty="0">
              <a:latin typeface="Gill Sans MT" panose="020B0502020104020203" charset="0"/>
            </a:endParaRPr>
          </a:p>
          <a:p>
            <a:endParaRPr lang="en-US" b="1" dirty="0">
              <a:latin typeface="Gill Sans MT" panose="020B05020201040202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charset="0"/>
              </a:rPr>
              <a:t>NUTRITION MONITORING AND EVALUATION CONTINUED</a:t>
            </a:r>
            <a:endParaRPr lang="en-US" b="1" dirty="0">
              <a:latin typeface="Gill Sans MT" panose="020B0502020104020203" charset="0"/>
            </a:endParaRPr>
          </a:p>
        </p:txBody>
      </p:sp>
      <p:sp>
        <p:nvSpPr>
          <p:cNvPr id="3" name="Content Placeholder 2"/>
          <p:cNvSpPr>
            <a:spLocks noGrp="1"/>
          </p:cNvSpPr>
          <p:nvPr>
            <p:ph idx="1"/>
          </p:nvPr>
        </p:nvSpPr>
        <p:spPr>
          <a:xfrm>
            <a:off x="457200" y="1174750"/>
            <a:ext cx="11125200" cy="5378450"/>
          </a:xfrm>
        </p:spPr>
        <p:txBody>
          <a:bodyPr/>
          <a:lstStyle/>
          <a:p>
            <a:r>
              <a:rPr lang="en-US" sz="3600" b="1" dirty="0">
                <a:latin typeface="Gill Sans MT" panose="020B0502020104020203" charset="0"/>
              </a:rPr>
              <a:t>On 5/12/24 Solid food was introduced and there were no residues left on his neck region, which showed that the wound was fast healing.</a:t>
            </a:r>
            <a:endParaRPr lang="en-US" sz="3600" b="1" dirty="0">
              <a:latin typeface="Gill Sans MT" panose="020B0502020104020203" charset="0"/>
            </a:endParaRPr>
          </a:p>
          <a:p>
            <a:r>
              <a:rPr lang="en-US" sz="3600" b="1" dirty="0">
                <a:latin typeface="Gill Sans MT" panose="020B0502020104020203" charset="0"/>
              </a:rPr>
              <a:t>On 12/12/24 Patient was transfused.</a:t>
            </a:r>
            <a:endParaRPr lang="en-US" sz="3600" b="1" dirty="0">
              <a:latin typeface="Gill Sans MT" panose="020B0502020104020203" charset="0"/>
            </a:endParaRPr>
          </a:p>
          <a:p>
            <a:r>
              <a:rPr lang="en-US" sz="3600" b="1" dirty="0">
                <a:latin typeface="Gill Sans MT" panose="020B0502020104020203" charset="0"/>
              </a:rPr>
              <a:t>Patient was discharged on 19/12/24 and caregiver was counselled on how to continue management at home.</a:t>
            </a:r>
            <a:endParaRPr lang="en-US" sz="3600" b="1" dirty="0">
              <a:latin typeface="Gill Sans MT" panose="020B0502020104020203" charset="0"/>
            </a:endParaRPr>
          </a:p>
          <a:p>
            <a:r>
              <a:rPr lang="en-US" sz="3600" b="1" dirty="0">
                <a:latin typeface="Gill Sans MT" panose="020B0502020104020203" charset="0"/>
              </a:rPr>
              <a:t>Patient weighed 68kg on discharge</a:t>
            </a:r>
            <a:endParaRPr lang="en-US" sz="3600" b="1" dirty="0">
              <a:latin typeface="Gill Sans MT" panose="020B0502020104020203" charset="0"/>
            </a:endParaRPr>
          </a:p>
          <a:p>
            <a:pPr marL="0" indent="0">
              <a:buNone/>
            </a:pPr>
            <a:endParaRPr lang="en-US" sz="3600" b="1" dirty="0">
              <a:latin typeface="Gill Sans MT" panose="020B0502020104020203"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latin typeface="Agency FB" panose="020B0503020202020204" charset="0"/>
                <a:cs typeface="Agency FB" panose="020B0503020202020204" charset="0"/>
              </a:rPr>
              <a:t>OTHER HEALTH PROFESSIONALS INVOLVED IN MANAGEMENT</a:t>
            </a:r>
            <a:endParaRPr lang="en-US" dirty="0"/>
          </a:p>
        </p:txBody>
      </p:sp>
      <p:pic>
        <p:nvPicPr>
          <p:cNvPr id="4" name="Content Placeholder 3"/>
          <p:cNvPicPr>
            <a:picLocks noGrp="1" noChangeAspect="1"/>
          </p:cNvPicPr>
          <p:nvPr>
            <p:ph idx="1"/>
          </p:nvPr>
        </p:nvPicPr>
        <p:blipFill>
          <a:blip r:embed="rId1"/>
          <a:stretch>
            <a:fillRect/>
          </a:stretch>
        </p:blipFill>
        <p:spPr>
          <a:xfrm>
            <a:off x="4495718" y="1318661"/>
            <a:ext cx="6246076" cy="4985886"/>
          </a:xfrm>
          <a:prstGeom prst="rect">
            <a:avLst/>
          </a:prstGeom>
        </p:spPr>
      </p:pic>
      <p:sp>
        <p:nvSpPr>
          <p:cNvPr id="6" name="TextBox 5"/>
          <p:cNvSpPr txBox="1"/>
          <p:nvPr/>
        </p:nvSpPr>
        <p:spPr>
          <a:xfrm>
            <a:off x="173254" y="1491719"/>
            <a:ext cx="4119613" cy="3970318"/>
          </a:xfrm>
          <a:prstGeom prst="rect">
            <a:avLst/>
          </a:prstGeom>
          <a:noFill/>
        </p:spPr>
        <p:txBody>
          <a:bodyPr wrap="square">
            <a:spAutoFit/>
          </a:bodyPr>
          <a:lstStyle/>
          <a:p>
            <a:pPr marL="571500" indent="-571500">
              <a:buFont typeface="Arial" panose="020B0604020202020204" pitchFamily="34" charset="0"/>
              <a:buChar char="•"/>
            </a:pPr>
            <a:endParaRPr lang="en-US" sz="3600" b="1" dirty="0">
              <a:latin typeface="Gill Sans MT" panose="020B0502020104020203" charset="0"/>
              <a:ea typeface="SimSun" panose="02010600030101010101" pitchFamily="2" charset="-122"/>
              <a:cs typeface="Arial" panose="020B0604020202020204" pitchFamily="34" charset="0"/>
              <a:sym typeface="+mn-ea"/>
            </a:endParaRPr>
          </a:p>
          <a:p>
            <a:pPr marL="571500" indent="-571500">
              <a:buFont typeface="Arial" panose="020B0604020202020204" pitchFamily="34" charset="0"/>
              <a:buChar char="•"/>
            </a:pPr>
            <a:r>
              <a:rPr lang="en-US" sz="3600" b="1" dirty="0">
                <a:solidFill>
                  <a:schemeClr val="tx1"/>
                </a:solidFill>
                <a:latin typeface="Gill Sans MT" panose="020B0502020104020203" charset="0"/>
                <a:ea typeface="SimSun" panose="02010600030101010101" pitchFamily="2" charset="-122"/>
                <a:cs typeface="Arial" panose="020B0604020202020204" pitchFamily="34" charset="0"/>
                <a:sym typeface="+mn-ea"/>
              </a:rPr>
              <a:t>Doctors </a:t>
            </a:r>
            <a:endParaRPr lang="en-GB" sz="3600" b="1" dirty="0">
              <a:solidFill>
                <a:schemeClr val="tx1"/>
              </a:solidFill>
              <a:latin typeface="Gill Sans MT" panose="020B0502020104020203" charset="0"/>
              <a:ea typeface="SimSun" panose="02010600030101010101" pitchFamily="2" charset="-122"/>
              <a:cs typeface="Arial" panose="020B0604020202020204" pitchFamily="34" charset="0"/>
            </a:endParaRPr>
          </a:p>
          <a:p>
            <a:pPr marL="571500" indent="-571500">
              <a:buFont typeface="Arial" panose="020B0604020202020204" pitchFamily="34" charset="0"/>
              <a:buChar char="•"/>
            </a:pPr>
            <a:r>
              <a:rPr lang="en-US" sz="3600" b="1" dirty="0">
                <a:solidFill>
                  <a:schemeClr val="tx1"/>
                </a:solidFill>
                <a:latin typeface="Gill Sans MT" panose="020B0502020104020203" charset="0"/>
                <a:ea typeface="SimSun" panose="02010600030101010101" pitchFamily="2" charset="-122"/>
                <a:cs typeface="Arial" panose="020B0604020202020204" pitchFamily="34" charset="0"/>
                <a:sym typeface="+mn-ea"/>
              </a:rPr>
              <a:t>Nurses</a:t>
            </a:r>
            <a:endParaRPr lang="en-GB" sz="3600" b="1" dirty="0">
              <a:solidFill>
                <a:schemeClr val="tx1"/>
              </a:solidFill>
              <a:latin typeface="Gill Sans MT" panose="020B0502020104020203" charset="0"/>
              <a:ea typeface="SimSun" panose="02010600030101010101" pitchFamily="2" charset="-122"/>
              <a:cs typeface="Arial" panose="020B0604020202020204" pitchFamily="34" charset="0"/>
            </a:endParaRPr>
          </a:p>
          <a:p>
            <a:pPr marL="571500" indent="-571500">
              <a:buFont typeface="Arial" panose="020B0604020202020204" pitchFamily="34" charset="0"/>
              <a:buChar char="•"/>
            </a:pPr>
            <a:r>
              <a:rPr lang="en-US" sz="3600" b="1" dirty="0">
                <a:solidFill>
                  <a:schemeClr val="tx1"/>
                </a:solidFill>
                <a:latin typeface="Gill Sans MT" panose="020B0502020104020203" charset="0"/>
                <a:ea typeface="SimSun" panose="02010600030101010101" pitchFamily="2" charset="-122"/>
                <a:cs typeface="Arial" panose="020B0604020202020204" pitchFamily="34" charset="0"/>
                <a:sym typeface="+mn-ea"/>
              </a:rPr>
              <a:t>Lab.Scientist</a:t>
            </a:r>
            <a:r>
              <a:rPr lang="en-US" sz="3600" b="1" dirty="0">
                <a:latin typeface="Gill Sans MT" panose="020B0502020104020203" charset="0"/>
                <a:ea typeface="SimSun" panose="02010600030101010101" pitchFamily="2" charset="-122"/>
                <a:cs typeface="Arial" panose="020B0604020202020204" pitchFamily="34" charset="0"/>
                <a:sym typeface="+mn-ea"/>
              </a:rPr>
              <a:t>s</a:t>
            </a:r>
            <a:r>
              <a:rPr lang="en-US" sz="3600" b="1" dirty="0">
                <a:solidFill>
                  <a:schemeClr val="tx1"/>
                </a:solidFill>
                <a:latin typeface="Gill Sans MT" panose="020B0502020104020203" charset="0"/>
                <a:ea typeface="SimSun" panose="02010600030101010101" pitchFamily="2" charset="-122"/>
                <a:cs typeface="Arial" panose="020B0604020202020204" pitchFamily="34" charset="0"/>
                <a:sym typeface="+mn-ea"/>
              </a:rPr>
              <a:t> </a:t>
            </a:r>
            <a:endParaRPr lang="en-US" sz="3600" b="1" dirty="0">
              <a:solidFill>
                <a:schemeClr val="tx1"/>
              </a:solidFill>
              <a:latin typeface="Gill Sans MT" panose="020B0502020104020203" charset="0"/>
              <a:ea typeface="SimSun" panose="02010600030101010101" pitchFamily="2" charset="-122"/>
              <a:cs typeface="Arial" panose="020B0604020202020204" pitchFamily="34" charset="0"/>
            </a:endParaRPr>
          </a:p>
          <a:p>
            <a:pPr marL="571500" indent="-571500">
              <a:buFont typeface="Arial" panose="020B0604020202020204" pitchFamily="34" charset="0"/>
              <a:buChar char="•"/>
            </a:pPr>
            <a:r>
              <a:rPr lang="en-US" sz="3600" b="1" dirty="0">
                <a:solidFill>
                  <a:schemeClr val="tx1"/>
                </a:solidFill>
                <a:latin typeface="Gill Sans MT" panose="020B0502020104020203" charset="0"/>
                <a:ea typeface="SimSun" panose="02010600030101010101" pitchFamily="2" charset="-122"/>
                <a:cs typeface="Arial" panose="020B0604020202020204" pitchFamily="34" charset="0"/>
                <a:sym typeface="+mn-ea"/>
              </a:rPr>
              <a:t>Radiographers</a:t>
            </a:r>
            <a:endParaRPr lang="en-US" sz="3600" b="1" dirty="0">
              <a:solidFill>
                <a:schemeClr val="tx1"/>
              </a:solidFill>
              <a:latin typeface="Gill Sans MT" panose="020B0502020104020203" charset="0"/>
              <a:ea typeface="SimSun" panose="02010600030101010101" pitchFamily="2" charset="-122"/>
              <a:cs typeface="Arial" panose="020B0604020202020204" pitchFamily="34" charset="0"/>
              <a:sym typeface="+mn-ea"/>
            </a:endParaRPr>
          </a:p>
          <a:p>
            <a:pPr marL="571500" indent="-571500">
              <a:buFont typeface="Arial" panose="020B0604020202020204" pitchFamily="34" charset="0"/>
              <a:buChar char="•"/>
            </a:pPr>
            <a:r>
              <a:rPr lang="en-US" altLang="en-GB" sz="3600" b="1" dirty="0">
                <a:solidFill>
                  <a:schemeClr val="tx1"/>
                </a:solidFill>
                <a:latin typeface="Gill Sans MT" panose="020B0502020104020203" charset="0"/>
                <a:ea typeface="SimSun" panose="02010600030101010101" pitchFamily="2" charset="-122"/>
                <a:cs typeface="Arial" panose="020B0604020202020204" pitchFamily="34" charset="0"/>
              </a:rPr>
              <a:t>Pharmacists</a:t>
            </a:r>
            <a:endParaRPr lang="en-GB" sz="3600" b="1" dirty="0">
              <a:solidFill>
                <a:schemeClr val="tx1"/>
              </a:solidFill>
              <a:latin typeface="Gill Sans MT" panose="020B0502020104020203" charset="0"/>
              <a:ea typeface="SimSun" panose="02010600030101010101" pitchFamily="2" charset="-122"/>
              <a:cs typeface="Arial" panose="020B0604020202020204" pitchFamily="34" charset="0"/>
            </a:endParaRPr>
          </a:p>
          <a:p>
            <a:endParaRPr lang="en-GB" sz="3600" b="1" dirty="0">
              <a:solidFill>
                <a:schemeClr val="tx1"/>
              </a:solidFill>
              <a:latin typeface="Gill Sans MT" panose="020B0502020104020203" charset="0"/>
              <a:ea typeface="SimSun" panose="02010600030101010101" pitchFamily="2"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77975" y="148590"/>
            <a:ext cx="10165715" cy="901065"/>
          </a:xfrm>
          <a:prstGeom prst="rect">
            <a:avLst/>
          </a:prstGeom>
          <a:noFill/>
        </p:spPr>
        <p:txBody>
          <a:bodyPr wrap="square" rtlCol="0">
            <a:noAutofit/>
          </a:bodyPr>
          <a:lstStyle/>
          <a:p>
            <a:r>
              <a:rPr lang="en-US" sz="3600" b="1" dirty="0">
                <a:latin typeface="Gill Sans MT" panose="020B0502020104020203" charset="0"/>
                <a:cs typeface="Gill Sans MT" panose="020B0502020104020203" charset="0"/>
              </a:rPr>
              <a:t>IMAGE OF A NECROTISED TISSUE</a:t>
            </a:r>
            <a:endParaRPr lang="en-US" sz="3600" b="1" dirty="0">
              <a:latin typeface="Gill Sans MT" panose="020B0502020104020203" charset="0"/>
              <a:cs typeface="Gill Sans MT" panose="020B0502020104020203" charset="0"/>
            </a:endParaRPr>
          </a:p>
        </p:txBody>
      </p:sp>
      <p:sp>
        <p:nvSpPr>
          <p:cNvPr id="2" name="AutoShape 2" descr="Cervicofacial necrotizing fasciitis: A rare disease with a high ..."/>
          <p:cNvSpPr>
            <a:spLocks noChangeAspect="1" noChangeArrowheads="1"/>
          </p:cNvSpPr>
          <p:nvPr/>
        </p:nvSpPr>
        <p:spPr bwMode="auto">
          <a:xfrm>
            <a:off x="3211285" y="1632857"/>
            <a:ext cx="6106885" cy="46808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28" name="Picture 4" descr="Cervicofacial necrotizing fasciitis: A rare disease with a high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311" y="1049654"/>
            <a:ext cx="11504204" cy="56597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Gill Sans MT" panose="020B0502020104020203" charset="0"/>
              </a:rPr>
              <a:t>                         REFRENCES</a:t>
            </a:r>
            <a:endParaRPr lang="en-US" b="1" dirty="0">
              <a:latin typeface="Gill Sans MT" panose="020B0502020104020203" charset="0"/>
            </a:endParaRPr>
          </a:p>
        </p:txBody>
      </p:sp>
      <p:sp>
        <p:nvSpPr>
          <p:cNvPr id="3" name="Content Placeholder 2"/>
          <p:cNvSpPr>
            <a:spLocks noGrp="1"/>
          </p:cNvSpPr>
          <p:nvPr>
            <p:ph idx="1"/>
          </p:nvPr>
        </p:nvSpPr>
        <p:spPr>
          <a:xfrm>
            <a:off x="609600" y="1174749"/>
            <a:ext cx="10093693" cy="5492751"/>
          </a:xfrm>
        </p:spPr>
        <p:txBody>
          <a:bodyPr/>
          <a:lstStyle/>
          <a:p>
            <a:pPr algn="just"/>
            <a:r>
              <a:rPr lang="en-US" sz="2000" b="1" dirty="0">
                <a:latin typeface="Gill Sans MT" panose="020B0502020104020203" charset="0"/>
                <a:sym typeface="+mn-ea"/>
              </a:rPr>
              <a:t>Abraham A, </a:t>
            </a:r>
            <a:r>
              <a:rPr lang="en-US" sz="2000" b="1" dirty="0" err="1">
                <a:latin typeface="Gill Sans MT" panose="020B0502020104020203" charset="0"/>
                <a:sym typeface="+mn-ea"/>
              </a:rPr>
              <a:t>Ikramuddin</a:t>
            </a:r>
            <a:r>
              <a:rPr lang="en-US" sz="2000" b="1" dirty="0">
                <a:latin typeface="Gill Sans MT" panose="020B0502020104020203" charset="0"/>
                <a:sym typeface="+mn-ea"/>
              </a:rPr>
              <a:t> S, </a:t>
            </a:r>
            <a:r>
              <a:rPr lang="en-US" sz="2000" b="1" dirty="0" err="1">
                <a:latin typeface="Gill Sans MT" panose="020B0502020104020203" charset="0"/>
                <a:sym typeface="+mn-ea"/>
              </a:rPr>
              <a:t>Jahansouz</a:t>
            </a:r>
            <a:r>
              <a:rPr lang="en-US" sz="2000" b="1" dirty="0">
                <a:latin typeface="Gill Sans MT" panose="020B0502020104020203" charset="0"/>
                <a:sym typeface="+mn-ea"/>
              </a:rPr>
              <a:t> C, et al. Trends in bariatric surgery: Procedure selection,     revisional surgeries, and readmissions. Surg. 2016;26:1371.</a:t>
            </a:r>
            <a:endParaRPr lang="en-US" sz="2000" b="1" dirty="0">
              <a:latin typeface="Gill Sans MT" panose="020B0502020104020203" charset="0"/>
            </a:endParaRPr>
          </a:p>
          <a:p>
            <a:pPr algn="just"/>
            <a:r>
              <a:rPr lang="en-US" sz="2000" b="1" dirty="0" err="1">
                <a:latin typeface="Gill Sans MT" panose="020B0502020104020203" charset="0"/>
                <a:sym typeface="+mn-ea"/>
              </a:rPr>
              <a:t>Adeloye</a:t>
            </a:r>
            <a:r>
              <a:rPr lang="en-US" sz="2000" b="1" dirty="0">
                <a:latin typeface="Gill Sans MT" panose="020B0502020104020203" charset="0"/>
                <a:sym typeface="+mn-ea"/>
              </a:rPr>
              <a:t>, D., Ige-</a:t>
            </a:r>
            <a:r>
              <a:rPr lang="en-US" sz="2000" b="1" dirty="0" err="1">
                <a:latin typeface="Gill Sans MT" panose="020B0502020104020203" charset="0"/>
                <a:sym typeface="+mn-ea"/>
              </a:rPr>
              <a:t>Elegbede</a:t>
            </a:r>
            <a:r>
              <a:rPr lang="en-US" sz="2000" b="1" dirty="0">
                <a:latin typeface="Gill Sans MT" panose="020B0502020104020203" charset="0"/>
                <a:sym typeface="+mn-ea"/>
              </a:rPr>
              <a:t>, J. O., </a:t>
            </a:r>
            <a:r>
              <a:rPr lang="en-US" sz="2000" b="1" dirty="0" err="1">
                <a:latin typeface="Gill Sans MT" panose="020B0502020104020203" charset="0"/>
                <a:sym typeface="+mn-ea"/>
              </a:rPr>
              <a:t>Ezejimofor</a:t>
            </a:r>
            <a:r>
              <a:rPr lang="en-US" sz="2000" b="1" dirty="0">
                <a:latin typeface="Gill Sans MT" panose="020B0502020104020203" charset="0"/>
                <a:sym typeface="+mn-ea"/>
              </a:rPr>
              <a:t>, M., Owolabi, E. O et al., (2021). Estimating the prevalence of overweight and obesity in Nigeria in 2020: a systematic review and meta-analysis. </a:t>
            </a:r>
            <a:r>
              <a:rPr lang="en-US" sz="2000" b="1" i="1" dirty="0">
                <a:latin typeface="Gill Sans MT" panose="020B0502020104020203" charset="0"/>
                <a:sym typeface="+mn-ea"/>
              </a:rPr>
              <a:t>Annals of Medicine</a:t>
            </a:r>
            <a:r>
              <a:rPr lang="en-US" sz="2000" b="1" dirty="0">
                <a:latin typeface="Gill Sans MT" panose="020B0502020104020203" charset="0"/>
                <a:sym typeface="+mn-ea"/>
              </a:rPr>
              <a:t>, </a:t>
            </a:r>
            <a:r>
              <a:rPr lang="en-US" sz="2000" b="1" i="1" dirty="0">
                <a:latin typeface="Gill Sans MT" panose="020B0502020104020203" charset="0"/>
                <a:sym typeface="+mn-ea"/>
              </a:rPr>
              <a:t>53</a:t>
            </a:r>
            <a:r>
              <a:rPr lang="en-US" sz="2000" b="1" dirty="0">
                <a:latin typeface="Gill Sans MT" panose="020B0502020104020203" charset="0"/>
                <a:sym typeface="+mn-ea"/>
              </a:rPr>
              <a:t>(1), 495-507. https://doi.org/10.1080/07853890.2021.1897665\</a:t>
            </a:r>
            <a:endParaRPr lang="en-US" sz="2000" b="1" dirty="0">
              <a:latin typeface="Gill Sans MT" panose="020B0502020104020203" charset="0"/>
            </a:endParaRPr>
          </a:p>
          <a:p>
            <a:r>
              <a:rPr lang="en-US" sz="2000" b="1" dirty="0">
                <a:latin typeface="Gill Sans MT" panose="020B0502020104020203" charset="0"/>
                <a:sym typeface="+mn-ea"/>
              </a:rPr>
              <a:t>Jensen MD, Ryan DH, </a:t>
            </a:r>
            <a:r>
              <a:rPr lang="en-US" sz="2000" b="1" dirty="0" err="1">
                <a:latin typeface="Gill Sans MT" panose="020B0502020104020203" charset="0"/>
                <a:sym typeface="+mn-ea"/>
              </a:rPr>
              <a:t>Apovian</a:t>
            </a:r>
            <a:r>
              <a:rPr lang="en-US" sz="2000" b="1" dirty="0">
                <a:latin typeface="Gill Sans MT" panose="020B0502020104020203" charset="0"/>
                <a:sym typeface="+mn-ea"/>
              </a:rPr>
              <a:t> CM, et al. 2013 AHA/ACC/TOS Guideline for the Management of Overweight and Obesity in Adults: A Report of the American College of Cardiology/American Heart Association Task Force on Practice Guidelines and The Obesity Society. J Am Coll </a:t>
            </a:r>
            <a:r>
              <a:rPr lang="en-US" sz="2000" b="1" dirty="0" err="1">
                <a:latin typeface="Gill Sans MT" panose="020B0502020104020203" charset="0"/>
                <a:sym typeface="+mn-ea"/>
              </a:rPr>
              <a:t>Cardiol</a:t>
            </a:r>
            <a:r>
              <a:rPr lang="en-US" sz="2000" b="1" dirty="0">
                <a:latin typeface="Gill Sans MT" panose="020B0502020104020203" charset="0"/>
                <a:sym typeface="+mn-ea"/>
              </a:rPr>
              <a:t>. 2013;pii:S0735-1097(13)06030-0.</a:t>
            </a:r>
            <a:endParaRPr lang="en-US" sz="2000" b="1" dirty="0">
              <a:latin typeface="Gill Sans MT" panose="020B0502020104020203" charset="0"/>
            </a:endParaRPr>
          </a:p>
          <a:p>
            <a:r>
              <a:rPr lang="en-US" sz="2000" b="1" dirty="0">
                <a:latin typeface="Gill Sans MT" panose="020B0502020104020203" charset="0"/>
                <a:sym typeface="+mn-ea"/>
              </a:rPr>
              <a:t>Kahn SE, Hull RL, </a:t>
            </a:r>
            <a:r>
              <a:rPr lang="en-US" sz="2000" b="1" dirty="0" err="1">
                <a:latin typeface="Gill Sans MT" panose="020B0502020104020203" charset="0"/>
                <a:sym typeface="+mn-ea"/>
              </a:rPr>
              <a:t>Utzschneider</a:t>
            </a:r>
            <a:r>
              <a:rPr lang="en-US" sz="2000" b="1" dirty="0">
                <a:latin typeface="Gill Sans MT" panose="020B0502020104020203" charset="0"/>
                <a:sym typeface="+mn-ea"/>
              </a:rPr>
              <a:t> KM. Mechanisms linking obesity to insulin resistance and type 2 diabetes. Nature. 2006;444:840-846.</a:t>
            </a:r>
            <a:endParaRPr lang="en-US" sz="2000" b="1" dirty="0">
              <a:latin typeface="Gill Sans MT" panose="020B0502020104020203" charset="0"/>
            </a:endParaRPr>
          </a:p>
          <a:p>
            <a:r>
              <a:rPr lang="en-US" sz="2000" b="1" dirty="0">
                <a:latin typeface="Gill Sans MT" panose="020B0502020104020203" charset="0"/>
                <a:sym typeface="+mn-ea"/>
              </a:rPr>
              <a:t>Kaur, </a:t>
            </a:r>
            <a:r>
              <a:rPr lang="en-US" sz="2000" b="1" dirty="0" err="1">
                <a:latin typeface="Gill Sans MT" panose="020B0502020104020203" charset="0"/>
                <a:sym typeface="+mn-ea"/>
              </a:rPr>
              <a:t>Jaspinder</a:t>
            </a:r>
            <a:r>
              <a:rPr lang="en-US" sz="2000" b="1" dirty="0">
                <a:latin typeface="Gill Sans MT" panose="020B0502020104020203" charset="0"/>
                <a:sym typeface="+mn-ea"/>
              </a:rPr>
              <a:t>. A comprehensive review on metabolic syndrome. </a:t>
            </a:r>
            <a:r>
              <a:rPr lang="en-US" sz="2000" b="1" dirty="0" err="1">
                <a:latin typeface="Gill Sans MT" panose="020B0502020104020203" charset="0"/>
                <a:sym typeface="+mn-ea"/>
              </a:rPr>
              <a:t>Cardiol</a:t>
            </a:r>
            <a:r>
              <a:rPr lang="en-US" sz="2000" b="1" dirty="0">
                <a:latin typeface="Gill Sans MT" panose="020B0502020104020203" charset="0"/>
                <a:sym typeface="+mn-ea"/>
              </a:rPr>
              <a:t> Res </a:t>
            </a:r>
            <a:r>
              <a:rPr lang="en-US" sz="2000" b="1" dirty="0" err="1">
                <a:latin typeface="Gill Sans MT" panose="020B0502020104020203" charset="0"/>
                <a:sym typeface="+mn-ea"/>
              </a:rPr>
              <a:t>Prac</a:t>
            </a:r>
            <a:r>
              <a:rPr lang="en-US" sz="2000" b="1" dirty="0">
                <a:latin typeface="Gill Sans MT" panose="020B0502020104020203" charset="0"/>
                <a:sym typeface="+mn-ea"/>
              </a:rPr>
              <a:t>. 2014; 943162.</a:t>
            </a:r>
            <a:endParaRPr lang="en-US" sz="2000" b="1" dirty="0">
              <a:latin typeface="Gill Sans MT" panose="020B0502020104020203" charset="0"/>
            </a:endParaRPr>
          </a:p>
          <a:p>
            <a:endParaRPr lang="en-US" sz="2000" b="1" dirty="0">
              <a:latin typeface="Gill Sans MT" panose="020B0502020104020203" charset="0"/>
            </a:endParaRPr>
          </a:p>
          <a:p>
            <a:endParaRPr lang="en-US" sz="2000" dirty="0">
              <a:latin typeface="Gill Sans MT" panose="020B0502020104020203"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Grp="1" noChangeAspect="1"/>
          </p:cNvPicPr>
          <p:nvPr>
            <p:ph idx="1"/>
          </p:nvPr>
        </p:nvPicPr>
        <p:blipFill>
          <a:blip r:embed="rId1"/>
          <a:stretch>
            <a:fillRect/>
          </a:stretch>
        </p:blipFill>
        <p:spPr>
          <a:xfrm>
            <a:off x="1867065" y="1366787"/>
            <a:ext cx="8281659" cy="46682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85495" y="138430"/>
            <a:ext cx="10165080" cy="751840"/>
          </a:xfrm>
          <a:prstGeom prst="rect">
            <a:avLst/>
          </a:prstGeom>
          <a:noFill/>
        </p:spPr>
        <p:txBody>
          <a:bodyPr wrap="square" rtlCol="0">
            <a:noAutofit/>
          </a:bodyPr>
          <a:lstStyle/>
          <a:p>
            <a:r>
              <a:rPr lang="en-US" sz="3600" b="1">
                <a:latin typeface="Gill Sans MT" panose="020B0502020104020203" charset="0"/>
                <a:cs typeface="Gill Sans MT" panose="020B0502020104020203" charset="0"/>
              </a:rPr>
              <a:t>CAUSES OF NECROTIZING FASCITIS</a:t>
            </a:r>
            <a:endParaRPr lang="en-US" sz="3600" b="1">
              <a:latin typeface="Gill Sans MT" panose="020B0502020104020203" charset="0"/>
              <a:cs typeface="Gill Sans MT" panose="020B0502020104020203" charset="0"/>
            </a:endParaRPr>
          </a:p>
        </p:txBody>
      </p:sp>
      <p:sp>
        <p:nvSpPr>
          <p:cNvPr id="3" name="Text Box 2"/>
          <p:cNvSpPr txBox="1"/>
          <p:nvPr/>
        </p:nvSpPr>
        <p:spPr>
          <a:xfrm>
            <a:off x="785495" y="969645"/>
            <a:ext cx="10654030" cy="5637530"/>
          </a:xfrm>
          <a:prstGeom prst="rect">
            <a:avLst/>
          </a:prstGeom>
          <a:noFill/>
        </p:spPr>
        <p:txBody>
          <a:bodyPr wrap="square" rtlCol="0">
            <a:noAutofit/>
          </a:bodyPr>
          <a:lstStyle/>
          <a:p>
            <a:pPr marL="457200" indent="-457200">
              <a:buFont typeface="Wingdings" panose="05000000000000000000" charset="0"/>
              <a:buChar char="q"/>
            </a:pPr>
            <a:r>
              <a:rPr lang="en-US" altLang="en-US" sz="3600" b="1" dirty="0">
                <a:latin typeface="Gill Sans MT" panose="020B0502020104020203" charset="0"/>
                <a:cs typeface="Gill Sans MT" panose="020B0502020104020203" charset="0"/>
              </a:rPr>
              <a:t>Group A Streptococcus (group A strep bacteria) cause necrotizing fasciitis.</a:t>
            </a:r>
            <a:endParaRPr lang="en-US" altLang="en-US" sz="3600" b="1" dirty="0">
              <a:latin typeface="Gill Sans MT" panose="020B0502020104020203" charset="0"/>
              <a:cs typeface="Gill Sans MT" panose="020B0502020104020203" charset="0"/>
            </a:endParaRPr>
          </a:p>
          <a:p>
            <a:pPr marL="457200" indent="-457200">
              <a:buFont typeface="Wingdings" panose="05000000000000000000" charset="0"/>
              <a:buChar char="Ø"/>
            </a:pPr>
            <a:r>
              <a:rPr lang="en-US" altLang="en-US" sz="3600" b="1" dirty="0">
                <a:latin typeface="Gill Sans MT" panose="020B0502020104020203" charset="0"/>
                <a:cs typeface="Gill Sans MT" panose="020B0502020104020203" charset="0"/>
              </a:rPr>
              <a:t>The most common way to get necrotizing fasciitis is when bacteria invades the body through a cut in the skin, although it can happen if one has a trauma that doesn't break the skin. </a:t>
            </a:r>
            <a:endParaRPr lang="en-US" altLang="en-US" sz="3600" b="1" dirty="0">
              <a:latin typeface="Gill Sans MT" panose="020B0502020104020203" charset="0"/>
              <a:cs typeface="Gill Sans MT" panose="020B0502020104020203" charset="0"/>
            </a:endParaRPr>
          </a:p>
          <a:p>
            <a:pPr marL="457200" indent="-457200">
              <a:buFont typeface="Wingdings" panose="05000000000000000000" charset="0"/>
              <a:buChar char="Ø"/>
            </a:pPr>
            <a:r>
              <a:rPr lang="en-US" altLang="en-US" sz="3600" b="1" dirty="0">
                <a:latin typeface="Gill Sans MT" panose="020B0502020104020203" charset="0"/>
                <a:cs typeface="Gill Sans MT" panose="020B0502020104020203" charset="0"/>
              </a:rPr>
              <a:t> Ways that bacteria can enter the skin are through cuts scrapes, burns or Insect bites.</a:t>
            </a:r>
            <a:endParaRPr lang="en-US" altLang="en-US" sz="3600" b="1" dirty="0">
              <a:latin typeface="Gill Sans MT" panose="020B0502020104020203" charset="0"/>
              <a:cs typeface="Gill Sans MT" panose="020B0502020104020203" charset="0"/>
            </a:endParaRPr>
          </a:p>
          <a:p>
            <a:endParaRPr lang="en-US" sz="3600" b="1" dirty="0">
              <a:latin typeface="Gill Sans MT" panose="020B0502020104020203" charset="0"/>
              <a:cs typeface="Gill Sans MT" panose="020B05020201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36015" y="170180"/>
            <a:ext cx="10111740" cy="767080"/>
          </a:xfrm>
          <a:prstGeom prst="rect">
            <a:avLst/>
          </a:prstGeom>
          <a:noFill/>
        </p:spPr>
        <p:txBody>
          <a:bodyPr wrap="square" rtlCol="0">
            <a:noAutofit/>
          </a:bodyPr>
          <a:lstStyle/>
          <a:p>
            <a:r>
              <a:rPr lang="en-US" sz="3600" b="1">
                <a:latin typeface="Gill Sans MT" panose="020B0502020104020203" charset="0"/>
                <a:cs typeface="Gill Sans MT" panose="020B0502020104020203" charset="0"/>
              </a:rPr>
              <a:t>HOW CAN IT BE DIAGONISED?</a:t>
            </a:r>
            <a:endParaRPr lang="en-US" sz="3600" b="1">
              <a:latin typeface="Gill Sans MT" panose="020B0502020104020203" charset="0"/>
              <a:cs typeface="Gill Sans MT" panose="020B0502020104020203" charset="0"/>
            </a:endParaRPr>
          </a:p>
        </p:txBody>
      </p:sp>
      <p:sp>
        <p:nvSpPr>
          <p:cNvPr id="3" name="Text Box 2"/>
          <p:cNvSpPr txBox="1"/>
          <p:nvPr/>
        </p:nvSpPr>
        <p:spPr>
          <a:xfrm>
            <a:off x="390525" y="800735"/>
            <a:ext cx="11926570" cy="6057265"/>
          </a:xfrm>
          <a:prstGeom prst="rect">
            <a:avLst/>
          </a:prstGeom>
          <a:noFill/>
        </p:spPr>
        <p:txBody>
          <a:bodyPr wrap="square" rtlCol="0">
            <a:noAutofit/>
          </a:bodyPr>
          <a:lstStyle/>
          <a:p>
            <a:pPr marL="457200" indent="-457200">
              <a:buFont typeface="Wingdings" panose="05000000000000000000" charset="0"/>
              <a:buChar char="q"/>
            </a:pPr>
            <a:r>
              <a:rPr lang="en-US" altLang="en-US" sz="3200" b="1" dirty="0">
                <a:latin typeface="Gill Sans MT" panose="020B0502020104020203" charset="0"/>
                <a:cs typeface="Gill Sans MT" panose="020B0502020104020203" charset="0"/>
              </a:rPr>
              <a:t>There are many infections that look similar to necrotizing fasciitis in the early stages, which can make diagnosis difficult. In addition to looking at the injury or infection, healthcare providers can diagnose necrotizing fasciitis with:</a:t>
            </a:r>
            <a:endParaRPr lang="en-US" altLang="en-US" sz="3200" b="1" dirty="0">
              <a:latin typeface="Gill Sans MT" panose="020B0502020104020203" charset="0"/>
              <a:cs typeface="Gill Sans MT" panose="020B0502020104020203" charset="0"/>
            </a:endParaRPr>
          </a:p>
          <a:p>
            <a:endParaRPr lang="en-US" altLang="en-US" sz="3200" b="1" dirty="0">
              <a:latin typeface="Gill Sans MT" panose="020B0502020104020203" charset="0"/>
              <a:cs typeface="Gill Sans MT" panose="020B0502020104020203" charset="0"/>
            </a:endParaRPr>
          </a:p>
          <a:p>
            <a:pPr marL="457200" indent="-457200">
              <a:buFont typeface="Wingdings" panose="05000000000000000000" charset="0"/>
              <a:buChar char="Ø"/>
            </a:pPr>
            <a:r>
              <a:rPr lang="en-US" altLang="en-US" sz="3200" b="1" dirty="0">
                <a:latin typeface="Gill Sans MT" panose="020B0502020104020203" charset="0"/>
                <a:cs typeface="Gill Sans MT" panose="020B0502020104020203" charset="0"/>
              </a:rPr>
              <a:t>Biopsies (taking tissue samples)</a:t>
            </a:r>
            <a:endParaRPr lang="en-US" altLang="en-US" sz="3200" b="1" dirty="0">
              <a:latin typeface="Gill Sans MT" panose="020B0502020104020203" charset="0"/>
              <a:cs typeface="Gill Sans MT" panose="020B0502020104020203" charset="0"/>
            </a:endParaRPr>
          </a:p>
          <a:p>
            <a:pPr marL="457200" indent="-457200">
              <a:buFont typeface="Wingdings" panose="05000000000000000000" charset="0"/>
              <a:buChar char="Ø"/>
            </a:pPr>
            <a:r>
              <a:rPr lang="en-US" altLang="en-US" sz="3200" b="1" dirty="0">
                <a:latin typeface="Gill Sans MT" panose="020B0502020104020203" charset="0"/>
                <a:cs typeface="Gill Sans MT" panose="020B0502020104020203" charset="0"/>
              </a:rPr>
              <a:t>Bloodwork for signs of infection and muscle damage</a:t>
            </a:r>
            <a:endParaRPr lang="en-US" altLang="en-US" sz="3200" b="1" dirty="0">
              <a:latin typeface="Gill Sans MT" panose="020B0502020104020203" charset="0"/>
              <a:cs typeface="Gill Sans MT" panose="020B0502020104020203" charset="0"/>
            </a:endParaRPr>
          </a:p>
          <a:p>
            <a:pPr marL="457200" indent="-457200">
              <a:buFont typeface="Wingdings" panose="05000000000000000000" charset="0"/>
              <a:buChar char="Ø"/>
            </a:pPr>
            <a:r>
              <a:rPr lang="en-US" altLang="en-US" sz="3200" b="1" dirty="0">
                <a:latin typeface="Gill Sans MT" panose="020B0502020104020203" charset="0"/>
                <a:cs typeface="Gill Sans MT" panose="020B0502020104020203" charset="0"/>
              </a:rPr>
              <a:t>Imaging (CT scan, MRI, ultrasound) of the damaged area</a:t>
            </a:r>
            <a:endParaRPr lang="en-US" altLang="en-US" sz="3200" b="1" dirty="0">
              <a:latin typeface="Gill Sans MT" panose="020B0502020104020203" charset="0"/>
              <a:cs typeface="Gill Sans MT" panose="020B0502020104020203" charset="0"/>
            </a:endParaRPr>
          </a:p>
          <a:p>
            <a:pPr indent="0">
              <a:buFont typeface="Wingdings" panose="05000000000000000000" charset="0"/>
              <a:buNone/>
            </a:pPr>
            <a:endParaRPr lang="en-US" altLang="en-US" sz="3200" b="1" dirty="0">
              <a:latin typeface="Gill Sans MT" panose="020B0502020104020203" charset="0"/>
              <a:cs typeface="Gill Sans MT" panose="020B0502020104020203" charset="0"/>
            </a:endParaRPr>
          </a:p>
          <a:p>
            <a:r>
              <a:rPr lang="en-US" altLang="en-US" sz="3200" b="1" dirty="0">
                <a:latin typeface="Gill Sans MT" panose="020B0502020104020203" charset="0"/>
                <a:cs typeface="Gill Sans MT" panose="020B0502020104020203" charset="0"/>
              </a:rPr>
              <a:t>It is important to start treatment as soon as possible. However, healthcare providers may not need to wait for test results if they think a patient might have necrotizing fasciitis.</a:t>
            </a:r>
            <a:endParaRPr lang="en-US" sz="3200" b="1" dirty="0">
              <a:latin typeface="Gill Sans MT" panose="020B0502020104020203" charset="0"/>
              <a:cs typeface="Gill Sans MT" panose="020B05020201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8600" y="125730"/>
            <a:ext cx="10353040" cy="1084580"/>
          </a:xfrm>
          <a:prstGeom prst="rect">
            <a:avLst/>
          </a:prstGeom>
          <a:noFill/>
        </p:spPr>
        <p:txBody>
          <a:bodyPr wrap="square" rtlCol="0">
            <a:noAutofit/>
          </a:bodyPr>
          <a:lstStyle/>
          <a:p>
            <a:r>
              <a:rPr lang="en-US" sz="3600" b="1">
                <a:latin typeface="Gill Sans MT" panose="020B0502020104020203" charset="0"/>
                <a:cs typeface="Gill Sans MT" panose="020B0502020104020203" charset="0"/>
              </a:rPr>
              <a:t> SIGNS AND SYMPTOMS OF NECROTIZING       FASCITIS</a:t>
            </a:r>
            <a:endParaRPr lang="en-US" sz="3600" b="1">
              <a:latin typeface="Gill Sans MT" panose="020B0502020104020203" charset="0"/>
              <a:cs typeface="Gill Sans MT" panose="020B0502020104020203" charset="0"/>
            </a:endParaRPr>
          </a:p>
        </p:txBody>
      </p:sp>
      <p:sp>
        <p:nvSpPr>
          <p:cNvPr id="3" name="Text Box 2"/>
          <p:cNvSpPr txBox="1"/>
          <p:nvPr/>
        </p:nvSpPr>
        <p:spPr>
          <a:xfrm>
            <a:off x="396875" y="1210310"/>
            <a:ext cx="11308715" cy="5440680"/>
          </a:xfrm>
          <a:prstGeom prst="rect">
            <a:avLst/>
          </a:prstGeom>
          <a:noFill/>
        </p:spPr>
        <p:txBody>
          <a:bodyPr wrap="square" rtlCol="0">
            <a:noAutofit/>
          </a:bodyPr>
          <a:lstStyle/>
          <a:p>
            <a:pPr marL="457200" indent="-457200">
              <a:buFont typeface="Wingdings" panose="05000000000000000000" charset="0"/>
              <a:buChar char="q"/>
            </a:pPr>
            <a:r>
              <a:rPr lang="en-US" sz="3600" b="1" dirty="0">
                <a:latin typeface="Gill Sans MT" panose="020B0502020104020203" charset="0"/>
                <a:cs typeface="Gill Sans MT" panose="020B0502020104020203" charset="0"/>
              </a:rPr>
              <a:t>Wasting</a:t>
            </a:r>
            <a:endParaRPr 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r>
              <a:rPr lang="en-US" sz="3600" b="1" dirty="0">
                <a:latin typeface="Gill Sans MT" panose="020B0502020104020203" charset="0"/>
                <a:cs typeface="Gill Sans MT" panose="020B0502020104020203" charset="0"/>
              </a:rPr>
              <a:t>Very severe pain and redness around affected area</a:t>
            </a:r>
            <a:endParaRPr 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r>
              <a:rPr lang="en-US" altLang="en-US" sz="3600" b="1" dirty="0">
                <a:latin typeface="Gill Sans MT" panose="020B0502020104020203" charset="0"/>
                <a:cs typeface="Gill Sans MT" panose="020B0502020104020203" charset="0"/>
              </a:rPr>
              <a:t>Area becomes dark and dusky and then turns black, and the tissue dies.</a:t>
            </a:r>
            <a:endParaRPr lang="en-US" alt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r>
              <a:rPr lang="en-US" altLang="en-US" sz="3600" b="1" dirty="0">
                <a:latin typeface="Gill Sans MT" panose="020B0502020104020203" charset="0"/>
                <a:cs typeface="Gill Sans MT" panose="020B0502020104020203" charset="0"/>
              </a:rPr>
              <a:t>Skin may break open and ooze pus like fluid.</a:t>
            </a:r>
            <a:endParaRPr lang="en-US" alt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r>
              <a:rPr lang="en-US" altLang="en-US" sz="3600" b="1" dirty="0">
                <a:latin typeface="Gill Sans MT" panose="020B0502020104020203" charset="0"/>
                <a:cs typeface="Gill Sans MT" panose="020B0502020104020203" charset="0"/>
              </a:rPr>
              <a:t>Flu-like symptoms, such as a high temperature, headache and tiredness.</a:t>
            </a:r>
            <a:endParaRPr lang="en-US" alt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r>
              <a:rPr lang="en-US" altLang="en-US" sz="3600" b="1" dirty="0">
                <a:latin typeface="Gill Sans MT" panose="020B0502020104020203" charset="0"/>
                <a:cs typeface="Gill Sans MT" panose="020B0502020104020203" charset="0"/>
              </a:rPr>
              <a:t>Hypotension</a:t>
            </a:r>
            <a:endParaRPr lang="en-US" alt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r>
              <a:rPr lang="en-US" altLang="en-US" sz="3600" b="1" dirty="0">
                <a:latin typeface="Gill Sans MT" panose="020B0502020104020203" charset="0"/>
                <a:cs typeface="Gill Sans MT" panose="020B0502020104020203" charset="0"/>
              </a:rPr>
              <a:t>In some cases, Kidney failure </a:t>
            </a:r>
            <a:endParaRPr lang="en-US" altLang="en-US" sz="3600" b="1" dirty="0">
              <a:latin typeface="Gill Sans MT" panose="020B0502020104020203" charset="0"/>
              <a:cs typeface="Gill Sans MT" panose="020B0502020104020203" charset="0"/>
            </a:endParaRPr>
          </a:p>
          <a:p>
            <a:endParaRPr lang="en-US" altLang="en-US" sz="3600" b="1" dirty="0">
              <a:latin typeface="Gill Sans MT" panose="020B0502020104020203" charset="0"/>
              <a:cs typeface="Gill Sans MT" panose="020B0502020104020203" charset="0"/>
            </a:endParaRPr>
          </a:p>
          <a:p>
            <a:endParaRPr lang="en-US" sz="3600" b="1" dirty="0">
              <a:latin typeface="Gill Sans MT" panose="020B0502020104020203" charset="0"/>
              <a:cs typeface="Gill Sans MT" panose="020B05020201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00050" y="183515"/>
            <a:ext cx="11227435" cy="1578610"/>
          </a:xfrm>
          <a:prstGeom prst="rect">
            <a:avLst/>
          </a:prstGeom>
          <a:noFill/>
        </p:spPr>
        <p:txBody>
          <a:bodyPr wrap="square" rtlCol="0">
            <a:noAutofit/>
          </a:bodyPr>
          <a:lstStyle/>
          <a:p>
            <a:r>
              <a:rPr lang="en-US" sz="3600" b="1">
                <a:latin typeface="Gill Sans MT" panose="020B0502020104020203" charset="0"/>
                <a:cs typeface="Gill Sans MT" panose="020B0502020104020203" charset="0"/>
              </a:rPr>
              <a:t>TREATMENT OF NECROTIZING FASCITIS</a:t>
            </a:r>
            <a:endParaRPr lang="en-US" sz="3600" b="1">
              <a:latin typeface="Gill Sans MT" panose="020B0502020104020203" charset="0"/>
              <a:cs typeface="Gill Sans MT" panose="020B0502020104020203" charset="0"/>
            </a:endParaRPr>
          </a:p>
        </p:txBody>
      </p:sp>
      <p:sp>
        <p:nvSpPr>
          <p:cNvPr id="3" name="Text Box 2"/>
          <p:cNvSpPr txBox="1"/>
          <p:nvPr/>
        </p:nvSpPr>
        <p:spPr>
          <a:xfrm>
            <a:off x="292100" y="841375"/>
            <a:ext cx="11335385" cy="5660390"/>
          </a:xfrm>
          <a:prstGeom prst="rect">
            <a:avLst/>
          </a:prstGeom>
          <a:noFill/>
        </p:spPr>
        <p:txBody>
          <a:bodyPr wrap="square" rtlCol="0">
            <a:noAutofit/>
          </a:bodyPr>
          <a:lstStyle/>
          <a:p>
            <a:r>
              <a:rPr lang="en-US" altLang="en-US" sz="3600" b="1">
                <a:latin typeface="Gill Sans MT" panose="020B0502020104020203" charset="0"/>
                <a:cs typeface="Gill Sans MT" panose="020B0502020104020203" charset="0"/>
              </a:rPr>
              <a:t>Necrotizing fascitis requires intense hospital care. Antibiotics and surgery are typically necessary.</a:t>
            </a:r>
            <a:endParaRPr lang="en-US" altLang="en-US" sz="3600" b="1">
              <a:latin typeface="Gill Sans MT" panose="020B0502020104020203" charset="0"/>
              <a:cs typeface="Gill Sans MT" panose="020B0502020104020203" charset="0"/>
            </a:endParaRPr>
          </a:p>
          <a:p>
            <a:endParaRPr lang="en-US" altLang="en-US" sz="3600" b="1">
              <a:latin typeface="Gill Sans MT" panose="020B0502020104020203" charset="0"/>
              <a:cs typeface="Gill Sans MT" panose="020B0502020104020203" charset="0"/>
            </a:endParaRPr>
          </a:p>
          <a:p>
            <a:pPr marL="457200" indent="-457200">
              <a:buFont typeface="Wingdings" panose="05000000000000000000" charset="0"/>
              <a:buChar char="q"/>
            </a:pPr>
            <a:r>
              <a:rPr lang="en-US" altLang="en-US" sz="3600" b="1">
                <a:latin typeface="Gill Sans MT" panose="020B0502020104020203" charset="0"/>
                <a:cs typeface="Gill Sans MT" panose="020B0502020104020203" charset="0"/>
              </a:rPr>
              <a:t>Antibiotics helps to stop the infection. Healthcare providers give antibiotics through an IV, which allows medicine to flow into the vein.</a:t>
            </a:r>
            <a:endParaRPr lang="en-US" altLang="en-US" sz="3600" b="1">
              <a:latin typeface="Gill Sans MT" panose="020B0502020104020203" charset="0"/>
              <a:cs typeface="Gill Sans MT" panose="020B0502020104020203" charset="0"/>
            </a:endParaRPr>
          </a:p>
          <a:p>
            <a:r>
              <a:rPr lang="en-US" altLang="en-US" sz="3600" b="1">
                <a:latin typeface="Gill Sans MT" panose="020B0502020104020203" charset="0"/>
                <a:cs typeface="Gill Sans MT" panose="020B0502020104020203" charset="0"/>
              </a:rPr>
              <a:t>Sometimes, however, antibiotics can't reach all the infected areas because the bacteria have killed too much tissue and reduced blood flow.  When this happens, dead tissues are surgically removed.</a:t>
            </a:r>
            <a:endParaRPr lang="en-US" altLang="en-US" sz="3600" b="1">
              <a:latin typeface="Gill Sans MT" panose="020B0502020104020203" charset="0"/>
              <a:cs typeface="Gill Sans MT" panose="020B0502020104020203" charset="0"/>
            </a:endParaRPr>
          </a:p>
          <a:p>
            <a:endParaRPr lang="en-US" altLang="en-US" sz="3600" b="1">
              <a:latin typeface="Gill Sans MT" panose="020B0502020104020203" charset="0"/>
              <a:cs typeface="Gill Sans MT" panose="020B0502020104020203" charset="0"/>
            </a:endParaRPr>
          </a:p>
          <a:p>
            <a:endParaRPr lang="en-US" sz="3600" b="1">
              <a:latin typeface="Gill Sans MT" panose="020B0502020104020203" charset="0"/>
              <a:cs typeface="Gill Sans MT" panose="020B05020201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05105" y="1167130"/>
            <a:ext cx="10451465" cy="4512310"/>
          </a:xfrm>
          <a:prstGeom prst="rect">
            <a:avLst/>
          </a:prstGeom>
          <a:noFill/>
        </p:spPr>
        <p:txBody>
          <a:bodyPr wrap="square" rtlCol="0" anchor="t">
            <a:noAutofit/>
          </a:bodyPr>
          <a:lstStyle/>
          <a:p>
            <a:pPr marL="571500" indent="-571500">
              <a:buFont typeface="Wingdings" panose="05000000000000000000" charset="0"/>
              <a:buChar char="q"/>
            </a:pPr>
            <a:r>
              <a:rPr lang="en-US" altLang="en-US" sz="3600" b="1" dirty="0">
                <a:latin typeface="Gill Sans MT" panose="020B0502020104020203" charset="0"/>
                <a:cs typeface="Gill Sans MT" panose="020B0502020104020203" charset="0"/>
                <a:sym typeface="+mn-ea"/>
              </a:rPr>
              <a:t>Surgery</a:t>
            </a:r>
            <a:endParaRPr lang="en-US" altLang="en-US" sz="3200" b="1" dirty="0">
              <a:latin typeface="Gill Sans MT" panose="020B0502020104020203" charset="0"/>
              <a:cs typeface="Gill Sans MT" panose="020B0502020104020203" charset="0"/>
            </a:endParaRPr>
          </a:p>
          <a:p>
            <a:r>
              <a:rPr lang="en-US" altLang="en-US" sz="3600" b="1" dirty="0">
                <a:latin typeface="Gill Sans MT" panose="020B0502020104020203" charset="0"/>
                <a:cs typeface="Gill Sans MT" panose="020B0502020104020203" charset="0"/>
                <a:sym typeface="+mn-ea"/>
              </a:rPr>
              <a:t>Since necrotizing fasciitis can spread rapidly, patients often times must get surgery quickly to remove dead or infected tissues.</a:t>
            </a:r>
            <a:endParaRPr lang="en-US" altLang="en-US" sz="3600" b="1" dirty="0">
              <a:latin typeface="Gill Sans MT" panose="020B0502020104020203" charset="0"/>
              <a:cs typeface="Gill Sans MT" panose="020B0502020104020203" charset="0"/>
              <a:sym typeface="+mn-ea"/>
            </a:endParaRPr>
          </a:p>
          <a:p>
            <a:r>
              <a:rPr lang="en-US" altLang="en-US" sz="3600" b="1" dirty="0">
                <a:latin typeface="Gill Sans MT" panose="020B0502020104020203" charset="0"/>
                <a:cs typeface="Gill Sans MT" panose="020B0502020104020203" charset="0"/>
                <a:sym typeface="+mn-ea"/>
              </a:rPr>
              <a:t>It's not unusual for someone with necrotizing fasciitis to end up needing multiple surgeries.</a:t>
            </a:r>
            <a:endParaRPr lang="en-US" altLang="en-US" sz="3600" b="1" dirty="0">
              <a:latin typeface="Gill Sans MT" panose="020B0502020104020203" charset="0"/>
              <a:cs typeface="Gill Sans MT" panose="020B0502020104020203" charset="0"/>
              <a:sym typeface="+mn-ea"/>
            </a:endParaRPr>
          </a:p>
          <a:p>
            <a:pPr marL="457200" indent="-457200">
              <a:buFont typeface="Wingdings" panose="05000000000000000000" charset="0"/>
              <a:buChar char="Ø"/>
            </a:pPr>
            <a:r>
              <a:rPr lang="en-US" altLang="en-US" sz="3600" b="1" dirty="0">
                <a:latin typeface="Gill Sans MT" panose="020B0502020104020203" charset="0"/>
                <a:cs typeface="Gill Sans MT" panose="020B0502020104020203" charset="0"/>
                <a:sym typeface="+mn-ea"/>
              </a:rPr>
              <a:t> In some serious cases, the patient may need a blood transfusion.</a:t>
            </a:r>
            <a:endParaRPr lang="en-US" altLang="en-US" sz="3600" b="1" dirty="0">
              <a:latin typeface="Gill Sans MT" panose="020B0502020104020203" charset="0"/>
              <a:cs typeface="Gill Sans MT" panose="020B0502020104020203" charset="0"/>
              <a:sym typeface="+mn-ea"/>
            </a:endParaRPr>
          </a:p>
        </p:txBody>
      </p:sp>
      <p:sp>
        <p:nvSpPr>
          <p:cNvPr id="3" name="Text Box 2"/>
          <p:cNvSpPr txBox="1"/>
          <p:nvPr/>
        </p:nvSpPr>
        <p:spPr>
          <a:xfrm>
            <a:off x="1391285" y="287020"/>
            <a:ext cx="7929880" cy="645160"/>
          </a:xfrm>
          <a:prstGeom prst="rect">
            <a:avLst/>
          </a:prstGeom>
          <a:noFill/>
        </p:spPr>
        <p:txBody>
          <a:bodyPr wrap="square" rtlCol="0">
            <a:spAutoFit/>
          </a:bodyPr>
          <a:lstStyle/>
          <a:p>
            <a:r>
              <a:rPr lang="en-US" sz="3600" b="1">
                <a:latin typeface="Gill Sans MT" panose="020B0502020104020203" charset="0"/>
                <a:cs typeface="Gill Sans MT" panose="020B0502020104020203" charset="0"/>
              </a:rPr>
              <a:t>TREATMENT CONTINUED</a:t>
            </a:r>
            <a:endParaRPr lang="en-US" sz="3600" b="1">
              <a:latin typeface="Gill Sans MT" panose="020B0502020104020203" charset="0"/>
              <a:cs typeface="Gill Sans MT" panose="020B05020201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63855" y="861695"/>
            <a:ext cx="11265535" cy="6127750"/>
          </a:xfrm>
          <a:prstGeom prst="rect">
            <a:avLst/>
          </a:prstGeom>
          <a:noFill/>
        </p:spPr>
        <p:txBody>
          <a:bodyPr wrap="square" rtlCol="0">
            <a:noAutofit/>
          </a:bodyPr>
          <a:lstStyle/>
          <a:p>
            <a:pPr marL="457200" indent="-457200">
              <a:buFont typeface="Wingdings" panose="05000000000000000000" charset="0"/>
              <a:buChar char="q"/>
            </a:pPr>
            <a:r>
              <a:rPr lang="en-US" altLang="en-US" sz="3600" b="1" dirty="0">
                <a:latin typeface="Gill Sans MT" panose="020B0502020104020203" charset="0"/>
                <a:cs typeface="Gill Sans MT" panose="020B0502020104020203" charset="0"/>
              </a:rPr>
              <a:t>Nutritional management for necrotizing fasciitis (NF) focuses on meeting the increased energy and protein needs due to the catabolic state and large wounds.</a:t>
            </a:r>
            <a:endParaRPr lang="en-US" alt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r>
              <a:rPr lang="en-US" altLang="en-US" sz="3600" b="1" dirty="0">
                <a:latin typeface="Gill Sans MT" panose="020B0502020104020203" charset="0"/>
                <a:cs typeface="Gill Sans MT" panose="020B0502020104020203" charset="0"/>
              </a:rPr>
              <a:t>Due to the severity of the bacterial infection,  it leads to hypercatabolism, meaning the body breaks down tissues for energy.  This, combined with the large open wounds, significantly increases nutritional requirements, particularly for calories and protein. </a:t>
            </a:r>
            <a:endParaRPr lang="en-US" altLang="en-US" sz="3600" b="1" dirty="0">
              <a:latin typeface="Gill Sans MT" panose="020B0502020104020203" charset="0"/>
              <a:cs typeface="Gill Sans MT" panose="020B0502020104020203" charset="0"/>
            </a:endParaRPr>
          </a:p>
          <a:p>
            <a:pPr marL="457200" indent="-457200">
              <a:buFont typeface="Wingdings" panose="05000000000000000000" charset="0"/>
              <a:buChar char="q"/>
            </a:pPr>
            <a:endParaRPr lang="en-US" sz="3600" b="1" dirty="0">
              <a:latin typeface="Gill Sans MT" panose="020B0502020104020203" charset="0"/>
              <a:cs typeface="Gill Sans MT" panose="020B0502020104020203" charset="0"/>
            </a:endParaRPr>
          </a:p>
        </p:txBody>
      </p:sp>
      <p:sp>
        <p:nvSpPr>
          <p:cNvPr id="5" name="Text Box 4"/>
          <p:cNvSpPr txBox="1"/>
          <p:nvPr/>
        </p:nvSpPr>
        <p:spPr>
          <a:xfrm>
            <a:off x="292100" y="116205"/>
            <a:ext cx="11711940" cy="614680"/>
          </a:xfrm>
          <a:prstGeom prst="rect">
            <a:avLst/>
          </a:prstGeom>
          <a:noFill/>
        </p:spPr>
        <p:txBody>
          <a:bodyPr wrap="square" rtlCol="0">
            <a:noAutofit/>
          </a:bodyPr>
          <a:lstStyle/>
          <a:p>
            <a:r>
              <a:rPr lang="en-US" sz="3600" b="1">
                <a:latin typeface="Gill Sans MT" panose="020B0502020104020203" charset="0"/>
                <a:cs typeface="Gill Sans MT" panose="020B0502020104020203" charset="0"/>
              </a:rPr>
              <a:t>NUTRITIONAL MANAGEMENT OF NF</a:t>
            </a:r>
            <a:endParaRPr lang="en-US" sz="3600" b="1">
              <a:latin typeface="Gill Sans MT" panose="020B0502020104020203" charset="0"/>
              <a:cs typeface="Gill Sans MT" panose="020B0502020104020203" charset="0"/>
            </a:endParaRPr>
          </a:p>
        </p:txBody>
      </p:sp>
    </p:spTree>
  </p:cSld>
  <p:clrMapOvr>
    <a:masterClrMapping/>
  </p:clrMapOvr>
</p:sld>
</file>

<file path=ppt/tags/tag1.xml><?xml version="1.0" encoding="utf-8"?>
<p:tagLst xmlns:p="http://schemas.openxmlformats.org/presentationml/2006/main">
  <p:tag name="TABLE_ENDDRAG_ORIGIN_RECT" val="921*422"/>
  <p:tag name="TABLE_ENDDRAG_RECT" val="23*88*921*422"/>
</p:tagLst>
</file>

<file path=ppt/tags/tag2.xml><?xml version="1.0" encoding="utf-8"?>
<p:tagLst xmlns:p="http://schemas.openxmlformats.org/presentationml/2006/main">
  <p:tag name="TABLE_ENDDRAG_ORIGIN_RECT" val="816*326"/>
  <p:tag name="TABLE_ENDDRAG_RECT" val="19*206*816*326"/>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10430</Words>
  <Application>WPS Presentation</Application>
  <PresentationFormat>Widescreen</PresentationFormat>
  <Paragraphs>476</Paragraphs>
  <Slides>31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Arial Black</vt:lpstr>
      <vt:lpstr>Calibri</vt:lpstr>
      <vt:lpstr>Wingdings</vt:lpstr>
      <vt:lpstr>Gill Sans MT</vt:lpstr>
      <vt:lpstr>Microsoft YaHei</vt:lpstr>
      <vt:lpstr>Arial Unicode MS</vt:lpstr>
      <vt:lpstr>Agency FB</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NUTRITION ASESSMENT</vt:lpstr>
      <vt:lpstr>PowerPoint 演示文稿</vt:lpstr>
      <vt:lpstr>PowerPoint 演示文稿</vt:lpstr>
      <vt:lpstr>BIOCHEMICAL INVESTIGATIONS</vt:lpstr>
      <vt:lpstr>PowerPoint 演示文稿</vt:lpstr>
      <vt:lpstr>PowerPoint 演示文稿</vt:lpstr>
      <vt:lpstr>24 HOURS DIETARY RECALL</vt:lpstr>
      <vt:lpstr>NUTRITION DIAGNOSIS</vt:lpstr>
      <vt:lpstr>NUTRITION INTERVENTION</vt:lpstr>
      <vt:lpstr>NUTRITION INTERVENTION CONT’D</vt:lpstr>
      <vt:lpstr>PowerPoint 演示文稿</vt:lpstr>
      <vt:lpstr>A DAY SAMPLE MENU FOR FULL STRENGHT FEED</vt:lpstr>
      <vt:lpstr>NUTRITION COUNSELLING</vt:lpstr>
      <vt:lpstr>DRUG-NUTRIENT INTERACTION</vt:lpstr>
      <vt:lpstr>NUTRITION MONITORING AND EVALUATION</vt:lpstr>
      <vt:lpstr>NUTRITION MONITORING AND EVALUATION CONTINUED</vt:lpstr>
      <vt:lpstr>OTHER HEALTH PROFESSIONALS INVOLVED IN MANAGEMENT</vt:lpstr>
      <vt:lpstr>                         REFRENCES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KINGPOWER &amp; IFY</dc:creator>
  <cp:lastModifiedBy>Jacob O</cp:lastModifiedBy>
  <cp:revision>71</cp:revision>
  <dcterms:created xsi:type="dcterms:W3CDTF">2024-02-16T12:14:00Z</dcterms:created>
  <dcterms:modified xsi:type="dcterms:W3CDTF">2025-03-29T10:31:08Z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A8DF0D85244D45249CF6B73A413E5222_12</vt:lpwstr>
  </property>
  <property fmtid="{D5CDD505-2E9C-101B-9397-08002B2CF9AE}" pid="3" name="KSOProductBuildVer">
    <vt:lpwstr>1033-12.2.0.20326</vt:lpwstr>
  </property>
</Properties>
</file>