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1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3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8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4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8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6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1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43FA-304B-451F-BCE1-E466441A8B31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C677-2344-48CD-AE57-559980154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1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2.lgsvl.com/browse/PLAT-301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yojs/iLib" TargetMode="External"/><Relationship Id="rId7" Type="http://schemas.openxmlformats.org/officeDocument/2006/relationships/hyperlink" Target="http://webostools.lge.com/locale/webos40/" TargetMode="External"/><Relationship Id="rId2" Type="http://schemas.openxmlformats.org/officeDocument/2006/relationships/hyperlink" Target="https://sourceforge.net/projects/i18nlib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ranslationcircle.com/ilib/doc/jsdoc/" TargetMode="External"/><Relationship Id="rId5" Type="http://schemas.openxmlformats.org/officeDocument/2006/relationships/hyperlink" Target="http://www.translationcircle.com/ilib/doc/11.0/jsdoc/" TargetMode="External"/><Relationship Id="rId4" Type="http://schemas.openxmlformats.org/officeDocument/2006/relationships/hyperlink" Target="http://www.translationcircle.com/ilib/dem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nicode.org/ucd/" TargetMode="External"/><Relationship Id="rId2" Type="http://schemas.openxmlformats.org/officeDocument/2006/relationships/hyperlink" Target="http://cldr.unicode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iana.org/time-zon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/i18nlib/wiki/New%20Modularization%20Support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gsvl.com/display/webOSDocs/webOS+Globalization+Guide" TargetMode="External"/><Relationship Id="rId2" Type="http://schemas.openxmlformats.org/officeDocument/2006/relationships/hyperlink" Target="https://wiki.lgsvl.com/display/webOSDocs/Javascript+Internationalizati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ollab.lge.com/main/x/WAsRH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yojs/iLib/wiki/Release" TargetMode="External"/><Relationship Id="rId2" Type="http://schemas.openxmlformats.org/officeDocument/2006/relationships/hyperlink" Target="https://github.com/enyojs/iLib/wiki/How-to-Building-and-Testing-iLi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iLib</a:t>
            </a:r>
            <a:endParaRPr lang="ko-KR" altLang="en-US" sz="6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2016-03-18</a:t>
            </a:r>
          </a:p>
          <a:p>
            <a:r>
              <a:rPr lang="en-US" altLang="ko-K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goun.lee@lge.com</a:t>
            </a:r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iLib</a:t>
            </a:r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|development process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AutoShape 21"/>
          <p:cNvCxnSpPr>
            <a:cxnSpLocks noChangeShapeType="1"/>
          </p:cNvCxnSpPr>
          <p:nvPr/>
        </p:nvCxnSpPr>
        <p:spPr bwMode="auto">
          <a:xfrm flipH="1">
            <a:off x="1922908" y="1492999"/>
            <a:ext cx="2" cy="348872"/>
          </a:xfrm>
          <a:prstGeom prst="straightConnector1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3363989" y="2170743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Design </a:t>
            </a:r>
            <a:r>
              <a:rPr lang="ko-KR" altLang="en-US" sz="13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변경안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승인</a:t>
            </a:r>
            <a:endParaRPr lang="en-US" altLang="ko-KR" sz="13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363989" y="1866095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2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3951036" y="1866095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</a:t>
            </a:r>
            <a:endParaRPr kumimoji="0" lang="ko-KR" altLang="en-US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Oval 43"/>
          <p:cNvSpPr>
            <a:spLocks noChangeArrowheads="1"/>
          </p:cNvSpPr>
          <p:nvPr/>
        </p:nvSpPr>
        <p:spPr bwMode="auto">
          <a:xfrm>
            <a:off x="1610888" y="911166"/>
            <a:ext cx="624043" cy="629973"/>
          </a:xfrm>
          <a:prstGeom prst="ellipse">
            <a:avLst/>
          </a:prstGeom>
          <a:solidFill>
            <a:srgbClr val="003366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Input</a:t>
            </a:r>
            <a:endParaRPr kumimoji="0" lang="ko-KR" altLang="en-US" sz="1300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AutoShape 46"/>
          <p:cNvCxnSpPr>
            <a:cxnSpLocks noChangeShapeType="1"/>
          </p:cNvCxnSpPr>
          <p:nvPr/>
        </p:nvCxnSpPr>
        <p:spPr bwMode="auto">
          <a:xfrm>
            <a:off x="7553354" y="2301506"/>
            <a:ext cx="595296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5735630" y="2170743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iLib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소스 수정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/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단위 모듈 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Unit Test 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수행 </a:t>
            </a: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5735630" y="1866095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3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6322677" y="1866095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8148650" y="2170743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Code Review 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후 승인 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8148650" y="1866095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8735697" y="1866095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</a:t>
            </a:r>
            <a:endParaRPr kumimoji="0" lang="ko-KR" altLang="en-US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8148650" y="3628045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iLib</a:t>
            </a:r>
            <a:r>
              <a:rPr lang="en-US" altLang="ko-KR" sz="1300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LG Source branch</a:t>
            </a:r>
          </a:p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300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Commit</a:t>
            </a:r>
            <a:endParaRPr lang="en-US" altLang="ko-KR" sz="1300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8148650" y="3323397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5</a:t>
            </a:r>
            <a:endParaRPr kumimoji="0" lang="en-US" altLang="ko-KR" sz="1300" b="1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8735697" y="3323397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5716226" y="3628045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iLib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Regression Test</a:t>
            </a:r>
          </a:p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(Side Effect 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확인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716226" y="3323397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6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303273" y="3323397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</a:t>
            </a:r>
            <a:r>
              <a:rPr kumimoji="0"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kumimoji="0" lang="en-US" altLang="ko-KR" sz="13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3363989" y="3628044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iLib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build</a:t>
            </a:r>
          </a:p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-make one minified file</a:t>
            </a: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3363989" y="3323396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7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3951036" y="3323396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SVL, </a:t>
            </a:r>
            <a:r>
              <a:rPr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 flipH="1">
            <a:off x="5220895" y="5856366"/>
            <a:ext cx="20040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ilib-webapp.bb </a:t>
            </a:r>
            <a:r>
              <a:rPr lang="ko-KR" altLang="en-US" sz="1000" b="1" dirty="0"/>
              <a:t>파일 업데이트 </a:t>
            </a:r>
          </a:p>
        </p:txBody>
      </p:sp>
      <p:cxnSp>
        <p:nvCxnSpPr>
          <p:cNvPr id="27" name="AutoShape 21"/>
          <p:cNvCxnSpPr>
            <a:cxnSpLocks noChangeShapeType="1"/>
          </p:cNvCxnSpPr>
          <p:nvPr/>
        </p:nvCxnSpPr>
        <p:spPr bwMode="auto">
          <a:xfrm>
            <a:off x="5127697" y="5686612"/>
            <a:ext cx="2988000" cy="0"/>
          </a:xfrm>
          <a:prstGeom prst="straightConnector1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43"/>
          <p:cNvSpPr>
            <a:spLocks noChangeArrowheads="1"/>
          </p:cNvSpPr>
          <p:nvPr/>
        </p:nvSpPr>
        <p:spPr bwMode="auto">
          <a:xfrm flipH="1">
            <a:off x="8104054" y="5371625"/>
            <a:ext cx="624043" cy="629973"/>
          </a:xfrm>
          <a:prstGeom prst="ellipse">
            <a:avLst/>
          </a:prstGeom>
          <a:solidFill>
            <a:srgbClr val="003366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완료</a:t>
            </a:r>
          </a:p>
        </p:txBody>
      </p:sp>
      <p:cxnSp>
        <p:nvCxnSpPr>
          <p:cNvPr id="29" name="AutoShape 46"/>
          <p:cNvCxnSpPr>
            <a:cxnSpLocks noChangeShapeType="1"/>
          </p:cNvCxnSpPr>
          <p:nvPr/>
        </p:nvCxnSpPr>
        <p:spPr bwMode="auto">
          <a:xfrm>
            <a:off x="5181713" y="2301506"/>
            <a:ext cx="553917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46"/>
          <p:cNvCxnSpPr>
            <a:cxnSpLocks noChangeShapeType="1"/>
          </p:cNvCxnSpPr>
          <p:nvPr/>
        </p:nvCxnSpPr>
        <p:spPr bwMode="auto">
          <a:xfrm flipH="1" flipV="1">
            <a:off x="5181713" y="3864530"/>
            <a:ext cx="534513" cy="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6"/>
          <p:cNvCxnSpPr>
            <a:cxnSpLocks noChangeShapeType="1"/>
          </p:cNvCxnSpPr>
          <p:nvPr/>
        </p:nvCxnSpPr>
        <p:spPr bwMode="auto">
          <a:xfrm flipH="1">
            <a:off x="7533950" y="3864531"/>
            <a:ext cx="61470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46"/>
          <p:cNvCxnSpPr>
            <a:cxnSpLocks noChangeShapeType="1"/>
            <a:stCxn id="14" idx="2"/>
          </p:cNvCxnSpPr>
          <p:nvPr/>
        </p:nvCxnSpPr>
        <p:spPr bwMode="auto">
          <a:xfrm>
            <a:off x="9057512" y="2890743"/>
            <a:ext cx="0" cy="43265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직사각형 32"/>
          <p:cNvSpPr/>
          <p:nvPr/>
        </p:nvSpPr>
        <p:spPr>
          <a:xfrm>
            <a:off x="909108" y="1613284"/>
            <a:ext cx="9119332" cy="2836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84310" y="1079474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Internationalization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관련</a:t>
            </a:r>
            <a:endParaRPr lang="en-US" altLang="ko-KR" sz="1200" b="1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추가 </a:t>
            </a:r>
            <a:r>
              <a:rPr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요구 사항 및 버그 </a:t>
            </a:r>
            <a:r>
              <a: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5630" y="1595650"/>
            <a:ext cx="413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/>
              <a:t>OpenSource</a:t>
            </a:r>
            <a:r>
              <a:rPr lang="en-US" altLang="ko-KR" sz="1000" b="1" dirty="0" smtClean="0"/>
              <a:t> : https</a:t>
            </a:r>
            <a:r>
              <a:rPr lang="en-US" altLang="ko-KR" sz="1000" b="1" dirty="0"/>
              <a:t>://sourceforge.net/p/i18nlib/code</a:t>
            </a:r>
            <a:r>
              <a:rPr lang="en-US" altLang="ko-KR" sz="1000" b="1" dirty="0" smtClean="0"/>
              <a:t>/</a:t>
            </a:r>
            <a:endParaRPr lang="ko-KR" altLang="en-US" sz="1000" b="1" dirty="0"/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1061068" y="3629451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latinLnBrk="0">
              <a:defRPr/>
            </a:pPr>
            <a:r>
              <a:rPr lang="en-US" altLang="ko-KR" sz="1400" dirty="0" err="1"/>
              <a:t>iLib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LG Internal Version </a:t>
            </a:r>
            <a:r>
              <a:rPr lang="en-US" altLang="ko-KR" sz="1400" dirty="0"/>
              <a:t>up</a:t>
            </a:r>
            <a:endParaRPr lang="ko-KR" altLang="en-US" sz="1400" dirty="0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1061068" y="3324803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8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648115" y="3324803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SVL, </a:t>
            </a:r>
            <a:r>
              <a:rPr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40" name="AutoShape 46"/>
          <p:cNvCxnSpPr>
            <a:cxnSpLocks noChangeShapeType="1"/>
          </p:cNvCxnSpPr>
          <p:nvPr/>
        </p:nvCxnSpPr>
        <p:spPr bwMode="auto">
          <a:xfrm flipH="1">
            <a:off x="2878792" y="3864530"/>
            <a:ext cx="485197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1045662" y="3077175"/>
            <a:ext cx="5246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git</a:t>
            </a:r>
            <a:r>
              <a:rPr lang="en-US" altLang="ko-KR" sz="1000" b="1" dirty="0"/>
              <a:t> clone ssh://goun.lee@gpro.lgsvl.com:29418/webos-pro/ilib-webapp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442879" y="6001598"/>
            <a:ext cx="156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TV/W2  : master/product branch etc.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8704068" y="5419225"/>
            <a:ext cx="1668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TV or W2 </a:t>
            </a:r>
          </a:p>
          <a:p>
            <a:r>
              <a:rPr lang="en-US" altLang="ko-KR" sz="1200" b="1" dirty="0" smtClean="0"/>
              <a:t>Official </a:t>
            </a:r>
            <a:r>
              <a:rPr lang="en-US" altLang="ko-KR" sz="1200" b="1" dirty="0"/>
              <a:t>Image </a:t>
            </a:r>
            <a:r>
              <a:rPr lang="ko-KR" altLang="en-US" sz="1200" b="1" dirty="0"/>
              <a:t>에 반영 </a:t>
            </a:r>
          </a:p>
        </p:txBody>
      </p:sp>
      <p:cxnSp>
        <p:nvCxnSpPr>
          <p:cNvPr id="44" name="꺾인 연결선 43"/>
          <p:cNvCxnSpPr/>
          <p:nvPr/>
        </p:nvCxnSpPr>
        <p:spPr>
          <a:xfrm rot="10800000">
            <a:off x="2899648" y="2337511"/>
            <a:ext cx="464354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1081925" y="2170743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Design 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변경안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정리</a:t>
            </a:r>
            <a:endParaRPr lang="en-US" altLang="ko-KR" sz="13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081925" y="1866095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1668972" y="1866095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3394681" y="5275883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latinLnBrk="0">
              <a:defRPr/>
            </a:pPr>
            <a:r>
              <a:rPr lang="en-US" altLang="ko-KR" sz="1400" dirty="0" smtClean="0"/>
              <a:t>CCC</a:t>
            </a:r>
            <a:endParaRPr lang="en-US" altLang="ko-KR" sz="1400" dirty="0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3394681" y="4971235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10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3981728" y="4971235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SVL, SWP</a:t>
            </a:r>
            <a:endParaRPr kumimoji="0" lang="ko-KR" altLang="en-US" sz="1300" b="1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1045662" y="5275883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latinLnBrk="0">
              <a:defRPr/>
            </a:pPr>
            <a:r>
              <a:rPr lang="en-US" altLang="ko-KR" sz="1400" dirty="0"/>
              <a:t>LG </a:t>
            </a:r>
            <a:r>
              <a:rPr lang="ko-KR" altLang="en-US" sz="1400" dirty="0"/>
              <a:t>내부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Commit/Tagging</a:t>
            </a:r>
            <a:endParaRPr lang="en-US" altLang="ko-KR" sz="1400" dirty="0"/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1045662" y="4971235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9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1632709" y="4971235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</a:t>
            </a:r>
            <a:r>
              <a:rPr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L, SWP</a:t>
            </a:r>
            <a:endParaRPr kumimoji="0" lang="ko-KR" altLang="en-US" sz="1300" b="1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54" name="꺾인 연결선 53"/>
          <p:cNvCxnSpPr/>
          <p:nvPr/>
        </p:nvCxnSpPr>
        <p:spPr>
          <a:xfrm rot="10800000">
            <a:off x="2863704" y="5592816"/>
            <a:ext cx="540000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그룹 54"/>
          <p:cNvGrpSpPr/>
          <p:nvPr/>
        </p:nvGrpSpPr>
        <p:grpSpPr>
          <a:xfrm>
            <a:off x="909108" y="4446673"/>
            <a:ext cx="2222716" cy="1890790"/>
            <a:chOff x="442180" y="4174294"/>
            <a:chExt cx="2222716" cy="1890790"/>
          </a:xfrm>
        </p:grpSpPr>
        <p:sp>
          <p:nvSpPr>
            <p:cNvPr id="56" name="직사각형 55"/>
            <p:cNvSpPr/>
            <p:nvPr/>
          </p:nvSpPr>
          <p:spPr>
            <a:xfrm>
              <a:off x="442180" y="4189967"/>
              <a:ext cx="2222716" cy="18751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45152" y="4174294"/>
              <a:ext cx="2219744" cy="3077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꺾인 연결선 57"/>
          <p:cNvCxnSpPr/>
          <p:nvPr/>
        </p:nvCxnSpPr>
        <p:spPr>
          <a:xfrm rot="16200000" flipV="1">
            <a:off x="1663930" y="4657535"/>
            <a:ext cx="612000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06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iLib</a:t>
            </a:r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|development </a:t>
            </a:r>
            <a:r>
              <a:rPr lang="en-US" altLang="ko-K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AutoShape 21"/>
          <p:cNvCxnSpPr>
            <a:cxnSpLocks noChangeShapeType="1"/>
          </p:cNvCxnSpPr>
          <p:nvPr/>
        </p:nvCxnSpPr>
        <p:spPr bwMode="auto">
          <a:xfrm flipH="1">
            <a:off x="1922908" y="1492999"/>
            <a:ext cx="2" cy="348872"/>
          </a:xfrm>
          <a:prstGeom prst="straightConnector1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3363989" y="2170743"/>
            <a:ext cx="1817724" cy="7200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Design </a:t>
            </a:r>
            <a:r>
              <a:rPr lang="ko-KR" altLang="en-US" sz="1300" kern="0" dirty="0" err="1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변경안</a:t>
            </a:r>
            <a:r>
              <a:rPr lang="ko-KR" altLang="en-US" sz="1300" kern="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승인</a:t>
            </a:r>
            <a:endParaRPr lang="en-US" altLang="ko-KR" sz="1300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363989" y="1866095"/>
            <a:ext cx="627127" cy="327786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2</a:t>
            </a:r>
            <a:endParaRPr kumimoji="0" lang="en-US" altLang="ko-KR" sz="1300" b="1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3951036" y="1866095"/>
            <a:ext cx="1230677" cy="327786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</a:t>
            </a:r>
            <a:endParaRPr kumimoji="0" lang="ko-KR" altLang="en-US" sz="1300" b="1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Oval 43"/>
          <p:cNvSpPr>
            <a:spLocks noChangeArrowheads="1"/>
          </p:cNvSpPr>
          <p:nvPr/>
        </p:nvSpPr>
        <p:spPr bwMode="auto">
          <a:xfrm>
            <a:off x="1610888" y="911166"/>
            <a:ext cx="624043" cy="629973"/>
          </a:xfrm>
          <a:prstGeom prst="ellipse">
            <a:avLst/>
          </a:prstGeom>
          <a:solidFill>
            <a:srgbClr val="003366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Input</a:t>
            </a:r>
            <a:endParaRPr kumimoji="0" lang="ko-KR" altLang="en-US" sz="1300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AutoShape 46"/>
          <p:cNvCxnSpPr>
            <a:cxnSpLocks noChangeShapeType="1"/>
          </p:cNvCxnSpPr>
          <p:nvPr/>
        </p:nvCxnSpPr>
        <p:spPr bwMode="auto">
          <a:xfrm>
            <a:off x="7553354" y="2301506"/>
            <a:ext cx="595296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5735630" y="2170743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iLib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소스 수정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/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단위 모듈 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Unit Test 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수행 </a:t>
            </a: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5735630" y="1866095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3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6322677" y="1866095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8140401" y="2210564"/>
            <a:ext cx="1817724" cy="7200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Code Review 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후 승인 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8140401" y="1905916"/>
            <a:ext cx="627127" cy="327786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8727448" y="1905916"/>
            <a:ext cx="1230677" cy="327786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</a:t>
            </a:r>
            <a:endParaRPr kumimoji="0" lang="ko-KR" altLang="en-US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8148650" y="3628045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iLib</a:t>
            </a:r>
            <a:r>
              <a:rPr lang="en-US" altLang="ko-KR" sz="1300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LG Source branch</a:t>
            </a:r>
          </a:p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300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Commit</a:t>
            </a:r>
            <a:endParaRPr lang="en-US" altLang="ko-KR" sz="1300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8148650" y="3323397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5</a:t>
            </a:r>
            <a:endParaRPr kumimoji="0" lang="en-US" altLang="ko-KR" sz="13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8735697" y="3323397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5716226" y="3628045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iLib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Regression Test</a:t>
            </a:r>
          </a:p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(Side Effect </a:t>
            </a:r>
            <a:r>
              <a:rPr lang="ko-KR" altLang="en-US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확인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716226" y="3323397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6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303273" y="3323397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</a:t>
            </a:r>
            <a:r>
              <a:rPr kumimoji="0"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kumimoji="0" lang="en-US" altLang="ko-KR" sz="13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SWP</a:t>
            </a:r>
            <a:endParaRPr kumimoji="0" lang="ko-KR" altLang="en-US" sz="13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3363989" y="3628044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iLib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build</a:t>
            </a:r>
          </a:p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-make one minified file</a:t>
            </a: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3363989" y="3323396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7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3951036" y="3323396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SVL, </a:t>
            </a:r>
            <a:r>
              <a:rPr lang="en-US" altLang="ko-KR" sz="13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 flipH="1">
            <a:off x="5220895" y="5856366"/>
            <a:ext cx="20040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ilib-webapp.bb </a:t>
            </a:r>
            <a:r>
              <a:rPr lang="ko-KR" altLang="en-US" sz="1000" b="1" dirty="0"/>
              <a:t>파일 업데이트 </a:t>
            </a:r>
          </a:p>
        </p:txBody>
      </p:sp>
      <p:cxnSp>
        <p:nvCxnSpPr>
          <p:cNvPr id="27" name="AutoShape 21"/>
          <p:cNvCxnSpPr>
            <a:cxnSpLocks noChangeShapeType="1"/>
          </p:cNvCxnSpPr>
          <p:nvPr/>
        </p:nvCxnSpPr>
        <p:spPr bwMode="auto">
          <a:xfrm>
            <a:off x="5127697" y="5686612"/>
            <a:ext cx="2382974" cy="0"/>
          </a:xfrm>
          <a:prstGeom prst="straightConnector1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43"/>
          <p:cNvSpPr>
            <a:spLocks noChangeArrowheads="1"/>
          </p:cNvSpPr>
          <p:nvPr/>
        </p:nvSpPr>
        <p:spPr bwMode="auto">
          <a:xfrm flipH="1">
            <a:off x="7510671" y="5371625"/>
            <a:ext cx="624043" cy="629973"/>
          </a:xfrm>
          <a:prstGeom prst="ellipse">
            <a:avLst/>
          </a:prstGeom>
          <a:solidFill>
            <a:srgbClr val="003366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완료</a:t>
            </a:r>
          </a:p>
        </p:txBody>
      </p:sp>
      <p:cxnSp>
        <p:nvCxnSpPr>
          <p:cNvPr id="29" name="AutoShape 46"/>
          <p:cNvCxnSpPr>
            <a:cxnSpLocks noChangeShapeType="1"/>
          </p:cNvCxnSpPr>
          <p:nvPr/>
        </p:nvCxnSpPr>
        <p:spPr bwMode="auto">
          <a:xfrm>
            <a:off x="5181713" y="2301506"/>
            <a:ext cx="553917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46"/>
          <p:cNvCxnSpPr>
            <a:cxnSpLocks noChangeShapeType="1"/>
          </p:cNvCxnSpPr>
          <p:nvPr/>
        </p:nvCxnSpPr>
        <p:spPr bwMode="auto">
          <a:xfrm flipH="1" flipV="1">
            <a:off x="5181713" y="3864530"/>
            <a:ext cx="534513" cy="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6"/>
          <p:cNvCxnSpPr>
            <a:cxnSpLocks noChangeShapeType="1"/>
          </p:cNvCxnSpPr>
          <p:nvPr/>
        </p:nvCxnSpPr>
        <p:spPr bwMode="auto">
          <a:xfrm flipH="1">
            <a:off x="7533950" y="3864531"/>
            <a:ext cx="61470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46"/>
          <p:cNvCxnSpPr>
            <a:cxnSpLocks noChangeShapeType="1"/>
            <a:stCxn id="14" idx="2"/>
          </p:cNvCxnSpPr>
          <p:nvPr/>
        </p:nvCxnSpPr>
        <p:spPr bwMode="auto">
          <a:xfrm>
            <a:off x="9049263" y="2930564"/>
            <a:ext cx="0" cy="43265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직사각형 32"/>
          <p:cNvSpPr/>
          <p:nvPr/>
        </p:nvSpPr>
        <p:spPr>
          <a:xfrm>
            <a:off x="909108" y="1613284"/>
            <a:ext cx="9119332" cy="2836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80193" y="1138918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Internationalization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관련</a:t>
            </a:r>
            <a:endParaRPr lang="en-US" altLang="ko-KR" sz="1200" b="1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추가 </a:t>
            </a:r>
            <a:r>
              <a:rPr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요구 사항 및 버그 </a:t>
            </a:r>
            <a:r>
              <a: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5630" y="1595650"/>
            <a:ext cx="413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/>
              <a:t>OpenSource</a:t>
            </a:r>
            <a:r>
              <a:rPr lang="en-US" altLang="ko-KR" sz="1000" b="1" dirty="0" smtClean="0"/>
              <a:t> : https</a:t>
            </a:r>
            <a:r>
              <a:rPr lang="en-US" altLang="ko-KR" sz="1000" b="1" dirty="0"/>
              <a:t>://sourceforge.net/p/i18nlib/code</a:t>
            </a:r>
            <a:r>
              <a:rPr lang="en-US" altLang="ko-KR" sz="1000" b="1" dirty="0" smtClean="0"/>
              <a:t>/</a:t>
            </a:r>
            <a:endParaRPr lang="ko-KR" altLang="en-US" sz="1000" b="1" dirty="0"/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1061068" y="3629451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latinLnBrk="0">
              <a:defRPr/>
            </a:pPr>
            <a:r>
              <a:rPr lang="en-US" altLang="ko-KR" sz="1400" dirty="0" err="1"/>
              <a:t>iLib</a:t>
            </a:r>
            <a:r>
              <a:rPr lang="en-US" altLang="ko-KR" sz="1400" dirty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LG Internal </a:t>
            </a:r>
            <a:r>
              <a:rPr lang="en-US" altLang="ko-KR" sz="1400" dirty="0" smtClean="0"/>
              <a:t>Version </a:t>
            </a:r>
            <a:r>
              <a:rPr lang="en-US" altLang="ko-KR" sz="1400" dirty="0"/>
              <a:t>up</a:t>
            </a:r>
            <a:endParaRPr lang="ko-KR" altLang="en-US" sz="1400" dirty="0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1061068" y="3324803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8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648115" y="3324803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SVL, </a:t>
            </a:r>
            <a:r>
              <a:rPr lang="en-US" altLang="ko-KR" sz="13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40" name="AutoShape 46"/>
          <p:cNvCxnSpPr>
            <a:cxnSpLocks noChangeShapeType="1"/>
          </p:cNvCxnSpPr>
          <p:nvPr/>
        </p:nvCxnSpPr>
        <p:spPr bwMode="auto">
          <a:xfrm flipH="1">
            <a:off x="2878792" y="3864530"/>
            <a:ext cx="485197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1045662" y="3077175"/>
            <a:ext cx="5246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git</a:t>
            </a:r>
            <a:r>
              <a:rPr lang="en-US" altLang="ko-KR" sz="1000" b="1" dirty="0"/>
              <a:t> clone ssh://goun.lee@gpro.lgsvl.com:29418/webos-pro/ilib-webapp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442879" y="6001598"/>
            <a:ext cx="156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TV/W2  : master/product branch etc.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8110685" y="5419225"/>
            <a:ext cx="1668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TV or W2 </a:t>
            </a:r>
          </a:p>
          <a:p>
            <a:r>
              <a:rPr lang="en-US" altLang="ko-KR" sz="1200" b="1" dirty="0" smtClean="0"/>
              <a:t>Official </a:t>
            </a:r>
            <a:r>
              <a:rPr lang="en-US" altLang="ko-KR" sz="1200" b="1" dirty="0"/>
              <a:t>Image </a:t>
            </a:r>
            <a:r>
              <a:rPr lang="ko-KR" altLang="en-US" sz="1200" b="1" dirty="0"/>
              <a:t>에 반영 </a:t>
            </a:r>
          </a:p>
        </p:txBody>
      </p:sp>
      <p:cxnSp>
        <p:nvCxnSpPr>
          <p:cNvPr id="44" name="꺾인 연결선 43"/>
          <p:cNvCxnSpPr/>
          <p:nvPr/>
        </p:nvCxnSpPr>
        <p:spPr>
          <a:xfrm rot="10800000">
            <a:off x="2899648" y="2337511"/>
            <a:ext cx="464354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1081925" y="2170743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Design </a:t>
            </a:r>
            <a:r>
              <a:rPr lang="ko-KR" altLang="en-US" sz="13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변경안</a:t>
            </a:r>
            <a:r>
              <a:rPr lang="ko-KR" altLang="en-US" sz="13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정리</a:t>
            </a:r>
            <a:endParaRPr lang="en-US" altLang="ko-KR" sz="13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081925" y="1866095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1668972" y="1866095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3394681" y="5275883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latinLnBrk="0">
              <a:defRPr/>
            </a:pPr>
            <a:r>
              <a:rPr lang="en-US" altLang="ko-KR" sz="1400" dirty="0" smtClean="0"/>
              <a:t>CCC</a:t>
            </a:r>
            <a:endParaRPr lang="en-US" altLang="ko-KR" sz="1400" dirty="0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3394681" y="4971235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10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3981728" y="4971235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SVL, SWP</a:t>
            </a:r>
            <a:endParaRPr kumimoji="0" lang="ko-KR" altLang="en-US" sz="1300" b="1" kern="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1045662" y="5275883"/>
            <a:ext cx="1817724" cy="720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defTabSz="1053191" latinLnBrk="0">
              <a:defRPr/>
            </a:pPr>
            <a:r>
              <a:rPr lang="en-US" altLang="ko-KR" sz="1400" dirty="0"/>
              <a:t>LG </a:t>
            </a:r>
            <a:r>
              <a:rPr lang="ko-KR" altLang="en-US" sz="1400" dirty="0"/>
              <a:t>내부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Commit/Tagging</a:t>
            </a:r>
            <a:endParaRPr lang="en-US" altLang="ko-KR" sz="1400" dirty="0"/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1045662" y="4971235"/>
            <a:ext cx="62712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9</a:t>
            </a:r>
            <a:endParaRPr kumimoji="0" lang="en-US" altLang="ko-KR" sz="13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1632709" y="4971235"/>
            <a:ext cx="1230677" cy="3277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defTabSz="105319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SV</a:t>
            </a:r>
            <a:r>
              <a:rPr lang="en-US" altLang="ko-KR" sz="1300" b="1" kern="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L, </a:t>
            </a:r>
            <a:r>
              <a:rPr lang="en-US" altLang="ko-KR" sz="13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SWP</a:t>
            </a:r>
            <a:endParaRPr kumimoji="0" lang="ko-KR" altLang="en-US" sz="13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54" name="꺾인 연결선 53"/>
          <p:cNvCxnSpPr/>
          <p:nvPr/>
        </p:nvCxnSpPr>
        <p:spPr>
          <a:xfrm rot="10800000">
            <a:off x="2863704" y="5592816"/>
            <a:ext cx="540000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그룹 54"/>
          <p:cNvGrpSpPr/>
          <p:nvPr/>
        </p:nvGrpSpPr>
        <p:grpSpPr>
          <a:xfrm>
            <a:off x="909108" y="4446673"/>
            <a:ext cx="2222716" cy="1890790"/>
            <a:chOff x="442180" y="4174294"/>
            <a:chExt cx="2222716" cy="1890790"/>
          </a:xfrm>
        </p:grpSpPr>
        <p:sp>
          <p:nvSpPr>
            <p:cNvPr id="56" name="직사각형 55"/>
            <p:cNvSpPr/>
            <p:nvPr/>
          </p:nvSpPr>
          <p:spPr>
            <a:xfrm>
              <a:off x="442180" y="4189967"/>
              <a:ext cx="2222716" cy="18751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45152" y="4174294"/>
              <a:ext cx="2219744" cy="3077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꺾인 연결선 57"/>
          <p:cNvCxnSpPr/>
          <p:nvPr/>
        </p:nvCxnSpPr>
        <p:spPr>
          <a:xfrm rot="16200000" flipV="1">
            <a:off x="1663930" y="4657535"/>
            <a:ext cx="612000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5842983" y="432672"/>
            <a:ext cx="47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FF0000"/>
                </a:solidFill>
              </a:rPr>
              <a:t>?</a:t>
            </a:r>
            <a:endParaRPr lang="ko-KR" altLang="en-US" sz="7200">
              <a:solidFill>
                <a:srgbClr val="FF0000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888375" y="1138918"/>
            <a:ext cx="1074680" cy="666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362757" y="1192968"/>
            <a:ext cx="2871424" cy="924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579358" y="5383385"/>
            <a:ext cx="120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endParaRPr lang="ko-KR" altLang="en-US" sz="28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318860" y="5937508"/>
            <a:ext cx="1668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양산 이전에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충분한 </a:t>
            </a:r>
            <a:r>
              <a:rPr lang="en-US" altLang="ko-KR" sz="1200" b="1" dirty="0" smtClean="0"/>
              <a:t>QA </a:t>
            </a:r>
            <a:r>
              <a:rPr lang="ko-KR" altLang="en-US" sz="1200" b="1" smtClean="0"/>
              <a:t>가 중요</a:t>
            </a:r>
            <a:endParaRPr lang="ko-KR" altLang="en-US" sz="1200" b="1" dirty="0"/>
          </a:p>
        </p:txBody>
      </p:sp>
      <p:cxnSp>
        <p:nvCxnSpPr>
          <p:cNvPr id="69" name="AutoShape 21"/>
          <p:cNvCxnSpPr>
            <a:cxnSpLocks noChangeShapeType="1"/>
          </p:cNvCxnSpPr>
          <p:nvPr/>
        </p:nvCxnSpPr>
        <p:spPr bwMode="auto">
          <a:xfrm>
            <a:off x="9741170" y="5686611"/>
            <a:ext cx="803613" cy="0"/>
          </a:xfrm>
          <a:prstGeom prst="straightConnector1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0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iLib</a:t>
            </a:r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smtClean="0">
                <a:latin typeface="Calibri" panose="020F0502020204030204" pitchFamily="34" charset="0"/>
                <a:cs typeface="Calibri" panose="020F0502020204030204" pitchFamily="34" charset="0"/>
              </a:rPr>
              <a:t>| status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6605" y="1243915"/>
            <a:ext cx="110057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work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ing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 ( 2014.07 ~ 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Implement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Phonenumber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Formatting Feature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Enhance Name Formatting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DateFormatting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etc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Enhance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features for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TV and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wearable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Improve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build process for LG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New Modularization Support in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11.0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(done by Edwin </a:t>
            </a:r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hoogerbeets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)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Performance test on web/node/QT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Adapt new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on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Implement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LocaleSpec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Documentation for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4.0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CLDR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Data sync up with 26.0.1 since 2015.09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(WIP)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https://jira2.lgsvl.com/browse/PLAT-301</a:t>
            </a:r>
            <a:endParaRPr lang="en-US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based on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CLDR version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22.0.1 now.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latest CLDR version is 29. </a:t>
            </a:r>
          </a:p>
          <a:p>
            <a:pPr lvl="2">
              <a:defRPr/>
            </a:pP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2">
              <a:buFont typeface="Arial" charset="0"/>
              <a:buChar char="•"/>
              <a:defRPr/>
            </a:pP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1">
              <a:buFont typeface="Arial" charset="0"/>
              <a:buChar char="•"/>
              <a:defRPr/>
            </a:pP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1">
              <a:buFont typeface="Arial" charset="0"/>
              <a:buChar char="•"/>
              <a:defRPr/>
            </a:pP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endParaRPr lang="en-US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524000" y="27566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ko-KR" altLang="en-US" sz="5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605" y="1243915"/>
            <a:ext cx="1100575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sz="240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40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smtClean="0">
                <a:latin typeface="Calibri" panose="020F0502020204030204" pitchFamily="34" charset="0"/>
                <a:cs typeface="Calibri" panose="020F0502020204030204" pitchFamily="34" charset="0"/>
              </a:rPr>
              <a:t>Definitions</a:t>
            </a: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features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on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develop process &amp; current status</a:t>
            </a:r>
          </a:p>
          <a:p>
            <a:pPr>
              <a:buFont typeface="Arial" charset="0"/>
              <a:buChar char="•"/>
              <a:defRPr/>
            </a:pP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6605" y="1243915"/>
            <a:ext cx="110057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Internationalization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(I18N)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Preparing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your app’s code for translation and for use in different languages and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cultures.</a:t>
            </a:r>
          </a:p>
          <a:p>
            <a:pPr lvl="1">
              <a:buFont typeface="Arial" charset="0"/>
              <a:buChar char="•"/>
              <a:defRPr/>
            </a:pP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Localization (L10N)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Translation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of the text and customization of the app to different locales and cultures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Arial" charset="0"/>
              <a:buChar char="•"/>
              <a:defRPr/>
            </a:pPr>
            <a:endParaRPr lang="en-US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Globalization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(G11N)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Umbrella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term referring to internationalization and localization together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Arial" charset="0"/>
              <a:buChar char="•"/>
              <a:defRPr/>
            </a:pPr>
            <a:endParaRPr lang="en-US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Locale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any combination of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language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the lower-case 2 or 2 letter. ISO 632 code.</a:t>
            </a: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region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the upper case 2 letter. ISO 3166 code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 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script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the 4 letter. ISP 15924 code (initial capital and 3 lower case letters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)</a:t>
            </a:r>
          </a:p>
          <a:p>
            <a:pPr lvl="3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*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subtag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in a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language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specified using the BCP-47 conventions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Any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of the above parts separated by dashes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example :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Uzbek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for Uzbekistan in Cyrillic: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uz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-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Cyrl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-UZ</a:t>
            </a: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1">
              <a:buFont typeface="Arial" charset="0"/>
              <a:buChar char="•"/>
              <a:defRPr/>
            </a:pPr>
            <a:endParaRPr lang="en-US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iLib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6605" y="1243915"/>
            <a:ext cx="110057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" altLang="ko-KR" dirty="0">
                <a:latin typeface="Calibri" panose="020F0502020204030204" pitchFamily="34" charset="0"/>
                <a:cs typeface="Calibri" panose="020F0502020204030204" pitchFamily="34" charset="0"/>
              </a:rPr>
              <a:t>Open Source i18n </a:t>
            </a:r>
            <a:r>
              <a:rPr lang="en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The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most comprehensive library of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Javascript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i18n classes available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</a:t>
            </a:r>
          </a:p>
          <a:p>
            <a:pPr>
              <a:defRPr/>
            </a:pP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sourceforge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: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https://sourceforge.net/projects/i18nlib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/</a:t>
            </a: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github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(private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repository for LG) :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3"/>
              </a:rPr>
              <a:t>github.com/enyojs/iLib</a:t>
            </a:r>
            <a:endParaRPr lang="en-US" altLang="ko-KR" sz="2000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Demo :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4"/>
              </a:rPr>
              <a:t>http://www.translationcircle.com/ilib/demo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4"/>
              </a:rPr>
              <a:t>/</a:t>
            </a: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API Reference (latest stable)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5"/>
              </a:rPr>
              <a:t>http://www.translationcircle.com/ilib/doc/11.0/jsdoc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5"/>
              </a:rPr>
              <a:t>/</a:t>
            </a: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API Reference (latest development release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)  :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6"/>
              </a:rPr>
              <a:t>http://www.translationcircle.com/ilib/doc/jsdoc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6"/>
              </a:rPr>
              <a:t>/</a:t>
            </a: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4.0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Locale Reference page :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7"/>
              </a:rPr>
              <a:t>http://webostools.lge.com/locale/webos40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7"/>
              </a:rPr>
              <a:t>/</a:t>
            </a: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endParaRPr lang="en-US" altLang="ko-KR" sz="2000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LG 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gpro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:/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-pro/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ilib-webapp.git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(Emo)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wall : </a:t>
            </a: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:/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-pro/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ilib-webapp.git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(</a:t>
            </a:r>
            <a:r>
              <a:rPr lang="en-US" altLang="ko-KR" sz="20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Dreadloclk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)</a:t>
            </a:r>
          </a:p>
          <a:p>
            <a:pPr>
              <a:buFont typeface="Arial" charset="0"/>
              <a:buChar char="•"/>
              <a:defRPr/>
            </a:pP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iLib</a:t>
            </a:r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|features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6605" y="1243915"/>
            <a:ext cx="110057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date/time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duration, &amp; date range formatting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percentage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and currency formatting and parsing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calendar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support, including Gregorian, Julian, Arabic civil, Hebrew, Persian, and Chinese lunar calenda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zones support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for all current IANA time zones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translation/localization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including pseudo-translation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formatting with replacement parameters, including choice formats, and complex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slavic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plurals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ctype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functions for use with parsing strings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Unicode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Normalization Algorithm + code point and glyph break iterators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info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which return information about locales, time zones, scripts,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or currencies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collation/sorting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address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parsing and formatting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parsing and formatting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units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conversion and formatting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parsing and formatting, as well as number normalization and matching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support any locale in CLDR (~ 700 or so)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plus any combination of language, script, and country Comes with a "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JSAssemble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" tool that allows you to pick and choose only those classes and locales you need, to create a small and succinct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file to include in your HTML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Runs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 multiple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browsers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mobile browsers, </a:t>
            </a:r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Qt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/QML 5.4+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or rhino</a:t>
            </a: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iLib</a:t>
            </a:r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|dependency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6605" y="1243915"/>
            <a:ext cx="11005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</a:t>
            </a: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CLDR : UnicodeCommon Locale Data Repository (</a:t>
            </a: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</a:t>
            </a:r>
            <a:r>
              <a:rPr lang="fr-FR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://cldr.unicode.org</a:t>
            </a: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/</a:t>
            </a: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)</a:t>
            </a:r>
            <a:endParaRPr lang="fr-FR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UCD: Unicode Character Database(</a:t>
            </a: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3"/>
              </a:rPr>
              <a:t>http</a:t>
            </a:r>
            <a:r>
              <a:rPr lang="fr-FR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3"/>
              </a:rPr>
              <a:t>://unicode.org/ucd</a:t>
            </a: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3"/>
              </a:rPr>
              <a:t>/</a:t>
            </a: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)</a:t>
            </a:r>
            <a:endParaRPr lang="fr-FR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Timezone(</a:t>
            </a: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4"/>
              </a:rPr>
              <a:t>https</a:t>
            </a:r>
            <a:r>
              <a:rPr lang="fr-FR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4"/>
              </a:rPr>
              <a:t>://www.iana.org/time-zones</a:t>
            </a: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)</a:t>
            </a:r>
            <a:endParaRPr lang="fr-FR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Wikipedia </a:t>
            </a:r>
            <a:r>
              <a:rPr lang="fr-FR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&amp; </a:t>
            </a: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Google</a:t>
            </a:r>
            <a:endParaRPr lang="fr-FR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fr-FR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etc</a:t>
            </a: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iLib</a:t>
            </a:r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|example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6605" y="1243915"/>
            <a:ext cx="10341642" cy="1815882"/>
          </a:xfrm>
          <a:prstGeom prst="rect">
            <a:avLst/>
          </a:prstGeom>
          <a:solidFill>
            <a:schemeClr val="bg1">
              <a:lumMod val="75000"/>
              <a:alpha val="4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var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14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GregorianDate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= require(“./lib/GregorianDate.js");</a:t>
            </a:r>
          </a:p>
          <a:p>
            <a:pPr>
              <a:defRPr/>
            </a:pPr>
            <a:r>
              <a:rPr lang="en-US" altLang="ko-KR" sz="14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var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14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DateFmt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= require("./lib/DateFmt.js");</a:t>
            </a:r>
          </a:p>
          <a:p>
            <a:pPr>
              <a:defRPr/>
            </a:pPr>
            <a:endParaRPr lang="en-US" altLang="ko-KR" sz="14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1400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var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1400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fmt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= new </a:t>
            </a:r>
            <a:r>
              <a:rPr lang="en-US" altLang="ko-KR" sz="1400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DateFmt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({locale: "</a:t>
            </a:r>
            <a:r>
              <a:rPr lang="en-US" altLang="ko-KR" sz="1400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ko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-KR", length: "full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"});    </a:t>
            </a:r>
            <a:endParaRPr lang="en-US" altLang="ko-KR" sz="1400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1400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var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date = new </a:t>
            </a:r>
            <a:r>
              <a:rPr lang="en-US" altLang="ko-KR" sz="1400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GregorianDate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({ locale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"</a:t>
            </a:r>
            <a:r>
              <a:rPr lang="en-US" altLang="ko-KR" sz="1400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ko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-KR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", year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2011, month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9, day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29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hour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13, minute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45,second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0});</a:t>
            </a:r>
            <a:endParaRPr lang="en-US" altLang="ko-KR" sz="1400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ko-KR" sz="1400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fmt.format</a:t>
            </a:r>
            <a:r>
              <a:rPr lang="en-US" altLang="ko-KR" sz="14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(date)</a:t>
            </a:r>
          </a:p>
          <a:p>
            <a:pPr>
              <a:defRPr/>
            </a:pPr>
            <a:endParaRPr lang="en-US" altLang="ko-KR" sz="14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Wingdings" panose="05000000000000000000" pitchFamily="2" charset="2"/>
              </a:rPr>
              <a:t> 2011</a:t>
            </a:r>
            <a:r>
              <a:rPr lang="ko-KR" altLang="en-US" sz="140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Wingdings" panose="05000000000000000000" pitchFamily="2" charset="2"/>
              </a:rPr>
              <a:t>년 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Wingdings" panose="05000000000000000000" pitchFamily="2" charset="2"/>
              </a:rPr>
              <a:t>9</a:t>
            </a:r>
            <a:r>
              <a:rPr lang="ko-KR" altLang="en-US" sz="140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Wingdings" panose="05000000000000000000" pitchFamily="2" charset="2"/>
              </a:rPr>
              <a:t>월 </a:t>
            </a:r>
            <a:r>
              <a:rPr lang="en-US" altLang="ko-KR" sz="1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Wingdings" panose="05000000000000000000" pitchFamily="2" charset="2"/>
              </a:rPr>
              <a:t>29</a:t>
            </a:r>
            <a:r>
              <a:rPr lang="ko-KR" altLang="en-US" sz="140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Wingdings" panose="05000000000000000000" pitchFamily="2" charset="2"/>
              </a:rPr>
              <a:t>일</a:t>
            </a:r>
            <a:endParaRPr lang="en-US" altLang="ko-KR" sz="14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4183" y="3105359"/>
            <a:ext cx="110057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https://sourceforge.net/p/i18nlib/wiki/New%20Modularization%20Support</a:t>
            </a:r>
            <a:r>
              <a:rPr lang="en-US" altLang="ko-KR" sz="16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/</a:t>
            </a:r>
            <a:endParaRPr lang="en-US" altLang="ko-KR" sz="16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ko-KR" sz="1600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Dates and times are formatted differently in different locales. These are all the same date 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en-US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Mo 11/12/2012 2:30pm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de-DE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14:30 Mo 12.11.2012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zh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-Hans-CN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2012-11-12</a:t>
            </a:r>
            <a:r>
              <a:rPr lang="ko-KR" altLang="en-US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周一下午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2:30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it-IT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Lu 12/11/2012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14.30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dates</a:t>
            </a:r>
            <a:r>
              <a:rPr lang="ko-KR" altLang="en-US" sz="200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formatting Options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Sunday is "S", "Su", "Sun", or "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Sunday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Numbers </a:t>
            </a:r>
            <a:endParaRPr lang="en-US" altLang="ko-KR" sz="2000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e</a:t>
            </a:r>
            <a:r>
              <a:rPr lang="pt-BR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n-US</a:t>
            </a:r>
            <a:r>
              <a:rPr lang="pt-BR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1,234,567.89 | $1,234.56 | 57.2%</a:t>
            </a:r>
          </a:p>
          <a:p>
            <a:pPr lvl="1">
              <a:buFont typeface="Arial" charset="0"/>
              <a:buChar char="•"/>
              <a:defRPr/>
            </a:pPr>
            <a:r>
              <a:rPr lang="pt-BR" altLang="ko-KR" sz="2000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de-DE</a:t>
            </a:r>
            <a:r>
              <a:rPr lang="pt-BR" altLang="ko-KR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: 1.234.567,89 | 1.234,56 € | 57,2 %</a:t>
            </a:r>
            <a:endParaRPr lang="en-US" altLang="ko-KR" sz="2000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iLib</a:t>
            </a:r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|on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webOS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6605" y="1243915"/>
            <a:ext cx="110057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wiki.lgsvl.com/display/webOSDocs/Javascript+Internationalization</a:t>
            </a: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(old version)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3"/>
              </a:rPr>
              <a:t>://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3"/>
              </a:rPr>
              <a:t>wiki.lgsvl.com/display/webOSDocs/webOS+Globalization+Guide</a:t>
            </a: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The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EMCAScript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standard does not provide a whole lot in terms of internationalization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support</a:t>
            </a:r>
          </a:p>
          <a:p>
            <a:pPr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the version of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webkit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that is used in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include a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Javascript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engine that supports it.</a:t>
            </a: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external library is needed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 support the 44 languages and 134 countries required by the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Goldfinger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project.</a:t>
            </a:r>
          </a:p>
          <a:p>
            <a:pPr>
              <a:defRPr/>
            </a:pP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library of choice for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enyo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apps on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webOS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TV 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ships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 over 10 million LG </a:t>
            </a:r>
            <a:r>
              <a:rPr lang="en-US" altLang="ko-KR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SmartTVs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in over 135 countries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iLib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usage on drd4tv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(2016.03.03) </a:t>
            </a:r>
            <a:r>
              <a:rPr lang="en-US" altLang="ko-KR" u="sng" dirty="0">
                <a:hlinkClick r:id="rId4"/>
              </a:rPr>
              <a:t>http://</a:t>
            </a:r>
            <a:r>
              <a:rPr lang="en-US" altLang="ko-KR" u="sng" dirty="0" smtClean="0">
                <a:hlinkClick r:id="rId4"/>
              </a:rPr>
              <a:t>collab.lge.com/main/x/WAsRHQ</a:t>
            </a:r>
            <a:endParaRPr lang="en-US" altLang="ko-KR" u="sng" dirty="0" smtClean="0"/>
          </a:p>
          <a:p>
            <a:pPr lvl="3">
              <a:buFont typeface="Arial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DateFmt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DateFactory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Istring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Numfmt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DurationFmt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LocaleInfo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LG Specific things: </a:t>
            </a:r>
          </a:p>
          <a:p>
            <a:pPr lvl="3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https://github.com/enyojs/iLib/wiki/LG-Specific-Things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Wearable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LG Watch Urbane LTE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PhoneNumberFmt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NameFmt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Date/Time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Fmt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DurationFMt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DateRangeFmt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LocaleInfo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ko-KR" alt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Arial" charset="0"/>
              <a:buChar char="•"/>
              <a:defRPr/>
            </a:pP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62" y="365126"/>
            <a:ext cx="11057238" cy="582226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iLib</a:t>
            </a:r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|build &amp;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Unittest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6605" y="1243915"/>
            <a:ext cx="11005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://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github.com/enyojs/iLib/wiki/How-to-Building-and-Testing-iLib</a:t>
            </a: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3"/>
              </a:rPr>
              <a:t>github.com/enyojs/iLib/wiki/Release</a:t>
            </a:r>
            <a:endParaRPr lang="en-US" altLang="ko-KR" dirty="0" smtClea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</a:t>
            </a:r>
            <a:r>
              <a:rPr lang="en-US" altLang="ko-KR" dirty="0" err="1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Unittest</a:t>
            </a:r>
            <a:r>
              <a:rPr lang="en-US" altLang="ko-KR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case : </a:t>
            </a:r>
            <a:r>
              <a:rPr lang="en-US" altLang="ko-KR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18,675 cases (2016.03.18)</a:t>
            </a:r>
          </a:p>
        </p:txBody>
      </p:sp>
    </p:spTree>
    <p:extLst>
      <p:ext uri="{BB962C8B-B14F-4D97-AF65-F5344CB8AC3E}">
        <p14:creationId xmlns:p14="http://schemas.microsoft.com/office/powerpoint/2010/main" val="34285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1201</Words>
  <Application>Microsoft Office PowerPoint</Application>
  <PresentationFormat>와이드스크린</PresentationFormat>
  <Paragraphs>221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ＭＳ Ｐゴシック</vt:lpstr>
      <vt:lpstr>맑은 고딕</vt:lpstr>
      <vt:lpstr>Arial</vt:lpstr>
      <vt:lpstr>Calibri</vt:lpstr>
      <vt:lpstr>Wingdings</vt:lpstr>
      <vt:lpstr>Office 테마</vt:lpstr>
      <vt:lpstr>iLib</vt:lpstr>
      <vt:lpstr>agenda</vt:lpstr>
      <vt:lpstr>Definitions</vt:lpstr>
      <vt:lpstr>iLib?</vt:lpstr>
      <vt:lpstr>iLib |features</vt:lpstr>
      <vt:lpstr>iLib |dependency</vt:lpstr>
      <vt:lpstr>iLib |example</vt:lpstr>
      <vt:lpstr>iLib |on webOS</vt:lpstr>
      <vt:lpstr>iLib |build &amp; Unittest</vt:lpstr>
      <vt:lpstr>iLib |development process</vt:lpstr>
      <vt:lpstr>iLib |development risk</vt:lpstr>
      <vt:lpstr>iLib | status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iLib</dc:title>
  <dc:creator>이고운/주임연구원/SW Platform(연)CDP팀(goun.lee@lge.com)</dc:creator>
  <cp:lastModifiedBy>이고운/주임연구원/SW Platform(연)CDP팀(goun.lee@lge.com)</cp:lastModifiedBy>
  <cp:revision>60</cp:revision>
  <dcterms:created xsi:type="dcterms:W3CDTF">2016-03-18T00:09:43Z</dcterms:created>
  <dcterms:modified xsi:type="dcterms:W3CDTF">2016-03-18T08:26:38Z</dcterms:modified>
</cp:coreProperties>
</file>