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9"/>
  </p:notesMasterIdLst>
  <p:sldIdLst>
    <p:sldId id="268" r:id="rId2"/>
    <p:sldId id="276" r:id="rId3"/>
    <p:sldId id="270" r:id="rId4"/>
    <p:sldId id="275" r:id="rId5"/>
    <p:sldId id="257" r:id="rId6"/>
    <p:sldId id="271" r:id="rId7"/>
    <p:sldId id="259" r:id="rId8"/>
    <p:sldId id="272" r:id="rId9"/>
    <p:sldId id="265" r:id="rId10"/>
    <p:sldId id="273" r:id="rId11"/>
    <p:sldId id="262" r:id="rId12"/>
    <p:sldId id="263" r:id="rId13"/>
    <p:sldId id="261" r:id="rId14"/>
    <p:sldId id="260" r:id="rId15"/>
    <p:sldId id="264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62767" autoAdjust="0"/>
  </p:normalViewPr>
  <p:slideViewPr>
    <p:cSldViewPr snapToGrid="0">
      <p:cViewPr varScale="1">
        <p:scale>
          <a:sx n="63" d="100"/>
          <a:sy n="63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ED87-BC90-4EBA-8216-077334C9F183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91116-8BEB-4550-B374-F994F405A5E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167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NEED THIS MUCH SPACE ON ONE LINE FOR NOTES</a:t>
            </a:r>
          </a:p>
          <a:p>
            <a:r>
              <a:rPr lang="en-IE" dirty="0"/>
              <a:t>Introduce yourself,</a:t>
            </a:r>
          </a:p>
          <a:p>
            <a:r>
              <a:rPr lang="en-IE" dirty="0"/>
              <a:t>Introduce the Project</a:t>
            </a:r>
          </a:p>
          <a:p>
            <a:r>
              <a:rPr lang="en-IE" dirty="0"/>
              <a:t>Operating Systems and their role in</a:t>
            </a:r>
          </a:p>
          <a:p>
            <a:r>
              <a:rPr lang="en-IE" dirty="0"/>
              <a:t>Human Machine Interaction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2590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limitation of the command line interface is its barrier to entry.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Proficient use of the CLI requires prior knowledge of a wide range of utilities.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Further, this approach requires effort to figure out the appropriate commands.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unsuitable for the public who have limited interest in such technical pursuits.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intuitive approach is required to meet the needs of the public.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problem inspired researchers from the Palo Alto Research Centre (PARC)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develop a system which placed the user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resulted in the first graphical user interface, the Xerox Alto, which was release in 1973.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interface is the part of the system which a human interacts with.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interface is comfortable and intuitive, human effort is minimized.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reducing physical and mental effort, productivity is increased.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 User Interfaces take these principles and apply them to operating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232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heart of the Graphical User Interface is a windowing system</a:t>
            </a:r>
          </a:p>
          <a:p>
            <a:r>
              <a:rPr lang="en-IE" dirty="0"/>
              <a:t>In a stacked windowing system</a:t>
            </a:r>
          </a:p>
          <a:p>
            <a:r>
              <a:rPr lang="en-IE" dirty="0"/>
              <a:t>The topmost window serves as</a:t>
            </a:r>
          </a:p>
          <a:p>
            <a:r>
              <a:rPr lang="en-IE" dirty="0"/>
              <a:t>a single point of interaction for the user</a:t>
            </a:r>
          </a:p>
          <a:p>
            <a:r>
              <a:rPr lang="en-IE" dirty="0"/>
              <a:t>All the other windows are put to sleep</a:t>
            </a:r>
          </a:p>
          <a:p>
            <a:r>
              <a:rPr lang="en-IE" dirty="0"/>
              <a:t>Until the user brings those windows to the front</a:t>
            </a:r>
          </a:p>
          <a:p>
            <a:endParaRPr lang="en-IE" dirty="0"/>
          </a:p>
          <a:p>
            <a:r>
              <a:rPr lang="en-IE" dirty="0"/>
              <a:t>The windowing system takes user input from the</a:t>
            </a:r>
          </a:p>
          <a:p>
            <a:r>
              <a:rPr lang="en-IE" dirty="0"/>
              <a:t>Keyboard and mouse, and converts these to</a:t>
            </a:r>
          </a:p>
          <a:p>
            <a:r>
              <a:rPr lang="en-IE" dirty="0"/>
              <a:t>Appropriate commands which the Shell can execute</a:t>
            </a:r>
          </a:p>
          <a:p>
            <a:r>
              <a:rPr lang="en-IE" dirty="0"/>
              <a:t>Feedback is presented to the user by drawing to the screen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10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command line interfaces the keyboard is the primary source of human input</a:t>
            </a:r>
          </a:p>
          <a:p>
            <a:endParaRPr lang="en-IE" dirty="0"/>
          </a:p>
          <a:p>
            <a:r>
              <a:rPr lang="en-IE" dirty="0"/>
              <a:t>Communicating with the keyboard requires monitoring keystroke events</a:t>
            </a:r>
          </a:p>
          <a:p>
            <a:r>
              <a:rPr lang="en-IE" dirty="0"/>
              <a:t>which the keyboard reports to the system in the form of scan codes.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In this system each key on the keyboard is given a 7bit number</a:t>
            </a:r>
          </a:p>
          <a:p>
            <a:r>
              <a:rPr lang="en-IE" dirty="0"/>
              <a:t>In addition to this a single bit is used to represent</a:t>
            </a:r>
          </a:p>
          <a:p>
            <a:r>
              <a:rPr lang="en-IE" dirty="0"/>
              <a:t>whether a key has been pressed or released</a:t>
            </a:r>
          </a:p>
          <a:p>
            <a:endParaRPr lang="en-IE" dirty="0"/>
          </a:p>
          <a:p>
            <a:r>
              <a:rPr lang="en-IE" dirty="0"/>
              <a:t>The Operating System is responsible for translating these numbers</a:t>
            </a:r>
          </a:p>
          <a:p>
            <a:r>
              <a:rPr lang="en-IE" dirty="0"/>
              <a:t>into appropriate character encodings such as ASCII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426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a Graphical User Interface the primary source of Human Input is the Mouse</a:t>
            </a:r>
          </a:p>
          <a:p>
            <a:r>
              <a:rPr lang="en-IE" dirty="0"/>
              <a:t>The mouse communicates with the system by sending three byte packets.</a:t>
            </a:r>
          </a:p>
          <a:p>
            <a:r>
              <a:rPr lang="en-IE" dirty="0"/>
              <a:t>The first byte reports button states, followed by X and Y movements</a:t>
            </a:r>
          </a:p>
          <a:p>
            <a:endParaRPr lang="en-IE" dirty="0"/>
          </a:p>
          <a:p>
            <a:r>
              <a:rPr lang="en-IE" dirty="0"/>
              <a:t>These X, and Y movements are relative to the previously reported position</a:t>
            </a:r>
          </a:p>
          <a:p>
            <a:r>
              <a:rPr lang="en-IE" dirty="0"/>
              <a:t>There is no correlation between the values reported by the mouse</a:t>
            </a:r>
          </a:p>
          <a:p>
            <a:r>
              <a:rPr lang="en-IE" dirty="0"/>
              <a:t>And the screen resolution</a:t>
            </a:r>
          </a:p>
          <a:p>
            <a:endParaRPr lang="en-IE" dirty="0"/>
          </a:p>
          <a:p>
            <a:r>
              <a:rPr lang="en-IE" dirty="0"/>
              <a:t>The system is responsible for translating these movements into absolute co-ordinates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6910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process involves applying Fitts’s Law</a:t>
            </a:r>
          </a:p>
          <a:p>
            <a:endParaRPr lang="en-IE" dirty="0"/>
          </a:p>
          <a:p>
            <a:r>
              <a:rPr lang="en-IE" dirty="0"/>
              <a:t>Fitts shows that the ability of a human to move an object</a:t>
            </a:r>
          </a:p>
          <a:p>
            <a:r>
              <a:rPr lang="en-IE" dirty="0"/>
              <a:t>From one location to another is a function of the distance</a:t>
            </a:r>
          </a:p>
          <a:p>
            <a:r>
              <a:rPr lang="en-IE" dirty="0"/>
              <a:t>And the width of the landing zone</a:t>
            </a:r>
          </a:p>
          <a:p>
            <a:endParaRPr lang="en-IE" dirty="0"/>
          </a:p>
          <a:p>
            <a:r>
              <a:rPr lang="en-IE" dirty="0"/>
              <a:t>Exaggerating mouse movements has the effect of reducing</a:t>
            </a:r>
          </a:p>
          <a:p>
            <a:r>
              <a:rPr lang="en-IE" dirty="0"/>
              <a:t>The distance to the target</a:t>
            </a:r>
          </a:p>
          <a:p>
            <a:endParaRPr lang="en-IE" dirty="0"/>
          </a:p>
          <a:p>
            <a:r>
              <a:rPr lang="en-IE" dirty="0"/>
              <a:t>Simulating inertia, and momentum allows precise refinements</a:t>
            </a:r>
          </a:p>
          <a:p>
            <a:r>
              <a:rPr lang="en-IE" dirty="0"/>
              <a:t>to correct mouse positions</a:t>
            </a:r>
          </a:p>
          <a:p>
            <a:endParaRPr lang="en-IE" dirty="0"/>
          </a:p>
          <a:p>
            <a:r>
              <a:rPr lang="en-IE" dirty="0"/>
              <a:t>Together these give a more natural feel allowing</a:t>
            </a:r>
          </a:p>
          <a:p>
            <a:r>
              <a:rPr lang="en-IE" dirty="0"/>
              <a:t>muscle memory to drive the mouse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469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Rendering pixels to the screen requires</a:t>
            </a:r>
          </a:p>
          <a:p>
            <a:r>
              <a:rPr lang="en-IE" dirty="0"/>
              <a:t>communicating with the display adapter</a:t>
            </a:r>
          </a:p>
          <a:p>
            <a:endParaRPr lang="en-IE" dirty="0"/>
          </a:p>
          <a:p>
            <a:r>
              <a:rPr lang="en-IE" dirty="0"/>
              <a:t>The VESA standard provides a means of</a:t>
            </a:r>
          </a:p>
          <a:p>
            <a:r>
              <a:rPr lang="en-IE" dirty="0"/>
              <a:t>Controlling video displays</a:t>
            </a:r>
          </a:p>
          <a:p>
            <a:endParaRPr lang="en-IE" dirty="0"/>
          </a:p>
          <a:p>
            <a:r>
              <a:rPr lang="en-IE" dirty="0"/>
              <a:t>VESA uses memory mapped IO</a:t>
            </a:r>
          </a:p>
          <a:p>
            <a:r>
              <a:rPr lang="en-IE" dirty="0"/>
              <a:t>This allows the system to treat video memory</a:t>
            </a:r>
          </a:p>
          <a:p>
            <a:r>
              <a:rPr lang="en-IE" dirty="0"/>
              <a:t>As though it were convention RAM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4998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process of converting text to pixels</a:t>
            </a:r>
          </a:p>
          <a:p>
            <a:r>
              <a:rPr lang="en-IE" dirty="0"/>
              <a:t>is known as Rasterization</a:t>
            </a:r>
          </a:p>
          <a:p>
            <a:endParaRPr lang="en-IE" dirty="0"/>
          </a:p>
          <a:p>
            <a:r>
              <a:rPr lang="en-IE" dirty="0"/>
              <a:t>Getting this right is essential</a:t>
            </a:r>
          </a:p>
          <a:p>
            <a:r>
              <a:rPr lang="en-IE" dirty="0"/>
              <a:t>to eliminate eye strain and fatigue</a:t>
            </a:r>
          </a:p>
          <a:p>
            <a:endParaRPr lang="en-IE" dirty="0"/>
          </a:p>
          <a:p>
            <a:r>
              <a:rPr lang="en-IE" dirty="0"/>
              <a:t>Here are three different approaches</a:t>
            </a:r>
          </a:p>
          <a:p>
            <a:endParaRPr lang="en-IE" dirty="0"/>
          </a:p>
          <a:p>
            <a:r>
              <a:rPr lang="en-IE" dirty="0"/>
              <a:t>Monochrome is on the left,</a:t>
            </a:r>
          </a:p>
          <a:p>
            <a:r>
              <a:rPr lang="en-IE" dirty="0"/>
              <a:t>and is most suitable  for low resolution displays</a:t>
            </a:r>
          </a:p>
          <a:p>
            <a:r>
              <a:rPr lang="en-IE" dirty="0"/>
              <a:t>Where any attempt to de-pixelate the image</a:t>
            </a:r>
          </a:p>
          <a:p>
            <a:r>
              <a:rPr lang="en-IE" dirty="0"/>
              <a:t>Would result in decreased clarity</a:t>
            </a:r>
          </a:p>
          <a:p>
            <a:endParaRPr lang="en-IE" dirty="0"/>
          </a:p>
          <a:p>
            <a:r>
              <a:rPr lang="en-IE" dirty="0"/>
              <a:t>ClearType is a patented approach used by Microsoft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Pixels are made up of separate red green and blue sub pixels</a:t>
            </a:r>
          </a:p>
          <a:p>
            <a:r>
              <a:rPr lang="en-IE" dirty="0"/>
              <a:t>ClearType manipulates these sub pixels to create sharper edges</a:t>
            </a:r>
          </a:p>
          <a:p>
            <a:endParaRPr lang="en-IE" dirty="0"/>
          </a:p>
          <a:p>
            <a:r>
              <a:rPr lang="en-IE" dirty="0"/>
              <a:t>The Anti-Aliased approach is a compromise to ClearType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444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Thank the audience for their time</a:t>
            </a:r>
          </a:p>
          <a:p>
            <a:r>
              <a:rPr lang="en-IE" dirty="0"/>
              <a:t>And invite questions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011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will cover the development of the User Interface</a:t>
            </a:r>
          </a:p>
          <a:p>
            <a:r>
              <a:rPr lang="en-IE" dirty="0"/>
              <a:t>Questions Welcome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67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Anybody interested in Computers,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know what an Operating System is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know what means to take on a project like this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pinnacle of achievement in Software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something so essential to computing have so few serious examples?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around and you’ll be told that it’s because they’re too complicated.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get scared off I guess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 that’s not a good answer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95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Systems have been central to Computing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</a:t>
            </a: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Corbato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introduced Time Sharing, in 1962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this Batch Processing was used, 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role of the Operating System was filled by a human called an Operator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provided minimal support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most part programmers took on the responsibility of managing resources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972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Here’s an example of a memory manager which appeared at this time</a:t>
            </a:r>
          </a:p>
          <a:p>
            <a:r>
              <a:rPr lang="en-IE" dirty="0"/>
              <a:t>presented by Knuth in the Art of Computer Programming</a:t>
            </a:r>
          </a:p>
          <a:p>
            <a:r>
              <a:rPr lang="en-IE" dirty="0"/>
              <a:t>This system is called the Buddy System</a:t>
            </a:r>
          </a:p>
          <a:p>
            <a:r>
              <a:rPr lang="en-IE" dirty="0"/>
              <a:t>It takes the entire footprint of memory</a:t>
            </a:r>
          </a:p>
          <a:p>
            <a:r>
              <a:rPr lang="en-IE" dirty="0"/>
              <a:t>and represents it as a binary tree called the Heap</a:t>
            </a:r>
          </a:p>
          <a:p>
            <a:r>
              <a:rPr lang="en-IE" dirty="0"/>
              <a:t>By successively dividing memory in half,</a:t>
            </a:r>
          </a:p>
          <a:p>
            <a:r>
              <a:rPr lang="en-IE" dirty="0"/>
              <a:t>eventually you arrive at a block,</a:t>
            </a:r>
          </a:p>
          <a:p>
            <a:r>
              <a:rPr lang="en-IE" dirty="0"/>
              <a:t>just large enough to meet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98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Batch Processing System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interface amounted to going to the Computer Room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handing punched cards to the operator.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operator who would schedule these jobs for execution,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user would later return to collect the results</a:t>
            </a:r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Corbato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showed that this system could be automated,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was a multi-tasking environment called Time Sharing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system all resources, including time, are shared between users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who previously submitted cards to an operator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now interacting directly with the computer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remotely connected terminals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055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scheduling system, such as the one depicted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ready queue and a blocked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the system called the High-Level Scheduler (HLS),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responsible for admitting processes to the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HLS performs the strategic process scheduling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part of the system, called the Low-Level Scheduler (LLS),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responsible for taking processes from the ready queue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moving them into a running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other processes in the ready queue to advance.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process has completed, it can exit the system.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process cannot continue, because it is waiting for input or output,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moved to the blocked queue.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blocked process gets the services that it was waiting for,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re-enter the ready queue.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Round Robin scheduling system,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process gets a time slice in the running state,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which it is placed at the end of the ready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088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1971 Ken Thompson and Dennis Ritchie</a:t>
            </a:r>
          </a:p>
          <a:p>
            <a:r>
              <a:rPr lang="en-IE" dirty="0"/>
              <a:t>Produced the first version of UNIX.</a:t>
            </a:r>
          </a:p>
          <a:p>
            <a:r>
              <a:rPr lang="en-IE" dirty="0"/>
              <a:t>Ritchie took on the Kernel,</a:t>
            </a:r>
          </a:p>
          <a:p>
            <a:r>
              <a:rPr lang="en-IE" dirty="0"/>
              <a:t>but Ken did most of the rest</a:t>
            </a:r>
          </a:p>
          <a:p>
            <a:r>
              <a:rPr lang="en-IE" dirty="0"/>
              <a:t>Ken is mister UNIX</a:t>
            </a:r>
          </a:p>
          <a:p>
            <a:endParaRPr lang="en-IE" dirty="0"/>
          </a:p>
          <a:p>
            <a:r>
              <a:rPr lang="en-IE" dirty="0"/>
              <a:t>UNIX promoted the use of generic textual data</a:t>
            </a:r>
          </a:p>
          <a:p>
            <a:r>
              <a:rPr lang="en-IE" dirty="0"/>
              <a:t>To promote data interchange between utility programs</a:t>
            </a:r>
          </a:p>
          <a:p>
            <a:r>
              <a:rPr lang="en-IE" dirty="0"/>
              <a:t>The revolutionary UNIX Shell</a:t>
            </a:r>
          </a:p>
          <a:p>
            <a:r>
              <a:rPr lang="en-IE" dirty="0"/>
              <a:t>allows users to direct the flow of data through a chain of utilities</a:t>
            </a:r>
          </a:p>
          <a:p>
            <a:r>
              <a:rPr lang="en-IE" dirty="0"/>
              <a:t>This allows users to solve new tasks from existing programs</a:t>
            </a:r>
          </a:p>
          <a:p>
            <a:r>
              <a:rPr lang="en-IE" dirty="0"/>
              <a:t>Without having to learn how to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92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Thompson defines the Shell as a command line interpreter,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reads user typed commands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interprets them as requests to execute programs.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command contains references to multiple programs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together perform a unit of work.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programs form a pipeline through which data flows.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the keyboard provides a stream of data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passes through two programs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produced output destined for the screen.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Shell controls this flow of data through the use of Pipes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91116-8BEB-4550-B374-F994F405A5ED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483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38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6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184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4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3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6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13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55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5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518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EB824E-D221-499D-8A50-CA2FEB3312F8}" type="datetimeFigureOut">
              <a:rPr lang="en-IE" smtClean="0"/>
              <a:t>18/01/2018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68DBBF-10D4-4BA7-A4E0-1D19F05E1D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0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933" y="3623733"/>
            <a:ext cx="6815669" cy="1007531"/>
          </a:xfrm>
        </p:spPr>
        <p:txBody>
          <a:bodyPr/>
          <a:lstStyle/>
          <a:p>
            <a:r>
              <a:rPr lang="en-IE" sz="4400" dirty="0"/>
              <a:t>Human Machine Interaction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398" y="1600198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52720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20554"/>
          </a:xfrm>
        </p:spPr>
        <p:txBody>
          <a:bodyPr/>
          <a:lstStyle/>
          <a:p>
            <a:r>
              <a:rPr lang="en-IE" dirty="0"/>
              <a:t>1973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397" y="2691686"/>
            <a:ext cx="6815669" cy="8205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Xerox Alto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397" y="3629697"/>
            <a:ext cx="6815669" cy="17665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3600" dirty="0"/>
              <a:t>First Graphical User Interface.</a:t>
            </a:r>
          </a:p>
          <a:p>
            <a:r>
              <a:rPr lang="en-IE" sz="3600" dirty="0"/>
              <a:t>Allowed Humans to speak to Computers on Human terms</a:t>
            </a:r>
          </a:p>
        </p:txBody>
      </p:sp>
    </p:spTree>
    <p:extLst>
      <p:ext uri="{BB962C8B-B14F-4D97-AF65-F5344CB8AC3E}">
        <p14:creationId xmlns:p14="http://schemas.microsoft.com/office/powerpoint/2010/main" val="34961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9" y="1362006"/>
            <a:ext cx="8165259" cy="513538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Stacked Windowing System</a:t>
            </a:r>
          </a:p>
        </p:txBody>
      </p:sp>
    </p:spTree>
    <p:extLst>
      <p:ext uri="{BB962C8B-B14F-4D97-AF65-F5344CB8AC3E}">
        <p14:creationId xmlns:p14="http://schemas.microsoft.com/office/powerpoint/2010/main" val="186033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The Keyboard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98" y="1325563"/>
            <a:ext cx="8709001" cy="48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7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The Mouse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60" y="1325563"/>
            <a:ext cx="8322677" cy="50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Fitts’s Law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29" y="1325563"/>
            <a:ext cx="8500340" cy="498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VESA Video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78" y="1325562"/>
            <a:ext cx="9163356" cy="49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Rasterization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3" y="1325563"/>
            <a:ext cx="11037211" cy="44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56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545963"/>
            <a:ext cx="6815669" cy="840701"/>
          </a:xfrm>
        </p:spPr>
        <p:txBody>
          <a:bodyPr/>
          <a:lstStyle/>
          <a:p>
            <a:r>
              <a:rPr lang="en-IE" sz="4400" dirty="0"/>
              <a:t>Progress of User Interfaces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7899" y="1684626"/>
            <a:ext cx="6815669" cy="86133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Presentation Plan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3B2F1E-EBD2-409B-A508-AE620B1C0DE9}"/>
              </a:ext>
            </a:extLst>
          </p:cNvPr>
          <p:cNvSpPr txBox="1">
            <a:spLocks/>
          </p:cNvSpPr>
          <p:nvPr/>
        </p:nvSpPr>
        <p:spPr>
          <a:xfrm>
            <a:off x="2687898" y="3595830"/>
            <a:ext cx="6815669" cy="8407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4400" dirty="0"/>
              <a:t>Main System Components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744E82-8C54-4C36-9562-D7AAA11B725F}"/>
              </a:ext>
            </a:extLst>
          </p:cNvPr>
          <p:cNvSpPr txBox="1">
            <a:spLocks/>
          </p:cNvSpPr>
          <p:nvPr/>
        </p:nvSpPr>
        <p:spPr>
          <a:xfrm>
            <a:off x="2687898" y="4436531"/>
            <a:ext cx="6815669" cy="8407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4400" dirty="0"/>
              <a:t>Questions Welcome</a:t>
            </a:r>
          </a:p>
        </p:txBody>
      </p:sp>
    </p:spTree>
    <p:extLst>
      <p:ext uri="{BB962C8B-B14F-4D97-AF65-F5344CB8AC3E}">
        <p14:creationId xmlns:p14="http://schemas.microsoft.com/office/powerpoint/2010/main" val="17536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03133"/>
          </a:xfrm>
        </p:spPr>
        <p:txBody>
          <a:bodyPr/>
          <a:lstStyle/>
          <a:p>
            <a:r>
              <a:rPr lang="en-IE" dirty="0"/>
              <a:t>The Purpose of Computers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397" y="2691686"/>
            <a:ext cx="6815669" cy="8205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397" y="3629698"/>
            <a:ext cx="6815669" cy="17407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3600" dirty="0"/>
              <a:t>Is to improve the lives of Humans. By making Humans more Productive</a:t>
            </a:r>
          </a:p>
          <a:p>
            <a:r>
              <a:rPr lang="en-IE" sz="3600" dirty="0"/>
              <a:t>And by Automating Mundane Tasks</a:t>
            </a:r>
          </a:p>
        </p:txBody>
      </p:sp>
    </p:spTree>
    <p:extLst>
      <p:ext uri="{BB962C8B-B14F-4D97-AF65-F5344CB8AC3E}">
        <p14:creationId xmlns:p14="http://schemas.microsoft.com/office/powerpoint/2010/main" val="66069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20554"/>
          </a:xfrm>
        </p:spPr>
        <p:txBody>
          <a:bodyPr/>
          <a:lstStyle/>
          <a:p>
            <a:r>
              <a:rPr lang="en-IE" dirty="0"/>
              <a:t>1948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397" y="2691686"/>
            <a:ext cx="6815669" cy="8205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Batch Processing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397" y="3629698"/>
            <a:ext cx="6815669" cy="17407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3600" dirty="0"/>
              <a:t>The role of the Operating System was filled by Human Operators. Users submitted jobs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333106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49" y="1393295"/>
            <a:ext cx="8365499" cy="519856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Buddy System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9733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20554"/>
          </a:xfrm>
        </p:spPr>
        <p:txBody>
          <a:bodyPr/>
          <a:lstStyle/>
          <a:p>
            <a:r>
              <a:rPr lang="en-IE" dirty="0"/>
              <a:t>1962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397" y="2691686"/>
            <a:ext cx="6815669" cy="8205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Time-Sharing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397" y="3629697"/>
            <a:ext cx="6815669" cy="17665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3600" dirty="0"/>
              <a:t>Allowed multiple users to interact directly with the system through remote terminals</a:t>
            </a:r>
          </a:p>
        </p:txBody>
      </p:sp>
    </p:spTree>
    <p:extLst>
      <p:ext uri="{BB962C8B-B14F-4D97-AF65-F5344CB8AC3E}">
        <p14:creationId xmlns:p14="http://schemas.microsoft.com/office/powerpoint/2010/main" val="184161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Round Robin Scheduling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03" y="1325563"/>
            <a:ext cx="8435992" cy="50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20554"/>
          </a:xfrm>
        </p:spPr>
        <p:txBody>
          <a:bodyPr/>
          <a:lstStyle/>
          <a:p>
            <a:r>
              <a:rPr lang="en-IE" dirty="0"/>
              <a:t>1971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2397" y="2691686"/>
            <a:ext cx="6815669" cy="8205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dirty="0"/>
              <a:t>UNIX Pipelining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2397" y="3629697"/>
            <a:ext cx="6815669" cy="17665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3600" dirty="0"/>
              <a:t>Promoted textual data, allowed users to solve tasks by themselves, without having to learn how to Program.</a:t>
            </a:r>
          </a:p>
        </p:txBody>
      </p:sp>
    </p:spTree>
    <p:extLst>
      <p:ext uri="{BB962C8B-B14F-4D97-AF65-F5344CB8AC3E}">
        <p14:creationId xmlns:p14="http://schemas.microsoft.com/office/powerpoint/2010/main" val="13020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60" y="1325967"/>
            <a:ext cx="8827478" cy="514566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Shell Pipelining</a:t>
            </a:r>
          </a:p>
        </p:txBody>
      </p:sp>
    </p:spTree>
    <p:extLst>
      <p:ext uri="{BB962C8B-B14F-4D97-AF65-F5344CB8AC3E}">
        <p14:creationId xmlns:p14="http://schemas.microsoft.com/office/powerpoint/2010/main" val="241742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492</TotalTime>
  <Words>1347</Words>
  <Application>Microsoft Office PowerPoint</Application>
  <PresentationFormat>Widescreen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Human Machine Interaction</vt:lpstr>
      <vt:lpstr>Progress of User Interfaces</vt:lpstr>
      <vt:lpstr>The Purpose of Computers</vt:lpstr>
      <vt:lpstr>1948</vt:lpstr>
      <vt:lpstr>PowerPoint Presentation</vt:lpstr>
      <vt:lpstr>1962</vt:lpstr>
      <vt:lpstr>PowerPoint Presentation</vt:lpstr>
      <vt:lpstr>1971</vt:lpstr>
      <vt:lpstr>PowerPoint Presentation</vt:lpstr>
      <vt:lpstr>1973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K00202004</dc:creator>
  <cp:lastModifiedBy>Michael Collins</cp:lastModifiedBy>
  <cp:revision>37</cp:revision>
  <dcterms:created xsi:type="dcterms:W3CDTF">2018-01-17T18:43:14Z</dcterms:created>
  <dcterms:modified xsi:type="dcterms:W3CDTF">2018-01-18T18:25:00Z</dcterms:modified>
</cp:coreProperties>
</file>