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57" r:id="rId4"/>
    <p:sldId id="256" r:id="rId5"/>
    <p:sldId id="260" r:id="rId6"/>
  </p:sldIdLst>
  <p:sldSz cx="9134475" cy="12179300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7" autoAdjust="0"/>
    <p:restoredTop sz="99929" autoAdjust="0"/>
  </p:normalViewPr>
  <p:slideViewPr>
    <p:cSldViewPr>
      <p:cViewPr>
        <p:scale>
          <a:sx n="76" d="100"/>
          <a:sy n="76" d="100"/>
        </p:scale>
        <p:origin x="-531" y="204"/>
      </p:cViewPr>
      <p:guideLst>
        <p:guide orient="horz" pos="383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35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3783478"/>
            <a:ext cx="7764304" cy="26106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171" y="6901603"/>
            <a:ext cx="6394133" cy="31124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/>
          <a:lstStyle/>
          <a:p>
            <a:fld id="{8294774E-34A0-4E55-BD26-0311BA5DE3B4}" type="datetimeFigureOut">
              <a:rPr lang="en-US" smtClean="0"/>
              <a:t>2015-08-10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/>
          <a:lstStyle/>
          <a:p>
            <a:fld id="{385DD4C0-8C26-4D2B-9F7F-D3BC48EB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24" y="487737"/>
            <a:ext cx="8221028" cy="20298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24" y="2841838"/>
            <a:ext cx="8221028" cy="8037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724" y="11288408"/>
            <a:ext cx="2131378" cy="648435"/>
          </a:xfrm>
          <a:prstGeom prst="rect">
            <a:avLst/>
          </a:prstGeom>
        </p:spPr>
        <p:txBody>
          <a:bodyPr/>
          <a:lstStyle/>
          <a:p>
            <a:fld id="{8294774E-34A0-4E55-BD26-0311BA5DE3B4}" type="datetimeFigureOut">
              <a:rPr lang="en-US" smtClean="0"/>
              <a:t>2015-08-10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0946" y="11288408"/>
            <a:ext cx="2892584" cy="6484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6374" y="11288408"/>
            <a:ext cx="2131378" cy="648435"/>
          </a:xfrm>
          <a:prstGeom prst="rect">
            <a:avLst/>
          </a:prstGeom>
        </p:spPr>
        <p:txBody>
          <a:bodyPr/>
          <a:lstStyle/>
          <a:p>
            <a:fld id="{385DD4C0-8C26-4D2B-9F7F-D3BC48EB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769467" y="11817482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2DB9E455-ADCC-40E1-9465-6798030D1239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/5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pki.org/papers/PKI/pki-webcrypto.pdf" TargetMode="External"/><Relationship Id="rId2" Type="http://schemas.openxmlformats.org/officeDocument/2006/relationships/hyperlink" Target="https://mobilepki.org/WebCryptoPlusPl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keystore.googlecode.com/svn/wcpp-payment-demo/trunk/docs/messag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5709" y="207129"/>
            <a:ext cx="1122611" cy="702336"/>
            <a:chOff x="2152074" y="3573016"/>
            <a:chExt cx="1123782" cy="395476"/>
          </a:xfrm>
        </p:grpSpPr>
        <p:sp>
          <p:nvSpPr>
            <p:cNvPr id="3" name="TextBox 2"/>
            <p:cNvSpPr txBox="1"/>
            <p:nvPr/>
          </p:nvSpPr>
          <p:spPr>
            <a:xfrm>
              <a:off x="2152074" y="3573016"/>
              <a:ext cx="112378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dirty="0" err="1" smtClean="0">
                  <a:solidFill>
                    <a:srgbClr val="4A46F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</a:t>
              </a:r>
              <a:r>
                <a:rPr lang="en-US" dirty="0" err="1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PKI</a:t>
              </a:r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217174" y="388248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162388" y="3847178"/>
              <a:ext cx="1113468" cy="12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 O        R       G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98929" y="2636866"/>
            <a:ext cx="6256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to Web Payments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166" y="4171437"/>
            <a:ext cx="79599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presentation shows how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++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be applied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payment systems.  Note that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++ is merely a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of secure web-applications so the message flows and security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 described herein should only be regarded as a sample.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GUI-demo running on most contemporary browsers is available at: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mobilepki.org/WebCryptoPlusPlus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++ concept specification is available at: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webpki.org/papers/PKI/pki-webcrypto.pdf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Enjoy!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0.6, October 2014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Anders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416626" y="404879"/>
            <a:ext cx="1466591" cy="703693"/>
          </a:xfrm>
          <a:prstGeom prst="roundRect">
            <a:avLst/>
          </a:prstGeom>
          <a:solidFill>
            <a:srgbClr val="FDFAB5"/>
          </a:solidFill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800" dirty="0">
                <a:effectLst/>
                <a:latin typeface="Arial"/>
                <a:ea typeface="Calibri"/>
                <a:cs typeface="Times New Roman"/>
              </a:rPr>
              <a:t>This specification is hereby put in the public </a:t>
            </a:r>
            <a:r>
              <a:rPr lang="en-US" sz="800" dirty="0" smtClean="0">
                <a:effectLst/>
                <a:latin typeface="Arial"/>
                <a:ea typeface="Calibri"/>
                <a:cs typeface="Times New Roman"/>
              </a:rPr>
              <a:t>domain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25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722" y="3020510"/>
            <a:ext cx="74810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EMV – Cryptographic key + PIN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 – Encrypted card holder data protects buyer privacy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misuse of PANs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3D Secure – Payment Provider authorizes the card holder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Tokenization – Dynamic PANs are supported through the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3D Secure scheme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923" y="1707666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Compilation/adaptation of existing payment standards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924" y="1707666"/>
            <a:ext cx="653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adds the following to the plot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6722" y="3029786"/>
            <a:ext cx="76968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Chrome (Payment Application)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defined by the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payment network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foundation for using security tokens on the Web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Arbitrary attributes associated with a key like card images, URLs, ACLs etc.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on-line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token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issuing facility through the SKS/KeyGen2 underpinnings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Compared to 3D Secure: 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Vastly improved user interface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Robust operation due to fewer communication steps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Security on par with EMV payments in brick and mortar shops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flipH="1">
            <a:off x="2800257" y="818698"/>
            <a:ext cx="3073" cy="110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57357" y="7659501"/>
            <a:ext cx="1837872" cy="221018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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PayerPullAuthReq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821686" y="1797273"/>
            <a:ext cx="2139504" cy="903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77412" y="1797404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360754" y="1367764"/>
            <a:ext cx="1422000" cy="9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995865" y="3173018"/>
            <a:ext cx="2066837" cy="3358199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080" h="462754">
                <a:moveTo>
                  <a:pt x="0" y="436722"/>
                </a:moveTo>
                <a:lnTo>
                  <a:pt x="103363" y="436618"/>
                </a:lnTo>
                <a:cubicBezTo>
                  <a:pt x="127107" y="435942"/>
                  <a:pt x="135384" y="438669"/>
                  <a:pt x="142465" y="431378"/>
                </a:cubicBezTo>
                <a:cubicBezTo>
                  <a:pt x="149546" y="424087"/>
                  <a:pt x="146629" y="413654"/>
                  <a:pt x="146946" y="330192"/>
                </a:cubicBezTo>
                <a:cubicBezTo>
                  <a:pt x="147175" y="269956"/>
                  <a:pt x="146725" y="117363"/>
                  <a:pt x="146790" y="71269"/>
                </a:cubicBezTo>
                <a:cubicBezTo>
                  <a:pt x="146855" y="25175"/>
                  <a:pt x="144540" y="13833"/>
                  <a:pt x="151789" y="6768"/>
                </a:cubicBezTo>
                <a:cubicBezTo>
                  <a:pt x="159038" y="-297"/>
                  <a:pt x="155746" y="-102"/>
                  <a:pt x="233981" y="45"/>
                </a:cubicBezTo>
                <a:cubicBezTo>
                  <a:pt x="312216" y="192"/>
                  <a:pt x="306366" y="-1211"/>
                  <a:pt x="313469" y="5842"/>
                </a:cubicBezTo>
                <a:cubicBezTo>
                  <a:pt x="320572" y="12895"/>
                  <a:pt x="318141" y="20968"/>
                  <a:pt x="319080" y="90430"/>
                </a:cubicBezTo>
                <a:cubicBezTo>
                  <a:pt x="318434" y="317066"/>
                  <a:pt x="318414" y="408112"/>
                  <a:pt x="317892" y="462754"/>
                </a:cubicBezTo>
                <a:cubicBezTo>
                  <a:pt x="186418" y="461770"/>
                  <a:pt x="276304" y="461554"/>
                  <a:pt x="757" y="461763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69219" y="11419284"/>
            <a:ext cx="1432427" cy="258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360754" y="8175482"/>
            <a:ext cx="1422000" cy="275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229029" y="7886161"/>
            <a:ext cx="133217" cy="288000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80612" y="3036228"/>
            <a:ext cx="3594498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375017" y="7891047"/>
            <a:ext cx="3111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74749" y="401018"/>
            <a:ext cx="236735" cy="389198"/>
            <a:chOff x="764704" y="302408"/>
            <a:chExt cx="188913" cy="309152"/>
          </a:xfrm>
        </p:grpSpPr>
        <p:sp>
          <p:nvSpPr>
            <p:cNvPr id="44" name="Oval 43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355577" y="818698"/>
            <a:ext cx="718" cy="110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973891" y="1800986"/>
            <a:ext cx="0" cy="96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92010" y="818698"/>
            <a:ext cx="7976" cy="110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24458" y="329010"/>
            <a:ext cx="2088000" cy="50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509953" y="335011"/>
            <a:ext cx="1373610" cy="50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97095" y="1363031"/>
            <a:ext cx="1040172" cy="48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0545" y="1140728"/>
            <a:ext cx="809837" cy="226591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55069" y="2772409"/>
            <a:ext cx="1253869" cy="257369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</a:t>
            </a:r>
            <a:r>
              <a:rPr 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002974" y="3710030"/>
            <a:ext cx="2954413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83061" y="3446491"/>
            <a:ext cx="1088760" cy="257369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InvokeWallet</a:t>
            </a:r>
            <a:r>
              <a:rPr 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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8846" y="3444546"/>
            <a:ext cx="1530119" cy="1636992"/>
            <a:chOff x="588846" y="3311246"/>
            <a:chExt cx="1530119" cy="1636992"/>
          </a:xfrm>
        </p:grpSpPr>
        <p:sp>
          <p:nvSpPr>
            <p:cNvPr id="20" name="Rectangle 19"/>
            <p:cNvSpPr/>
            <p:nvPr/>
          </p:nvSpPr>
          <p:spPr>
            <a:xfrm>
              <a:off x="588846" y="3311711"/>
              <a:ext cx="1530119" cy="163652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798" y="3311246"/>
              <a:ext cx="1479892" cy="427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cceptedCardTypes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(List of)</a:t>
              </a:r>
            </a:p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ullPayment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(=true)</a:t>
              </a:r>
            </a:p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aymentRequest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19701" y="3795068"/>
              <a:ext cx="1286438" cy="1030500"/>
              <a:chOff x="719701" y="3795068"/>
              <a:chExt cx="1286438" cy="10305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19701" y="3795068"/>
                <a:ext cx="1286438" cy="1030500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9701" y="3805574"/>
                <a:ext cx="113364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urrency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referenceId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ateTime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Software {}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 (Payee)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Straight Arrow Connector 73"/>
          <p:cNvCxnSpPr/>
          <p:nvPr/>
        </p:nvCxnSpPr>
        <p:spPr>
          <a:xfrm flipV="1">
            <a:off x="283068" y="5908559"/>
            <a:ext cx="4675044" cy="838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1932" y="5657602"/>
            <a:ext cx="1007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99122" y="6340606"/>
            <a:ext cx="4657015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21932" y="6089650"/>
            <a:ext cx="1007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72143" y="5657602"/>
            <a:ext cx="1007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60737" y="7701270"/>
            <a:ext cx="2235716" cy="378836"/>
            <a:chOff x="4486244" y="7701270"/>
            <a:chExt cx="2235716" cy="378836"/>
          </a:xfrm>
        </p:grpSpPr>
        <p:sp>
          <p:nvSpPr>
            <p:cNvPr id="12" name="Rectangle 11"/>
            <p:cNvSpPr/>
            <p:nvPr/>
          </p:nvSpPr>
          <p:spPr>
            <a:xfrm>
              <a:off x="4486244" y="7701270"/>
              <a:ext cx="2133092" cy="37883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6244" y="7706398"/>
              <a:ext cx="2235716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uthURL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(To Payment Provider) ◄</a:t>
              </a:r>
            </a:p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uthData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(Encrypted authorized request)</a:t>
              </a: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H="1">
            <a:off x="2827580" y="10183570"/>
            <a:ext cx="39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924646" y="6128314"/>
            <a:ext cx="1858615" cy="190240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54414" y="11166959"/>
            <a:ext cx="1045478" cy="257369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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page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95373" y="9960809"/>
            <a:ext cx="1701354" cy="184666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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ProviderGenericAuthRes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66837" y="10585944"/>
            <a:ext cx="2120567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 network operations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take over from here on…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96724" y="890698"/>
            <a:ext cx="0" cy="1094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13567" y="8824455"/>
            <a:ext cx="46661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6505" y="8589260"/>
            <a:ext cx="2158327" cy="102878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6415" y="8597187"/>
            <a:ext cx="2175596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(Encrypted authorized request) 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(Of original signed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equest)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clientIpAddress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security purposes)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referenceId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Payee copy )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(Payee)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{}</a:t>
            </a:r>
          </a:p>
          <a:p>
            <a:pPr>
              <a:spcBef>
                <a:spcPts val="300"/>
              </a:spcBef>
            </a:pP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(Payee)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89555" y="8101328"/>
            <a:ext cx="1125877" cy="153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33466" y="645641"/>
            <a:ext cx="450000" cy="1412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52572" y="645641"/>
            <a:ext cx="448373" cy="1412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921563" y="1744860"/>
            <a:ext cx="108000" cy="108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573161" y="1541998"/>
            <a:ext cx="1001877" cy="257369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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page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74331" y="2024940"/>
            <a:ext cx="367685" cy="2651835"/>
            <a:chOff x="8526703" y="2024940"/>
            <a:chExt cx="367685" cy="2651835"/>
          </a:xfrm>
        </p:grpSpPr>
        <p:sp>
          <p:nvSpPr>
            <p:cNvPr id="89" name="Rectangle 88"/>
            <p:cNvSpPr/>
            <p:nvPr/>
          </p:nvSpPr>
          <p:spPr>
            <a:xfrm rot="5400000">
              <a:off x="7381648" y="3174861"/>
              <a:ext cx="2651835" cy="3519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8643838" y="2092308"/>
              <a:ext cx="285656" cy="215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7652381" y="3371797"/>
              <a:ext cx="2268569" cy="21544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7839175" y="3032762"/>
              <a:ext cx="15905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8570484" y="2210124"/>
              <a:ext cx="127881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678547" y="11711587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“Pull” Web Payment Application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510686" y="6841634"/>
            <a:ext cx="100012" cy="179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73769" y="6271571"/>
            <a:ext cx="1777844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authorized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15824" y="1604563"/>
            <a:ext cx="1688530" cy="15388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297631" y="329010"/>
            <a:ext cx="1375200" cy="504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525159" y="1265114"/>
            <a:ext cx="1089007" cy="153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387349" y="2057202"/>
            <a:ext cx="1188000" cy="540000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387349" y="4073426"/>
            <a:ext cx="1188000" cy="540000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Wallet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91993" y="2953895"/>
            <a:ext cx="442996" cy="153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135189" y="3631506"/>
            <a:ext cx="442996" cy="153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387349" y="6850017"/>
            <a:ext cx="1188000" cy="540000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48769" y="2910044"/>
            <a:ext cx="651545" cy="25109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4703828" y="2934035"/>
            <a:ext cx="559679" cy="19581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8443" y="5297562"/>
            <a:ext cx="974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“User Accept”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30933" y="7807515"/>
            <a:ext cx="442996" cy="153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2812843" y="11418530"/>
            <a:ext cx="2139504" cy="903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919891" y="11365433"/>
            <a:ext cx="108000" cy="10800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072984" y="11223647"/>
            <a:ext cx="163826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23073" y="9082607"/>
            <a:ext cx="1996059" cy="2335635"/>
            <a:chOff x="6578083" y="9041978"/>
            <a:chExt cx="1996059" cy="2335635"/>
          </a:xfrm>
        </p:grpSpPr>
        <p:sp>
          <p:nvSpPr>
            <p:cNvPr id="26" name="Rectangle 25"/>
            <p:cNvSpPr/>
            <p:nvPr/>
          </p:nvSpPr>
          <p:spPr>
            <a:xfrm>
              <a:off x="6580336" y="9041978"/>
              <a:ext cx="1946367" cy="23356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78083" y="10353655"/>
              <a:ext cx="1996059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ardType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(Selected)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ardReference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(Last 4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digits of card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paymentToken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Tokenized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card 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referenceId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(Payment Provider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Software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ateTime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(Payment Provider)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(Payment Provider)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0337" y="9060934"/>
              <a:ext cx="9941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aymentRequest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727477" y="9276378"/>
              <a:ext cx="1286438" cy="1030500"/>
              <a:chOff x="719701" y="3795068"/>
              <a:chExt cx="1286438" cy="1030500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719701" y="3795068"/>
                <a:ext cx="1286438" cy="1030500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19701" y="3805574"/>
                <a:ext cx="113364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urrency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referenceId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ateTime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Software {}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 (Payee)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295428" y="3425354"/>
            <a:ext cx="1530000" cy="2188356"/>
            <a:chOff x="6295428" y="3433775"/>
            <a:chExt cx="1530000" cy="2188356"/>
          </a:xfrm>
        </p:grpSpPr>
        <p:sp>
          <p:nvSpPr>
            <p:cNvPr id="5" name="Rectangle 4"/>
            <p:cNvSpPr/>
            <p:nvPr/>
          </p:nvSpPr>
          <p:spPr>
            <a:xfrm>
              <a:off x="6295428" y="3433775"/>
              <a:ext cx="1530000" cy="2188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5429" y="4721498"/>
              <a:ext cx="1495922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omainName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(Payee)</a:t>
              </a:r>
            </a:p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ardType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(Selected) ◄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ardNumber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◄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ateTime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(Client)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Software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(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CardHolder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95429" y="3453347"/>
              <a:ext cx="9941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aymentRequest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419160" y="3675934"/>
              <a:ext cx="1286438" cy="1030500"/>
              <a:chOff x="719701" y="3795068"/>
              <a:chExt cx="1286438" cy="10305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719701" y="3795068"/>
                <a:ext cx="1286438" cy="1030500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9701" y="3805574"/>
                <a:ext cx="113364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urrency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referenceId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ateTime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(Payee)</a:t>
                </a:r>
              </a:p>
              <a:p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Software {}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 (Payee)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5071292" y="8551023"/>
            <a:ext cx="180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PayeePullAuthReq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</a:t>
            </a:r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00258" y="10102483"/>
            <a:ext cx="967179" cy="153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81482" y="8744074"/>
            <a:ext cx="826115" cy="15388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32945" y="3028727"/>
            <a:ext cx="322524" cy="276999"/>
            <a:chOff x="6332945" y="3004339"/>
            <a:chExt cx="322524" cy="276999"/>
          </a:xfrm>
        </p:grpSpPr>
        <p:sp>
          <p:nvSpPr>
            <p:cNvPr id="22" name="Oval 21"/>
            <p:cNvSpPr/>
            <p:nvPr/>
          </p:nvSpPr>
          <p:spPr>
            <a:xfrm>
              <a:off x="6443054" y="3066930"/>
              <a:ext cx="100695" cy="179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32945" y="3004339"/>
              <a:ext cx="322524" cy="276999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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348133" y="5809227"/>
            <a:ext cx="1421397" cy="226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lIns="72000" tIns="36000" rIns="72000" bIns="36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PayerGenericAuthReq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983061" y="1238634"/>
            <a:ext cx="137858" cy="257369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1200" b="1" dirty="0" smtClean="0">
                <a:latin typeface="Wingdings" panose="05000000000000000000" pitchFamily="2" charset="2"/>
              </a:rPr>
              <a:t>€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821" y="300977"/>
            <a:ext cx="741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Condensed description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ull” message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352" y="1266774"/>
            <a:ext cx="79126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>
              <a:spcBef>
                <a:spcPts val="600"/>
              </a:spcBef>
              <a:tabLst>
                <a:tab pos="989013" algn="l"/>
              </a:tabLs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0.   	When the user is ready with the purchasing process, he/she clicks on “checkout” (if there are entirely different payment methods the user would have to select from these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first) which should trigger an HTTP GET or POST request to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erchant’s server.</a:t>
            </a:r>
          </a:p>
          <a:p>
            <a:pPr marL="360363" indent="-360363">
              <a:spcBef>
                <a:spcPts val="600"/>
              </a:spcBef>
              <a:buAutoNum type="arabicPeriod"/>
              <a:tabLst>
                <a:tab pos="360363" algn="l"/>
                <a:tab pos="806450" algn="l"/>
              </a:tabLs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previous operation should cause the Merchant server creating a new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page holding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short description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 the payment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be performed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well as a call to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navigator.nativeConnect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name of the Wallet application.  The page will also host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JSON-object holding a list of accepted card-types and a digitally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0363" indent="-360363">
              <a:spcBef>
                <a:spcPts val="600"/>
              </a:spcBef>
              <a:buFontTx/>
              <a:buAutoNum type="arabicPeriod"/>
              <a:tabLst>
                <a:tab pos="360363" algn="l"/>
                <a:tab pos="806450" algn="l"/>
              </a:tabLs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has been loaded, it sends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WalletInitialized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 to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ayment window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signal that it is ready for taking on a payment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request.  This message also contains windowing information which the payment page can use to adjust its content so that it is not hidden by the Wallet window. </a:t>
            </a:r>
          </a:p>
          <a:p>
            <a:pPr marL="360363" indent="-360363">
              <a:spcBef>
                <a:spcPts val="600"/>
              </a:spcBef>
              <a:buFontTx/>
              <a:buAutoNum type="arabicPeriod"/>
              <a:tabLst>
                <a:tab pos="360363" algn="l"/>
                <a:tab pos="806450" algn="l"/>
              </a:tabLs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page sends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previously created JSON object in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InvokeWallet</a:t>
            </a:r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to the Wallet application which now enters its active state.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-360363">
              <a:spcBef>
                <a:spcPts val="600"/>
              </a:spcBef>
              <a:buFontTx/>
              <a:buAutoNum type="arabicPeriod"/>
              <a:tabLst>
                <a:tab pos="360363" algn="l"/>
                <a:tab pos="806450" algn="l"/>
              </a:tabLs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When the user has selected a card to use (only applicable cards will be shown),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application displays a reduced version of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payment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 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received in the previous step),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user to accept (or reject).</a:t>
            </a: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the Wallet application puts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payment request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container document together with the associated card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user has provided a valid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PIN,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application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counter-signs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(“authorizes”) the container document with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card-holder key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producing a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PayerGenericAuthReq</a:t>
            </a:r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message.</a:t>
            </a: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user-authorization,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continues by encrypting the container document using a Payment Provider public key.  By encrypting the user authorization, the actual transaction can (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without impeding the user’s privacy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), be carried out between the Merchant 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Provider.</a:t>
            </a: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Wallet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now preferably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shows a “busy” sign after this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step.</a:t>
            </a:r>
          </a:p>
          <a:p>
            <a:pPr marL="360363" indent="-360363">
              <a:spcBef>
                <a:spcPts val="600"/>
              </a:spcBef>
              <a:buFontTx/>
              <a:buAutoNum type="arabicPeriod"/>
              <a:tabLst>
                <a:tab pos="360363" algn="l"/>
                <a:tab pos="806450" algn="l"/>
              </a:tabLs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result after the previous step 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now put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another container document together with an HTTPS URL to the Payment Provider. 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new container document is then sent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Payment window as a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PayerPullAuthReq</a:t>
            </a:r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message.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received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would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then presumably immediately be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POSTed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to the Merchant server (by the p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ayment page),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Merchant payment processing must be performed on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Merchant server has received the </a:t>
            </a:r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PayerPullAuthReq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message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creates another container document with the encrypted authorized transaction request plus some other information, and finally signs it with its Merchant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PayeePullAuthReq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URL received in the previous step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 of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is to enable the Payment Provider to verify that the encrypted transaction request really is the same as the Merchant assumes it is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Payment Provider verifies the signature and decrypts the authorized transaction request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everything 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Merchant’s version of the transaction request is put in a container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together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tokenenized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” (one-time)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data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 signed by the Payment Provider.  The assembled document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ProviderGenericAuthRes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is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returned as a response to the POST in the previous step.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Merchant application now has an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(but authoritative) proof of the card holder’s authorization and can continue with the processing using the regular payment network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When all operations needed have been carried out,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Merchant returns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result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page as a response to the POST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step 6.  This also closes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8374860" y="5297687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784" y="11407020"/>
            <a:ext cx="5280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openkeystore.googlecode.com/svn/wcpp-payment-demo/trunk/docs/messages.html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284</Words>
  <Application>Microsoft Office PowerPoint</Application>
  <PresentationFormat>Ledger Paper (11x17 in)</PresentationFormat>
  <Paragraphs>119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275</cp:revision>
  <dcterms:created xsi:type="dcterms:W3CDTF">2014-09-05T09:25:27Z</dcterms:created>
  <dcterms:modified xsi:type="dcterms:W3CDTF">2015-08-10T14:04:39Z</dcterms:modified>
</cp:coreProperties>
</file>